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7"/>
  </p:notesMasterIdLst>
  <p:sldIdLst>
    <p:sldId id="256" r:id="rId2"/>
    <p:sldId id="618" r:id="rId3"/>
    <p:sldId id="716" r:id="rId4"/>
    <p:sldId id="767" r:id="rId5"/>
    <p:sldId id="619" r:id="rId6"/>
    <p:sldId id="768" r:id="rId7"/>
    <p:sldId id="264" r:id="rId8"/>
    <p:sldId id="265" r:id="rId9"/>
    <p:sldId id="272" r:id="rId10"/>
    <p:sldId id="273" r:id="rId11"/>
    <p:sldId id="275" r:id="rId12"/>
    <p:sldId id="276" r:id="rId13"/>
    <p:sldId id="277" r:id="rId14"/>
    <p:sldId id="278" r:id="rId15"/>
    <p:sldId id="279" r:id="rId16"/>
    <p:sldId id="281" r:id="rId17"/>
    <p:sldId id="282" r:id="rId18"/>
    <p:sldId id="283" r:id="rId19"/>
    <p:sldId id="285" r:id="rId20"/>
    <p:sldId id="286" r:id="rId21"/>
    <p:sldId id="288" r:id="rId22"/>
    <p:sldId id="289" r:id="rId23"/>
    <p:sldId id="290" r:id="rId24"/>
    <p:sldId id="771" r:id="rId25"/>
    <p:sldId id="634" r:id="rId26"/>
    <p:sldId id="635" r:id="rId27"/>
    <p:sldId id="636" r:id="rId28"/>
    <p:sldId id="637" r:id="rId29"/>
    <p:sldId id="451" r:id="rId30"/>
    <p:sldId id="452" r:id="rId31"/>
    <p:sldId id="769" r:id="rId32"/>
    <p:sldId id="569" r:id="rId33"/>
    <p:sldId id="454" r:id="rId34"/>
    <p:sldId id="456" r:id="rId35"/>
    <p:sldId id="501" r:id="rId36"/>
    <p:sldId id="571" r:id="rId37"/>
    <p:sldId id="709" r:id="rId38"/>
    <p:sldId id="572" r:id="rId39"/>
    <p:sldId id="573" r:id="rId40"/>
    <p:sldId id="650" r:id="rId41"/>
    <p:sldId id="708" r:id="rId42"/>
    <p:sldId id="655" r:id="rId43"/>
    <p:sldId id="641" r:id="rId44"/>
    <p:sldId id="683" r:id="rId45"/>
    <p:sldId id="643" r:id="rId46"/>
    <p:sldId id="684" r:id="rId47"/>
    <p:sldId id="651" r:id="rId48"/>
    <p:sldId id="652" r:id="rId49"/>
    <p:sldId id="672" r:id="rId50"/>
    <p:sldId id="669" r:id="rId51"/>
    <p:sldId id="644" r:id="rId52"/>
    <p:sldId id="645" r:id="rId53"/>
    <p:sldId id="575" r:id="rId54"/>
    <p:sldId id="576" r:id="rId55"/>
    <p:sldId id="712" r:id="rId56"/>
    <p:sldId id="711" r:id="rId57"/>
    <p:sldId id="713" r:id="rId58"/>
    <p:sldId id="714" r:id="rId59"/>
    <p:sldId id="715" r:id="rId60"/>
    <p:sldId id="646" r:id="rId61"/>
    <p:sldId id="717" r:id="rId62"/>
    <p:sldId id="647" r:id="rId63"/>
    <p:sldId id="590" r:id="rId64"/>
    <p:sldId id="591" r:id="rId65"/>
    <p:sldId id="594" r:id="rId66"/>
    <p:sldId id="710" r:id="rId67"/>
    <p:sldId id="596" r:id="rId68"/>
    <p:sldId id="597" r:id="rId69"/>
    <p:sldId id="598" r:id="rId70"/>
    <p:sldId id="656" r:id="rId71"/>
    <p:sldId id="657" r:id="rId72"/>
    <p:sldId id="658" r:id="rId73"/>
    <p:sldId id="659" r:id="rId74"/>
    <p:sldId id="660" r:id="rId75"/>
    <p:sldId id="661" r:id="rId76"/>
    <p:sldId id="662" r:id="rId77"/>
    <p:sldId id="663" r:id="rId78"/>
    <p:sldId id="664" r:id="rId79"/>
    <p:sldId id="665" r:id="rId80"/>
    <p:sldId id="666" r:id="rId81"/>
    <p:sldId id="667" r:id="rId82"/>
    <p:sldId id="668" r:id="rId83"/>
    <p:sldId id="602" r:id="rId84"/>
    <p:sldId id="601" r:id="rId85"/>
    <p:sldId id="603" r:id="rId86"/>
    <p:sldId id="604" r:id="rId87"/>
    <p:sldId id="605" r:id="rId88"/>
    <p:sldId id="606" r:id="rId89"/>
    <p:sldId id="607" r:id="rId90"/>
    <p:sldId id="608" r:id="rId91"/>
    <p:sldId id="609" r:id="rId92"/>
    <p:sldId id="610" r:id="rId93"/>
    <p:sldId id="670" r:id="rId94"/>
    <p:sldId id="704" r:id="rId95"/>
    <p:sldId id="702" r:id="rId96"/>
    <p:sldId id="697" r:id="rId97"/>
    <p:sldId id="698" r:id="rId98"/>
    <p:sldId id="706" r:id="rId99"/>
    <p:sldId id="705" r:id="rId100"/>
    <p:sldId id="696" r:id="rId101"/>
    <p:sldId id="699" r:id="rId102"/>
    <p:sldId id="700" r:id="rId103"/>
    <p:sldId id="701" r:id="rId104"/>
    <p:sldId id="707" r:id="rId105"/>
    <p:sldId id="617" r:id="rId106"/>
    <p:sldId id="630" r:id="rId107"/>
    <p:sldId id="620" r:id="rId108"/>
    <p:sldId id="631" r:id="rId109"/>
    <p:sldId id="743" r:id="rId110"/>
    <p:sldId id="748" r:id="rId111"/>
    <p:sldId id="744" r:id="rId112"/>
    <p:sldId id="746" r:id="rId113"/>
    <p:sldId id="633" r:id="rId114"/>
    <p:sldId id="720" r:id="rId115"/>
    <p:sldId id="722" r:id="rId116"/>
    <p:sldId id="723" r:id="rId117"/>
    <p:sldId id="725" r:id="rId118"/>
    <p:sldId id="726" r:id="rId119"/>
    <p:sldId id="727" r:id="rId120"/>
    <p:sldId id="728" r:id="rId121"/>
    <p:sldId id="729" r:id="rId122"/>
    <p:sldId id="730" r:id="rId123"/>
    <p:sldId id="731" r:id="rId124"/>
    <p:sldId id="760" r:id="rId125"/>
    <p:sldId id="761" r:id="rId126"/>
    <p:sldId id="762" r:id="rId127"/>
    <p:sldId id="763" r:id="rId128"/>
    <p:sldId id="764" r:id="rId129"/>
    <p:sldId id="765" r:id="rId130"/>
    <p:sldId id="766" r:id="rId131"/>
    <p:sldId id="741" r:id="rId132"/>
    <p:sldId id="685" r:id="rId133"/>
    <p:sldId id="718" r:id="rId134"/>
    <p:sldId id="719" r:id="rId135"/>
    <p:sldId id="770" r:id="rId1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78591" autoAdjust="0"/>
  </p:normalViewPr>
  <p:slideViewPr>
    <p:cSldViewPr snapToGrid="0">
      <p:cViewPr varScale="1">
        <p:scale>
          <a:sx n="96" d="100"/>
          <a:sy n="96" d="100"/>
        </p:scale>
        <p:origin x="14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52D5-1626-4DE5-9A08-4B82CE342169}" type="datetimeFigureOut">
              <a:rPr lang="zh-CN" altLang="en-US" smtClean="0"/>
              <a:t>2022/11/3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97AC37-C1FB-4832-9DC5-A631CBAF12DD}" type="slidenum">
              <a:rPr lang="zh-CN" altLang="en-US" smtClean="0"/>
              <a:t>‹#›</a:t>
            </a:fld>
            <a:endParaRPr lang="zh-CN" altLang="en-US"/>
          </a:p>
        </p:txBody>
      </p:sp>
    </p:spTree>
    <p:extLst>
      <p:ext uri="{BB962C8B-B14F-4D97-AF65-F5344CB8AC3E}">
        <p14:creationId xmlns:p14="http://schemas.microsoft.com/office/powerpoint/2010/main" val="3644924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6" Type="http://schemas.openxmlformats.org/officeDocument/2006/relationships/hyperlink" Target="https://www.sharcnet.ca/Software/Intel/IntelICC/tbb/html/a00188.html" TargetMode="External"/><Relationship Id="rId21" Type="http://schemas.openxmlformats.org/officeDocument/2006/relationships/hyperlink" Target="https://www.sharcnet.ca/Software/Intel/IntelICC/tbb/html/a00219.html" TargetMode="External"/><Relationship Id="rId42" Type="http://schemas.openxmlformats.org/officeDocument/2006/relationships/hyperlink" Target="https://www.sharcnet.ca/Software/Intel/IntelICC/tbb/html/a00258.html" TargetMode="External"/><Relationship Id="rId47" Type="http://schemas.openxmlformats.org/officeDocument/2006/relationships/hyperlink" Target="https://www.sharcnet.ca/Software/Intel/IntelICC/tbb/html/a00243.html#_details" TargetMode="External"/><Relationship Id="rId63" Type="http://schemas.openxmlformats.org/officeDocument/2006/relationships/hyperlink" Target="https://www.sharcnet.ca/Software/Intel/IntelICC/tbb/html/a00216.html#_details" TargetMode="External"/><Relationship Id="rId68" Type="http://schemas.openxmlformats.org/officeDocument/2006/relationships/hyperlink" Target="https://www.sharcnet.ca/Software/Intel/IntelICC/tbb/html/parallel_do_body_req.html" TargetMode="External"/><Relationship Id="rId84" Type="http://schemas.openxmlformats.org/officeDocument/2006/relationships/hyperlink" Target="https://www.sharcnet.ca/Software/Intel/IntelICC/tbb/html/a00321.html#ga15" TargetMode="External"/><Relationship Id="rId89" Type="http://schemas.openxmlformats.org/officeDocument/2006/relationships/hyperlink" Target="https://www.sharcnet.ca/Software/Intel/IntelICC/tbb/html/a00321.html#ga20" TargetMode="External"/><Relationship Id="rId16" Type="http://schemas.openxmlformats.org/officeDocument/2006/relationships/hyperlink" Target="https://www.sharcnet.ca/Software/Intel/IntelICC/tbb/html/a00212.html#_details" TargetMode="External"/><Relationship Id="rId11" Type="http://schemas.openxmlformats.org/officeDocument/2006/relationships/hyperlink" Target="https://www.sharcnet.ca/Software/Intel/IntelICC/tbb/html/a00213.html" TargetMode="External"/><Relationship Id="rId32" Type="http://schemas.openxmlformats.org/officeDocument/2006/relationships/hyperlink" Target="https://www.sharcnet.ca/Software/Intel/IntelICC/tbb/html/a00237.html" TargetMode="External"/><Relationship Id="rId37" Type="http://schemas.openxmlformats.org/officeDocument/2006/relationships/hyperlink" Target="https://www.sharcnet.ca/Software/Intel/IntelICC/tbb/html/a00218.html#_details" TargetMode="External"/><Relationship Id="rId53" Type="http://schemas.openxmlformats.org/officeDocument/2006/relationships/hyperlink" Target="https://www.sharcnet.ca/Software/Intel/IntelICC/tbb/html/a00276.html#_details" TargetMode="External"/><Relationship Id="rId58" Type="http://schemas.openxmlformats.org/officeDocument/2006/relationships/hyperlink" Target="https://www.sharcnet.ca/Software/Intel/IntelICC/tbb/html/a00249.html" TargetMode="External"/><Relationship Id="rId74" Type="http://schemas.openxmlformats.org/officeDocument/2006/relationships/hyperlink" Target="https://www.sharcnet.ca/Software/Intel/IntelICC/tbb/html/a00321.html#ga6" TargetMode="External"/><Relationship Id="rId79" Type="http://schemas.openxmlformats.org/officeDocument/2006/relationships/hyperlink" Target="https://www.sharcnet.ca/Software/Intel/IntelICC/tbb/html/parallel_reduce_body_req.html" TargetMode="External"/><Relationship Id="rId102" Type="http://schemas.openxmlformats.org/officeDocument/2006/relationships/hyperlink" Target="https://www.sharcnet.ca/Software/Intel/IntelICC/tbb/html/a00321.html#ga25" TargetMode="External"/><Relationship Id="rId5" Type="http://schemas.openxmlformats.org/officeDocument/2006/relationships/hyperlink" Target="https://www.sharcnet.ca/Software/Intel/IntelICC/tbb/html/a00196.html" TargetMode="External"/><Relationship Id="rId90" Type="http://schemas.openxmlformats.org/officeDocument/2006/relationships/hyperlink" Target="https://www.sharcnet.ca/Software/Intel/IntelICC/tbb/html/a00321.html#ga21" TargetMode="External"/><Relationship Id="rId95" Type="http://schemas.openxmlformats.org/officeDocument/2006/relationships/hyperlink" Target="https://www.sharcnet.ca/Software/Intel/IntelICC/tbb/html/parallel_sort_iter_req.html" TargetMode="External"/><Relationship Id="rId22" Type="http://schemas.openxmlformats.org/officeDocument/2006/relationships/hyperlink" Target="https://www.sharcnet.ca/Software/Intel/IntelICC/tbb/html/a00219.html#_details" TargetMode="External"/><Relationship Id="rId27" Type="http://schemas.openxmlformats.org/officeDocument/2006/relationships/hyperlink" Target="https://www.sharcnet.ca/Software/Intel/IntelICC/tbb/html/a00220.html#_details" TargetMode="External"/><Relationship Id="rId43" Type="http://schemas.openxmlformats.org/officeDocument/2006/relationships/hyperlink" Target="https://www.sharcnet.ca/Software/Intel/IntelICC/tbb/html/a00258.html#_details" TargetMode="External"/><Relationship Id="rId48" Type="http://schemas.openxmlformats.org/officeDocument/2006/relationships/hyperlink" Target="https://www.sharcnet.ca/Software/Intel/IntelICC/tbb/html/a00242.html" TargetMode="External"/><Relationship Id="rId64" Type="http://schemas.openxmlformats.org/officeDocument/2006/relationships/hyperlink" Target="https://www.sharcnet.ca/Software/Intel/IntelICC/tbb/html/a00236.html" TargetMode="External"/><Relationship Id="rId69" Type="http://schemas.openxmlformats.org/officeDocument/2006/relationships/hyperlink" Target="https://www.sharcnet.ca/Software/Intel/IntelICC/tbb/html/a00321.html#ga3" TargetMode="External"/><Relationship Id="rId80" Type="http://schemas.openxmlformats.org/officeDocument/2006/relationships/hyperlink" Target="https://www.sharcnet.ca/Software/Intel/IntelICC/tbb/html/a00321.html#ga11" TargetMode="External"/><Relationship Id="rId85" Type="http://schemas.openxmlformats.org/officeDocument/2006/relationships/hyperlink" Target="https://www.sharcnet.ca/Software/Intel/IntelICC/tbb/html/a00321.html#ga16" TargetMode="External"/><Relationship Id="rId12" Type="http://schemas.openxmlformats.org/officeDocument/2006/relationships/hyperlink" Target="https://www.sharcnet.ca/Software/Intel/IntelICC/tbb/html/a00213.html#_details" TargetMode="External"/><Relationship Id="rId17" Type="http://schemas.openxmlformats.org/officeDocument/2006/relationships/hyperlink" Target="https://www.sharcnet.ca/Software/Intel/IntelICC/tbb/html/a00214.html" TargetMode="External"/><Relationship Id="rId25" Type="http://schemas.openxmlformats.org/officeDocument/2006/relationships/hyperlink" Target="https://www.sharcnet.ca/Software/Intel/IntelICC/tbb/html/a00220.html" TargetMode="External"/><Relationship Id="rId33" Type="http://schemas.openxmlformats.org/officeDocument/2006/relationships/hyperlink" Target="https://www.sharcnet.ca/Software/Intel/IntelICC/tbb/html/a00237.html#_details" TargetMode="External"/><Relationship Id="rId38" Type="http://schemas.openxmlformats.org/officeDocument/2006/relationships/hyperlink" Target="https://www.sharcnet.ca/Software/Intel/IntelICC/tbb/html/a00260.html" TargetMode="External"/><Relationship Id="rId46" Type="http://schemas.openxmlformats.org/officeDocument/2006/relationships/hyperlink" Target="https://www.sharcnet.ca/Software/Intel/IntelICC/tbb/html/a00243.html" TargetMode="External"/><Relationship Id="rId59" Type="http://schemas.openxmlformats.org/officeDocument/2006/relationships/hyperlink" Target="https://www.sharcnet.ca/Software/Intel/IntelICC/tbb/html/a00249.html#_details" TargetMode="External"/><Relationship Id="rId67" Type="http://schemas.openxmlformats.org/officeDocument/2006/relationships/hyperlink" Target="https://www.sharcnet.ca/Software/Intel/IntelICC/tbb/html/a00254.html#_details" TargetMode="External"/><Relationship Id="rId20" Type="http://schemas.openxmlformats.org/officeDocument/2006/relationships/hyperlink" Target="https://www.sharcnet.ca/Software/Intel/IntelICC/tbb/html/a00255.html#_details" TargetMode="External"/><Relationship Id="rId41" Type="http://schemas.openxmlformats.org/officeDocument/2006/relationships/hyperlink" Target="https://www.sharcnet.ca/Software/Intel/IntelICC/tbb/html/a00221.html#_details" TargetMode="External"/><Relationship Id="rId54" Type="http://schemas.openxmlformats.org/officeDocument/2006/relationships/hyperlink" Target="https://www.sharcnet.ca/Software/Intel/IntelICC/tbb/html/a00278.html" TargetMode="External"/><Relationship Id="rId62" Type="http://schemas.openxmlformats.org/officeDocument/2006/relationships/hyperlink" Target="https://www.sharcnet.ca/Software/Intel/IntelICC/tbb/html/a00216.html" TargetMode="External"/><Relationship Id="rId70" Type="http://schemas.openxmlformats.org/officeDocument/2006/relationships/hyperlink" Target="https://www.sharcnet.ca/Software/Intel/IntelICC/tbb/html/a00321.html#ga4" TargetMode="External"/><Relationship Id="rId75" Type="http://schemas.openxmlformats.org/officeDocument/2006/relationships/hyperlink" Target="https://www.sharcnet.ca/Software/Intel/IntelICC/tbb/html/a00321.html#ga7" TargetMode="External"/><Relationship Id="rId83" Type="http://schemas.openxmlformats.org/officeDocument/2006/relationships/hyperlink" Target="https://www.sharcnet.ca/Software/Intel/IntelICC/tbb/html/a00321.html#ga14" TargetMode="External"/><Relationship Id="rId88" Type="http://schemas.openxmlformats.org/officeDocument/2006/relationships/hyperlink" Target="https://www.sharcnet.ca/Software/Intel/IntelICC/tbb/html/a00321.html#ga19" TargetMode="External"/><Relationship Id="rId91" Type="http://schemas.openxmlformats.org/officeDocument/2006/relationships/hyperlink" Target="https://www.sharcnet.ca/Software/Intel/IntelICC/tbb/html/a00321.html#ga22" TargetMode="External"/><Relationship Id="rId96" Type="http://schemas.openxmlformats.org/officeDocument/2006/relationships/hyperlink" Target="https://www.sharcnet.ca/Software/Intel/IntelICC/tbb/html/a00321.html#ga26" TargetMode="External"/><Relationship Id="rId1" Type="http://schemas.openxmlformats.org/officeDocument/2006/relationships/notesMaster" Target="../notesMasters/notesMaster1.xml"/><Relationship Id="rId6" Type="http://schemas.openxmlformats.org/officeDocument/2006/relationships/hyperlink" Target="https://www.sharcnet.ca/Software/Intel/IntelICC/tbb/html/a00196.html#_details" TargetMode="External"/><Relationship Id="rId15" Type="http://schemas.openxmlformats.org/officeDocument/2006/relationships/hyperlink" Target="https://www.sharcnet.ca/Software/Intel/IntelICC/tbb/html/a00212.html" TargetMode="External"/><Relationship Id="rId23" Type="http://schemas.openxmlformats.org/officeDocument/2006/relationships/hyperlink" Target="https://www.sharcnet.ca/Software/Intel/IntelICC/tbb/html/a00256.html" TargetMode="External"/><Relationship Id="rId28" Type="http://schemas.openxmlformats.org/officeDocument/2006/relationships/hyperlink" Target="https://www.sharcnet.ca/Software/Intel/IntelICC/tbb/html/a00257.html" TargetMode="External"/><Relationship Id="rId36" Type="http://schemas.openxmlformats.org/officeDocument/2006/relationships/hyperlink" Target="https://www.sharcnet.ca/Software/Intel/IntelICC/tbb/html/a00218.html" TargetMode="External"/><Relationship Id="rId49" Type="http://schemas.openxmlformats.org/officeDocument/2006/relationships/hyperlink" Target="https://www.sharcnet.ca/Software/Intel/IntelICC/tbb/html/a00242.html#_details" TargetMode="External"/><Relationship Id="rId57" Type="http://schemas.openxmlformats.org/officeDocument/2006/relationships/hyperlink" Target="https://www.sharcnet.ca/Software/Intel/IntelICC/tbb/html/a00234.html#_details" TargetMode="External"/><Relationship Id="rId10" Type="http://schemas.openxmlformats.org/officeDocument/2006/relationships/hyperlink" Target="https://www.sharcnet.ca/Software/Intel/IntelICC/tbb/html/a00233.html#_details" TargetMode="External"/><Relationship Id="rId31" Type="http://schemas.openxmlformats.org/officeDocument/2006/relationships/hyperlink" Target="https://www.sharcnet.ca/Software/Intel/IntelICC/tbb/html/a00225.html#_details" TargetMode="External"/><Relationship Id="rId44" Type="http://schemas.openxmlformats.org/officeDocument/2006/relationships/hyperlink" Target="https://www.sharcnet.ca/Software/Intel/IntelICC/tbb/html/a00244.html" TargetMode="External"/><Relationship Id="rId52" Type="http://schemas.openxmlformats.org/officeDocument/2006/relationships/hyperlink" Target="https://www.sharcnet.ca/Software/Intel/IntelICC/tbb/html/a00276.html" TargetMode="External"/><Relationship Id="rId60" Type="http://schemas.openxmlformats.org/officeDocument/2006/relationships/hyperlink" Target="https://www.sharcnet.ca/Software/Intel/IntelICC/tbb/html/a00193.html" TargetMode="External"/><Relationship Id="rId65" Type="http://schemas.openxmlformats.org/officeDocument/2006/relationships/hyperlink" Target="https://www.sharcnet.ca/Software/Intel/IntelICC/tbb/html/a00236.html#_details" TargetMode="External"/><Relationship Id="rId73" Type="http://schemas.openxmlformats.org/officeDocument/2006/relationships/hyperlink" Target="https://www.sharcnet.ca/Software/Intel/IntelICC/tbb/html/a00321.html#ga5" TargetMode="External"/><Relationship Id="rId78" Type="http://schemas.openxmlformats.org/officeDocument/2006/relationships/hyperlink" Target="https://www.sharcnet.ca/Software/Intel/IntelICC/tbb/html/a00321.html#ga10" TargetMode="External"/><Relationship Id="rId81" Type="http://schemas.openxmlformats.org/officeDocument/2006/relationships/hyperlink" Target="https://www.sharcnet.ca/Software/Intel/IntelICC/tbb/html/a00321.html#ga12" TargetMode="External"/><Relationship Id="rId86" Type="http://schemas.openxmlformats.org/officeDocument/2006/relationships/hyperlink" Target="https://www.sharcnet.ca/Software/Intel/IntelICC/tbb/html/a00321.html#ga17" TargetMode="External"/><Relationship Id="rId94" Type="http://schemas.openxmlformats.org/officeDocument/2006/relationships/hyperlink" Target="https://www.sharcnet.ca/Software/Intel/IntelICC/tbb/html/a00321.html#ga24" TargetMode="External"/><Relationship Id="rId99" Type="http://schemas.openxmlformats.org/officeDocument/2006/relationships/hyperlink" Target="https://www.sharcnet.ca/Software/Intel/IntelICC/tbb/html/a00321.html#ga0" TargetMode="External"/><Relationship Id="rId101" Type="http://schemas.openxmlformats.org/officeDocument/2006/relationships/hyperlink" Target="https://www.sharcnet.ca/Software/Intel/IntelICC/tbb/html/a00321.html#ga2" TargetMode="External"/><Relationship Id="rId4" Type="http://schemas.openxmlformats.org/officeDocument/2006/relationships/hyperlink" Target="https://www.sharcnet.ca/Software/Intel/IntelICC/tbb/html/a00195.html#_details" TargetMode="External"/><Relationship Id="rId9" Type="http://schemas.openxmlformats.org/officeDocument/2006/relationships/hyperlink" Target="https://www.sharcnet.ca/Software/Intel/IntelICC/tbb/html/a00233.html" TargetMode="External"/><Relationship Id="rId13" Type="http://schemas.openxmlformats.org/officeDocument/2006/relationships/hyperlink" Target="https://www.sharcnet.ca/Software/Intel/IntelICC/tbb/html/a00232.html" TargetMode="External"/><Relationship Id="rId18" Type="http://schemas.openxmlformats.org/officeDocument/2006/relationships/hyperlink" Target="https://www.sharcnet.ca/Software/Intel/IntelICC/tbb/html/a00214.html#_details" TargetMode="External"/><Relationship Id="rId39" Type="http://schemas.openxmlformats.org/officeDocument/2006/relationships/hyperlink" Target="https://www.sharcnet.ca/Software/Intel/IntelICC/tbb/html/a00260.html#_details" TargetMode="External"/><Relationship Id="rId34" Type="http://schemas.openxmlformats.org/officeDocument/2006/relationships/hyperlink" Target="https://www.sharcnet.ca/Software/Intel/IntelICC/tbb/html/a00217.html" TargetMode="External"/><Relationship Id="rId50" Type="http://schemas.openxmlformats.org/officeDocument/2006/relationships/hyperlink" Target="https://www.sharcnet.ca/Software/Intel/IntelICC/tbb/html/a00277.html" TargetMode="External"/><Relationship Id="rId55" Type="http://schemas.openxmlformats.org/officeDocument/2006/relationships/hyperlink" Target="https://www.sharcnet.ca/Software/Intel/IntelICC/tbb/html/a00278.html#_details" TargetMode="External"/><Relationship Id="rId76" Type="http://schemas.openxmlformats.org/officeDocument/2006/relationships/hyperlink" Target="https://www.sharcnet.ca/Software/Intel/IntelICC/tbb/html/a00321.html#ga8" TargetMode="External"/><Relationship Id="rId97" Type="http://schemas.openxmlformats.org/officeDocument/2006/relationships/hyperlink" Target="https://www.sharcnet.ca/Software/Intel/IntelICC/tbb/html/a00321.html#ga27" TargetMode="External"/><Relationship Id="rId7" Type="http://schemas.openxmlformats.org/officeDocument/2006/relationships/hyperlink" Target="https://www.sharcnet.ca/Software/Intel/IntelICC/tbb/html/a00197.html" TargetMode="External"/><Relationship Id="rId71" Type="http://schemas.openxmlformats.org/officeDocument/2006/relationships/hyperlink" Target="https://www.sharcnet.ca/Software/Intel/IntelICC/tbb/html/range_req.html" TargetMode="External"/><Relationship Id="rId92" Type="http://schemas.openxmlformats.org/officeDocument/2006/relationships/hyperlink" Target="https://www.sharcnet.ca/Software/Intel/IntelICC/tbb/html/parallel_scan_body_req.html" TargetMode="External"/><Relationship Id="rId2" Type="http://schemas.openxmlformats.org/officeDocument/2006/relationships/slide" Target="../slides/slide50.xml"/><Relationship Id="rId29" Type="http://schemas.openxmlformats.org/officeDocument/2006/relationships/hyperlink" Target="https://www.sharcnet.ca/Software/Intel/IntelICC/tbb/html/a00257.html#_details" TargetMode="External"/><Relationship Id="rId24" Type="http://schemas.openxmlformats.org/officeDocument/2006/relationships/hyperlink" Target="https://www.sharcnet.ca/Software/Intel/IntelICC/tbb/html/a00256.html#_details" TargetMode="External"/><Relationship Id="rId40" Type="http://schemas.openxmlformats.org/officeDocument/2006/relationships/hyperlink" Target="https://www.sharcnet.ca/Software/Intel/IntelICC/tbb/html/a00221.html" TargetMode="External"/><Relationship Id="rId45" Type="http://schemas.openxmlformats.org/officeDocument/2006/relationships/hyperlink" Target="https://www.sharcnet.ca/Software/Intel/IntelICC/tbb/html/a00244.html#_details" TargetMode="External"/><Relationship Id="rId66" Type="http://schemas.openxmlformats.org/officeDocument/2006/relationships/hyperlink" Target="https://www.sharcnet.ca/Software/Intel/IntelICC/tbb/html/a00254.html" TargetMode="External"/><Relationship Id="rId87" Type="http://schemas.openxmlformats.org/officeDocument/2006/relationships/hyperlink" Target="https://www.sharcnet.ca/Software/Intel/IntelICC/tbb/html/a00321.html#ga18" TargetMode="External"/><Relationship Id="rId61" Type="http://schemas.openxmlformats.org/officeDocument/2006/relationships/hyperlink" Target="https://www.sharcnet.ca/Software/Intel/IntelICC/tbb/html/a00193.html#_details" TargetMode="External"/><Relationship Id="rId82" Type="http://schemas.openxmlformats.org/officeDocument/2006/relationships/hyperlink" Target="https://www.sharcnet.ca/Software/Intel/IntelICC/tbb/html/a00321.html#ga13" TargetMode="External"/><Relationship Id="rId19" Type="http://schemas.openxmlformats.org/officeDocument/2006/relationships/hyperlink" Target="https://www.sharcnet.ca/Software/Intel/IntelICC/tbb/html/a00255.html" TargetMode="External"/><Relationship Id="rId14" Type="http://schemas.openxmlformats.org/officeDocument/2006/relationships/hyperlink" Target="https://www.sharcnet.ca/Software/Intel/IntelICC/tbb/html/a00232.html#_details" TargetMode="External"/><Relationship Id="rId30" Type="http://schemas.openxmlformats.org/officeDocument/2006/relationships/hyperlink" Target="https://www.sharcnet.ca/Software/Intel/IntelICC/tbb/html/a00225.html" TargetMode="External"/><Relationship Id="rId35" Type="http://schemas.openxmlformats.org/officeDocument/2006/relationships/hyperlink" Target="https://www.sharcnet.ca/Software/Intel/IntelICC/tbb/html/a00217.html#_details" TargetMode="External"/><Relationship Id="rId56" Type="http://schemas.openxmlformats.org/officeDocument/2006/relationships/hyperlink" Target="https://www.sharcnet.ca/Software/Intel/IntelICC/tbb/html/a00234.html" TargetMode="External"/><Relationship Id="rId77" Type="http://schemas.openxmlformats.org/officeDocument/2006/relationships/hyperlink" Target="https://www.sharcnet.ca/Software/Intel/IntelICC/tbb/html/a00321.html#ga9" TargetMode="External"/><Relationship Id="rId100" Type="http://schemas.openxmlformats.org/officeDocument/2006/relationships/hyperlink" Target="https://www.sharcnet.ca/Software/Intel/IntelICC/tbb/html/a00321.html#ga1" TargetMode="External"/><Relationship Id="rId8" Type="http://schemas.openxmlformats.org/officeDocument/2006/relationships/hyperlink" Target="https://www.sharcnet.ca/Software/Intel/IntelICC/tbb/html/a00197.html#_details" TargetMode="External"/><Relationship Id="rId51" Type="http://schemas.openxmlformats.org/officeDocument/2006/relationships/hyperlink" Target="https://www.sharcnet.ca/Software/Intel/IntelICC/tbb/html/a00277.html#_details" TargetMode="External"/><Relationship Id="rId72" Type="http://schemas.openxmlformats.org/officeDocument/2006/relationships/hyperlink" Target="https://www.sharcnet.ca/Software/Intel/IntelICC/tbb/html/parallel_for_body_req.html" TargetMode="External"/><Relationship Id="rId93" Type="http://schemas.openxmlformats.org/officeDocument/2006/relationships/hyperlink" Target="https://www.sharcnet.ca/Software/Intel/IntelICC/tbb/html/a00321.html#ga23" TargetMode="External"/><Relationship Id="rId98" Type="http://schemas.openxmlformats.org/officeDocument/2006/relationships/hyperlink" Target="https://www.sharcnet.ca/Software/Intel/IntelICC/tbb/html/a00321.html#ga28" TargetMode="External"/><Relationship Id="rId3" Type="http://schemas.openxmlformats.org/officeDocument/2006/relationships/hyperlink" Target="https://www.sharcnet.ca/Software/Intel/IntelICC/tbb/html/a00195.html"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threadingbuildingblocks.org/docs/help/reference/algorithms/parallel_reduce_func.html" TargetMode="Externa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threadingbuildingblocks.org/docs/help/index.htm#reference/algorithms/parallel_reduce_func.html"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www.threadingbuildingblocks.org/docs/help/index.htm#reference/task_scheduler/task_cls.html" TargetMode="External"/><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6" Type="http://schemas.openxmlformats.org/officeDocument/2006/relationships/hyperlink" Target="https://www.sharcnet.ca/Software/Intel/IntelICC/tbb/html/a00319.html#a11" TargetMode="External"/><Relationship Id="rId21" Type="http://schemas.openxmlformats.org/officeDocument/2006/relationships/hyperlink" Target="https://www.sharcnet.ca/Software/Intel/IntelICC/tbb/html/a00278.html" TargetMode="External"/><Relationship Id="rId42" Type="http://schemas.openxmlformats.org/officeDocument/2006/relationships/hyperlink" Target="https://www.sharcnet.ca/Software/Intel/IntelICC/tbb/html/a00261.html#a6" TargetMode="External"/><Relationship Id="rId47" Type="http://schemas.openxmlformats.org/officeDocument/2006/relationships/hyperlink" Target="https://www.sharcnet.ca/Software/Intel/IntelICC/tbb/html/a00261.html#a11" TargetMode="External"/><Relationship Id="rId63" Type="http://schemas.openxmlformats.org/officeDocument/2006/relationships/hyperlink" Target="https://www.sharcnet.ca/Software/Intel/IntelICC/tbb/html/a00261.html#a26" TargetMode="External"/><Relationship Id="rId68" Type="http://schemas.openxmlformats.org/officeDocument/2006/relationships/hyperlink" Target="https://www.sharcnet.ca/Software/Intel/IntelICC/tbb/html/a00262.html" TargetMode="External"/><Relationship Id="rId7" Type="http://schemas.openxmlformats.org/officeDocument/2006/relationships/hyperlink" Target="https://www.sharcnet.ca/Software/Intel/IntelICC/tbb/html/a00212.html" TargetMode="External"/><Relationship Id="rId71" Type="http://schemas.openxmlformats.org/officeDocument/2006/relationships/hyperlink" Target="https://www.sharcnet.ca/Software/Intel/IntelICC/tbb/html/a00261.html#e4" TargetMode="External"/><Relationship Id="rId2" Type="http://schemas.openxmlformats.org/officeDocument/2006/relationships/slide" Target="../slides/slide68.xml"/><Relationship Id="rId16" Type="http://schemas.openxmlformats.org/officeDocument/2006/relationships/hyperlink" Target="https://www.sharcnet.ca/Software/Intel/IntelICC/tbb/html/a00257.html" TargetMode="External"/><Relationship Id="rId29" Type="http://schemas.openxmlformats.org/officeDocument/2006/relationships/hyperlink" Target="https://www.sharcnet.ca/Software/Intel/IntelICC/tbb/html/a00261.html#w8w2" TargetMode="External"/><Relationship Id="rId11" Type="http://schemas.openxmlformats.org/officeDocument/2006/relationships/hyperlink" Target="https://www.sharcnet.ca/Software/Intel/IntelICC/tbb/html/a00219.html" TargetMode="External"/><Relationship Id="rId24" Type="http://schemas.openxmlformats.org/officeDocument/2006/relationships/hyperlink" Target="https://www.sharcnet.ca/Software/Intel/IntelICC/tbb/html/a00319.html#a22" TargetMode="External"/><Relationship Id="rId32" Type="http://schemas.openxmlformats.org/officeDocument/2006/relationships/hyperlink" Target="https://www.sharcnet.ca/Software/Intel/IntelICC/tbb/html/a00261.html#w8w5" TargetMode="External"/><Relationship Id="rId37" Type="http://schemas.openxmlformats.org/officeDocument/2006/relationships/hyperlink" Target="https://www.sharcnet.ca/Software/Intel/IntelICC/tbb/html/a00261.html#a1" TargetMode="External"/><Relationship Id="rId40" Type="http://schemas.openxmlformats.org/officeDocument/2006/relationships/hyperlink" Target="https://www.sharcnet.ca/Software/Intel/IntelICC/tbb/html/a00261.html#a4" TargetMode="External"/><Relationship Id="rId45" Type="http://schemas.openxmlformats.org/officeDocument/2006/relationships/hyperlink" Target="https://www.sharcnet.ca/Software/Intel/IntelICC/tbb/html/a00261.html#a9" TargetMode="External"/><Relationship Id="rId53" Type="http://schemas.openxmlformats.org/officeDocument/2006/relationships/hyperlink" Target="https://www.sharcnet.ca/Software/Intel/IntelICC/tbb/html/a00261.html#a16" TargetMode="External"/><Relationship Id="rId58" Type="http://schemas.openxmlformats.org/officeDocument/2006/relationships/hyperlink" Target="https://www.sharcnet.ca/Software/Intel/IntelICC/tbb/html/a00261.html#a21" TargetMode="External"/><Relationship Id="rId66" Type="http://schemas.openxmlformats.org/officeDocument/2006/relationships/hyperlink" Target="https://www.sharcnet.ca/Software/Intel/IntelICC/tbb/html/a00261.html#e0" TargetMode="External"/><Relationship Id="rId5" Type="http://schemas.openxmlformats.org/officeDocument/2006/relationships/hyperlink" Target="https://www.sharcnet.ca/Software/Intel/IntelICC/tbb/html/a00230.html" TargetMode="External"/><Relationship Id="rId61" Type="http://schemas.openxmlformats.org/officeDocument/2006/relationships/hyperlink" Target="https://www.sharcnet.ca/Software/Intel/IntelICC/tbb/html/a00261.html#a24" TargetMode="External"/><Relationship Id="rId19" Type="http://schemas.openxmlformats.org/officeDocument/2006/relationships/hyperlink" Target="https://www.sharcnet.ca/Software/Intel/IntelICC/tbb/html/a00276.html" TargetMode="External"/><Relationship Id="rId14" Type="http://schemas.openxmlformats.org/officeDocument/2006/relationships/hyperlink" Target="https://www.sharcnet.ca/Software/Intel/IntelICC/tbb/html/a00255.html" TargetMode="External"/><Relationship Id="rId22" Type="http://schemas.openxmlformats.org/officeDocument/2006/relationships/hyperlink" Target="https://www.sharcnet.ca/Software/Intel/IntelICC/tbb/html/graph_legend.html" TargetMode="External"/><Relationship Id="rId27" Type="http://schemas.openxmlformats.org/officeDocument/2006/relationships/hyperlink" Target="https://www.sharcnet.ca/Software/Intel/IntelICC/tbb/html/a00261.html#w1" TargetMode="External"/><Relationship Id="rId30" Type="http://schemas.openxmlformats.org/officeDocument/2006/relationships/hyperlink" Target="https://www.sharcnet.ca/Software/Intel/IntelICC/tbb/html/a00261.html#w8w3" TargetMode="External"/><Relationship Id="rId35" Type="http://schemas.openxmlformats.org/officeDocument/2006/relationships/hyperlink" Target="https://www.sharcnet.ca/Software/Intel/IntelICC/tbb/html/a00261.html#a0" TargetMode="External"/><Relationship Id="rId43" Type="http://schemas.openxmlformats.org/officeDocument/2006/relationships/hyperlink" Target="https://www.sharcnet.ca/Software/Intel/IntelICC/tbb/html/a00261.html#a7" TargetMode="External"/><Relationship Id="rId48" Type="http://schemas.openxmlformats.org/officeDocument/2006/relationships/hyperlink" Target="https://www.sharcnet.ca/Software/Intel/IntelICC/tbb/html/a00261.html#a12" TargetMode="External"/><Relationship Id="rId56" Type="http://schemas.openxmlformats.org/officeDocument/2006/relationships/hyperlink" Target="https://www.sharcnet.ca/Software/Intel/IntelICC/tbb/html/a00261.html#a19" TargetMode="External"/><Relationship Id="rId64" Type="http://schemas.openxmlformats.org/officeDocument/2006/relationships/hyperlink" Target="https://www.sharcnet.ca/Software/Intel/IntelICC/tbb/html/a00261.html#a27" TargetMode="External"/><Relationship Id="rId69" Type="http://schemas.openxmlformats.org/officeDocument/2006/relationships/hyperlink" Target="https://www.sharcnet.ca/Software/Intel/IntelICC/tbb/html/a00261.html#e2" TargetMode="External"/><Relationship Id="rId8" Type="http://schemas.openxmlformats.org/officeDocument/2006/relationships/hyperlink" Target="https://www.sharcnet.ca/Software/Intel/IntelICC/tbb/html/a00213.html" TargetMode="External"/><Relationship Id="rId51" Type="http://schemas.openxmlformats.org/officeDocument/2006/relationships/hyperlink" Target="https://www.sharcnet.ca/Software/Intel/IntelICC/tbb/html/a00261.html#a15" TargetMode="External"/><Relationship Id="rId72" Type="http://schemas.openxmlformats.org/officeDocument/2006/relationships/hyperlink" Target="https://www.sharcnet.ca/Software/Intel/IntelICC/tbb/html/a00261.html#b0" TargetMode="External"/><Relationship Id="rId3" Type="http://schemas.openxmlformats.org/officeDocument/2006/relationships/hyperlink" Target="https://www.sharcnet.ca/Software/Intel/IntelICC/tbb/html/a00261.html#_details" TargetMode="External"/><Relationship Id="rId12" Type="http://schemas.openxmlformats.org/officeDocument/2006/relationships/hyperlink" Target="https://www.sharcnet.ca/Software/Intel/IntelICC/tbb/html/a00220.html" TargetMode="External"/><Relationship Id="rId17" Type="http://schemas.openxmlformats.org/officeDocument/2006/relationships/hyperlink" Target="https://www.sharcnet.ca/Software/Intel/IntelICC/tbb/html/a00258.html" TargetMode="External"/><Relationship Id="rId25" Type="http://schemas.openxmlformats.org/officeDocument/2006/relationships/hyperlink" Target="https://www.sharcnet.ca/Software/Intel/IntelICC/tbb/html/a00261.html#w0" TargetMode="External"/><Relationship Id="rId33" Type="http://schemas.openxmlformats.org/officeDocument/2006/relationships/hyperlink" Target="https://www.sharcnet.ca/Software/Intel/IntelICC/tbb/html/a00261.html#w8w6" TargetMode="External"/><Relationship Id="rId38" Type="http://schemas.openxmlformats.org/officeDocument/2006/relationships/hyperlink" Target="https://www.sharcnet.ca/Software/Intel/IntelICC/tbb/html/a00261.html#a2" TargetMode="External"/><Relationship Id="rId46" Type="http://schemas.openxmlformats.org/officeDocument/2006/relationships/hyperlink" Target="https://www.sharcnet.ca/Software/Intel/IntelICC/tbb/html/a00261.html#a10" TargetMode="External"/><Relationship Id="rId59" Type="http://schemas.openxmlformats.org/officeDocument/2006/relationships/hyperlink" Target="https://www.sharcnet.ca/Software/Intel/IntelICC/tbb/html/a00261.html#a22" TargetMode="External"/><Relationship Id="rId67" Type="http://schemas.openxmlformats.org/officeDocument/2006/relationships/hyperlink" Target="https://www.sharcnet.ca/Software/Intel/IntelICC/tbb/html/a00261.html#e1" TargetMode="External"/><Relationship Id="rId20" Type="http://schemas.openxmlformats.org/officeDocument/2006/relationships/hyperlink" Target="https://www.sharcnet.ca/Software/Intel/IntelICC/tbb/html/a00277.html" TargetMode="External"/><Relationship Id="rId41" Type="http://schemas.openxmlformats.org/officeDocument/2006/relationships/hyperlink" Target="https://www.sharcnet.ca/Software/Intel/IntelICC/tbb/html/a00261.html#a5" TargetMode="External"/><Relationship Id="rId54" Type="http://schemas.openxmlformats.org/officeDocument/2006/relationships/hyperlink" Target="https://www.sharcnet.ca/Software/Intel/IntelICC/tbb/html/a00261.html#a17" TargetMode="External"/><Relationship Id="rId62" Type="http://schemas.openxmlformats.org/officeDocument/2006/relationships/hyperlink" Target="https://www.sharcnet.ca/Software/Intel/IntelICC/tbb/html/a00261.html#a25" TargetMode="External"/><Relationship Id="rId70" Type="http://schemas.openxmlformats.org/officeDocument/2006/relationships/hyperlink" Target="https://www.sharcnet.ca/Software/Intel/IntelICC/tbb/html/a00261.html#e3" TargetMode="External"/><Relationship Id="rId1" Type="http://schemas.openxmlformats.org/officeDocument/2006/relationships/notesMaster" Target="../notesMasters/notesMaster1.xml"/><Relationship Id="rId6" Type="http://schemas.openxmlformats.org/officeDocument/2006/relationships/hyperlink" Target="https://www.sharcnet.ca/Software/Intel/IntelICC/tbb/html/a00215.html" TargetMode="External"/><Relationship Id="rId15" Type="http://schemas.openxmlformats.org/officeDocument/2006/relationships/hyperlink" Target="https://www.sharcnet.ca/Software/Intel/IntelICC/tbb/html/a00256.html" TargetMode="External"/><Relationship Id="rId23" Type="http://schemas.openxmlformats.org/officeDocument/2006/relationships/hyperlink" Target="https://www.sharcnet.ca/Software/Intel/IntelICC/tbb/html/a00122.html" TargetMode="External"/><Relationship Id="rId28" Type="http://schemas.openxmlformats.org/officeDocument/2006/relationships/hyperlink" Target="https://www.sharcnet.ca/Software/Intel/IntelICC/tbb/html/a00261.html#w8" TargetMode="External"/><Relationship Id="rId36" Type="http://schemas.openxmlformats.org/officeDocument/2006/relationships/hyperlink" Target="https://www.sharcnet.ca/Software/Intel/IntelICC/tbb/html/a00261.html" TargetMode="External"/><Relationship Id="rId49" Type="http://schemas.openxmlformats.org/officeDocument/2006/relationships/hyperlink" Target="https://www.sharcnet.ca/Software/Intel/IntelICC/tbb/html/a00261.html#a13" TargetMode="External"/><Relationship Id="rId57" Type="http://schemas.openxmlformats.org/officeDocument/2006/relationships/hyperlink" Target="https://www.sharcnet.ca/Software/Intel/IntelICC/tbb/html/a00261.html#a20" TargetMode="External"/><Relationship Id="rId10" Type="http://schemas.openxmlformats.org/officeDocument/2006/relationships/hyperlink" Target="https://www.sharcnet.ca/Software/Intel/IntelICC/tbb/html/a00218.html" TargetMode="External"/><Relationship Id="rId31" Type="http://schemas.openxmlformats.org/officeDocument/2006/relationships/hyperlink" Target="https://www.sharcnet.ca/Software/Intel/IntelICC/tbb/html/a00261.html#w8w4" TargetMode="External"/><Relationship Id="rId44" Type="http://schemas.openxmlformats.org/officeDocument/2006/relationships/hyperlink" Target="https://www.sharcnet.ca/Software/Intel/IntelICC/tbb/html/a00261.html#a8" TargetMode="External"/><Relationship Id="rId52" Type="http://schemas.openxmlformats.org/officeDocument/2006/relationships/hyperlink" Target="https://www.sharcnet.ca/Software/Intel/IntelICC/tbb/html/a00263.html" TargetMode="External"/><Relationship Id="rId60" Type="http://schemas.openxmlformats.org/officeDocument/2006/relationships/hyperlink" Target="https://www.sharcnet.ca/Software/Intel/IntelICC/tbb/html/a00261.html#a23" TargetMode="External"/><Relationship Id="rId65" Type="http://schemas.openxmlformats.org/officeDocument/2006/relationships/hyperlink" Target="https://www.sharcnet.ca/Software/Intel/IntelICC/tbb/html/a00261.html#a28" TargetMode="External"/><Relationship Id="rId4" Type="http://schemas.openxmlformats.org/officeDocument/2006/relationships/hyperlink" Target="https://www.sharcnet.ca/Software/Intel/IntelICC/tbb/html/a00349.html" TargetMode="External"/><Relationship Id="rId9" Type="http://schemas.openxmlformats.org/officeDocument/2006/relationships/hyperlink" Target="https://www.sharcnet.ca/Software/Intel/IntelICC/tbb/html/a00214.html" TargetMode="External"/><Relationship Id="rId13" Type="http://schemas.openxmlformats.org/officeDocument/2006/relationships/hyperlink" Target="https://www.sharcnet.ca/Software/Intel/IntelICC/tbb/html/a00221.html" TargetMode="External"/><Relationship Id="rId18" Type="http://schemas.openxmlformats.org/officeDocument/2006/relationships/hyperlink" Target="https://www.sharcnet.ca/Software/Intel/IntelICC/tbb/html/a00260.html" TargetMode="External"/><Relationship Id="rId39" Type="http://schemas.openxmlformats.org/officeDocument/2006/relationships/hyperlink" Target="https://www.sharcnet.ca/Software/Intel/IntelICC/tbb/html/a00261.html#a3" TargetMode="External"/><Relationship Id="rId34" Type="http://schemas.openxmlformats.org/officeDocument/2006/relationships/hyperlink" Target="https://www.sharcnet.ca/Software/Intel/IntelICC/tbb/html/a00261.html#w8w7" TargetMode="External"/><Relationship Id="rId50" Type="http://schemas.openxmlformats.org/officeDocument/2006/relationships/hyperlink" Target="https://www.sharcnet.ca/Software/Intel/IntelICC/tbb/html/a00261.html#a14" TargetMode="External"/><Relationship Id="rId55" Type="http://schemas.openxmlformats.org/officeDocument/2006/relationships/hyperlink" Target="https://www.sharcnet.ca/Software/Intel/IntelICC/tbb/html/a00261.html#a18"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ware.intel.com/content/www/us/en/develop/documentation/tbb-documentation/top/intel-threading-building-blocks-developer-guide/the-task-scheduler/how-task-scheduling-works.html" TargetMode="External"/><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www.sharcnet.ca/Software/Intel/IntelICC/tbb/html/parallel_sort_iter_req.html" TargetMode="External"/><Relationship Id="rId2" Type="http://schemas.openxmlformats.org/officeDocument/2006/relationships/slide" Target="../slides/slide73.xml"/><Relationship Id="rId1" Type="http://schemas.openxmlformats.org/officeDocument/2006/relationships/notesMaster" Target="../notesMasters/notesMaster1.xml"/><Relationship Id="rId6" Type="http://schemas.openxmlformats.org/officeDocument/2006/relationships/hyperlink" Target="https://www.sharcnet.ca/Software/Intel/IntelICC/tbb/html/a00321.html#ga28" TargetMode="External"/><Relationship Id="rId5" Type="http://schemas.openxmlformats.org/officeDocument/2006/relationships/hyperlink" Target="https://www.sharcnet.ca/Software/Intel/IntelICC/tbb/html/a00321.html#ga27" TargetMode="External"/><Relationship Id="rId4" Type="http://schemas.openxmlformats.org/officeDocument/2006/relationships/hyperlink" Target="https://www.sharcnet.ca/Software/Intel/IntelICC/tbb/html/a00321.html#ga26" TargetMode="Externa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8" Type="http://schemas.openxmlformats.org/officeDocument/2006/relationships/hyperlink" Target="https://zh.cppreference.com/w/cpp/container/queue/empty" TargetMode="External"/><Relationship Id="rId13" Type="http://schemas.openxmlformats.org/officeDocument/2006/relationships/hyperlink" Target="https://zh.cppreference.com/w/cpp/container/queue/swap" TargetMode="External"/><Relationship Id="rId3" Type="http://schemas.openxmlformats.org/officeDocument/2006/relationships/hyperlink" Target="https://zh.cppreference.com/w/cpp/container/queue/queue" TargetMode="External"/><Relationship Id="rId7" Type="http://schemas.openxmlformats.org/officeDocument/2006/relationships/hyperlink" Target="https://zh.cppreference.com/w/cpp/container/queue/back" TargetMode="External"/><Relationship Id="rId12" Type="http://schemas.openxmlformats.org/officeDocument/2006/relationships/hyperlink" Target="https://zh.cppreference.com/w/cpp/container/queue/pop" TargetMode="External"/><Relationship Id="rId2" Type="http://schemas.openxmlformats.org/officeDocument/2006/relationships/slide" Target="../slides/slide83.xml"/><Relationship Id="rId1" Type="http://schemas.openxmlformats.org/officeDocument/2006/relationships/notesMaster" Target="../notesMasters/notesMaster1.xml"/><Relationship Id="rId6" Type="http://schemas.openxmlformats.org/officeDocument/2006/relationships/hyperlink" Target="https://zh.cppreference.com/w/cpp/container/queue/front" TargetMode="External"/><Relationship Id="rId11" Type="http://schemas.openxmlformats.org/officeDocument/2006/relationships/hyperlink" Target="https://zh.cppreference.com/w/cpp/container/queue/emplace" TargetMode="External"/><Relationship Id="rId5" Type="http://schemas.openxmlformats.org/officeDocument/2006/relationships/hyperlink" Target="https://zh.cppreference.com/w/cpp/container/queue/operator%3D" TargetMode="External"/><Relationship Id="rId10" Type="http://schemas.openxmlformats.org/officeDocument/2006/relationships/hyperlink" Target="https://zh.cppreference.com/w/cpp/container/queue/push" TargetMode="External"/><Relationship Id="rId4" Type="http://schemas.openxmlformats.org/officeDocument/2006/relationships/hyperlink" Target="https://zh.cppreference.com/w/cpp/container/queue/~queue" TargetMode="External"/><Relationship Id="rId9" Type="http://schemas.openxmlformats.org/officeDocument/2006/relationships/hyperlink" Target="https://zh.cppreference.com/w/cpp/container/queue/size" TargetMode="Externa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8" Type="http://schemas.openxmlformats.org/officeDocument/2006/relationships/hyperlink" Target="https://www.sharcnet.ca/Software/Intel/IntelICC/tbb/html/a00204.html#w0" TargetMode="External"/><Relationship Id="rId13" Type="http://schemas.openxmlformats.org/officeDocument/2006/relationships/hyperlink" Target="https://www.sharcnet.ca/Software/Intel/IntelICC/tbb/html/a00204.html#w5" TargetMode="External"/><Relationship Id="rId18" Type="http://schemas.openxmlformats.org/officeDocument/2006/relationships/hyperlink" Target="https://www.sharcnet.ca/Software/Intel/IntelICC/tbb/html/a00204.html#a2" TargetMode="External"/><Relationship Id="rId26" Type="http://schemas.openxmlformats.org/officeDocument/2006/relationships/hyperlink" Target="https://www.sharcnet.ca/Software/Intel/IntelICC/tbb/html/a00204.html#a10" TargetMode="External"/><Relationship Id="rId3" Type="http://schemas.openxmlformats.org/officeDocument/2006/relationships/hyperlink" Target="https://www.sharcnet.ca/Software/Intel/IntelICC/tbb/html/a00204.html#_details" TargetMode="External"/><Relationship Id="rId21" Type="http://schemas.openxmlformats.org/officeDocument/2006/relationships/hyperlink" Target="https://www.sharcnet.ca/Software/Intel/IntelICC/tbb/html/a00204.html#a5" TargetMode="External"/><Relationship Id="rId7" Type="http://schemas.openxmlformats.org/officeDocument/2006/relationships/hyperlink" Target="https://www.sharcnet.ca/Software/Intel/IntelICC/tbb/html/a00037.html" TargetMode="External"/><Relationship Id="rId12" Type="http://schemas.openxmlformats.org/officeDocument/2006/relationships/hyperlink" Target="https://www.sharcnet.ca/Software/Intel/IntelICC/tbb/html/a00204.html#w4" TargetMode="External"/><Relationship Id="rId17" Type="http://schemas.openxmlformats.org/officeDocument/2006/relationships/hyperlink" Target="https://www.sharcnet.ca/Software/Intel/IntelICC/tbb/html/a00204.html#a1" TargetMode="External"/><Relationship Id="rId25" Type="http://schemas.openxmlformats.org/officeDocument/2006/relationships/hyperlink" Target="https://www.sharcnet.ca/Software/Intel/IntelICC/tbb/html/a00204.html#a9" TargetMode="External"/><Relationship Id="rId2" Type="http://schemas.openxmlformats.org/officeDocument/2006/relationships/slide" Target="../slides/slide85.xml"/><Relationship Id="rId16" Type="http://schemas.openxmlformats.org/officeDocument/2006/relationships/hyperlink" Target="https://www.sharcnet.ca/Software/Intel/IntelICC/tbb/html/a00204.html#a0" TargetMode="External"/><Relationship Id="rId20" Type="http://schemas.openxmlformats.org/officeDocument/2006/relationships/hyperlink" Target="https://www.sharcnet.ca/Software/Intel/IntelICC/tbb/html/a00204.html#a4" TargetMode="External"/><Relationship Id="rId29" Type="http://schemas.openxmlformats.org/officeDocument/2006/relationships/hyperlink" Target="https://www.sharcnet.ca/Software/Intel/IntelICC/tbb/html/a00204.html#a17" TargetMode="External"/><Relationship Id="rId1" Type="http://schemas.openxmlformats.org/officeDocument/2006/relationships/notesMaster" Target="../notesMasters/notesMaster1.xml"/><Relationship Id="rId6" Type="http://schemas.openxmlformats.org/officeDocument/2006/relationships/hyperlink" Target="https://www.sharcnet.ca/Software/Intel/IntelICC/tbb/html/graph_legend.html" TargetMode="External"/><Relationship Id="rId11" Type="http://schemas.openxmlformats.org/officeDocument/2006/relationships/hyperlink" Target="https://www.sharcnet.ca/Software/Intel/IntelICC/tbb/html/a00204.html#w3" TargetMode="External"/><Relationship Id="rId24" Type="http://schemas.openxmlformats.org/officeDocument/2006/relationships/hyperlink" Target="https://www.sharcnet.ca/Software/Intel/IntelICC/tbb/html/a00204.html#a8" TargetMode="External"/><Relationship Id="rId5" Type="http://schemas.openxmlformats.org/officeDocument/2006/relationships/hyperlink" Target="https://www.sharcnet.ca/Software/Intel/IntelICC/tbb/html/a00205.html" TargetMode="External"/><Relationship Id="rId15" Type="http://schemas.openxmlformats.org/officeDocument/2006/relationships/hyperlink" Target="https://www.sharcnet.ca/Software/Intel/IntelICC/tbb/html/a00204.html" TargetMode="External"/><Relationship Id="rId23" Type="http://schemas.openxmlformats.org/officeDocument/2006/relationships/hyperlink" Target="https://www.sharcnet.ca/Software/Intel/IntelICC/tbb/html/a00204.html#a7" TargetMode="External"/><Relationship Id="rId28" Type="http://schemas.openxmlformats.org/officeDocument/2006/relationships/hyperlink" Target="https://www.sharcnet.ca/Software/Intel/IntelICC/tbb/html/a00204.html#a16" TargetMode="External"/><Relationship Id="rId10" Type="http://schemas.openxmlformats.org/officeDocument/2006/relationships/hyperlink" Target="https://www.sharcnet.ca/Software/Intel/IntelICC/tbb/html/a00204.html#w2" TargetMode="External"/><Relationship Id="rId19" Type="http://schemas.openxmlformats.org/officeDocument/2006/relationships/hyperlink" Target="https://www.sharcnet.ca/Software/Intel/IntelICC/tbb/html/a00204.html#a3" TargetMode="External"/><Relationship Id="rId4" Type="http://schemas.openxmlformats.org/officeDocument/2006/relationships/hyperlink" Target="https://www.sharcnet.ca/Software/Intel/IntelICC/tbb/html/a00330.html" TargetMode="External"/><Relationship Id="rId9" Type="http://schemas.openxmlformats.org/officeDocument/2006/relationships/hyperlink" Target="https://www.sharcnet.ca/Software/Intel/IntelICC/tbb/html/a00204.html#w1" TargetMode="External"/><Relationship Id="rId14" Type="http://schemas.openxmlformats.org/officeDocument/2006/relationships/hyperlink" Target="https://www.sharcnet.ca/Software/Intel/IntelICC/tbb/html/a00207.html" TargetMode="External"/><Relationship Id="rId22" Type="http://schemas.openxmlformats.org/officeDocument/2006/relationships/hyperlink" Target="https://www.sharcnet.ca/Software/Intel/IntelICC/tbb/html/a00204.html#a6" TargetMode="External"/><Relationship Id="rId27" Type="http://schemas.openxmlformats.org/officeDocument/2006/relationships/hyperlink" Target="https://www.sharcnet.ca/Software/Intel/IntelICC/tbb/html/a00204.html#a11" TargetMode="External"/></Relationships>
</file>

<file path=ppt/notesSlides/_rels/notesSlide48.xml.rels><?xml version="1.0" encoding="UTF-8" standalone="yes"?>
<Relationships xmlns="http://schemas.openxmlformats.org/package/2006/relationships"><Relationship Id="rId13" Type="http://schemas.openxmlformats.org/officeDocument/2006/relationships/hyperlink" Target="https://www.sharcnet.ca/Software/Intel/IntelICC/tbb/html/a00209.html#a3" TargetMode="External"/><Relationship Id="rId18" Type="http://schemas.openxmlformats.org/officeDocument/2006/relationships/hyperlink" Target="https://www.sharcnet.ca/Software/Intel/IntelICC/tbb/html/a00209.html#a8" TargetMode="External"/><Relationship Id="rId26" Type="http://schemas.openxmlformats.org/officeDocument/2006/relationships/hyperlink" Target="https://www.sharcnet.ca/Software/Intel/IntelICC/tbb/html/a00209.html#a16" TargetMode="External"/><Relationship Id="rId39" Type="http://schemas.openxmlformats.org/officeDocument/2006/relationships/hyperlink" Target="https://www.sharcnet.ca/Software/Intel/IntelICC/tbb/html/a00209.html#a29" TargetMode="External"/><Relationship Id="rId21" Type="http://schemas.openxmlformats.org/officeDocument/2006/relationships/hyperlink" Target="https://www.sharcnet.ca/Software/Intel/IntelICC/tbb/html/a00209.html#a11" TargetMode="External"/><Relationship Id="rId34" Type="http://schemas.openxmlformats.org/officeDocument/2006/relationships/hyperlink" Target="https://www.sharcnet.ca/Software/Intel/IntelICC/tbb/html/a00209.html#a24" TargetMode="External"/><Relationship Id="rId42" Type="http://schemas.openxmlformats.org/officeDocument/2006/relationships/hyperlink" Target="https://www.sharcnet.ca/Software/Intel/IntelICC/tbb/html/a00209.html#a32" TargetMode="External"/><Relationship Id="rId47" Type="http://schemas.openxmlformats.org/officeDocument/2006/relationships/hyperlink" Target="https://www.sharcnet.ca/Software/Intel/IntelICC/tbb/html/a00209.html#a37" TargetMode="External"/><Relationship Id="rId50" Type="http://schemas.openxmlformats.org/officeDocument/2006/relationships/hyperlink" Target="https://www.sharcnet.ca/Software/Intel/IntelICC/tbb/html/a00209.html#a40" TargetMode="External"/><Relationship Id="rId7" Type="http://schemas.openxmlformats.org/officeDocument/2006/relationships/hyperlink" Target="https://www.sharcnet.ca/Software/Intel/IntelICC/tbb/html/a00044.html" TargetMode="External"/><Relationship Id="rId2" Type="http://schemas.openxmlformats.org/officeDocument/2006/relationships/slide" Target="../slides/slide87.xml"/><Relationship Id="rId16" Type="http://schemas.openxmlformats.org/officeDocument/2006/relationships/hyperlink" Target="https://www.sharcnet.ca/Software/Intel/IntelICC/tbb/html/a00209.html#a6" TargetMode="External"/><Relationship Id="rId29" Type="http://schemas.openxmlformats.org/officeDocument/2006/relationships/hyperlink" Target="https://www.sharcnet.ca/Software/Intel/IntelICC/tbb/html/a00209.html#a19" TargetMode="External"/><Relationship Id="rId11" Type="http://schemas.openxmlformats.org/officeDocument/2006/relationships/hyperlink" Target="https://www.sharcnet.ca/Software/Intel/IntelICC/tbb/html/a00209.html#a1" TargetMode="External"/><Relationship Id="rId24" Type="http://schemas.openxmlformats.org/officeDocument/2006/relationships/hyperlink" Target="https://www.sharcnet.ca/Software/Intel/IntelICC/tbb/html/a00209.html#a14" TargetMode="External"/><Relationship Id="rId32" Type="http://schemas.openxmlformats.org/officeDocument/2006/relationships/hyperlink" Target="https://www.sharcnet.ca/Software/Intel/IntelICC/tbb/html/a00209.html#a22" TargetMode="External"/><Relationship Id="rId37" Type="http://schemas.openxmlformats.org/officeDocument/2006/relationships/hyperlink" Target="https://www.sharcnet.ca/Software/Intel/IntelICC/tbb/html/a00209.html#a27" TargetMode="External"/><Relationship Id="rId40" Type="http://schemas.openxmlformats.org/officeDocument/2006/relationships/hyperlink" Target="https://www.sharcnet.ca/Software/Intel/IntelICC/tbb/html/a00209.html#a30" TargetMode="External"/><Relationship Id="rId45" Type="http://schemas.openxmlformats.org/officeDocument/2006/relationships/hyperlink" Target="https://www.sharcnet.ca/Software/Intel/IntelICC/tbb/html/a00209.html#a35" TargetMode="External"/><Relationship Id="rId5" Type="http://schemas.openxmlformats.org/officeDocument/2006/relationships/hyperlink" Target="https://www.sharcnet.ca/Software/Intel/IntelICC/tbb/html/a00210.html" TargetMode="External"/><Relationship Id="rId15" Type="http://schemas.openxmlformats.org/officeDocument/2006/relationships/hyperlink" Target="https://www.sharcnet.ca/Software/Intel/IntelICC/tbb/html/a00209.html#a5" TargetMode="External"/><Relationship Id="rId23" Type="http://schemas.openxmlformats.org/officeDocument/2006/relationships/hyperlink" Target="https://www.sharcnet.ca/Software/Intel/IntelICC/tbb/html/a00209.html#a13" TargetMode="External"/><Relationship Id="rId28" Type="http://schemas.openxmlformats.org/officeDocument/2006/relationships/hyperlink" Target="https://www.sharcnet.ca/Software/Intel/IntelICC/tbb/html/a00209.html#a18" TargetMode="External"/><Relationship Id="rId36" Type="http://schemas.openxmlformats.org/officeDocument/2006/relationships/hyperlink" Target="https://www.sharcnet.ca/Software/Intel/IntelICC/tbb/html/a00209.html#a26" TargetMode="External"/><Relationship Id="rId49" Type="http://schemas.openxmlformats.org/officeDocument/2006/relationships/hyperlink" Target="https://www.sharcnet.ca/Software/Intel/IntelICC/tbb/html/a00209.html#a39" TargetMode="External"/><Relationship Id="rId10" Type="http://schemas.openxmlformats.org/officeDocument/2006/relationships/hyperlink" Target="https://www.sharcnet.ca/Software/Intel/IntelICC/tbb/html/a00209.html#a0" TargetMode="External"/><Relationship Id="rId19" Type="http://schemas.openxmlformats.org/officeDocument/2006/relationships/hyperlink" Target="https://www.sharcnet.ca/Software/Intel/IntelICC/tbb/html/a00209.html#a9" TargetMode="External"/><Relationship Id="rId31" Type="http://schemas.openxmlformats.org/officeDocument/2006/relationships/hyperlink" Target="https://www.sharcnet.ca/Software/Intel/IntelICC/tbb/html/a00209.html#a21" TargetMode="External"/><Relationship Id="rId44" Type="http://schemas.openxmlformats.org/officeDocument/2006/relationships/hyperlink" Target="https://www.sharcnet.ca/Software/Intel/IntelICC/tbb/html/a00209.html#a34" TargetMode="External"/><Relationship Id="rId4" Type="http://schemas.openxmlformats.org/officeDocument/2006/relationships/hyperlink" Target="https://www.sharcnet.ca/Software/Intel/IntelICC/tbb/html/a00331.html" TargetMode="External"/><Relationship Id="rId9" Type="http://schemas.openxmlformats.org/officeDocument/2006/relationships/hyperlink" Target="https://www.sharcnet.ca/Software/Intel/IntelICC/tbb/html/a00209.html" TargetMode="External"/><Relationship Id="rId14" Type="http://schemas.openxmlformats.org/officeDocument/2006/relationships/hyperlink" Target="https://www.sharcnet.ca/Software/Intel/IntelICC/tbb/html/a00209.html#a4" TargetMode="External"/><Relationship Id="rId22" Type="http://schemas.openxmlformats.org/officeDocument/2006/relationships/hyperlink" Target="https://www.sharcnet.ca/Software/Intel/IntelICC/tbb/html/a00209.html#a12" TargetMode="External"/><Relationship Id="rId27" Type="http://schemas.openxmlformats.org/officeDocument/2006/relationships/hyperlink" Target="https://www.sharcnet.ca/Software/Intel/IntelICC/tbb/html/a00209.html#a17" TargetMode="External"/><Relationship Id="rId30" Type="http://schemas.openxmlformats.org/officeDocument/2006/relationships/hyperlink" Target="https://www.sharcnet.ca/Software/Intel/IntelICC/tbb/html/a00209.html#a20" TargetMode="External"/><Relationship Id="rId35" Type="http://schemas.openxmlformats.org/officeDocument/2006/relationships/hyperlink" Target="https://www.sharcnet.ca/Software/Intel/IntelICC/tbb/html/a00209.html#a25" TargetMode="External"/><Relationship Id="rId43" Type="http://schemas.openxmlformats.org/officeDocument/2006/relationships/hyperlink" Target="https://www.sharcnet.ca/Software/Intel/IntelICC/tbb/html/a00209.html#a33" TargetMode="External"/><Relationship Id="rId48" Type="http://schemas.openxmlformats.org/officeDocument/2006/relationships/hyperlink" Target="https://www.sharcnet.ca/Software/Intel/IntelICC/tbb/html/a00209.html#a38" TargetMode="External"/><Relationship Id="rId8" Type="http://schemas.openxmlformats.org/officeDocument/2006/relationships/hyperlink" Target="https://www.sharcnet.ca/Software/Intel/IntelICC/tbb/html/a00274.html" TargetMode="External"/><Relationship Id="rId51" Type="http://schemas.openxmlformats.org/officeDocument/2006/relationships/hyperlink" Target="https://www.sharcnet.ca/Software/Intel/IntelICC/tbb/html/a00209.html#a41" TargetMode="External"/><Relationship Id="rId3" Type="http://schemas.openxmlformats.org/officeDocument/2006/relationships/hyperlink" Target="https://www.sharcnet.ca/Software/Intel/IntelICC/tbb/html/a00209.html#_details" TargetMode="External"/><Relationship Id="rId12" Type="http://schemas.openxmlformats.org/officeDocument/2006/relationships/hyperlink" Target="https://www.sharcnet.ca/Software/Intel/IntelICC/tbb/html/a00209.html#a2" TargetMode="External"/><Relationship Id="rId17" Type="http://schemas.openxmlformats.org/officeDocument/2006/relationships/hyperlink" Target="https://www.sharcnet.ca/Software/Intel/IntelICC/tbb/html/a00209.html#a7" TargetMode="External"/><Relationship Id="rId25" Type="http://schemas.openxmlformats.org/officeDocument/2006/relationships/hyperlink" Target="https://www.sharcnet.ca/Software/Intel/IntelICC/tbb/html/a00209.html#a15" TargetMode="External"/><Relationship Id="rId33" Type="http://schemas.openxmlformats.org/officeDocument/2006/relationships/hyperlink" Target="https://www.sharcnet.ca/Software/Intel/IntelICC/tbb/html/a00209.html#a23" TargetMode="External"/><Relationship Id="rId38" Type="http://schemas.openxmlformats.org/officeDocument/2006/relationships/hyperlink" Target="https://www.sharcnet.ca/Software/Intel/IntelICC/tbb/html/a00209.html#a28" TargetMode="External"/><Relationship Id="rId46" Type="http://schemas.openxmlformats.org/officeDocument/2006/relationships/hyperlink" Target="https://www.sharcnet.ca/Software/Intel/IntelICC/tbb/html/a00209.html#a36" TargetMode="External"/><Relationship Id="rId20" Type="http://schemas.openxmlformats.org/officeDocument/2006/relationships/hyperlink" Target="https://www.sharcnet.ca/Software/Intel/IntelICC/tbb/html/a00209.html#a10" TargetMode="External"/><Relationship Id="rId41" Type="http://schemas.openxmlformats.org/officeDocument/2006/relationships/hyperlink" Target="https://www.sharcnet.ca/Software/Intel/IntelICC/tbb/html/a00209.html#a31" TargetMode="External"/><Relationship Id="rId1" Type="http://schemas.openxmlformats.org/officeDocument/2006/relationships/notesMaster" Target="../notesMasters/notesMaster1.xml"/><Relationship Id="rId6" Type="http://schemas.openxmlformats.org/officeDocument/2006/relationships/hyperlink" Target="https://www.sharcnet.ca/Software/Intel/IntelICC/tbb/html/graph_legend.html" TargetMode="External"/></Relationships>
</file>

<file path=ppt/notesSlides/_rels/notesSlide49.xml.rels><?xml version="1.0" encoding="UTF-8" standalone="yes"?>
<Relationships xmlns="http://schemas.openxmlformats.org/package/2006/relationships"><Relationship Id="rId13" Type="http://schemas.openxmlformats.org/officeDocument/2006/relationships/hyperlink" Target="https://www.sharcnet.ca/Software/Intel/IntelICC/tbb/html/a00201.html#a2" TargetMode="External"/><Relationship Id="rId18" Type="http://schemas.openxmlformats.org/officeDocument/2006/relationships/hyperlink" Target="https://www.sharcnet.ca/Software/Intel/IntelICC/tbb/html/a00201.html#a15" TargetMode="External"/><Relationship Id="rId26" Type="http://schemas.openxmlformats.org/officeDocument/2006/relationships/hyperlink" Target="https://www.sharcnet.ca/Software/Intel/IntelICC/tbb/html/a00202.html" TargetMode="External"/><Relationship Id="rId3" Type="http://schemas.openxmlformats.org/officeDocument/2006/relationships/hyperlink" Target="https://www.sharcnet.ca/Software/Intel/IntelICC/tbb/html/a00201.html#_details" TargetMode="External"/><Relationship Id="rId21" Type="http://schemas.openxmlformats.org/officeDocument/2006/relationships/hyperlink" Target="https://www.sharcnet.ca/Software/Intel/IntelICC/tbb/html/a00201.html#a18" TargetMode="External"/><Relationship Id="rId34" Type="http://schemas.openxmlformats.org/officeDocument/2006/relationships/hyperlink" Target="https://www.sharcnet.ca/Software/Intel/IntelICC/tbb/html/a00201.html#a29" TargetMode="External"/><Relationship Id="rId7" Type="http://schemas.openxmlformats.org/officeDocument/2006/relationships/hyperlink" Target="https://www.sharcnet.ca/Software/Intel/IntelICC/tbb/html/a00027.html" TargetMode="External"/><Relationship Id="rId12" Type="http://schemas.openxmlformats.org/officeDocument/2006/relationships/hyperlink" Target="https://www.sharcnet.ca/Software/Intel/IntelICC/tbb/html/a00201.html#a1" TargetMode="External"/><Relationship Id="rId17" Type="http://schemas.openxmlformats.org/officeDocument/2006/relationships/hyperlink" Target="https://www.sharcnet.ca/Software/Intel/IntelICC/tbb/html/a00201.html#a14" TargetMode="External"/><Relationship Id="rId25" Type="http://schemas.openxmlformats.org/officeDocument/2006/relationships/hyperlink" Target="https://www.sharcnet.ca/Software/Intel/IntelICC/tbb/html/a00201.html#a21" TargetMode="External"/><Relationship Id="rId33" Type="http://schemas.openxmlformats.org/officeDocument/2006/relationships/hyperlink" Target="https://www.sharcnet.ca/Software/Intel/IntelICC/tbb/html/a00201.html#a28" TargetMode="External"/><Relationship Id="rId2" Type="http://schemas.openxmlformats.org/officeDocument/2006/relationships/slide" Target="../slides/slide89.xml"/><Relationship Id="rId16" Type="http://schemas.openxmlformats.org/officeDocument/2006/relationships/hyperlink" Target="https://www.sharcnet.ca/Software/Intel/IntelICC/tbb/html/a00201.html#a5" TargetMode="External"/><Relationship Id="rId20" Type="http://schemas.openxmlformats.org/officeDocument/2006/relationships/hyperlink" Target="https://www.sharcnet.ca/Software/Intel/IntelICC/tbb/html/a00201.html#a17" TargetMode="External"/><Relationship Id="rId29" Type="http://schemas.openxmlformats.org/officeDocument/2006/relationships/hyperlink" Target="https://www.sharcnet.ca/Software/Intel/IntelICC/tbb/html/a00201.html#a24" TargetMode="External"/><Relationship Id="rId1" Type="http://schemas.openxmlformats.org/officeDocument/2006/relationships/notesMaster" Target="../notesMasters/notesMaster1.xml"/><Relationship Id="rId6" Type="http://schemas.openxmlformats.org/officeDocument/2006/relationships/hyperlink" Target="https://www.sharcnet.ca/Software/Intel/IntelICC/tbb/html/graph_legend.html" TargetMode="External"/><Relationship Id="rId11" Type="http://schemas.openxmlformats.org/officeDocument/2006/relationships/hyperlink" Target="https://www.sharcnet.ca/Software/Intel/IntelICC/tbb/html/a00201.html#a0" TargetMode="External"/><Relationship Id="rId24" Type="http://schemas.openxmlformats.org/officeDocument/2006/relationships/hyperlink" Target="https://www.sharcnet.ca/Software/Intel/IntelICC/tbb/html/a00203.html" TargetMode="External"/><Relationship Id="rId32" Type="http://schemas.openxmlformats.org/officeDocument/2006/relationships/hyperlink" Target="https://www.sharcnet.ca/Software/Intel/IntelICC/tbb/html/a00201.html#a27" TargetMode="External"/><Relationship Id="rId5" Type="http://schemas.openxmlformats.org/officeDocument/2006/relationships/hyperlink" Target="https://www.sharcnet.ca/Software/Intel/IntelICC/tbb/html/a00222.html" TargetMode="External"/><Relationship Id="rId15" Type="http://schemas.openxmlformats.org/officeDocument/2006/relationships/hyperlink" Target="https://www.sharcnet.ca/Software/Intel/IntelICC/tbb/html/a00201.html#a4" TargetMode="External"/><Relationship Id="rId23" Type="http://schemas.openxmlformats.org/officeDocument/2006/relationships/hyperlink" Target="https://www.sharcnet.ca/Software/Intel/IntelICC/tbb/html/a00201.html#a20" TargetMode="External"/><Relationship Id="rId28" Type="http://schemas.openxmlformats.org/officeDocument/2006/relationships/hyperlink" Target="https://www.sharcnet.ca/Software/Intel/IntelICC/tbb/html/a00201.html#a23" TargetMode="External"/><Relationship Id="rId36" Type="http://schemas.openxmlformats.org/officeDocument/2006/relationships/hyperlink" Target="https://www.threadingbuildingblocks.org/docs/help/index.htm#reference/containers_overview/concurrent_hash_map_cls/concurrent_access.html" TargetMode="External"/><Relationship Id="rId10" Type="http://schemas.openxmlformats.org/officeDocument/2006/relationships/hyperlink" Target="https://www.sharcnet.ca/Software/Intel/IntelICC/tbb/html/a00224.html" TargetMode="External"/><Relationship Id="rId19" Type="http://schemas.openxmlformats.org/officeDocument/2006/relationships/hyperlink" Target="https://www.sharcnet.ca/Software/Intel/IntelICC/tbb/html/a00201.html#a16" TargetMode="External"/><Relationship Id="rId31" Type="http://schemas.openxmlformats.org/officeDocument/2006/relationships/hyperlink" Target="https://www.sharcnet.ca/Software/Intel/IntelICC/tbb/html/a00201.html#a26" TargetMode="External"/><Relationship Id="rId4" Type="http://schemas.openxmlformats.org/officeDocument/2006/relationships/hyperlink" Target="https://www.sharcnet.ca/Software/Intel/IntelICC/tbb/html/a00329.html" TargetMode="External"/><Relationship Id="rId9" Type="http://schemas.openxmlformats.org/officeDocument/2006/relationships/hyperlink" Target="https://www.sharcnet.ca/Software/Intel/IntelICC/tbb/html/a00201.html" TargetMode="External"/><Relationship Id="rId14" Type="http://schemas.openxmlformats.org/officeDocument/2006/relationships/hyperlink" Target="https://www.sharcnet.ca/Software/Intel/IntelICC/tbb/html/a00201.html#a3" TargetMode="External"/><Relationship Id="rId22" Type="http://schemas.openxmlformats.org/officeDocument/2006/relationships/hyperlink" Target="https://www.sharcnet.ca/Software/Intel/IntelICC/tbb/html/a00201.html#a19" TargetMode="External"/><Relationship Id="rId27" Type="http://schemas.openxmlformats.org/officeDocument/2006/relationships/hyperlink" Target="https://www.sharcnet.ca/Software/Intel/IntelICC/tbb/html/a00201.html#a22" TargetMode="External"/><Relationship Id="rId30" Type="http://schemas.openxmlformats.org/officeDocument/2006/relationships/hyperlink" Target="https://www.sharcnet.ca/Software/Intel/IntelICC/tbb/html/a00201.html#a25" TargetMode="External"/><Relationship Id="rId35" Type="http://schemas.openxmlformats.org/officeDocument/2006/relationships/hyperlink" Target="https://www.sharcnet.ca/Software/Intel/IntelICC/tbb/html/a00201.html#a30" TargetMode="External"/><Relationship Id="rId8" Type="http://schemas.openxmlformats.org/officeDocument/2006/relationships/hyperlink" Target="https://www.sharcnet.ca/Software/Intel/IntelICC/tbb/html/a00223.htm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8" Type="http://schemas.openxmlformats.org/officeDocument/2006/relationships/hyperlink" Target="https://www.sharcnet.ca/Software/Intel/IntelICC/tbb/html/a00253.html" TargetMode="External"/><Relationship Id="rId13" Type="http://schemas.openxmlformats.org/officeDocument/2006/relationships/hyperlink" Target="https://www.sharcnet.ca/Software/Intel/IntelICC/tbb/html/a00240.html" TargetMode="External"/><Relationship Id="rId3" Type="http://schemas.openxmlformats.org/officeDocument/2006/relationships/hyperlink" Target="https://www.sharcnet.ca/Software/Intel/IntelICC/tbb/html/a00227.html" TargetMode="External"/><Relationship Id="rId7" Type="http://schemas.openxmlformats.org/officeDocument/2006/relationships/hyperlink" Target="https://www.sharcnet.ca/Software/Intel/IntelICC/tbb/html/a00252.html" TargetMode="External"/><Relationship Id="rId12" Type="http://schemas.openxmlformats.org/officeDocument/2006/relationships/hyperlink" Target="https://www.sharcnet.ca/Software/Intel/IntelICC/tbb/html/a00239.html" TargetMode="External"/><Relationship Id="rId2" Type="http://schemas.openxmlformats.org/officeDocument/2006/relationships/slide" Target="../slides/slide93.xml"/><Relationship Id="rId1" Type="http://schemas.openxmlformats.org/officeDocument/2006/relationships/notesMaster" Target="../notesMasters/notesMaster1.xml"/><Relationship Id="rId6" Type="http://schemas.openxmlformats.org/officeDocument/2006/relationships/hyperlink" Target="https://www.sharcnet.ca/Software/Intel/IntelICC/tbb/html/a00251.html" TargetMode="External"/><Relationship Id="rId11" Type="http://schemas.openxmlformats.org/officeDocument/2006/relationships/hyperlink" Target="https://www.sharcnet.ca/Software/Intel/IntelICC/tbb/html/a00238.html" TargetMode="External"/><Relationship Id="rId5" Type="http://schemas.openxmlformats.org/officeDocument/2006/relationships/hyperlink" Target="https://www.sharcnet.ca/Software/Intel/IntelICC/tbb/html/a00250.html" TargetMode="External"/><Relationship Id="rId10" Type="http://schemas.openxmlformats.org/officeDocument/2006/relationships/hyperlink" Target="https://www.sharcnet.ca/Software/Intel/IntelICC/tbb/html/a00246.html" TargetMode="External"/><Relationship Id="rId4" Type="http://schemas.openxmlformats.org/officeDocument/2006/relationships/hyperlink" Target="https://www.sharcnet.ca/Software/Intel/IntelICC/tbb/html/a00228.html" TargetMode="External"/><Relationship Id="rId9" Type="http://schemas.openxmlformats.org/officeDocument/2006/relationships/hyperlink" Target="https://www.sharcnet.ca/Software/Intel/IntelICC/tbb/html/a00245.html" TargetMode="External"/><Relationship Id="rId14" Type="http://schemas.openxmlformats.org/officeDocument/2006/relationships/hyperlink" Target="https://www.sharcnet.ca/Software/Intel/IntelICC/tbb/html/a00241.html" TargetMode="Externa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8" Type="http://schemas.openxmlformats.org/officeDocument/2006/relationships/hyperlink" Target="https://www.sharcnet.ca/Software/Intel/IntelICC/tbb/html/a00266.html#a5" TargetMode="External"/><Relationship Id="rId13" Type="http://schemas.openxmlformats.org/officeDocument/2006/relationships/hyperlink" Target="https://www.sharcnet.ca/Software/Intel/IntelICC/tbb/html/a00266.html#e0" TargetMode="External"/><Relationship Id="rId3" Type="http://schemas.openxmlformats.org/officeDocument/2006/relationships/hyperlink" Target="https://www.sharcnet.ca/Software/Intel/IntelICC/tbb/html/a00266.html#_details" TargetMode="External"/><Relationship Id="rId7" Type="http://schemas.openxmlformats.org/officeDocument/2006/relationships/hyperlink" Target="https://www.sharcnet.ca/Software/Intel/IntelICC/tbb/html/a00266.html" TargetMode="External"/><Relationship Id="rId12" Type="http://schemas.openxmlformats.org/officeDocument/2006/relationships/hyperlink" Target="https://www.sharcnet.ca/Software/Intel/IntelICC/tbb/html/a00266.html#a9" TargetMode="External"/><Relationship Id="rId2" Type="http://schemas.openxmlformats.org/officeDocument/2006/relationships/slide" Target="../slides/slide101.xml"/><Relationship Id="rId1" Type="http://schemas.openxmlformats.org/officeDocument/2006/relationships/notesMaster" Target="../notesMasters/notesMaster1.xml"/><Relationship Id="rId6" Type="http://schemas.openxmlformats.org/officeDocument/2006/relationships/hyperlink" Target="https://www.sharcnet.ca/Software/Intel/IntelICC/tbb/html/a00266.html#w9" TargetMode="External"/><Relationship Id="rId11" Type="http://schemas.openxmlformats.org/officeDocument/2006/relationships/hyperlink" Target="https://www.sharcnet.ca/Software/Intel/IntelICC/tbb/html/a00266.html#a8" TargetMode="External"/><Relationship Id="rId5" Type="http://schemas.openxmlformats.org/officeDocument/2006/relationships/hyperlink" Target="https://www.sharcnet.ca/Software/Intel/IntelICC/tbb/html/a00127.html" TargetMode="External"/><Relationship Id="rId10" Type="http://schemas.openxmlformats.org/officeDocument/2006/relationships/hyperlink" Target="https://www.sharcnet.ca/Software/Intel/IntelICC/tbb/html/a00266.html#a7" TargetMode="External"/><Relationship Id="rId4" Type="http://schemas.openxmlformats.org/officeDocument/2006/relationships/hyperlink" Target="https://www.sharcnet.ca/Software/Intel/IntelICC/tbb/html/a00352.html" TargetMode="External"/><Relationship Id="rId9" Type="http://schemas.openxmlformats.org/officeDocument/2006/relationships/hyperlink" Target="https://www.sharcnet.ca/Software/Intel/IntelICC/tbb/html/a00266.html#a6"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8" Type="http://schemas.openxmlformats.org/officeDocument/2006/relationships/hyperlink" Target="https://zh.cppreference.com/w/cpp/language/noexcept_spec" TargetMode="External"/><Relationship Id="rId13" Type="http://schemas.openxmlformats.org/officeDocument/2006/relationships/hyperlink" Target="https://zh.cppreference.com/w/cpp/locale/collate/compare" TargetMode="External"/><Relationship Id="rId18" Type="http://schemas.openxmlformats.org/officeDocument/2006/relationships/hyperlink" Target="https://zh.cppreference.com/w/cpp/locale/collate" TargetMode="External"/><Relationship Id="rId3" Type="http://schemas.openxmlformats.org/officeDocument/2006/relationships/hyperlink" Target="http://zh.cppreference.com/w/cpp/string/basic_string_view" TargetMode="External"/><Relationship Id="rId7" Type="http://schemas.openxmlformats.org/officeDocument/2006/relationships/hyperlink" Target="https://zh.cppreference.com/w/cpp/error/out_of_range" TargetMode="External"/><Relationship Id="rId12" Type="http://schemas.openxmlformats.org/officeDocument/2006/relationships/hyperlink" Target="https://zh.cppreference.com/w/cpp/string/char_traits" TargetMode="External"/><Relationship Id="rId17" Type="http://schemas.openxmlformats.org/officeDocument/2006/relationships/hyperlink" Target="https://zh.cppreference.com/w/cpp/string/basic_string/substr" TargetMode="External"/><Relationship Id="rId2" Type="http://schemas.openxmlformats.org/officeDocument/2006/relationships/slide" Target="../slides/slide103.xml"/><Relationship Id="rId16" Type="http://schemas.openxmlformats.org/officeDocument/2006/relationships/hyperlink" Target="http://zh.cppreference.com/w/cpp/error/assert" TargetMode="External"/><Relationship Id="rId20" Type="http://schemas.openxmlformats.org/officeDocument/2006/relationships/hyperlink" Target="https://zh.cppreference.com/w/cpp/algorithm/lexicographical_compare" TargetMode="External"/><Relationship Id="rId1" Type="http://schemas.openxmlformats.org/officeDocument/2006/relationships/notesMaster" Target="../notesMasters/notesMaster1.xml"/><Relationship Id="rId6" Type="http://schemas.openxmlformats.org/officeDocument/2006/relationships/hyperlink" Target="https://zh.cppreference.com/w/cpp/string/basic_string_view" TargetMode="External"/><Relationship Id="rId11" Type="http://schemas.openxmlformats.org/officeDocument/2006/relationships/hyperlink" Target="https://zh.cppreference.com/w/cpp/string/basic_string/operator_cmp" TargetMode="External"/><Relationship Id="rId5" Type="http://schemas.openxmlformats.org/officeDocument/2006/relationships/hyperlink" Target="http://zh.cppreference.com/w/cpp/algorithm/min" TargetMode="External"/><Relationship Id="rId15" Type="http://schemas.openxmlformats.org/officeDocument/2006/relationships/hyperlink" Target="http://zh.cppreference.com/w/cpp/io/cout" TargetMode="External"/><Relationship Id="rId10" Type="http://schemas.openxmlformats.org/officeDocument/2006/relationships/hyperlink" Target="https://zh.cppreference.com/w/cpp/string/basic_string" TargetMode="External"/><Relationship Id="rId19" Type="http://schemas.openxmlformats.org/officeDocument/2006/relationships/hyperlink" Target="https://zh.cppreference.com/w/cpp/string/byte/strcoll" TargetMode="External"/><Relationship Id="rId4" Type="http://schemas.openxmlformats.org/officeDocument/2006/relationships/hyperlink" Target="http://zh.cppreference.com/w/cpp/types/is_convertible" TargetMode="External"/><Relationship Id="rId9" Type="http://schemas.openxmlformats.org/officeDocument/2006/relationships/hyperlink" Target="http://zh.cppreference.com/w/cpp/string/basic_string" TargetMode="External"/><Relationship Id="rId14" Type="http://schemas.openxmlformats.org/officeDocument/2006/relationships/hyperlink" Target="https://cplusplus.github.io/LWG/issue2946" TargetMode="Externa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8" Type="http://schemas.openxmlformats.org/officeDocument/2006/relationships/hyperlink" Target="https://www.ibm.com/support/knowledgecenter/SSXVZZ_13.1.5/com.ibm.xlcpp1315.lelinux.doc/compiler_ref/prag_omp_distribute.html?view=kc" TargetMode="External"/><Relationship Id="rId13" Type="http://schemas.openxmlformats.org/officeDocument/2006/relationships/hyperlink" Target="https://www.ibm.com/support/knowledgecenter/SSXVZZ_13.1.5/com.ibm.xlcpp1315.lelinux.doc/compiler_ref/prag_omp_ordered.html?view=kc" TargetMode="External"/><Relationship Id="rId18" Type="http://schemas.openxmlformats.org/officeDocument/2006/relationships/hyperlink" Target="https://www.ibm.com/support/knowledgecenter/SSXVZZ_13.1.5/com.ibm.xlcpp1315.lelinux.doc/compiler_ref/prag_omp_taskyield.html?view=kc" TargetMode="External"/><Relationship Id="rId26" Type="http://schemas.openxmlformats.org/officeDocument/2006/relationships/hyperlink" Target="https://www.ibm.com/support/knowledgecenter/SSXVZZ_13.1.5/com.ibm.xlcpp1315.lelinux.doc/compiler_ref/prag_omp_threadprivate.html?view=kc" TargetMode="External"/><Relationship Id="rId3" Type="http://schemas.openxmlformats.org/officeDocument/2006/relationships/hyperlink" Target="https://www.ibm.com/support/knowledgecenter/SSXVZZ_13.1.5/com.ibm.xlcpp1315.lelinux.doc/compiler_ref/opt_smp.html?view=kc" TargetMode="External"/><Relationship Id="rId21" Type="http://schemas.openxmlformats.org/officeDocument/2006/relationships/hyperlink" Target="https://www.ibm.com/support/knowledgecenter/SSXVZZ_13.1.5/com.ibm.xlcpp1315.lelinux.doc/compiler_ref/prag_omp_target_data.html?view=kc" TargetMode="External"/><Relationship Id="rId7" Type="http://schemas.openxmlformats.org/officeDocument/2006/relationships/hyperlink" Target="https://www.ibm.com/support/knowledgecenter/SSXVZZ_13.1.5/com.ibm.xlcpp1315.lelinux.doc/compiler_ref/prag_omp_declare_target.html?view=kc" TargetMode="External"/><Relationship Id="rId12" Type="http://schemas.openxmlformats.org/officeDocument/2006/relationships/hyperlink" Target="https://www.ibm.com/support/knowledgecenter/SSXVZZ_13.1.5/com.ibm.xlcpp1315.lelinux.doc/compiler_ref/prag_omp_master.html?view=kc" TargetMode="External"/><Relationship Id="rId17" Type="http://schemas.openxmlformats.org/officeDocument/2006/relationships/hyperlink" Target="https://www.ibm.com/support/knowledgecenter/SSXVZZ_13.1.5/com.ibm.xlcpp1315.lelinux.doc/compiler_ref/prag_omp_task.html?view=kc" TargetMode="External"/><Relationship Id="rId25" Type="http://schemas.openxmlformats.org/officeDocument/2006/relationships/hyperlink" Target="https://www.ibm.com/support/knowledgecenter/SSXVZZ_13.1.5/com.ibm.xlcpp1315.lelinux.doc/compiler_ref/prag_omp_teams.html?view=kc" TargetMode="External"/><Relationship Id="rId2" Type="http://schemas.openxmlformats.org/officeDocument/2006/relationships/slide" Target="../slides/slide108.xml"/><Relationship Id="rId16" Type="http://schemas.openxmlformats.org/officeDocument/2006/relationships/hyperlink" Target="https://www.ibm.com/support/knowledgecenter/SSXVZZ_13.1.5/com.ibm.xlcpp1315.lelinux.doc/compiler_ref/prag_omp_single.html?view=kc" TargetMode="External"/><Relationship Id="rId20" Type="http://schemas.openxmlformats.org/officeDocument/2006/relationships/hyperlink" Target="https://www.ibm.com/support/knowledgecenter/SSXVZZ_13.1.5/com.ibm.xlcpp1315.lelinux.doc/compiler_ref/prag_omp_target.html?view=kc" TargetMode="External"/><Relationship Id="rId1" Type="http://schemas.openxmlformats.org/officeDocument/2006/relationships/notesMaster" Target="../notesMasters/notesMaster1.xml"/><Relationship Id="rId6" Type="http://schemas.openxmlformats.org/officeDocument/2006/relationships/hyperlink" Target="https://www.ibm.com/support/knowledgecenter/SSXVZZ_13.1.5/com.ibm.xlcpp1315.lelinux.doc/compiler_ref/prag_omp_critical.html?view=kc" TargetMode="External"/><Relationship Id="rId11" Type="http://schemas.openxmlformats.org/officeDocument/2006/relationships/hyperlink" Target="https://www.ibm.com/support/knowledgecenter/SSXVZZ_13.1.5/com.ibm.xlcpp1315.lelinux.doc/compiler_ref/prag_omp_for.html?view=kc" TargetMode="External"/><Relationship Id="rId24" Type="http://schemas.openxmlformats.org/officeDocument/2006/relationships/hyperlink" Target="https://www.ibm.com/support/knowledgecenter/SSXVZZ_13.1.5/com.ibm.xlcpp1315.lelinux.doc/compiler_ref/prag_omp_target_update.html?view=kc" TargetMode="External"/><Relationship Id="rId5" Type="http://schemas.openxmlformats.org/officeDocument/2006/relationships/hyperlink" Target="https://www.ibm.com/support/knowledgecenter/SSXVZZ_13.1.5/com.ibm.xlcpp1315.lelinux.doc/compiler_ref/prag_omp_barrier.html?view=kc" TargetMode="External"/><Relationship Id="rId15" Type="http://schemas.openxmlformats.org/officeDocument/2006/relationships/hyperlink" Target="https://www.ibm.com/support/knowledgecenter/SSXVZZ_13.1.5/com.ibm.xlcpp1315.lelinux.doc/compiler_ref/prag_omp_sections.html?view=kc" TargetMode="External"/><Relationship Id="rId23" Type="http://schemas.openxmlformats.org/officeDocument/2006/relationships/hyperlink" Target="https://www.ibm.com/support/knowledgecenter/SSXVZZ_13.1.5/com.ibm.xlcpp1315.lelinux.doc/compiler_ref/prag_omp_target_exit_data.html?view=kc" TargetMode="External"/><Relationship Id="rId10" Type="http://schemas.openxmlformats.org/officeDocument/2006/relationships/hyperlink" Target="https://www.ibm.com/support/knowledgecenter/SSXVZZ_13.1.5/com.ibm.xlcpp1315.lelinux.doc/compiler_ref/prag_omp_flush.html?view=kc" TargetMode="External"/><Relationship Id="rId19" Type="http://schemas.openxmlformats.org/officeDocument/2006/relationships/hyperlink" Target="https://www.ibm.com/support/knowledgecenter/SSXVZZ_13.1.5/com.ibm.xlcpp1315.lelinux.doc/compiler_ref/prag_omp_taskwait.html?view=kc" TargetMode="External"/><Relationship Id="rId4" Type="http://schemas.openxmlformats.org/officeDocument/2006/relationships/hyperlink" Target="https://www.ibm.com/support/knowledgecenter/SSXVZZ_13.1.5/com.ibm.xlcpp1315.lelinux.doc/compiler_ref/prag_omp_atomic.html?view=kc" TargetMode="External"/><Relationship Id="rId9" Type="http://schemas.openxmlformats.org/officeDocument/2006/relationships/hyperlink" Target="https://www.ibm.com/support/knowledgecenter/SSXVZZ_13.1.5/com.ibm.xlcpp1315.lelinux.doc/compiler_ref/prag_omp_dis_pfor.html?view=kc" TargetMode="External"/><Relationship Id="rId14" Type="http://schemas.openxmlformats.org/officeDocument/2006/relationships/hyperlink" Target="https://www.ibm.com/support/knowledgecenter/SSXVZZ_13.1.5/com.ibm.xlcpp1315.lelinux.doc/compiler_ref/prag_omp_parallel.html?view=kc" TargetMode="External"/><Relationship Id="rId22" Type="http://schemas.openxmlformats.org/officeDocument/2006/relationships/hyperlink" Target="https://www.ibm.com/support/knowledgecenter/SSXVZZ_13.1.5/com.ibm.xlcpp1315.lelinux.doc/compiler_ref/prag_omp_target_enter_data.html?view=kc" TargetMode="External"/><Relationship Id="rId27" Type="http://schemas.openxmlformats.org/officeDocument/2006/relationships/hyperlink" Target="https://www.ibm.com/support/knowledgecenter/SSXVZZ_13.1.5/com.ibm.xlcpp1315.lelinux.doc/compiler_ref/combinedconstr.html?view=kc" TargetMode="Externa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11E42A8-665C-403D-AEB3-AC6DD930C62E}" type="slidenum">
              <a:rPr lang="zh-CN" altLang="en-US" smtClean="0"/>
              <a:pPr>
                <a:defRPr/>
              </a:pPr>
              <a:t>3</a:t>
            </a:fld>
            <a:endParaRPr lang="en-US" altLang="zh-CN"/>
          </a:p>
        </p:txBody>
      </p:sp>
    </p:spTree>
    <p:extLst>
      <p:ext uri="{BB962C8B-B14F-4D97-AF65-F5344CB8AC3E}">
        <p14:creationId xmlns:p14="http://schemas.microsoft.com/office/powerpoint/2010/main" val="861818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hdr" sz="quarter"/>
          </p:nvPr>
        </p:nvSpPr>
        <p:spPr>
          <a:ln/>
        </p:spPr>
        <p:txBody>
          <a:bodyPr/>
          <a:lstStyle/>
          <a:p>
            <a:r>
              <a:rPr lang="en-US"/>
              <a:t>Multithreaded Programming in Cilk Lecture 1</a:t>
            </a:r>
          </a:p>
        </p:txBody>
      </p:sp>
      <p:sp>
        <p:nvSpPr>
          <p:cNvPr id="5" name="Rectangle 1027"/>
          <p:cNvSpPr>
            <a:spLocks noGrp="1" noChangeArrowheads="1"/>
          </p:cNvSpPr>
          <p:nvPr>
            <p:ph type="dt" idx="1"/>
          </p:nvPr>
        </p:nvSpPr>
        <p:spPr>
          <a:ln/>
        </p:spPr>
        <p:txBody>
          <a:bodyPr/>
          <a:lstStyle/>
          <a:p>
            <a:r>
              <a:rPr lang="en-US"/>
              <a:t>July 13, 2006</a:t>
            </a:r>
          </a:p>
        </p:txBody>
      </p:sp>
      <p:sp>
        <p:nvSpPr>
          <p:cNvPr id="7" name="Rectangle 1031"/>
          <p:cNvSpPr>
            <a:spLocks noGrp="1" noChangeArrowheads="1"/>
          </p:cNvSpPr>
          <p:nvPr>
            <p:ph type="sldNum" sz="quarter" idx="5"/>
          </p:nvPr>
        </p:nvSpPr>
        <p:spPr>
          <a:ln/>
        </p:spPr>
        <p:txBody>
          <a:bodyPr/>
          <a:lstStyle/>
          <a:p>
            <a:fld id="{F8A924A9-3CC7-474F-A086-1EC1D6DB34DE}" type="slidenum">
              <a:rPr lang="en-US"/>
              <a:pPr/>
              <a:t>33</a:t>
            </a:fld>
            <a:endParaRPr lang="en-US"/>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hdr" sz="quarter"/>
          </p:nvPr>
        </p:nvSpPr>
        <p:spPr>
          <a:ln/>
        </p:spPr>
        <p:txBody>
          <a:bodyPr/>
          <a:lstStyle/>
          <a:p>
            <a:r>
              <a:rPr lang="en-US"/>
              <a:t>Multithreaded Programming in Cilk Lecture 1</a:t>
            </a:r>
          </a:p>
        </p:txBody>
      </p:sp>
      <p:sp>
        <p:nvSpPr>
          <p:cNvPr id="5" name="Rectangle 1027"/>
          <p:cNvSpPr>
            <a:spLocks noGrp="1" noChangeArrowheads="1"/>
          </p:cNvSpPr>
          <p:nvPr>
            <p:ph type="dt" idx="1"/>
          </p:nvPr>
        </p:nvSpPr>
        <p:spPr>
          <a:ln/>
        </p:spPr>
        <p:txBody>
          <a:bodyPr/>
          <a:lstStyle/>
          <a:p>
            <a:r>
              <a:rPr lang="en-US"/>
              <a:t>July 13, 2006</a:t>
            </a:r>
          </a:p>
        </p:txBody>
      </p:sp>
      <p:sp>
        <p:nvSpPr>
          <p:cNvPr id="7" name="Rectangle 1031"/>
          <p:cNvSpPr>
            <a:spLocks noGrp="1" noChangeArrowheads="1"/>
          </p:cNvSpPr>
          <p:nvPr>
            <p:ph type="sldNum" sz="quarter" idx="5"/>
          </p:nvPr>
        </p:nvSpPr>
        <p:spPr>
          <a:ln/>
        </p:spPr>
        <p:txBody>
          <a:bodyPr/>
          <a:lstStyle/>
          <a:p>
            <a:fld id="{27DFFB4C-F695-4B14-B463-3D7D8CD9F251}" type="slidenum">
              <a:rPr lang="en-US"/>
              <a:pPr/>
              <a:t>34</a:t>
            </a:fld>
            <a:endParaRPr lang="en-US"/>
          </a:p>
        </p:txBody>
      </p:sp>
      <p:sp>
        <p:nvSpPr>
          <p:cNvPr id="490498" name="Rectangle 2"/>
          <p:cNvSpPr>
            <a:spLocks noGrp="1" noRot="1" noChangeAspect="1" noChangeArrowheads="1" noTextEdit="1"/>
          </p:cNvSpPr>
          <p:nvPr>
            <p:ph type="sldImg"/>
          </p:nvPr>
        </p:nvSpPr>
        <p:spPr>
          <a:ln/>
        </p:spPr>
      </p:sp>
      <p:sp>
        <p:nvSpPr>
          <p:cNvPr id="490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856A4087-094C-48EF-8217-36E6B90A8FB7}" type="slidenum">
              <a:rPr lang="en-US"/>
              <a:pPr/>
              <a:t>35</a:t>
            </a:fld>
            <a:endParaRPr lang="en-US"/>
          </a:p>
        </p:txBody>
      </p:sp>
      <p:sp>
        <p:nvSpPr>
          <p:cNvPr id="1010690" name="Rectangle 2"/>
          <p:cNvSpPr>
            <a:spLocks noGrp="1" noRot="1" noChangeAspect="1" noChangeArrowheads="1" noTextEdit="1"/>
          </p:cNvSpPr>
          <p:nvPr>
            <p:ph type="sldImg"/>
          </p:nvPr>
        </p:nvSpPr>
        <p:spPr>
          <a:ln/>
        </p:spPr>
      </p:sp>
      <p:sp>
        <p:nvSpPr>
          <p:cNvPr id="1010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11E42A8-665C-403D-AEB3-AC6DD930C62E}" type="slidenum">
              <a:rPr lang="zh-CN" altLang="en-US" smtClean="0"/>
              <a:pPr>
                <a:defRPr/>
              </a:pPr>
              <a:t>37</a:t>
            </a:fld>
            <a:endParaRPr lang="en-US" altLang="zh-CN"/>
          </a:p>
        </p:txBody>
      </p:sp>
    </p:spTree>
    <p:extLst>
      <p:ext uri="{BB962C8B-B14F-4D97-AF65-F5344CB8AC3E}">
        <p14:creationId xmlns:p14="http://schemas.microsoft.com/office/powerpoint/2010/main" val="2472053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306691-95F9-4C51-B627-3CD76281AA5A}" type="slidenum">
              <a:rPr lang="en-US" altLang="zh-CN"/>
              <a:pPr/>
              <a:t>40</a:t>
            </a:fld>
            <a:endParaRPr lang="en-US" altLang="zh-CN"/>
          </a:p>
        </p:txBody>
      </p:sp>
      <p:sp>
        <p:nvSpPr>
          <p:cNvPr id="837634" name="Rectangle 2"/>
          <p:cNvSpPr>
            <a:spLocks noGrp="1" noRot="1" noChangeAspect="1" noChangeArrowheads="1" noTextEdit="1"/>
          </p:cNvSpPr>
          <p:nvPr>
            <p:ph type="sldImg"/>
          </p:nvPr>
        </p:nvSpPr>
        <p:spPr>
          <a:ln/>
        </p:spPr>
      </p:sp>
      <p:sp>
        <p:nvSpPr>
          <p:cNvPr id="837635" name="Rectangle 3"/>
          <p:cNvSpPr>
            <a:spLocks noGrp="1" noChangeArrowheads="1"/>
          </p:cNvSpPr>
          <p:nvPr>
            <p:ph type="body" idx="1"/>
          </p:nvPr>
        </p:nvSpPr>
        <p:spPr/>
        <p:txBody>
          <a:bodyPr/>
          <a:lstStyle/>
          <a:p>
            <a:r>
              <a:rPr lang="en-US" altLang="zh-CN">
                <a:ea typeface="宋体" panose="02010600030101010101" pitchFamily="2" charset="-122"/>
              </a:rPr>
              <a:t>Give me six hours to chop down a tree and I will spend the first four sharpening the axe.    - Abraham Lincoln</a:t>
            </a:r>
          </a:p>
        </p:txBody>
      </p:sp>
    </p:spTree>
    <p:extLst>
      <p:ext uri="{BB962C8B-B14F-4D97-AF65-F5344CB8AC3E}">
        <p14:creationId xmlns:p14="http://schemas.microsoft.com/office/powerpoint/2010/main" val="2713620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Arial" charset="0"/>
                <a:ea typeface="+mn-ea"/>
                <a:cs typeface="Arial" charset="0"/>
              </a:rPr>
              <a:t>Algorithms</a:t>
            </a:r>
          </a:p>
          <a:p>
            <a:br>
              <a:rPr lang="en-US" altLang="zh-CN" sz="1200" kern="1200" dirty="0">
                <a:solidFill>
                  <a:schemeClr val="tx1"/>
                </a:solidFill>
                <a:effectLst/>
                <a:latin typeface="Arial" charset="0"/>
                <a:ea typeface="+mn-ea"/>
                <a:cs typeface="Arial" charset="0"/>
              </a:rPr>
            </a:br>
            <a:r>
              <a:rPr lang="en-US" altLang="zh-CN" sz="1200" b="1" kern="1200" dirty="0">
                <a:solidFill>
                  <a:schemeClr val="tx1"/>
                </a:solidFill>
                <a:effectLst/>
                <a:latin typeface="Arial" charset="0"/>
                <a:ea typeface="+mn-ea"/>
                <a:cs typeface="Arial" charset="0"/>
              </a:rPr>
              <a:t>Classes</a:t>
            </a:r>
          </a:p>
          <a:p>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3"/>
              </a:rPr>
              <a:t>tbb</a:t>
            </a:r>
            <a:r>
              <a:rPr lang="en-US" altLang="zh-CN" sz="1200" b="1" u="none" strike="noStrike" kern="1200" dirty="0">
                <a:solidFill>
                  <a:schemeClr val="tx1"/>
                </a:solidFill>
                <a:effectLst/>
                <a:latin typeface="Arial" charset="0"/>
                <a:ea typeface="+mn-ea"/>
                <a:cs typeface="Arial" charset="0"/>
                <a:hlinkClick r:id="rId3"/>
              </a:rPr>
              <a:t>::</a:t>
            </a:r>
            <a:r>
              <a:rPr lang="en-US" altLang="zh-CN" sz="1200" b="1" u="none" strike="noStrike" kern="1200" dirty="0" err="1">
                <a:solidFill>
                  <a:schemeClr val="tx1"/>
                </a:solidFill>
                <a:effectLst/>
                <a:latin typeface="Arial" charset="0"/>
                <a:ea typeface="+mn-ea"/>
                <a:cs typeface="Arial" charset="0"/>
                <a:hlinkClick r:id="rId3"/>
              </a:rPr>
              <a:t>blocked_range</a:t>
            </a:r>
            <a:r>
              <a:rPr lang="en-US" altLang="zh-CN" sz="1200" b="1" u="none" strike="noStrike" kern="1200" dirty="0">
                <a:solidFill>
                  <a:schemeClr val="tx1"/>
                </a:solidFill>
                <a:effectLst/>
                <a:latin typeface="Arial" charset="0"/>
                <a:ea typeface="+mn-ea"/>
                <a:cs typeface="Arial" charset="0"/>
                <a:hlinkClick r:id="rId3"/>
              </a:rPr>
              <a:t>&lt; Value &gt;</a:t>
            </a:r>
            <a:r>
              <a:rPr lang="en-US" altLang="zh-CN" sz="1200" i="1" kern="1200" dirty="0">
                <a:solidFill>
                  <a:schemeClr val="tx1"/>
                </a:solidFill>
                <a:effectLst/>
                <a:latin typeface="Arial" charset="0"/>
                <a:ea typeface="+mn-ea"/>
                <a:cs typeface="Arial" charset="0"/>
              </a:rPr>
              <a:t> A range over which to iterate. </a:t>
            </a:r>
            <a:r>
              <a:rPr lang="en-US" altLang="zh-CN" sz="1200" i="1" kern="1200" dirty="0">
                <a:solidFill>
                  <a:schemeClr val="tx1"/>
                </a:solidFill>
                <a:effectLst/>
                <a:latin typeface="Arial" charset="0"/>
                <a:ea typeface="+mn-ea"/>
                <a:cs typeface="Arial" charset="0"/>
                <a:hlinkClick r:id="rId4"/>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5"/>
              </a:rPr>
              <a:t>tbb</a:t>
            </a:r>
            <a:r>
              <a:rPr lang="en-US" altLang="zh-CN" sz="1200" b="1" u="none" strike="noStrike" kern="1200" dirty="0">
                <a:solidFill>
                  <a:schemeClr val="tx1"/>
                </a:solidFill>
                <a:effectLst/>
                <a:latin typeface="Arial" charset="0"/>
                <a:ea typeface="+mn-ea"/>
                <a:cs typeface="Arial" charset="0"/>
                <a:hlinkClick r:id="rId5"/>
              </a:rPr>
              <a:t>::blocked_range2d&lt; </a:t>
            </a:r>
            <a:r>
              <a:rPr lang="en-US" altLang="zh-CN" sz="1200" b="1" u="none" strike="noStrike" kern="1200" dirty="0" err="1">
                <a:solidFill>
                  <a:schemeClr val="tx1"/>
                </a:solidFill>
                <a:effectLst/>
                <a:latin typeface="Arial" charset="0"/>
                <a:ea typeface="+mn-ea"/>
                <a:cs typeface="Arial" charset="0"/>
                <a:hlinkClick r:id="rId5"/>
              </a:rPr>
              <a:t>RowValue</a:t>
            </a:r>
            <a:r>
              <a:rPr lang="en-US" altLang="zh-CN" sz="1200" b="1" u="none" strike="noStrike" kern="1200" dirty="0">
                <a:solidFill>
                  <a:schemeClr val="tx1"/>
                </a:solidFill>
                <a:effectLst/>
                <a:latin typeface="Arial" charset="0"/>
                <a:ea typeface="+mn-ea"/>
                <a:cs typeface="Arial" charset="0"/>
                <a:hlinkClick r:id="rId5"/>
              </a:rPr>
              <a:t>, </a:t>
            </a:r>
            <a:r>
              <a:rPr lang="en-US" altLang="zh-CN" sz="1200" b="1" u="none" strike="noStrike" kern="1200" dirty="0" err="1">
                <a:solidFill>
                  <a:schemeClr val="tx1"/>
                </a:solidFill>
                <a:effectLst/>
                <a:latin typeface="Arial" charset="0"/>
                <a:ea typeface="+mn-ea"/>
                <a:cs typeface="Arial" charset="0"/>
                <a:hlinkClick r:id="rId5"/>
              </a:rPr>
              <a:t>ColValue</a:t>
            </a:r>
            <a:r>
              <a:rPr lang="en-US" altLang="zh-CN" sz="1200" b="1" u="none" strike="noStrike" kern="1200" dirty="0">
                <a:solidFill>
                  <a:schemeClr val="tx1"/>
                </a:solidFill>
                <a:effectLst/>
                <a:latin typeface="Arial" charset="0"/>
                <a:ea typeface="+mn-ea"/>
                <a:cs typeface="Arial" charset="0"/>
                <a:hlinkClick r:id="rId5"/>
              </a:rPr>
              <a:t> &gt;</a:t>
            </a:r>
            <a:r>
              <a:rPr lang="en-US" altLang="zh-CN" sz="1200" i="1" kern="1200" dirty="0">
                <a:solidFill>
                  <a:schemeClr val="tx1"/>
                </a:solidFill>
                <a:effectLst/>
                <a:latin typeface="Arial" charset="0"/>
                <a:ea typeface="+mn-ea"/>
                <a:cs typeface="Arial" charset="0"/>
              </a:rPr>
              <a:t> A 2-dimensional range that models the Range concept. </a:t>
            </a:r>
            <a:r>
              <a:rPr lang="en-US" altLang="zh-CN" sz="1200" i="1" kern="1200" dirty="0">
                <a:solidFill>
                  <a:schemeClr val="tx1"/>
                </a:solidFill>
                <a:effectLst/>
                <a:latin typeface="Arial" charset="0"/>
                <a:ea typeface="+mn-ea"/>
                <a:cs typeface="Arial" charset="0"/>
                <a:hlinkClick r:id="rId6"/>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7"/>
              </a:rPr>
              <a:t>tbb</a:t>
            </a:r>
            <a:r>
              <a:rPr lang="en-US" altLang="zh-CN" sz="1200" b="1" u="none" strike="noStrike" kern="1200" dirty="0">
                <a:solidFill>
                  <a:schemeClr val="tx1"/>
                </a:solidFill>
                <a:effectLst/>
                <a:latin typeface="Arial" charset="0"/>
                <a:ea typeface="+mn-ea"/>
                <a:cs typeface="Arial" charset="0"/>
                <a:hlinkClick r:id="rId7"/>
              </a:rPr>
              <a:t>::blocked_range3d&lt; </a:t>
            </a:r>
            <a:r>
              <a:rPr lang="en-US" altLang="zh-CN" sz="1200" b="1" u="none" strike="noStrike" kern="1200" dirty="0" err="1">
                <a:solidFill>
                  <a:schemeClr val="tx1"/>
                </a:solidFill>
                <a:effectLst/>
                <a:latin typeface="Arial" charset="0"/>
                <a:ea typeface="+mn-ea"/>
                <a:cs typeface="Arial" charset="0"/>
                <a:hlinkClick r:id="rId7"/>
              </a:rPr>
              <a:t>PageValue</a:t>
            </a:r>
            <a:r>
              <a:rPr lang="en-US" altLang="zh-CN" sz="1200" b="1" u="none" strike="noStrike" kern="1200" dirty="0">
                <a:solidFill>
                  <a:schemeClr val="tx1"/>
                </a:solidFill>
                <a:effectLst/>
                <a:latin typeface="Arial" charset="0"/>
                <a:ea typeface="+mn-ea"/>
                <a:cs typeface="Arial" charset="0"/>
                <a:hlinkClick r:id="rId7"/>
              </a:rPr>
              <a:t>, </a:t>
            </a:r>
            <a:r>
              <a:rPr lang="en-US" altLang="zh-CN" sz="1200" b="1" u="none" strike="noStrike" kern="1200" dirty="0" err="1">
                <a:solidFill>
                  <a:schemeClr val="tx1"/>
                </a:solidFill>
                <a:effectLst/>
                <a:latin typeface="Arial" charset="0"/>
                <a:ea typeface="+mn-ea"/>
                <a:cs typeface="Arial" charset="0"/>
                <a:hlinkClick r:id="rId7"/>
              </a:rPr>
              <a:t>RowValue</a:t>
            </a:r>
            <a:r>
              <a:rPr lang="en-US" altLang="zh-CN" sz="1200" b="1" u="none" strike="noStrike" kern="1200" dirty="0">
                <a:solidFill>
                  <a:schemeClr val="tx1"/>
                </a:solidFill>
                <a:effectLst/>
                <a:latin typeface="Arial" charset="0"/>
                <a:ea typeface="+mn-ea"/>
                <a:cs typeface="Arial" charset="0"/>
                <a:hlinkClick r:id="rId7"/>
              </a:rPr>
              <a:t>, </a:t>
            </a:r>
            <a:r>
              <a:rPr lang="en-US" altLang="zh-CN" sz="1200" b="1" u="none" strike="noStrike" kern="1200" dirty="0" err="1">
                <a:solidFill>
                  <a:schemeClr val="tx1"/>
                </a:solidFill>
                <a:effectLst/>
                <a:latin typeface="Arial" charset="0"/>
                <a:ea typeface="+mn-ea"/>
                <a:cs typeface="Arial" charset="0"/>
                <a:hlinkClick r:id="rId7"/>
              </a:rPr>
              <a:t>ColValue</a:t>
            </a:r>
            <a:r>
              <a:rPr lang="en-US" altLang="zh-CN" sz="1200" b="1" u="none" strike="noStrike" kern="1200" dirty="0">
                <a:solidFill>
                  <a:schemeClr val="tx1"/>
                </a:solidFill>
                <a:effectLst/>
                <a:latin typeface="Arial" charset="0"/>
                <a:ea typeface="+mn-ea"/>
                <a:cs typeface="Arial" charset="0"/>
                <a:hlinkClick r:id="rId7"/>
              </a:rPr>
              <a:t> &gt;</a:t>
            </a:r>
            <a:r>
              <a:rPr lang="en-US" altLang="zh-CN" sz="1200" i="1" kern="1200" dirty="0">
                <a:solidFill>
                  <a:schemeClr val="tx1"/>
                </a:solidFill>
                <a:effectLst/>
                <a:latin typeface="Arial" charset="0"/>
                <a:ea typeface="+mn-ea"/>
                <a:cs typeface="Arial" charset="0"/>
              </a:rPr>
              <a:t> A 3-dimensional range that models the Range concept. </a:t>
            </a:r>
            <a:r>
              <a:rPr lang="en-US" altLang="zh-CN" sz="1200" i="1" kern="1200" dirty="0">
                <a:solidFill>
                  <a:schemeClr val="tx1"/>
                </a:solidFill>
                <a:effectLst/>
                <a:latin typeface="Arial" charset="0"/>
                <a:ea typeface="+mn-ea"/>
                <a:cs typeface="Arial" charset="0"/>
                <a:hlinkClick r:id="rId8"/>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9"/>
              </a:rPr>
              <a:t>tbb</a:t>
            </a:r>
            <a:r>
              <a:rPr lang="en-US" altLang="zh-CN" sz="1200" b="1" u="none" strike="noStrike" kern="1200" dirty="0">
                <a:solidFill>
                  <a:schemeClr val="tx1"/>
                </a:solidFill>
                <a:effectLst/>
                <a:latin typeface="Arial" charset="0"/>
                <a:ea typeface="+mn-ea"/>
                <a:cs typeface="Arial" charset="0"/>
                <a:hlinkClick r:id="rId9"/>
              </a:rPr>
              <a:t>::internal::</a:t>
            </a:r>
            <a:r>
              <a:rPr lang="en-US" altLang="zh-CN" sz="1200" b="1" u="none" strike="noStrike" kern="1200" dirty="0" err="1">
                <a:solidFill>
                  <a:schemeClr val="tx1"/>
                </a:solidFill>
                <a:effectLst/>
                <a:latin typeface="Arial" charset="0"/>
                <a:ea typeface="+mn-ea"/>
                <a:cs typeface="Arial" charset="0"/>
                <a:hlinkClick r:id="rId9"/>
              </a:rPr>
              <a:t>parallel_do_operator_selector</a:t>
            </a:r>
            <a:r>
              <a:rPr lang="en-US" altLang="zh-CN" sz="1200" b="1" u="none" strike="noStrike" kern="1200" dirty="0">
                <a:solidFill>
                  <a:schemeClr val="tx1"/>
                </a:solidFill>
                <a:effectLst/>
                <a:latin typeface="Arial" charset="0"/>
                <a:ea typeface="+mn-ea"/>
                <a:cs typeface="Arial" charset="0"/>
                <a:hlinkClick r:id="rId9"/>
              </a:rPr>
              <a:t>&lt; Body, Item &gt;</a:t>
            </a:r>
            <a:r>
              <a:rPr lang="en-US" altLang="zh-CN" sz="1200" i="1" kern="1200" dirty="0">
                <a:solidFill>
                  <a:schemeClr val="tx1"/>
                </a:solidFill>
                <a:effectLst/>
                <a:latin typeface="Arial" charset="0"/>
                <a:ea typeface="+mn-ea"/>
                <a:cs typeface="Arial" charset="0"/>
              </a:rPr>
              <a:t> For internal use only. </a:t>
            </a:r>
            <a:r>
              <a:rPr lang="en-US" altLang="zh-CN" sz="1200" i="1" kern="1200" dirty="0">
                <a:solidFill>
                  <a:schemeClr val="tx1"/>
                </a:solidFill>
                <a:effectLst/>
                <a:latin typeface="Arial" charset="0"/>
                <a:ea typeface="+mn-ea"/>
                <a:cs typeface="Arial" charset="0"/>
                <a:hlinkClick r:id="rId10"/>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11"/>
              </a:rPr>
              <a:t>tbb</a:t>
            </a:r>
            <a:r>
              <a:rPr lang="en-US" altLang="zh-CN" sz="1200" b="1" u="none" strike="noStrike" kern="1200" dirty="0">
                <a:solidFill>
                  <a:schemeClr val="tx1"/>
                </a:solidFill>
                <a:effectLst/>
                <a:latin typeface="Arial" charset="0"/>
                <a:ea typeface="+mn-ea"/>
                <a:cs typeface="Arial" charset="0"/>
                <a:hlinkClick r:id="rId11"/>
              </a:rPr>
              <a:t>::internal::</a:t>
            </a:r>
            <a:r>
              <a:rPr lang="en-US" altLang="zh-CN" sz="1200" b="1" u="none" strike="noStrike" kern="1200" dirty="0" err="1">
                <a:solidFill>
                  <a:schemeClr val="tx1"/>
                </a:solidFill>
                <a:effectLst/>
                <a:latin typeface="Arial" charset="0"/>
                <a:ea typeface="+mn-ea"/>
                <a:cs typeface="Arial" charset="0"/>
                <a:hlinkClick r:id="rId11"/>
              </a:rPr>
              <a:t>do_iteration_task</a:t>
            </a:r>
            <a:r>
              <a:rPr lang="en-US" altLang="zh-CN" sz="1200" b="1" u="none" strike="noStrike" kern="1200" dirty="0">
                <a:solidFill>
                  <a:schemeClr val="tx1"/>
                </a:solidFill>
                <a:effectLst/>
                <a:latin typeface="Arial" charset="0"/>
                <a:ea typeface="+mn-ea"/>
                <a:cs typeface="Arial" charset="0"/>
                <a:hlinkClick r:id="rId11"/>
              </a:rPr>
              <a:t>&lt; Body, Item &gt;</a:t>
            </a:r>
            <a:r>
              <a:rPr lang="en-US" altLang="zh-CN" sz="1200" i="1" kern="1200" dirty="0">
                <a:solidFill>
                  <a:schemeClr val="tx1"/>
                </a:solidFill>
                <a:effectLst/>
                <a:latin typeface="Arial" charset="0"/>
                <a:ea typeface="+mn-ea"/>
                <a:cs typeface="Arial" charset="0"/>
              </a:rPr>
              <a:t> For internal use only. </a:t>
            </a:r>
            <a:r>
              <a:rPr lang="en-US" altLang="zh-CN" sz="1200" i="1" kern="1200" dirty="0">
                <a:solidFill>
                  <a:schemeClr val="tx1"/>
                </a:solidFill>
                <a:effectLst/>
                <a:latin typeface="Arial" charset="0"/>
                <a:ea typeface="+mn-ea"/>
                <a:cs typeface="Arial" charset="0"/>
                <a:hlinkClick r:id="rId12"/>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13"/>
              </a:rPr>
              <a:t>tbb</a:t>
            </a:r>
            <a:r>
              <a:rPr lang="en-US" altLang="zh-CN" sz="1200" b="1" u="none" strike="noStrike" kern="1200" dirty="0">
                <a:solidFill>
                  <a:schemeClr val="tx1"/>
                </a:solidFill>
                <a:effectLst/>
                <a:latin typeface="Arial" charset="0"/>
                <a:ea typeface="+mn-ea"/>
                <a:cs typeface="Arial" charset="0"/>
                <a:hlinkClick r:id="rId13"/>
              </a:rPr>
              <a:t>::internal::</a:t>
            </a:r>
            <a:r>
              <a:rPr lang="en-US" altLang="zh-CN" sz="1200" b="1" u="none" strike="noStrike" kern="1200" dirty="0" err="1">
                <a:solidFill>
                  <a:schemeClr val="tx1"/>
                </a:solidFill>
                <a:effectLst/>
                <a:latin typeface="Arial" charset="0"/>
                <a:ea typeface="+mn-ea"/>
                <a:cs typeface="Arial" charset="0"/>
                <a:hlinkClick r:id="rId13"/>
              </a:rPr>
              <a:t>parallel_do_feeder_impl</a:t>
            </a:r>
            <a:r>
              <a:rPr lang="en-US" altLang="zh-CN" sz="1200" b="1" u="none" strike="noStrike" kern="1200" dirty="0">
                <a:solidFill>
                  <a:schemeClr val="tx1"/>
                </a:solidFill>
                <a:effectLst/>
                <a:latin typeface="Arial" charset="0"/>
                <a:ea typeface="+mn-ea"/>
                <a:cs typeface="Arial" charset="0"/>
                <a:hlinkClick r:id="rId13"/>
              </a:rPr>
              <a:t>&lt; Body, Item &gt;</a:t>
            </a:r>
            <a:r>
              <a:rPr lang="en-US" altLang="zh-CN" sz="1200" i="1" kern="1200" dirty="0">
                <a:solidFill>
                  <a:schemeClr val="tx1"/>
                </a:solidFill>
                <a:effectLst/>
                <a:latin typeface="Arial" charset="0"/>
                <a:ea typeface="+mn-ea"/>
                <a:cs typeface="Arial" charset="0"/>
              </a:rPr>
              <a:t> For internal use only. </a:t>
            </a:r>
            <a:r>
              <a:rPr lang="en-US" altLang="zh-CN" sz="1200" i="1" kern="1200" dirty="0">
                <a:solidFill>
                  <a:schemeClr val="tx1"/>
                </a:solidFill>
                <a:effectLst/>
                <a:latin typeface="Arial" charset="0"/>
                <a:ea typeface="+mn-ea"/>
                <a:cs typeface="Arial" charset="0"/>
                <a:hlinkClick r:id="rId14"/>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15"/>
              </a:rPr>
              <a:t>tbb</a:t>
            </a:r>
            <a:r>
              <a:rPr lang="en-US" altLang="zh-CN" sz="1200" b="1" u="none" strike="noStrike" kern="1200" dirty="0">
                <a:solidFill>
                  <a:schemeClr val="tx1"/>
                </a:solidFill>
                <a:effectLst/>
                <a:latin typeface="Arial" charset="0"/>
                <a:ea typeface="+mn-ea"/>
                <a:cs typeface="Arial" charset="0"/>
                <a:hlinkClick r:id="rId15"/>
              </a:rPr>
              <a:t>::internal::</a:t>
            </a:r>
            <a:r>
              <a:rPr lang="en-US" altLang="zh-CN" sz="1200" b="1" u="none" strike="noStrike" kern="1200" dirty="0" err="1">
                <a:solidFill>
                  <a:schemeClr val="tx1"/>
                </a:solidFill>
                <a:effectLst/>
                <a:latin typeface="Arial" charset="0"/>
                <a:ea typeface="+mn-ea"/>
                <a:cs typeface="Arial" charset="0"/>
                <a:hlinkClick r:id="rId15"/>
              </a:rPr>
              <a:t>do_group_task_forward</a:t>
            </a:r>
            <a:r>
              <a:rPr lang="en-US" altLang="zh-CN" sz="1200" b="1" u="none" strike="noStrike" kern="1200" dirty="0">
                <a:solidFill>
                  <a:schemeClr val="tx1"/>
                </a:solidFill>
                <a:effectLst/>
                <a:latin typeface="Arial" charset="0"/>
                <a:ea typeface="+mn-ea"/>
                <a:cs typeface="Arial" charset="0"/>
                <a:hlinkClick r:id="rId15"/>
              </a:rPr>
              <a:t>&lt; Iterator, Body, Item &gt;</a:t>
            </a:r>
            <a:r>
              <a:rPr lang="en-US" altLang="zh-CN" sz="1200" i="1" kern="1200" dirty="0">
                <a:solidFill>
                  <a:schemeClr val="tx1"/>
                </a:solidFill>
                <a:effectLst/>
                <a:latin typeface="Arial" charset="0"/>
                <a:ea typeface="+mn-ea"/>
                <a:cs typeface="Arial" charset="0"/>
              </a:rPr>
              <a:t> For internal use only. </a:t>
            </a:r>
            <a:r>
              <a:rPr lang="en-US" altLang="zh-CN" sz="1200" i="1" kern="1200" dirty="0">
                <a:solidFill>
                  <a:schemeClr val="tx1"/>
                </a:solidFill>
                <a:effectLst/>
                <a:latin typeface="Arial" charset="0"/>
                <a:ea typeface="+mn-ea"/>
                <a:cs typeface="Arial" charset="0"/>
                <a:hlinkClick r:id="rId16"/>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17"/>
              </a:rPr>
              <a:t>tbb</a:t>
            </a:r>
            <a:r>
              <a:rPr lang="en-US" altLang="zh-CN" sz="1200" b="1" u="none" strike="noStrike" kern="1200" dirty="0">
                <a:solidFill>
                  <a:schemeClr val="tx1"/>
                </a:solidFill>
                <a:effectLst/>
                <a:latin typeface="Arial" charset="0"/>
                <a:ea typeface="+mn-ea"/>
                <a:cs typeface="Arial" charset="0"/>
                <a:hlinkClick r:id="rId17"/>
              </a:rPr>
              <a:t>::internal::</a:t>
            </a:r>
            <a:r>
              <a:rPr lang="en-US" altLang="zh-CN" sz="1200" b="1" u="none" strike="noStrike" kern="1200" dirty="0" err="1">
                <a:solidFill>
                  <a:schemeClr val="tx1"/>
                </a:solidFill>
                <a:effectLst/>
                <a:latin typeface="Arial" charset="0"/>
                <a:ea typeface="+mn-ea"/>
                <a:cs typeface="Arial" charset="0"/>
                <a:hlinkClick r:id="rId17"/>
              </a:rPr>
              <a:t>do_task_iter</a:t>
            </a:r>
            <a:r>
              <a:rPr lang="en-US" altLang="zh-CN" sz="1200" b="1" u="none" strike="noStrike" kern="1200" dirty="0">
                <a:solidFill>
                  <a:schemeClr val="tx1"/>
                </a:solidFill>
                <a:effectLst/>
                <a:latin typeface="Arial" charset="0"/>
                <a:ea typeface="+mn-ea"/>
                <a:cs typeface="Arial" charset="0"/>
                <a:hlinkClick r:id="rId17"/>
              </a:rPr>
              <a:t>&lt; Iterator, Body, Item &gt;</a:t>
            </a:r>
            <a:r>
              <a:rPr lang="en-US" altLang="zh-CN" sz="1200" i="1" kern="1200" dirty="0">
                <a:solidFill>
                  <a:schemeClr val="tx1"/>
                </a:solidFill>
                <a:effectLst/>
                <a:latin typeface="Arial" charset="0"/>
                <a:ea typeface="+mn-ea"/>
                <a:cs typeface="Arial" charset="0"/>
              </a:rPr>
              <a:t> For internal use only. </a:t>
            </a:r>
            <a:r>
              <a:rPr lang="en-US" altLang="zh-CN" sz="1200" i="1" kern="1200" dirty="0">
                <a:solidFill>
                  <a:schemeClr val="tx1"/>
                </a:solidFill>
                <a:effectLst/>
                <a:latin typeface="Arial" charset="0"/>
                <a:ea typeface="+mn-ea"/>
                <a:cs typeface="Arial" charset="0"/>
                <a:hlinkClick r:id="rId18"/>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19"/>
              </a:rPr>
              <a:t>tbb</a:t>
            </a:r>
            <a:r>
              <a:rPr lang="en-US" altLang="zh-CN" sz="1200" b="1" u="none" strike="noStrike" kern="1200" dirty="0">
                <a:solidFill>
                  <a:schemeClr val="tx1"/>
                </a:solidFill>
                <a:effectLst/>
                <a:latin typeface="Arial" charset="0"/>
                <a:ea typeface="+mn-ea"/>
                <a:cs typeface="Arial" charset="0"/>
                <a:hlinkClick r:id="rId19"/>
              </a:rPr>
              <a:t>::internal::</a:t>
            </a:r>
            <a:r>
              <a:rPr lang="en-US" altLang="zh-CN" sz="1200" b="1" u="none" strike="noStrike" kern="1200" dirty="0" err="1">
                <a:solidFill>
                  <a:schemeClr val="tx1"/>
                </a:solidFill>
                <a:effectLst/>
                <a:latin typeface="Arial" charset="0"/>
                <a:ea typeface="+mn-ea"/>
                <a:cs typeface="Arial" charset="0"/>
                <a:hlinkClick r:id="rId19"/>
              </a:rPr>
              <a:t>start_for</a:t>
            </a:r>
            <a:r>
              <a:rPr lang="en-US" altLang="zh-CN" sz="1200" b="1" u="none" strike="noStrike" kern="1200" dirty="0">
                <a:solidFill>
                  <a:schemeClr val="tx1"/>
                </a:solidFill>
                <a:effectLst/>
                <a:latin typeface="Arial" charset="0"/>
                <a:ea typeface="+mn-ea"/>
                <a:cs typeface="Arial" charset="0"/>
                <a:hlinkClick r:id="rId19"/>
              </a:rPr>
              <a:t>&lt; Range, Body, </a:t>
            </a:r>
            <a:r>
              <a:rPr lang="en-US" altLang="zh-CN" sz="1200" b="1" u="none" strike="noStrike" kern="1200" dirty="0" err="1">
                <a:solidFill>
                  <a:schemeClr val="tx1"/>
                </a:solidFill>
                <a:effectLst/>
                <a:latin typeface="Arial" charset="0"/>
                <a:ea typeface="+mn-ea"/>
                <a:cs typeface="Arial" charset="0"/>
                <a:hlinkClick r:id="rId19"/>
              </a:rPr>
              <a:t>Partitioner</a:t>
            </a:r>
            <a:r>
              <a:rPr lang="en-US" altLang="zh-CN" sz="1200" b="1" u="none" strike="noStrike" kern="1200" dirty="0">
                <a:solidFill>
                  <a:schemeClr val="tx1"/>
                </a:solidFill>
                <a:effectLst/>
                <a:latin typeface="Arial" charset="0"/>
                <a:ea typeface="+mn-ea"/>
                <a:cs typeface="Arial" charset="0"/>
                <a:hlinkClick r:id="rId19"/>
              </a:rPr>
              <a:t> &gt;</a:t>
            </a:r>
            <a:r>
              <a:rPr lang="en-US" altLang="zh-CN" sz="1200" i="1" kern="1200" dirty="0">
                <a:solidFill>
                  <a:schemeClr val="tx1"/>
                </a:solidFill>
                <a:effectLst/>
                <a:latin typeface="Arial" charset="0"/>
                <a:ea typeface="+mn-ea"/>
                <a:cs typeface="Arial" charset="0"/>
              </a:rPr>
              <a:t> Task type used in </a:t>
            </a:r>
            <a:r>
              <a:rPr lang="en-US" altLang="zh-CN" sz="1200" i="1" kern="1200" dirty="0" err="1">
                <a:solidFill>
                  <a:schemeClr val="tx1"/>
                </a:solidFill>
                <a:effectLst/>
                <a:latin typeface="Arial" charset="0"/>
                <a:ea typeface="+mn-ea"/>
                <a:cs typeface="Arial" charset="0"/>
              </a:rPr>
              <a:t>parallel_for</a:t>
            </a:r>
            <a:r>
              <a:rPr lang="en-US" altLang="zh-CN" sz="1200" i="1"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hlinkClick r:id="rId20"/>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21"/>
              </a:rPr>
              <a:t>tbb</a:t>
            </a:r>
            <a:r>
              <a:rPr lang="en-US" altLang="zh-CN" sz="1200" b="1" u="none" strike="noStrike" kern="1200" dirty="0">
                <a:solidFill>
                  <a:schemeClr val="tx1"/>
                </a:solidFill>
                <a:effectLst/>
                <a:latin typeface="Arial" charset="0"/>
                <a:ea typeface="+mn-ea"/>
                <a:cs typeface="Arial" charset="0"/>
                <a:hlinkClick r:id="rId21"/>
              </a:rPr>
              <a:t>::internal::</a:t>
            </a:r>
            <a:r>
              <a:rPr lang="en-US" altLang="zh-CN" sz="1200" b="1" u="none" strike="noStrike" kern="1200" dirty="0" err="1">
                <a:solidFill>
                  <a:schemeClr val="tx1"/>
                </a:solidFill>
                <a:effectLst/>
                <a:latin typeface="Arial" charset="0"/>
                <a:ea typeface="+mn-ea"/>
                <a:cs typeface="Arial" charset="0"/>
                <a:hlinkClick r:id="rId21"/>
              </a:rPr>
              <a:t>finish_reduce</a:t>
            </a:r>
            <a:r>
              <a:rPr lang="en-US" altLang="zh-CN" sz="1200" b="1" u="none" strike="noStrike" kern="1200" dirty="0">
                <a:solidFill>
                  <a:schemeClr val="tx1"/>
                </a:solidFill>
                <a:effectLst/>
                <a:latin typeface="Arial" charset="0"/>
                <a:ea typeface="+mn-ea"/>
                <a:cs typeface="Arial" charset="0"/>
                <a:hlinkClick r:id="rId21"/>
              </a:rPr>
              <a:t>&lt; Body &gt;</a:t>
            </a:r>
            <a:r>
              <a:rPr lang="en-US" altLang="zh-CN" sz="1200" i="1" kern="1200" dirty="0">
                <a:solidFill>
                  <a:schemeClr val="tx1"/>
                </a:solidFill>
                <a:effectLst/>
                <a:latin typeface="Arial" charset="0"/>
                <a:ea typeface="+mn-ea"/>
                <a:cs typeface="Arial" charset="0"/>
              </a:rPr>
              <a:t> Task type use to combine the partial results of </a:t>
            </a:r>
            <a:r>
              <a:rPr lang="en-US" altLang="zh-CN" sz="1200" i="1" kern="1200" dirty="0" err="1">
                <a:solidFill>
                  <a:schemeClr val="tx1"/>
                </a:solidFill>
                <a:effectLst/>
                <a:latin typeface="Arial" charset="0"/>
                <a:ea typeface="+mn-ea"/>
                <a:cs typeface="Arial" charset="0"/>
              </a:rPr>
              <a:t>parallel_reduce</a:t>
            </a:r>
            <a:r>
              <a:rPr lang="en-US" altLang="zh-CN" sz="1200" i="1"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hlinkClick r:id="rId22"/>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23"/>
              </a:rPr>
              <a:t>tbb</a:t>
            </a:r>
            <a:r>
              <a:rPr lang="en-US" altLang="zh-CN" sz="1200" b="1" u="none" strike="noStrike" kern="1200" dirty="0">
                <a:solidFill>
                  <a:schemeClr val="tx1"/>
                </a:solidFill>
                <a:effectLst/>
                <a:latin typeface="Arial" charset="0"/>
                <a:ea typeface="+mn-ea"/>
                <a:cs typeface="Arial" charset="0"/>
                <a:hlinkClick r:id="rId23"/>
              </a:rPr>
              <a:t>::internal::</a:t>
            </a:r>
            <a:r>
              <a:rPr lang="en-US" altLang="zh-CN" sz="1200" b="1" u="none" strike="noStrike" kern="1200" dirty="0" err="1">
                <a:solidFill>
                  <a:schemeClr val="tx1"/>
                </a:solidFill>
                <a:effectLst/>
                <a:latin typeface="Arial" charset="0"/>
                <a:ea typeface="+mn-ea"/>
                <a:cs typeface="Arial" charset="0"/>
                <a:hlinkClick r:id="rId23"/>
              </a:rPr>
              <a:t>start_reduce</a:t>
            </a:r>
            <a:r>
              <a:rPr lang="en-US" altLang="zh-CN" sz="1200" b="1" u="none" strike="noStrike" kern="1200" dirty="0">
                <a:solidFill>
                  <a:schemeClr val="tx1"/>
                </a:solidFill>
                <a:effectLst/>
                <a:latin typeface="Arial" charset="0"/>
                <a:ea typeface="+mn-ea"/>
                <a:cs typeface="Arial" charset="0"/>
                <a:hlinkClick r:id="rId23"/>
              </a:rPr>
              <a:t>&lt; Range, Body, </a:t>
            </a:r>
            <a:r>
              <a:rPr lang="en-US" altLang="zh-CN" sz="1200" b="1" u="none" strike="noStrike" kern="1200" dirty="0" err="1">
                <a:solidFill>
                  <a:schemeClr val="tx1"/>
                </a:solidFill>
                <a:effectLst/>
                <a:latin typeface="Arial" charset="0"/>
                <a:ea typeface="+mn-ea"/>
                <a:cs typeface="Arial" charset="0"/>
                <a:hlinkClick r:id="rId23"/>
              </a:rPr>
              <a:t>Partitioner</a:t>
            </a:r>
            <a:r>
              <a:rPr lang="en-US" altLang="zh-CN" sz="1200" b="1" u="none" strike="noStrike" kern="1200" dirty="0">
                <a:solidFill>
                  <a:schemeClr val="tx1"/>
                </a:solidFill>
                <a:effectLst/>
                <a:latin typeface="Arial" charset="0"/>
                <a:ea typeface="+mn-ea"/>
                <a:cs typeface="Arial" charset="0"/>
                <a:hlinkClick r:id="rId23"/>
              </a:rPr>
              <a:t> &gt;</a:t>
            </a:r>
            <a:r>
              <a:rPr lang="en-US" altLang="zh-CN" sz="1200" i="1" kern="1200" dirty="0">
                <a:solidFill>
                  <a:schemeClr val="tx1"/>
                </a:solidFill>
                <a:effectLst/>
                <a:latin typeface="Arial" charset="0"/>
                <a:ea typeface="+mn-ea"/>
                <a:cs typeface="Arial" charset="0"/>
              </a:rPr>
              <a:t> Task type used to split the work of </a:t>
            </a:r>
            <a:r>
              <a:rPr lang="en-US" altLang="zh-CN" sz="1200" i="1" kern="1200" dirty="0" err="1">
                <a:solidFill>
                  <a:schemeClr val="tx1"/>
                </a:solidFill>
                <a:effectLst/>
                <a:latin typeface="Arial" charset="0"/>
                <a:ea typeface="+mn-ea"/>
                <a:cs typeface="Arial" charset="0"/>
              </a:rPr>
              <a:t>parallel_reduce</a:t>
            </a:r>
            <a:r>
              <a:rPr lang="en-US" altLang="zh-CN" sz="1200" i="1"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hlinkClick r:id="rId24"/>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25"/>
              </a:rPr>
              <a:t>tbb</a:t>
            </a:r>
            <a:r>
              <a:rPr lang="en-US" altLang="zh-CN" sz="1200" b="1" u="none" strike="noStrike" kern="1200" dirty="0">
                <a:solidFill>
                  <a:schemeClr val="tx1"/>
                </a:solidFill>
                <a:effectLst/>
                <a:latin typeface="Arial" charset="0"/>
                <a:ea typeface="+mn-ea"/>
                <a:cs typeface="Arial" charset="0"/>
                <a:hlinkClick r:id="rId25"/>
              </a:rPr>
              <a:t>::internal::</a:t>
            </a:r>
            <a:r>
              <a:rPr lang="en-US" altLang="zh-CN" sz="1200" b="1" u="none" strike="noStrike" kern="1200" dirty="0" err="1">
                <a:solidFill>
                  <a:schemeClr val="tx1"/>
                </a:solidFill>
                <a:effectLst/>
                <a:latin typeface="Arial" charset="0"/>
                <a:ea typeface="+mn-ea"/>
                <a:cs typeface="Arial" charset="0"/>
                <a:hlinkClick r:id="rId25"/>
              </a:rPr>
              <a:t>finish_reduce_with_affinity</a:t>
            </a:r>
            <a:r>
              <a:rPr lang="en-US" altLang="zh-CN" sz="1200" b="1" u="none" strike="noStrike" kern="1200" dirty="0">
                <a:solidFill>
                  <a:schemeClr val="tx1"/>
                </a:solidFill>
                <a:effectLst/>
                <a:latin typeface="Arial" charset="0"/>
                <a:ea typeface="+mn-ea"/>
                <a:cs typeface="Arial" charset="0"/>
                <a:hlinkClick r:id="rId25"/>
              </a:rPr>
              <a:t>&lt; Body &gt;</a:t>
            </a:r>
            <a:r>
              <a:rPr lang="en-US" altLang="zh-CN" sz="1200" i="1" kern="1200" dirty="0">
                <a:solidFill>
                  <a:schemeClr val="tx1"/>
                </a:solidFill>
                <a:effectLst/>
                <a:latin typeface="Arial" charset="0"/>
                <a:ea typeface="+mn-ea"/>
                <a:cs typeface="Arial" charset="0"/>
              </a:rPr>
              <a:t> Task type use to combine the partial results of </a:t>
            </a:r>
            <a:r>
              <a:rPr lang="en-US" altLang="zh-CN" sz="1200" i="1" kern="1200" dirty="0" err="1">
                <a:solidFill>
                  <a:schemeClr val="tx1"/>
                </a:solidFill>
                <a:effectLst/>
                <a:latin typeface="Arial" charset="0"/>
                <a:ea typeface="+mn-ea"/>
                <a:cs typeface="Arial" charset="0"/>
              </a:rPr>
              <a:t>parallel_reduce</a:t>
            </a:r>
            <a:r>
              <a:rPr lang="en-US" altLang="zh-CN" sz="1200" i="1" kern="1200" dirty="0">
                <a:solidFill>
                  <a:schemeClr val="tx1"/>
                </a:solidFill>
                <a:effectLst/>
                <a:latin typeface="Arial" charset="0"/>
                <a:ea typeface="+mn-ea"/>
                <a:cs typeface="Arial" charset="0"/>
              </a:rPr>
              <a:t> with </a:t>
            </a:r>
            <a:r>
              <a:rPr lang="en-US" altLang="zh-CN" sz="1200" b="1" i="1" u="none" strike="noStrike" kern="1200" dirty="0" err="1">
                <a:solidFill>
                  <a:schemeClr val="tx1"/>
                </a:solidFill>
                <a:effectLst/>
                <a:latin typeface="Arial" charset="0"/>
                <a:ea typeface="+mn-ea"/>
                <a:cs typeface="Arial" charset="0"/>
                <a:hlinkClick r:id="rId26"/>
              </a:rPr>
              <a:t>affinity_partitioner</a:t>
            </a:r>
            <a:r>
              <a:rPr lang="en-US" altLang="zh-CN" sz="1200" i="1"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hlinkClick r:id="rId27"/>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28"/>
              </a:rPr>
              <a:t>tbb</a:t>
            </a:r>
            <a:r>
              <a:rPr lang="en-US" altLang="zh-CN" sz="1200" b="1" u="none" strike="noStrike" kern="1200" dirty="0">
                <a:solidFill>
                  <a:schemeClr val="tx1"/>
                </a:solidFill>
                <a:effectLst/>
                <a:latin typeface="Arial" charset="0"/>
                <a:ea typeface="+mn-ea"/>
                <a:cs typeface="Arial" charset="0"/>
                <a:hlinkClick r:id="rId28"/>
              </a:rPr>
              <a:t>::internal::</a:t>
            </a:r>
            <a:r>
              <a:rPr lang="en-US" altLang="zh-CN" sz="1200" b="1" u="none" strike="noStrike" kern="1200" dirty="0" err="1">
                <a:solidFill>
                  <a:schemeClr val="tx1"/>
                </a:solidFill>
                <a:effectLst/>
                <a:latin typeface="Arial" charset="0"/>
                <a:ea typeface="+mn-ea"/>
                <a:cs typeface="Arial" charset="0"/>
                <a:hlinkClick r:id="rId28"/>
              </a:rPr>
              <a:t>start_reduce_with_affinity</a:t>
            </a:r>
            <a:r>
              <a:rPr lang="en-US" altLang="zh-CN" sz="1200" b="1" u="none" strike="noStrike" kern="1200" dirty="0">
                <a:solidFill>
                  <a:schemeClr val="tx1"/>
                </a:solidFill>
                <a:effectLst/>
                <a:latin typeface="Arial" charset="0"/>
                <a:ea typeface="+mn-ea"/>
                <a:cs typeface="Arial" charset="0"/>
                <a:hlinkClick r:id="rId28"/>
              </a:rPr>
              <a:t>&lt; Range, Body &gt;</a:t>
            </a:r>
            <a:r>
              <a:rPr lang="en-US" altLang="zh-CN" sz="1200" i="1" kern="1200" dirty="0">
                <a:solidFill>
                  <a:schemeClr val="tx1"/>
                </a:solidFill>
                <a:effectLst/>
                <a:latin typeface="Arial" charset="0"/>
                <a:ea typeface="+mn-ea"/>
                <a:cs typeface="Arial" charset="0"/>
              </a:rPr>
              <a:t> Task type used to split the work of </a:t>
            </a:r>
            <a:r>
              <a:rPr lang="en-US" altLang="zh-CN" sz="1200" i="1" kern="1200" dirty="0" err="1">
                <a:solidFill>
                  <a:schemeClr val="tx1"/>
                </a:solidFill>
                <a:effectLst/>
                <a:latin typeface="Arial" charset="0"/>
                <a:ea typeface="+mn-ea"/>
                <a:cs typeface="Arial" charset="0"/>
              </a:rPr>
              <a:t>parallel_reduce</a:t>
            </a:r>
            <a:r>
              <a:rPr lang="en-US" altLang="zh-CN" sz="1200" i="1" kern="1200" dirty="0">
                <a:solidFill>
                  <a:schemeClr val="tx1"/>
                </a:solidFill>
                <a:effectLst/>
                <a:latin typeface="Arial" charset="0"/>
                <a:ea typeface="+mn-ea"/>
                <a:cs typeface="Arial" charset="0"/>
              </a:rPr>
              <a:t> with </a:t>
            </a:r>
            <a:r>
              <a:rPr lang="en-US" altLang="zh-CN" sz="1200" b="1" i="1" u="none" strike="noStrike" kern="1200" dirty="0" err="1">
                <a:solidFill>
                  <a:schemeClr val="tx1"/>
                </a:solidFill>
                <a:effectLst/>
                <a:latin typeface="Arial" charset="0"/>
                <a:ea typeface="+mn-ea"/>
                <a:cs typeface="Arial" charset="0"/>
                <a:hlinkClick r:id="rId26"/>
              </a:rPr>
              <a:t>affinity_partitioner</a:t>
            </a:r>
            <a:r>
              <a:rPr lang="en-US" altLang="zh-CN" sz="1200" i="1"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hlinkClick r:id="rId29"/>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30"/>
              </a:rPr>
              <a:t>tbb</a:t>
            </a:r>
            <a:r>
              <a:rPr lang="en-US" altLang="zh-CN" sz="1200" b="1" u="none" strike="noStrike" kern="1200" dirty="0">
                <a:solidFill>
                  <a:schemeClr val="tx1"/>
                </a:solidFill>
                <a:effectLst/>
                <a:latin typeface="Arial" charset="0"/>
                <a:ea typeface="+mn-ea"/>
                <a:cs typeface="Arial" charset="0"/>
                <a:hlinkClick r:id="rId30"/>
              </a:rPr>
              <a:t>::internal::</a:t>
            </a:r>
            <a:r>
              <a:rPr lang="en-US" altLang="zh-CN" sz="1200" b="1" u="none" strike="noStrike" kern="1200" dirty="0" err="1">
                <a:solidFill>
                  <a:schemeClr val="tx1"/>
                </a:solidFill>
                <a:effectLst/>
                <a:latin typeface="Arial" charset="0"/>
                <a:ea typeface="+mn-ea"/>
                <a:cs typeface="Arial" charset="0"/>
                <a:hlinkClick r:id="rId30"/>
              </a:rPr>
              <a:t>lambda_reduce_body</a:t>
            </a:r>
            <a:r>
              <a:rPr lang="en-US" altLang="zh-CN" sz="1200" b="1" u="none" strike="noStrike" kern="1200" dirty="0">
                <a:solidFill>
                  <a:schemeClr val="tx1"/>
                </a:solidFill>
                <a:effectLst/>
                <a:latin typeface="Arial" charset="0"/>
                <a:ea typeface="+mn-ea"/>
                <a:cs typeface="Arial" charset="0"/>
                <a:hlinkClick r:id="rId30"/>
              </a:rPr>
              <a:t>&lt; Range, Value, </a:t>
            </a:r>
            <a:r>
              <a:rPr lang="en-US" altLang="zh-CN" sz="1200" b="1" u="none" strike="noStrike" kern="1200" dirty="0" err="1">
                <a:solidFill>
                  <a:schemeClr val="tx1"/>
                </a:solidFill>
                <a:effectLst/>
                <a:latin typeface="Arial" charset="0"/>
                <a:ea typeface="+mn-ea"/>
                <a:cs typeface="Arial" charset="0"/>
                <a:hlinkClick r:id="rId30"/>
              </a:rPr>
              <a:t>RealBody</a:t>
            </a:r>
            <a:r>
              <a:rPr lang="en-US" altLang="zh-CN" sz="1200" b="1" u="none" strike="noStrike" kern="1200" dirty="0">
                <a:solidFill>
                  <a:schemeClr val="tx1"/>
                </a:solidFill>
                <a:effectLst/>
                <a:latin typeface="Arial" charset="0"/>
                <a:ea typeface="+mn-ea"/>
                <a:cs typeface="Arial" charset="0"/>
                <a:hlinkClick r:id="rId30"/>
              </a:rPr>
              <a:t>, Reduction &gt;</a:t>
            </a:r>
            <a:r>
              <a:rPr lang="en-US" altLang="zh-CN" sz="1200" i="1" kern="1200" dirty="0">
                <a:solidFill>
                  <a:schemeClr val="tx1"/>
                </a:solidFill>
                <a:effectLst/>
                <a:latin typeface="Arial" charset="0"/>
                <a:ea typeface="+mn-ea"/>
                <a:cs typeface="Arial" charset="0"/>
              </a:rPr>
              <a:t> Auxiliary class for </a:t>
            </a:r>
            <a:r>
              <a:rPr lang="en-US" altLang="zh-CN" sz="1200" i="1" kern="1200" dirty="0" err="1">
                <a:solidFill>
                  <a:schemeClr val="tx1"/>
                </a:solidFill>
                <a:effectLst/>
                <a:latin typeface="Arial" charset="0"/>
                <a:ea typeface="+mn-ea"/>
                <a:cs typeface="Arial" charset="0"/>
              </a:rPr>
              <a:t>parallel_reduce</a:t>
            </a:r>
            <a:r>
              <a:rPr lang="en-US" altLang="zh-CN" sz="1200" i="1" kern="1200" dirty="0">
                <a:solidFill>
                  <a:schemeClr val="tx1"/>
                </a:solidFill>
                <a:effectLst/>
                <a:latin typeface="Arial" charset="0"/>
                <a:ea typeface="+mn-ea"/>
                <a:cs typeface="Arial" charset="0"/>
              </a:rPr>
              <a:t>; for internal use only. </a:t>
            </a:r>
            <a:r>
              <a:rPr lang="en-US" altLang="zh-CN" sz="1200" i="1" kern="1200" dirty="0">
                <a:solidFill>
                  <a:schemeClr val="tx1"/>
                </a:solidFill>
                <a:effectLst/>
                <a:latin typeface="Arial" charset="0"/>
                <a:ea typeface="+mn-ea"/>
                <a:cs typeface="Arial" charset="0"/>
                <a:hlinkClick r:id="rId31"/>
              </a:rPr>
              <a:t>More...</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struct</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32"/>
              </a:rPr>
              <a:t>tbb</a:t>
            </a:r>
            <a:r>
              <a:rPr lang="en-US" altLang="zh-CN" sz="1200" b="1" u="none" strike="noStrike" kern="1200" dirty="0">
                <a:solidFill>
                  <a:schemeClr val="tx1"/>
                </a:solidFill>
                <a:effectLst/>
                <a:latin typeface="Arial" charset="0"/>
                <a:ea typeface="+mn-ea"/>
                <a:cs typeface="Arial" charset="0"/>
                <a:hlinkClick r:id="rId32"/>
              </a:rPr>
              <a:t>::</a:t>
            </a:r>
            <a:r>
              <a:rPr lang="en-US" altLang="zh-CN" sz="1200" b="1" u="none" strike="noStrike" kern="1200" dirty="0" err="1">
                <a:solidFill>
                  <a:schemeClr val="tx1"/>
                </a:solidFill>
                <a:effectLst/>
                <a:latin typeface="Arial" charset="0"/>
                <a:ea typeface="+mn-ea"/>
                <a:cs typeface="Arial" charset="0"/>
                <a:hlinkClick r:id="rId32"/>
              </a:rPr>
              <a:t>pre_scan_tag</a:t>
            </a:r>
            <a:r>
              <a:rPr lang="en-US" altLang="zh-CN" sz="1200" i="1" kern="1200" dirty="0">
                <a:solidFill>
                  <a:schemeClr val="tx1"/>
                </a:solidFill>
                <a:effectLst/>
                <a:latin typeface="Arial" charset="0"/>
                <a:ea typeface="+mn-ea"/>
                <a:cs typeface="Arial" charset="0"/>
              </a:rPr>
              <a:t> Used to indicate that the initial scan is being performed. </a:t>
            </a:r>
            <a:r>
              <a:rPr lang="en-US" altLang="zh-CN" sz="1200" i="1" kern="1200" dirty="0">
                <a:solidFill>
                  <a:schemeClr val="tx1"/>
                </a:solidFill>
                <a:effectLst/>
                <a:latin typeface="Arial" charset="0"/>
                <a:ea typeface="+mn-ea"/>
                <a:cs typeface="Arial" charset="0"/>
                <a:hlinkClick r:id="rId33"/>
              </a:rPr>
              <a:t>More...</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struct</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34"/>
              </a:rPr>
              <a:t>tbb</a:t>
            </a:r>
            <a:r>
              <a:rPr lang="en-US" altLang="zh-CN" sz="1200" b="1" u="none" strike="noStrike" kern="1200" dirty="0">
                <a:solidFill>
                  <a:schemeClr val="tx1"/>
                </a:solidFill>
                <a:effectLst/>
                <a:latin typeface="Arial" charset="0"/>
                <a:ea typeface="+mn-ea"/>
                <a:cs typeface="Arial" charset="0"/>
                <a:hlinkClick r:id="rId34"/>
              </a:rPr>
              <a:t>::</a:t>
            </a:r>
            <a:r>
              <a:rPr lang="en-US" altLang="zh-CN" sz="1200" b="1" u="none" strike="noStrike" kern="1200" dirty="0" err="1">
                <a:solidFill>
                  <a:schemeClr val="tx1"/>
                </a:solidFill>
                <a:effectLst/>
                <a:latin typeface="Arial" charset="0"/>
                <a:ea typeface="+mn-ea"/>
                <a:cs typeface="Arial" charset="0"/>
                <a:hlinkClick r:id="rId34"/>
              </a:rPr>
              <a:t>final_scan_tag</a:t>
            </a:r>
            <a:r>
              <a:rPr lang="en-US" altLang="zh-CN" sz="1200" i="1" kern="1200" dirty="0">
                <a:solidFill>
                  <a:schemeClr val="tx1"/>
                </a:solidFill>
                <a:effectLst/>
                <a:latin typeface="Arial" charset="0"/>
                <a:ea typeface="+mn-ea"/>
                <a:cs typeface="Arial" charset="0"/>
              </a:rPr>
              <a:t> Used to indicate that the final scan is being performed. </a:t>
            </a:r>
            <a:r>
              <a:rPr lang="en-US" altLang="zh-CN" sz="1200" i="1" kern="1200" dirty="0">
                <a:solidFill>
                  <a:schemeClr val="tx1"/>
                </a:solidFill>
                <a:effectLst/>
                <a:latin typeface="Arial" charset="0"/>
                <a:ea typeface="+mn-ea"/>
                <a:cs typeface="Arial" charset="0"/>
                <a:hlinkClick r:id="rId35"/>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36"/>
              </a:rPr>
              <a:t>tbb</a:t>
            </a:r>
            <a:r>
              <a:rPr lang="en-US" altLang="zh-CN" sz="1200" b="1" u="none" strike="noStrike" kern="1200" dirty="0">
                <a:solidFill>
                  <a:schemeClr val="tx1"/>
                </a:solidFill>
                <a:effectLst/>
                <a:latin typeface="Arial" charset="0"/>
                <a:ea typeface="+mn-ea"/>
                <a:cs typeface="Arial" charset="0"/>
                <a:hlinkClick r:id="rId36"/>
              </a:rPr>
              <a:t>::internal::</a:t>
            </a:r>
            <a:r>
              <a:rPr lang="en-US" altLang="zh-CN" sz="1200" b="1" u="none" strike="noStrike" kern="1200" dirty="0" err="1">
                <a:solidFill>
                  <a:schemeClr val="tx1"/>
                </a:solidFill>
                <a:effectLst/>
                <a:latin typeface="Arial" charset="0"/>
                <a:ea typeface="+mn-ea"/>
                <a:cs typeface="Arial" charset="0"/>
                <a:hlinkClick r:id="rId36"/>
              </a:rPr>
              <a:t>final_sum</a:t>
            </a:r>
            <a:r>
              <a:rPr lang="en-US" altLang="zh-CN" sz="1200" b="1" u="none" strike="noStrike" kern="1200" dirty="0">
                <a:solidFill>
                  <a:schemeClr val="tx1"/>
                </a:solidFill>
                <a:effectLst/>
                <a:latin typeface="Arial" charset="0"/>
                <a:ea typeface="+mn-ea"/>
                <a:cs typeface="Arial" charset="0"/>
                <a:hlinkClick r:id="rId36"/>
              </a:rPr>
              <a:t>&lt; Range, Body &gt;</a:t>
            </a:r>
            <a:r>
              <a:rPr lang="en-US" altLang="zh-CN" sz="1200" i="1" kern="1200" dirty="0">
                <a:solidFill>
                  <a:schemeClr val="tx1"/>
                </a:solidFill>
                <a:effectLst/>
                <a:latin typeface="Arial" charset="0"/>
                <a:ea typeface="+mn-ea"/>
                <a:cs typeface="Arial" charset="0"/>
              </a:rPr>
              <a:t> Performs final scan for a leaf. </a:t>
            </a:r>
            <a:r>
              <a:rPr lang="en-US" altLang="zh-CN" sz="1200" i="1" kern="1200" dirty="0">
                <a:solidFill>
                  <a:schemeClr val="tx1"/>
                </a:solidFill>
                <a:effectLst/>
                <a:latin typeface="Arial" charset="0"/>
                <a:ea typeface="+mn-ea"/>
                <a:cs typeface="Arial" charset="0"/>
                <a:hlinkClick r:id="rId37"/>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38"/>
              </a:rPr>
              <a:t>tbb</a:t>
            </a:r>
            <a:r>
              <a:rPr lang="en-US" altLang="zh-CN" sz="1200" b="1" u="none" strike="noStrike" kern="1200" dirty="0">
                <a:solidFill>
                  <a:schemeClr val="tx1"/>
                </a:solidFill>
                <a:effectLst/>
                <a:latin typeface="Arial" charset="0"/>
                <a:ea typeface="+mn-ea"/>
                <a:cs typeface="Arial" charset="0"/>
                <a:hlinkClick r:id="rId38"/>
              </a:rPr>
              <a:t>::internal::</a:t>
            </a:r>
            <a:r>
              <a:rPr lang="en-US" altLang="zh-CN" sz="1200" b="1" u="none" strike="noStrike" kern="1200" dirty="0" err="1">
                <a:solidFill>
                  <a:schemeClr val="tx1"/>
                </a:solidFill>
                <a:effectLst/>
                <a:latin typeface="Arial" charset="0"/>
                <a:ea typeface="+mn-ea"/>
                <a:cs typeface="Arial" charset="0"/>
                <a:hlinkClick r:id="rId38"/>
              </a:rPr>
              <a:t>sum_node</a:t>
            </a:r>
            <a:r>
              <a:rPr lang="en-US" altLang="zh-CN" sz="1200" b="1" u="none" strike="noStrike" kern="1200" dirty="0">
                <a:solidFill>
                  <a:schemeClr val="tx1"/>
                </a:solidFill>
                <a:effectLst/>
                <a:latin typeface="Arial" charset="0"/>
                <a:ea typeface="+mn-ea"/>
                <a:cs typeface="Arial" charset="0"/>
                <a:hlinkClick r:id="rId38"/>
              </a:rPr>
              <a:t>&lt; Range, Body &gt;</a:t>
            </a:r>
            <a:r>
              <a:rPr lang="en-US" altLang="zh-CN" sz="1200" i="1" kern="1200" dirty="0">
                <a:solidFill>
                  <a:schemeClr val="tx1"/>
                </a:solidFill>
                <a:effectLst/>
                <a:latin typeface="Arial" charset="0"/>
                <a:ea typeface="+mn-ea"/>
                <a:cs typeface="Arial" charset="0"/>
              </a:rPr>
              <a:t> Split work to be done in the scan. </a:t>
            </a:r>
            <a:r>
              <a:rPr lang="en-US" altLang="zh-CN" sz="1200" i="1" kern="1200" dirty="0">
                <a:solidFill>
                  <a:schemeClr val="tx1"/>
                </a:solidFill>
                <a:effectLst/>
                <a:latin typeface="Arial" charset="0"/>
                <a:ea typeface="+mn-ea"/>
                <a:cs typeface="Arial" charset="0"/>
                <a:hlinkClick r:id="rId39"/>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40"/>
              </a:rPr>
              <a:t>tbb</a:t>
            </a:r>
            <a:r>
              <a:rPr lang="en-US" altLang="zh-CN" sz="1200" b="1" u="none" strike="noStrike" kern="1200" dirty="0">
                <a:solidFill>
                  <a:schemeClr val="tx1"/>
                </a:solidFill>
                <a:effectLst/>
                <a:latin typeface="Arial" charset="0"/>
                <a:ea typeface="+mn-ea"/>
                <a:cs typeface="Arial" charset="0"/>
                <a:hlinkClick r:id="rId40"/>
              </a:rPr>
              <a:t>::internal::</a:t>
            </a:r>
            <a:r>
              <a:rPr lang="en-US" altLang="zh-CN" sz="1200" b="1" u="none" strike="noStrike" kern="1200" dirty="0" err="1">
                <a:solidFill>
                  <a:schemeClr val="tx1"/>
                </a:solidFill>
                <a:effectLst/>
                <a:latin typeface="Arial" charset="0"/>
                <a:ea typeface="+mn-ea"/>
                <a:cs typeface="Arial" charset="0"/>
                <a:hlinkClick r:id="rId40"/>
              </a:rPr>
              <a:t>finish_scan</a:t>
            </a:r>
            <a:r>
              <a:rPr lang="en-US" altLang="zh-CN" sz="1200" b="1" u="none" strike="noStrike" kern="1200" dirty="0">
                <a:solidFill>
                  <a:schemeClr val="tx1"/>
                </a:solidFill>
                <a:effectLst/>
                <a:latin typeface="Arial" charset="0"/>
                <a:ea typeface="+mn-ea"/>
                <a:cs typeface="Arial" charset="0"/>
                <a:hlinkClick r:id="rId40"/>
              </a:rPr>
              <a:t>&lt; Range, Body &gt;</a:t>
            </a:r>
            <a:r>
              <a:rPr lang="en-US" altLang="zh-CN" sz="1200" i="1" kern="1200" dirty="0">
                <a:solidFill>
                  <a:schemeClr val="tx1"/>
                </a:solidFill>
                <a:effectLst/>
                <a:latin typeface="Arial" charset="0"/>
                <a:ea typeface="+mn-ea"/>
                <a:cs typeface="Arial" charset="0"/>
              </a:rPr>
              <a:t> Combine partial results. </a:t>
            </a:r>
            <a:r>
              <a:rPr lang="en-US" altLang="zh-CN" sz="1200" i="1" kern="1200" dirty="0">
                <a:solidFill>
                  <a:schemeClr val="tx1"/>
                </a:solidFill>
                <a:effectLst/>
                <a:latin typeface="Arial" charset="0"/>
                <a:ea typeface="+mn-ea"/>
                <a:cs typeface="Arial" charset="0"/>
                <a:hlinkClick r:id="rId41"/>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42"/>
              </a:rPr>
              <a:t>tbb</a:t>
            </a:r>
            <a:r>
              <a:rPr lang="en-US" altLang="zh-CN" sz="1200" b="1" u="none" strike="noStrike" kern="1200" dirty="0">
                <a:solidFill>
                  <a:schemeClr val="tx1"/>
                </a:solidFill>
                <a:effectLst/>
                <a:latin typeface="Arial" charset="0"/>
                <a:ea typeface="+mn-ea"/>
                <a:cs typeface="Arial" charset="0"/>
                <a:hlinkClick r:id="rId42"/>
              </a:rPr>
              <a:t>::internal::</a:t>
            </a:r>
            <a:r>
              <a:rPr lang="en-US" altLang="zh-CN" sz="1200" b="1" u="none" strike="noStrike" kern="1200" dirty="0" err="1">
                <a:solidFill>
                  <a:schemeClr val="tx1"/>
                </a:solidFill>
                <a:effectLst/>
                <a:latin typeface="Arial" charset="0"/>
                <a:ea typeface="+mn-ea"/>
                <a:cs typeface="Arial" charset="0"/>
                <a:hlinkClick r:id="rId42"/>
              </a:rPr>
              <a:t>start_scan</a:t>
            </a:r>
            <a:r>
              <a:rPr lang="en-US" altLang="zh-CN" sz="1200" b="1" u="none" strike="noStrike" kern="1200" dirty="0">
                <a:solidFill>
                  <a:schemeClr val="tx1"/>
                </a:solidFill>
                <a:effectLst/>
                <a:latin typeface="Arial" charset="0"/>
                <a:ea typeface="+mn-ea"/>
                <a:cs typeface="Arial" charset="0"/>
                <a:hlinkClick r:id="rId42"/>
              </a:rPr>
              <a:t>&lt; Range, Body, </a:t>
            </a:r>
            <a:r>
              <a:rPr lang="en-US" altLang="zh-CN" sz="1200" b="1" u="none" strike="noStrike" kern="1200" dirty="0" err="1">
                <a:solidFill>
                  <a:schemeClr val="tx1"/>
                </a:solidFill>
                <a:effectLst/>
                <a:latin typeface="Arial" charset="0"/>
                <a:ea typeface="+mn-ea"/>
                <a:cs typeface="Arial" charset="0"/>
                <a:hlinkClick r:id="rId42"/>
              </a:rPr>
              <a:t>Partitioner</a:t>
            </a:r>
            <a:r>
              <a:rPr lang="en-US" altLang="zh-CN" sz="1200" b="1" u="none" strike="noStrike" kern="1200" dirty="0">
                <a:solidFill>
                  <a:schemeClr val="tx1"/>
                </a:solidFill>
                <a:effectLst/>
                <a:latin typeface="Arial" charset="0"/>
                <a:ea typeface="+mn-ea"/>
                <a:cs typeface="Arial" charset="0"/>
                <a:hlinkClick r:id="rId42"/>
              </a:rPr>
              <a:t> &gt;</a:t>
            </a:r>
            <a:r>
              <a:rPr lang="en-US" altLang="zh-CN" sz="1200" i="1" kern="1200" dirty="0">
                <a:solidFill>
                  <a:schemeClr val="tx1"/>
                </a:solidFill>
                <a:effectLst/>
                <a:latin typeface="Arial" charset="0"/>
                <a:ea typeface="+mn-ea"/>
                <a:cs typeface="Arial" charset="0"/>
              </a:rPr>
              <a:t> Initial task to split the work. </a:t>
            </a:r>
            <a:r>
              <a:rPr lang="en-US" altLang="zh-CN" sz="1200" i="1" kern="1200" dirty="0">
                <a:solidFill>
                  <a:schemeClr val="tx1"/>
                </a:solidFill>
                <a:effectLst/>
                <a:latin typeface="Arial" charset="0"/>
                <a:ea typeface="+mn-ea"/>
                <a:cs typeface="Arial" charset="0"/>
                <a:hlinkClick r:id="rId43"/>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44"/>
              </a:rPr>
              <a:t>tbb</a:t>
            </a:r>
            <a:r>
              <a:rPr lang="en-US" altLang="zh-CN" sz="1200" b="1" u="none" strike="noStrike" kern="1200" dirty="0">
                <a:solidFill>
                  <a:schemeClr val="tx1"/>
                </a:solidFill>
                <a:effectLst/>
                <a:latin typeface="Arial" charset="0"/>
                <a:ea typeface="+mn-ea"/>
                <a:cs typeface="Arial" charset="0"/>
                <a:hlinkClick r:id="rId44"/>
              </a:rPr>
              <a:t>::internal::</a:t>
            </a:r>
            <a:r>
              <a:rPr lang="en-US" altLang="zh-CN" sz="1200" b="1" u="none" strike="noStrike" kern="1200" dirty="0" err="1">
                <a:solidFill>
                  <a:schemeClr val="tx1"/>
                </a:solidFill>
                <a:effectLst/>
                <a:latin typeface="Arial" charset="0"/>
                <a:ea typeface="+mn-ea"/>
                <a:cs typeface="Arial" charset="0"/>
                <a:hlinkClick r:id="rId44"/>
              </a:rPr>
              <a:t>quick_sort_range</a:t>
            </a:r>
            <a:r>
              <a:rPr lang="en-US" altLang="zh-CN" sz="1200" b="1" u="none" strike="noStrike" kern="1200" dirty="0">
                <a:solidFill>
                  <a:schemeClr val="tx1"/>
                </a:solidFill>
                <a:effectLst/>
                <a:latin typeface="Arial" charset="0"/>
                <a:ea typeface="+mn-ea"/>
                <a:cs typeface="Arial" charset="0"/>
                <a:hlinkClick r:id="rId44"/>
              </a:rPr>
              <a:t>&lt; </a:t>
            </a:r>
            <a:r>
              <a:rPr lang="en-US" altLang="zh-CN" sz="1200" b="1" u="none" strike="noStrike" kern="1200" dirty="0" err="1">
                <a:solidFill>
                  <a:schemeClr val="tx1"/>
                </a:solidFill>
                <a:effectLst/>
                <a:latin typeface="Arial" charset="0"/>
                <a:ea typeface="+mn-ea"/>
                <a:cs typeface="Arial" charset="0"/>
                <a:hlinkClick r:id="rId44"/>
              </a:rPr>
              <a:t>RandomAccessIterator</a:t>
            </a:r>
            <a:r>
              <a:rPr lang="en-US" altLang="zh-CN" sz="1200" b="1" u="none" strike="noStrike" kern="1200" dirty="0">
                <a:solidFill>
                  <a:schemeClr val="tx1"/>
                </a:solidFill>
                <a:effectLst/>
                <a:latin typeface="Arial" charset="0"/>
                <a:ea typeface="+mn-ea"/>
                <a:cs typeface="Arial" charset="0"/>
                <a:hlinkClick r:id="rId44"/>
              </a:rPr>
              <a:t>, Compare &gt;</a:t>
            </a:r>
            <a:r>
              <a:rPr lang="en-US" altLang="zh-CN" sz="1200" i="1" kern="1200" dirty="0">
                <a:solidFill>
                  <a:schemeClr val="tx1"/>
                </a:solidFill>
                <a:effectLst/>
                <a:latin typeface="Arial" charset="0"/>
                <a:ea typeface="+mn-ea"/>
                <a:cs typeface="Arial" charset="0"/>
              </a:rPr>
              <a:t> Range used in quicksort to split elements into subranges based on a value. </a:t>
            </a:r>
            <a:r>
              <a:rPr lang="en-US" altLang="zh-CN" sz="1200" i="1" kern="1200" dirty="0">
                <a:solidFill>
                  <a:schemeClr val="tx1"/>
                </a:solidFill>
                <a:effectLst/>
                <a:latin typeface="Arial" charset="0"/>
                <a:ea typeface="+mn-ea"/>
                <a:cs typeface="Arial" charset="0"/>
                <a:hlinkClick r:id="rId45"/>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46"/>
              </a:rPr>
              <a:t>tbb</a:t>
            </a:r>
            <a:r>
              <a:rPr lang="en-US" altLang="zh-CN" sz="1200" b="1" u="none" strike="noStrike" kern="1200" dirty="0">
                <a:solidFill>
                  <a:schemeClr val="tx1"/>
                </a:solidFill>
                <a:effectLst/>
                <a:latin typeface="Arial" charset="0"/>
                <a:ea typeface="+mn-ea"/>
                <a:cs typeface="Arial" charset="0"/>
                <a:hlinkClick r:id="rId46"/>
              </a:rPr>
              <a:t>::internal::</a:t>
            </a:r>
            <a:r>
              <a:rPr lang="en-US" altLang="zh-CN" sz="1200" b="1" u="none" strike="noStrike" kern="1200" dirty="0" err="1">
                <a:solidFill>
                  <a:schemeClr val="tx1"/>
                </a:solidFill>
                <a:effectLst/>
                <a:latin typeface="Arial" charset="0"/>
                <a:ea typeface="+mn-ea"/>
                <a:cs typeface="Arial" charset="0"/>
                <a:hlinkClick r:id="rId46"/>
              </a:rPr>
              <a:t>quick_sort_pretest_body</a:t>
            </a:r>
            <a:r>
              <a:rPr lang="en-US" altLang="zh-CN" sz="1200" b="1" u="none" strike="noStrike" kern="1200" dirty="0">
                <a:solidFill>
                  <a:schemeClr val="tx1"/>
                </a:solidFill>
                <a:effectLst/>
                <a:latin typeface="Arial" charset="0"/>
                <a:ea typeface="+mn-ea"/>
                <a:cs typeface="Arial" charset="0"/>
                <a:hlinkClick r:id="rId46"/>
              </a:rPr>
              <a:t>&lt; </a:t>
            </a:r>
            <a:r>
              <a:rPr lang="en-US" altLang="zh-CN" sz="1200" b="1" u="none" strike="noStrike" kern="1200" dirty="0" err="1">
                <a:solidFill>
                  <a:schemeClr val="tx1"/>
                </a:solidFill>
                <a:effectLst/>
                <a:latin typeface="Arial" charset="0"/>
                <a:ea typeface="+mn-ea"/>
                <a:cs typeface="Arial" charset="0"/>
                <a:hlinkClick r:id="rId46"/>
              </a:rPr>
              <a:t>RandomAccessIterator</a:t>
            </a:r>
            <a:r>
              <a:rPr lang="en-US" altLang="zh-CN" sz="1200" b="1" u="none" strike="noStrike" kern="1200" dirty="0">
                <a:solidFill>
                  <a:schemeClr val="tx1"/>
                </a:solidFill>
                <a:effectLst/>
                <a:latin typeface="Arial" charset="0"/>
                <a:ea typeface="+mn-ea"/>
                <a:cs typeface="Arial" charset="0"/>
                <a:hlinkClick r:id="rId46"/>
              </a:rPr>
              <a:t>, Compare &gt;</a:t>
            </a:r>
            <a:r>
              <a:rPr lang="en-US" altLang="zh-CN" sz="1200" i="1" kern="1200" dirty="0">
                <a:solidFill>
                  <a:schemeClr val="tx1"/>
                </a:solidFill>
                <a:effectLst/>
                <a:latin typeface="Arial" charset="0"/>
                <a:ea typeface="+mn-ea"/>
                <a:cs typeface="Arial" charset="0"/>
              </a:rPr>
              <a:t> Body class used to test if elements in a range are presorted. </a:t>
            </a:r>
            <a:r>
              <a:rPr lang="en-US" altLang="zh-CN" sz="1200" i="1" kern="1200" dirty="0">
                <a:solidFill>
                  <a:schemeClr val="tx1"/>
                </a:solidFill>
                <a:effectLst/>
                <a:latin typeface="Arial" charset="0"/>
                <a:ea typeface="+mn-ea"/>
                <a:cs typeface="Arial" charset="0"/>
                <a:hlinkClick r:id="rId47"/>
              </a:rPr>
              <a:t>More...</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struct</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48"/>
              </a:rPr>
              <a:t>tbb</a:t>
            </a:r>
            <a:r>
              <a:rPr lang="en-US" altLang="zh-CN" sz="1200" b="1" u="none" strike="noStrike" kern="1200" dirty="0">
                <a:solidFill>
                  <a:schemeClr val="tx1"/>
                </a:solidFill>
                <a:effectLst/>
                <a:latin typeface="Arial" charset="0"/>
                <a:ea typeface="+mn-ea"/>
                <a:cs typeface="Arial" charset="0"/>
                <a:hlinkClick r:id="rId48"/>
              </a:rPr>
              <a:t>::internal::</a:t>
            </a:r>
            <a:r>
              <a:rPr lang="en-US" altLang="zh-CN" sz="1200" b="1" u="none" strike="noStrike" kern="1200" dirty="0" err="1">
                <a:solidFill>
                  <a:schemeClr val="tx1"/>
                </a:solidFill>
                <a:effectLst/>
                <a:latin typeface="Arial" charset="0"/>
                <a:ea typeface="+mn-ea"/>
                <a:cs typeface="Arial" charset="0"/>
                <a:hlinkClick r:id="rId48"/>
              </a:rPr>
              <a:t>quick_sort_body</a:t>
            </a:r>
            <a:r>
              <a:rPr lang="en-US" altLang="zh-CN" sz="1200" b="1" u="none" strike="noStrike" kern="1200" dirty="0">
                <a:solidFill>
                  <a:schemeClr val="tx1"/>
                </a:solidFill>
                <a:effectLst/>
                <a:latin typeface="Arial" charset="0"/>
                <a:ea typeface="+mn-ea"/>
                <a:cs typeface="Arial" charset="0"/>
                <a:hlinkClick r:id="rId48"/>
              </a:rPr>
              <a:t>&lt; </a:t>
            </a:r>
            <a:r>
              <a:rPr lang="en-US" altLang="zh-CN" sz="1200" b="1" u="none" strike="noStrike" kern="1200" dirty="0" err="1">
                <a:solidFill>
                  <a:schemeClr val="tx1"/>
                </a:solidFill>
                <a:effectLst/>
                <a:latin typeface="Arial" charset="0"/>
                <a:ea typeface="+mn-ea"/>
                <a:cs typeface="Arial" charset="0"/>
                <a:hlinkClick r:id="rId48"/>
              </a:rPr>
              <a:t>RandomAccessIterator</a:t>
            </a:r>
            <a:r>
              <a:rPr lang="en-US" altLang="zh-CN" sz="1200" b="1" u="none" strike="noStrike" kern="1200" dirty="0">
                <a:solidFill>
                  <a:schemeClr val="tx1"/>
                </a:solidFill>
                <a:effectLst/>
                <a:latin typeface="Arial" charset="0"/>
                <a:ea typeface="+mn-ea"/>
                <a:cs typeface="Arial" charset="0"/>
                <a:hlinkClick r:id="rId48"/>
              </a:rPr>
              <a:t>, Compare &gt;</a:t>
            </a:r>
            <a:r>
              <a:rPr lang="en-US" altLang="zh-CN" sz="1200" i="1" kern="1200" dirty="0">
                <a:solidFill>
                  <a:schemeClr val="tx1"/>
                </a:solidFill>
                <a:effectLst/>
                <a:latin typeface="Arial" charset="0"/>
                <a:ea typeface="+mn-ea"/>
                <a:cs typeface="Arial" charset="0"/>
              </a:rPr>
              <a:t> Body class used to sort elements in a range that is smaller than the grainsize. </a:t>
            </a:r>
            <a:r>
              <a:rPr lang="en-US" altLang="zh-CN" sz="1200" i="1" kern="1200" dirty="0">
                <a:solidFill>
                  <a:schemeClr val="tx1"/>
                </a:solidFill>
                <a:effectLst/>
                <a:latin typeface="Arial" charset="0"/>
                <a:ea typeface="+mn-ea"/>
                <a:cs typeface="Arial" charset="0"/>
                <a:hlinkClick r:id="rId49"/>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50"/>
              </a:rPr>
              <a:t>tbb</a:t>
            </a:r>
            <a:r>
              <a:rPr lang="en-US" altLang="zh-CN" sz="1200" b="1" u="none" strike="noStrike" kern="1200" dirty="0">
                <a:solidFill>
                  <a:schemeClr val="tx1"/>
                </a:solidFill>
                <a:effectLst/>
                <a:latin typeface="Arial" charset="0"/>
                <a:ea typeface="+mn-ea"/>
                <a:cs typeface="Arial" charset="0"/>
                <a:hlinkClick r:id="rId50"/>
              </a:rPr>
              <a:t>::internal::</a:t>
            </a:r>
            <a:r>
              <a:rPr lang="en-US" altLang="zh-CN" sz="1200" b="1" u="none" strike="noStrike" kern="1200" dirty="0" err="1">
                <a:solidFill>
                  <a:schemeClr val="tx1"/>
                </a:solidFill>
                <a:effectLst/>
                <a:latin typeface="Arial" charset="0"/>
                <a:ea typeface="+mn-ea"/>
                <a:cs typeface="Arial" charset="0"/>
                <a:hlinkClick r:id="rId50"/>
              </a:rPr>
              <a:t>while_iteration_task</a:t>
            </a:r>
            <a:r>
              <a:rPr lang="en-US" altLang="zh-CN" sz="1200" b="1" u="none" strike="noStrike" kern="1200" dirty="0">
                <a:solidFill>
                  <a:schemeClr val="tx1"/>
                </a:solidFill>
                <a:effectLst/>
                <a:latin typeface="Arial" charset="0"/>
                <a:ea typeface="+mn-ea"/>
                <a:cs typeface="Arial" charset="0"/>
                <a:hlinkClick r:id="rId50"/>
              </a:rPr>
              <a:t>&lt; Body &gt;</a:t>
            </a:r>
            <a:r>
              <a:rPr lang="en-US" altLang="zh-CN" sz="1200" i="1" kern="1200" dirty="0">
                <a:solidFill>
                  <a:schemeClr val="tx1"/>
                </a:solidFill>
                <a:effectLst/>
                <a:latin typeface="Arial" charset="0"/>
                <a:ea typeface="+mn-ea"/>
                <a:cs typeface="Arial" charset="0"/>
              </a:rPr>
              <a:t> For internal use only. </a:t>
            </a:r>
            <a:r>
              <a:rPr lang="en-US" altLang="zh-CN" sz="1200" i="1" kern="1200" dirty="0">
                <a:solidFill>
                  <a:schemeClr val="tx1"/>
                </a:solidFill>
                <a:effectLst/>
                <a:latin typeface="Arial" charset="0"/>
                <a:ea typeface="+mn-ea"/>
                <a:cs typeface="Arial" charset="0"/>
                <a:hlinkClick r:id="rId51"/>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52"/>
              </a:rPr>
              <a:t>tbb</a:t>
            </a:r>
            <a:r>
              <a:rPr lang="en-US" altLang="zh-CN" sz="1200" b="1" u="none" strike="noStrike" kern="1200" dirty="0">
                <a:solidFill>
                  <a:schemeClr val="tx1"/>
                </a:solidFill>
                <a:effectLst/>
                <a:latin typeface="Arial" charset="0"/>
                <a:ea typeface="+mn-ea"/>
                <a:cs typeface="Arial" charset="0"/>
                <a:hlinkClick r:id="rId52"/>
              </a:rPr>
              <a:t>::internal::</a:t>
            </a:r>
            <a:r>
              <a:rPr lang="en-US" altLang="zh-CN" sz="1200" b="1" u="none" strike="noStrike" kern="1200" dirty="0" err="1">
                <a:solidFill>
                  <a:schemeClr val="tx1"/>
                </a:solidFill>
                <a:effectLst/>
                <a:latin typeface="Arial" charset="0"/>
                <a:ea typeface="+mn-ea"/>
                <a:cs typeface="Arial" charset="0"/>
                <a:hlinkClick r:id="rId52"/>
              </a:rPr>
              <a:t>while_group_task</a:t>
            </a:r>
            <a:r>
              <a:rPr lang="en-US" altLang="zh-CN" sz="1200" b="1" u="none" strike="noStrike" kern="1200" dirty="0">
                <a:solidFill>
                  <a:schemeClr val="tx1"/>
                </a:solidFill>
                <a:effectLst/>
                <a:latin typeface="Arial" charset="0"/>
                <a:ea typeface="+mn-ea"/>
                <a:cs typeface="Arial" charset="0"/>
                <a:hlinkClick r:id="rId52"/>
              </a:rPr>
              <a:t>&lt; Body &gt;</a:t>
            </a:r>
            <a:r>
              <a:rPr lang="en-US" altLang="zh-CN" sz="1200" i="1" kern="1200" dirty="0">
                <a:solidFill>
                  <a:schemeClr val="tx1"/>
                </a:solidFill>
                <a:effectLst/>
                <a:latin typeface="Arial" charset="0"/>
                <a:ea typeface="+mn-ea"/>
                <a:cs typeface="Arial" charset="0"/>
              </a:rPr>
              <a:t> For internal use only. </a:t>
            </a:r>
            <a:r>
              <a:rPr lang="en-US" altLang="zh-CN" sz="1200" i="1" kern="1200" dirty="0">
                <a:solidFill>
                  <a:schemeClr val="tx1"/>
                </a:solidFill>
                <a:effectLst/>
                <a:latin typeface="Arial" charset="0"/>
                <a:ea typeface="+mn-ea"/>
                <a:cs typeface="Arial" charset="0"/>
                <a:hlinkClick r:id="rId53"/>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54"/>
              </a:rPr>
              <a:t>tbb</a:t>
            </a:r>
            <a:r>
              <a:rPr lang="en-US" altLang="zh-CN" sz="1200" b="1" u="none" strike="noStrike" kern="1200" dirty="0">
                <a:solidFill>
                  <a:schemeClr val="tx1"/>
                </a:solidFill>
                <a:effectLst/>
                <a:latin typeface="Arial" charset="0"/>
                <a:ea typeface="+mn-ea"/>
                <a:cs typeface="Arial" charset="0"/>
                <a:hlinkClick r:id="rId54"/>
              </a:rPr>
              <a:t>::internal::</a:t>
            </a:r>
            <a:r>
              <a:rPr lang="en-US" altLang="zh-CN" sz="1200" b="1" u="none" strike="noStrike" kern="1200" dirty="0" err="1">
                <a:solidFill>
                  <a:schemeClr val="tx1"/>
                </a:solidFill>
                <a:effectLst/>
                <a:latin typeface="Arial" charset="0"/>
                <a:ea typeface="+mn-ea"/>
                <a:cs typeface="Arial" charset="0"/>
                <a:hlinkClick r:id="rId54"/>
              </a:rPr>
              <a:t>while_task</a:t>
            </a:r>
            <a:r>
              <a:rPr lang="en-US" altLang="zh-CN" sz="1200" b="1" u="none" strike="noStrike" kern="1200" dirty="0">
                <a:solidFill>
                  <a:schemeClr val="tx1"/>
                </a:solidFill>
                <a:effectLst/>
                <a:latin typeface="Arial" charset="0"/>
                <a:ea typeface="+mn-ea"/>
                <a:cs typeface="Arial" charset="0"/>
                <a:hlinkClick r:id="rId54"/>
              </a:rPr>
              <a:t>&lt; Stream, Body &gt;</a:t>
            </a:r>
            <a:r>
              <a:rPr lang="en-US" altLang="zh-CN" sz="1200" i="1" kern="1200" dirty="0">
                <a:solidFill>
                  <a:schemeClr val="tx1"/>
                </a:solidFill>
                <a:effectLst/>
                <a:latin typeface="Arial" charset="0"/>
                <a:ea typeface="+mn-ea"/>
                <a:cs typeface="Arial" charset="0"/>
              </a:rPr>
              <a:t> For internal use only. </a:t>
            </a:r>
            <a:r>
              <a:rPr lang="en-US" altLang="zh-CN" sz="1200" i="1" kern="1200" dirty="0">
                <a:solidFill>
                  <a:schemeClr val="tx1"/>
                </a:solidFill>
                <a:effectLst/>
                <a:latin typeface="Arial" charset="0"/>
                <a:ea typeface="+mn-ea"/>
                <a:cs typeface="Arial" charset="0"/>
                <a:hlinkClick r:id="rId55"/>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56"/>
              </a:rPr>
              <a:t>tbb</a:t>
            </a:r>
            <a:r>
              <a:rPr lang="en-US" altLang="zh-CN" sz="1200" b="1" u="none" strike="noStrike" kern="1200" dirty="0">
                <a:solidFill>
                  <a:schemeClr val="tx1"/>
                </a:solidFill>
                <a:effectLst/>
                <a:latin typeface="Arial" charset="0"/>
                <a:ea typeface="+mn-ea"/>
                <a:cs typeface="Arial" charset="0"/>
                <a:hlinkClick r:id="rId56"/>
              </a:rPr>
              <a:t>::</a:t>
            </a:r>
            <a:r>
              <a:rPr lang="en-US" altLang="zh-CN" sz="1200" b="1" u="none" strike="noStrike" kern="1200" dirty="0" err="1">
                <a:solidFill>
                  <a:schemeClr val="tx1"/>
                </a:solidFill>
                <a:effectLst/>
                <a:latin typeface="Arial" charset="0"/>
                <a:ea typeface="+mn-ea"/>
                <a:cs typeface="Arial" charset="0"/>
                <a:hlinkClick r:id="rId56"/>
              </a:rPr>
              <a:t>parallel_while</a:t>
            </a:r>
            <a:r>
              <a:rPr lang="en-US" altLang="zh-CN" sz="1200" b="1" u="none" strike="noStrike" kern="1200" dirty="0">
                <a:solidFill>
                  <a:schemeClr val="tx1"/>
                </a:solidFill>
                <a:effectLst/>
                <a:latin typeface="Arial" charset="0"/>
                <a:ea typeface="+mn-ea"/>
                <a:cs typeface="Arial" charset="0"/>
                <a:hlinkClick r:id="rId56"/>
              </a:rPr>
              <a:t>&lt; Body &gt;</a:t>
            </a:r>
            <a:r>
              <a:rPr lang="en-US" altLang="zh-CN" sz="1200" i="1" kern="1200" dirty="0">
                <a:solidFill>
                  <a:schemeClr val="tx1"/>
                </a:solidFill>
                <a:effectLst/>
                <a:latin typeface="Arial" charset="0"/>
                <a:ea typeface="+mn-ea"/>
                <a:cs typeface="Arial" charset="0"/>
              </a:rPr>
              <a:t> Parallel iteration over a stream, with optional addition of more work. </a:t>
            </a:r>
            <a:r>
              <a:rPr lang="en-US" altLang="zh-CN" sz="1200" i="1" kern="1200" dirty="0">
                <a:solidFill>
                  <a:schemeClr val="tx1"/>
                </a:solidFill>
                <a:effectLst/>
                <a:latin typeface="Arial" charset="0"/>
                <a:ea typeface="+mn-ea"/>
                <a:cs typeface="Arial" charset="0"/>
                <a:hlinkClick r:id="rId57"/>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58"/>
              </a:rPr>
              <a:t>tbb</a:t>
            </a:r>
            <a:r>
              <a:rPr lang="en-US" altLang="zh-CN" sz="1200" b="1" u="none" strike="noStrike" kern="1200" dirty="0">
                <a:solidFill>
                  <a:schemeClr val="tx1"/>
                </a:solidFill>
                <a:effectLst/>
                <a:latin typeface="Arial" charset="0"/>
                <a:ea typeface="+mn-ea"/>
                <a:cs typeface="Arial" charset="0"/>
                <a:hlinkClick r:id="rId58"/>
              </a:rPr>
              <a:t>::</a:t>
            </a:r>
            <a:r>
              <a:rPr lang="en-US" altLang="zh-CN" sz="1200" b="1" u="none" strike="noStrike" kern="1200" dirty="0" err="1">
                <a:solidFill>
                  <a:schemeClr val="tx1"/>
                </a:solidFill>
                <a:effectLst/>
                <a:latin typeface="Arial" charset="0"/>
                <a:ea typeface="+mn-ea"/>
                <a:cs typeface="Arial" charset="0"/>
                <a:hlinkClick r:id="rId58"/>
              </a:rPr>
              <a:t>simple_partitioner</a:t>
            </a:r>
            <a:r>
              <a:rPr lang="en-US" altLang="zh-CN" sz="1200" i="1" kern="1200" dirty="0">
                <a:solidFill>
                  <a:schemeClr val="tx1"/>
                </a:solidFill>
                <a:effectLst/>
                <a:latin typeface="Arial" charset="0"/>
                <a:ea typeface="+mn-ea"/>
                <a:cs typeface="Arial" charset="0"/>
              </a:rPr>
              <a:t> A simple </a:t>
            </a:r>
            <a:r>
              <a:rPr lang="en-US" altLang="zh-CN" sz="1200" i="1" kern="1200" dirty="0" err="1">
                <a:solidFill>
                  <a:schemeClr val="tx1"/>
                </a:solidFill>
                <a:effectLst/>
                <a:latin typeface="Arial" charset="0"/>
                <a:ea typeface="+mn-ea"/>
                <a:cs typeface="Arial" charset="0"/>
              </a:rPr>
              <a:t>partitioner</a:t>
            </a:r>
            <a:r>
              <a:rPr lang="en-US" altLang="zh-CN" sz="1200" i="1"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hlinkClick r:id="rId59"/>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60"/>
              </a:rPr>
              <a:t>tbb</a:t>
            </a:r>
            <a:r>
              <a:rPr lang="en-US" altLang="zh-CN" sz="1200" b="1" u="none" strike="noStrike" kern="1200" dirty="0">
                <a:solidFill>
                  <a:schemeClr val="tx1"/>
                </a:solidFill>
                <a:effectLst/>
                <a:latin typeface="Arial" charset="0"/>
                <a:ea typeface="+mn-ea"/>
                <a:cs typeface="Arial" charset="0"/>
                <a:hlinkClick r:id="rId60"/>
              </a:rPr>
              <a:t>::</a:t>
            </a:r>
            <a:r>
              <a:rPr lang="en-US" altLang="zh-CN" sz="1200" b="1" u="none" strike="noStrike" kern="1200" dirty="0" err="1">
                <a:solidFill>
                  <a:schemeClr val="tx1"/>
                </a:solidFill>
                <a:effectLst/>
                <a:latin typeface="Arial" charset="0"/>
                <a:ea typeface="+mn-ea"/>
                <a:cs typeface="Arial" charset="0"/>
                <a:hlinkClick r:id="rId60"/>
              </a:rPr>
              <a:t>auto_partitioner</a:t>
            </a:r>
            <a:r>
              <a:rPr lang="en-US" altLang="zh-CN" sz="1200" i="1" kern="1200" dirty="0">
                <a:solidFill>
                  <a:schemeClr val="tx1"/>
                </a:solidFill>
                <a:effectLst/>
                <a:latin typeface="Arial" charset="0"/>
                <a:ea typeface="+mn-ea"/>
                <a:cs typeface="Arial" charset="0"/>
              </a:rPr>
              <a:t> An auto </a:t>
            </a:r>
            <a:r>
              <a:rPr lang="en-US" altLang="zh-CN" sz="1200" i="1" kern="1200" dirty="0" err="1">
                <a:solidFill>
                  <a:schemeClr val="tx1"/>
                </a:solidFill>
                <a:effectLst/>
                <a:latin typeface="Arial" charset="0"/>
                <a:ea typeface="+mn-ea"/>
                <a:cs typeface="Arial" charset="0"/>
              </a:rPr>
              <a:t>partitioner</a:t>
            </a:r>
            <a:r>
              <a:rPr lang="en-US" altLang="zh-CN" sz="1200" i="1"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hlinkClick r:id="rId61"/>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62"/>
              </a:rPr>
              <a:t>tbb</a:t>
            </a:r>
            <a:r>
              <a:rPr lang="en-US" altLang="zh-CN" sz="1200" b="1" u="none" strike="noStrike" kern="1200" dirty="0">
                <a:solidFill>
                  <a:schemeClr val="tx1"/>
                </a:solidFill>
                <a:effectLst/>
                <a:latin typeface="Arial" charset="0"/>
                <a:ea typeface="+mn-ea"/>
                <a:cs typeface="Arial" charset="0"/>
                <a:hlinkClick r:id="rId62"/>
              </a:rPr>
              <a:t>::filter</a:t>
            </a:r>
            <a:r>
              <a:rPr lang="en-US" altLang="zh-CN" sz="1200" i="1" kern="1200" dirty="0">
                <a:solidFill>
                  <a:schemeClr val="tx1"/>
                </a:solidFill>
                <a:effectLst/>
                <a:latin typeface="Arial" charset="0"/>
                <a:ea typeface="+mn-ea"/>
                <a:cs typeface="Arial" charset="0"/>
              </a:rPr>
              <a:t> A stage in a pipeline. </a:t>
            </a:r>
            <a:r>
              <a:rPr lang="en-US" altLang="zh-CN" sz="1200" i="1" kern="1200" dirty="0">
                <a:solidFill>
                  <a:schemeClr val="tx1"/>
                </a:solidFill>
                <a:effectLst/>
                <a:latin typeface="Arial" charset="0"/>
                <a:ea typeface="+mn-ea"/>
                <a:cs typeface="Arial" charset="0"/>
                <a:hlinkClick r:id="rId63"/>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64"/>
              </a:rPr>
              <a:t>tbb</a:t>
            </a:r>
            <a:r>
              <a:rPr lang="en-US" altLang="zh-CN" sz="1200" b="1" u="none" strike="noStrike" kern="1200" dirty="0">
                <a:solidFill>
                  <a:schemeClr val="tx1"/>
                </a:solidFill>
                <a:effectLst/>
                <a:latin typeface="Arial" charset="0"/>
                <a:ea typeface="+mn-ea"/>
                <a:cs typeface="Arial" charset="0"/>
                <a:hlinkClick r:id="rId64"/>
              </a:rPr>
              <a:t>::pipeline</a:t>
            </a:r>
            <a:r>
              <a:rPr lang="en-US" altLang="zh-CN" sz="1200" i="1" kern="1200" dirty="0">
                <a:solidFill>
                  <a:schemeClr val="tx1"/>
                </a:solidFill>
                <a:effectLst/>
                <a:latin typeface="Arial" charset="0"/>
                <a:ea typeface="+mn-ea"/>
                <a:cs typeface="Arial" charset="0"/>
              </a:rPr>
              <a:t> A processing </a:t>
            </a:r>
            <a:r>
              <a:rPr lang="en-US" altLang="zh-CN" sz="1200" i="1" kern="1200" dirty="0" err="1">
                <a:solidFill>
                  <a:schemeClr val="tx1"/>
                </a:solidFill>
                <a:effectLst/>
                <a:latin typeface="Arial" charset="0"/>
                <a:ea typeface="+mn-ea"/>
                <a:cs typeface="Arial" charset="0"/>
              </a:rPr>
              <a:t>pipeling</a:t>
            </a:r>
            <a:r>
              <a:rPr lang="en-US" altLang="zh-CN" sz="1200" i="1" kern="1200" dirty="0">
                <a:solidFill>
                  <a:schemeClr val="tx1"/>
                </a:solidFill>
                <a:effectLst/>
                <a:latin typeface="Arial" charset="0"/>
                <a:ea typeface="+mn-ea"/>
                <a:cs typeface="Arial" charset="0"/>
              </a:rPr>
              <a:t> that applies filters to items. </a:t>
            </a:r>
            <a:r>
              <a:rPr lang="en-US" altLang="zh-CN" sz="1200" i="1" kern="1200" dirty="0">
                <a:solidFill>
                  <a:schemeClr val="tx1"/>
                </a:solidFill>
                <a:effectLst/>
                <a:latin typeface="Arial" charset="0"/>
                <a:ea typeface="+mn-ea"/>
                <a:cs typeface="Arial" charset="0"/>
                <a:hlinkClick r:id="rId65"/>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66"/>
              </a:rPr>
              <a:t>tbb</a:t>
            </a:r>
            <a:r>
              <a:rPr lang="en-US" altLang="zh-CN" sz="1200" b="1" u="none" strike="noStrike" kern="1200" dirty="0">
                <a:solidFill>
                  <a:schemeClr val="tx1"/>
                </a:solidFill>
                <a:effectLst/>
                <a:latin typeface="Arial" charset="0"/>
                <a:ea typeface="+mn-ea"/>
                <a:cs typeface="Arial" charset="0"/>
                <a:hlinkClick r:id="rId66"/>
              </a:rPr>
              <a:t>::split</a:t>
            </a:r>
            <a:r>
              <a:rPr lang="en-US" altLang="zh-CN" sz="1200" i="1" kern="1200" dirty="0">
                <a:solidFill>
                  <a:schemeClr val="tx1"/>
                </a:solidFill>
                <a:effectLst/>
                <a:latin typeface="Arial" charset="0"/>
                <a:ea typeface="+mn-ea"/>
                <a:cs typeface="Arial" charset="0"/>
              </a:rPr>
              <a:t> Dummy type that distinguishes splitting constructor from copy constructor. </a:t>
            </a:r>
            <a:r>
              <a:rPr lang="en-US" altLang="zh-CN" sz="1200" i="1" kern="1200" dirty="0">
                <a:solidFill>
                  <a:schemeClr val="tx1"/>
                </a:solidFill>
                <a:effectLst/>
                <a:latin typeface="Arial" charset="0"/>
                <a:ea typeface="+mn-ea"/>
                <a:cs typeface="Arial" charset="0"/>
                <a:hlinkClick r:id="rId67"/>
              </a:rPr>
              <a:t>More...</a:t>
            </a:r>
            <a:br>
              <a:rPr lang="en-US" altLang="zh-CN" sz="1200" i="1" kern="1200" dirty="0">
                <a:solidFill>
                  <a:schemeClr val="tx1"/>
                </a:solidFill>
                <a:effectLst/>
                <a:latin typeface="Arial" charset="0"/>
                <a:ea typeface="+mn-ea"/>
                <a:cs typeface="Arial" charset="0"/>
              </a:rPr>
            </a:br>
            <a:br>
              <a:rPr lang="en-US" altLang="zh-CN" sz="1200" kern="1200" dirty="0">
                <a:solidFill>
                  <a:schemeClr val="tx1"/>
                </a:solidFill>
                <a:effectLst/>
                <a:latin typeface="Arial" charset="0"/>
                <a:ea typeface="+mn-ea"/>
                <a:cs typeface="Arial" charset="0"/>
              </a:rPr>
            </a:br>
            <a:r>
              <a:rPr lang="en-US" altLang="zh-CN" sz="1200" b="1" kern="1200" dirty="0" err="1">
                <a:solidFill>
                  <a:schemeClr val="tx1"/>
                </a:solidFill>
                <a:effectLst/>
                <a:latin typeface="Arial" charset="0"/>
                <a:ea typeface="+mn-ea"/>
                <a:cs typeface="Arial" charset="0"/>
              </a:rPr>
              <a:t>parallel_do</a:t>
            </a:r>
            <a:endParaRPr lang="en-US" altLang="zh-CN" sz="1200" b="1"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See also requirements on </a:t>
            </a:r>
            <a:r>
              <a:rPr lang="en-US" altLang="zh-CN" sz="1200" b="1" u="none" strike="noStrike" kern="1200" dirty="0" err="1">
                <a:solidFill>
                  <a:schemeClr val="tx1"/>
                </a:solidFill>
                <a:effectLst/>
                <a:latin typeface="Arial" charset="0"/>
                <a:ea typeface="+mn-ea"/>
                <a:cs typeface="Arial" charset="0"/>
                <a:hlinkClick r:id="rId68"/>
              </a:rPr>
              <a:t>parallel_do</a:t>
            </a:r>
            <a:r>
              <a:rPr lang="en-US" altLang="zh-CN" sz="1200" b="1" u="none" strike="noStrike" kern="1200" dirty="0">
                <a:solidFill>
                  <a:schemeClr val="tx1"/>
                </a:solidFill>
                <a:effectLst/>
                <a:latin typeface="Arial" charset="0"/>
                <a:ea typeface="+mn-ea"/>
                <a:cs typeface="Arial" charset="0"/>
                <a:hlinkClick r:id="rId68"/>
              </a:rPr>
              <a:t> Body</a:t>
            </a:r>
            <a:r>
              <a:rPr lang="en-US" altLang="zh-CN" sz="1200" kern="1200" dirty="0">
                <a:solidFill>
                  <a:schemeClr val="tx1"/>
                </a:solidFill>
                <a:effectLst/>
                <a:latin typeface="Arial" charset="0"/>
                <a:ea typeface="+mn-ea"/>
                <a:cs typeface="Arial" charset="0"/>
              </a:rPr>
              <a:t>. * </a:t>
            </a:r>
            <a:br>
              <a:rPr lang="en-US" altLang="zh-CN" sz="1200" kern="1200" dirty="0">
                <a:solidFill>
                  <a:schemeClr val="tx1"/>
                </a:solidFill>
                <a:effectLst/>
                <a:latin typeface="Arial" charset="0"/>
                <a:ea typeface="+mn-ea"/>
                <a:cs typeface="Arial" charset="0"/>
              </a:rPr>
            </a:br>
            <a:br>
              <a:rPr lang="en-US" altLang="zh-CN" sz="1200"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Iterator,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Body&gt;void </a:t>
            </a:r>
            <a:r>
              <a:rPr lang="en-US" altLang="zh-CN" sz="1200" b="1" u="none" strike="noStrike" kern="1200" dirty="0" err="1">
                <a:solidFill>
                  <a:schemeClr val="tx1"/>
                </a:solidFill>
                <a:effectLst/>
                <a:latin typeface="Arial" charset="0"/>
                <a:ea typeface="+mn-ea"/>
                <a:cs typeface="Arial" charset="0"/>
                <a:hlinkClick r:id="rId69"/>
              </a:rPr>
              <a:t>tbb</a:t>
            </a:r>
            <a:r>
              <a:rPr lang="en-US" altLang="zh-CN" sz="1200" b="1" u="none" strike="noStrike" kern="1200" dirty="0">
                <a:solidFill>
                  <a:schemeClr val="tx1"/>
                </a:solidFill>
                <a:effectLst/>
                <a:latin typeface="Arial" charset="0"/>
                <a:ea typeface="+mn-ea"/>
                <a:cs typeface="Arial" charset="0"/>
                <a:hlinkClick r:id="rId69"/>
              </a:rPr>
              <a:t>::</a:t>
            </a:r>
            <a:r>
              <a:rPr lang="en-US" altLang="zh-CN" sz="1200" b="1" u="none" strike="noStrike" kern="1200" dirty="0" err="1">
                <a:solidFill>
                  <a:schemeClr val="tx1"/>
                </a:solidFill>
                <a:effectLst/>
                <a:latin typeface="Arial" charset="0"/>
                <a:ea typeface="+mn-ea"/>
                <a:cs typeface="Arial" charset="0"/>
                <a:hlinkClick r:id="rId69"/>
              </a:rPr>
              <a:t>parallel_do</a:t>
            </a:r>
            <a:r>
              <a:rPr lang="en-US" altLang="zh-CN" sz="1200" kern="1200" dirty="0">
                <a:solidFill>
                  <a:schemeClr val="tx1"/>
                </a:solidFill>
                <a:effectLst/>
                <a:latin typeface="Arial" charset="0"/>
                <a:ea typeface="+mn-ea"/>
                <a:cs typeface="Arial" charset="0"/>
              </a:rPr>
              <a:t> (Iterator first, Iterator last,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Body &amp;body)</a:t>
            </a:r>
            <a:r>
              <a:rPr lang="en-US" altLang="zh-CN" sz="1200" i="1" kern="1200" dirty="0">
                <a:solidFill>
                  <a:schemeClr val="tx1"/>
                </a:solidFill>
                <a:effectLst/>
                <a:latin typeface="Arial" charset="0"/>
                <a:ea typeface="+mn-ea"/>
                <a:cs typeface="Arial" charset="0"/>
              </a:rPr>
              <a:t> Parallel iteration over a range, with optional addition of more work.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Iterator,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Body&gt;void </a:t>
            </a:r>
            <a:r>
              <a:rPr lang="en-US" altLang="zh-CN" sz="1200" b="1" u="none" strike="noStrike" kern="1200" dirty="0" err="1">
                <a:solidFill>
                  <a:schemeClr val="tx1"/>
                </a:solidFill>
                <a:effectLst/>
                <a:latin typeface="Arial" charset="0"/>
                <a:ea typeface="+mn-ea"/>
                <a:cs typeface="Arial" charset="0"/>
                <a:hlinkClick r:id="rId70"/>
              </a:rPr>
              <a:t>tbb</a:t>
            </a:r>
            <a:r>
              <a:rPr lang="en-US" altLang="zh-CN" sz="1200" b="1" u="none" strike="noStrike" kern="1200" dirty="0">
                <a:solidFill>
                  <a:schemeClr val="tx1"/>
                </a:solidFill>
                <a:effectLst/>
                <a:latin typeface="Arial" charset="0"/>
                <a:ea typeface="+mn-ea"/>
                <a:cs typeface="Arial" charset="0"/>
                <a:hlinkClick r:id="rId70"/>
              </a:rPr>
              <a:t>::</a:t>
            </a:r>
            <a:r>
              <a:rPr lang="en-US" altLang="zh-CN" sz="1200" b="1" u="none" strike="noStrike" kern="1200" dirty="0" err="1">
                <a:solidFill>
                  <a:schemeClr val="tx1"/>
                </a:solidFill>
                <a:effectLst/>
                <a:latin typeface="Arial" charset="0"/>
                <a:ea typeface="+mn-ea"/>
                <a:cs typeface="Arial" charset="0"/>
                <a:hlinkClick r:id="rId70"/>
              </a:rPr>
              <a:t>parallel_do</a:t>
            </a:r>
            <a:r>
              <a:rPr lang="en-US" altLang="zh-CN" sz="1200" kern="1200" dirty="0">
                <a:solidFill>
                  <a:schemeClr val="tx1"/>
                </a:solidFill>
                <a:effectLst/>
                <a:latin typeface="Arial" charset="0"/>
                <a:ea typeface="+mn-ea"/>
                <a:cs typeface="Arial" charset="0"/>
              </a:rPr>
              <a:t> (Iterator first, Iterator last,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Body &amp;body, </a:t>
            </a:r>
            <a:r>
              <a:rPr lang="en-US" altLang="zh-CN" sz="1200" kern="1200" dirty="0" err="1">
                <a:solidFill>
                  <a:schemeClr val="tx1"/>
                </a:solidFill>
                <a:effectLst/>
                <a:latin typeface="Arial" charset="0"/>
                <a:ea typeface="+mn-ea"/>
                <a:cs typeface="Arial" charset="0"/>
              </a:rPr>
              <a:t>task_group_context</a:t>
            </a:r>
            <a:r>
              <a:rPr lang="en-US" altLang="zh-CN" sz="1200" kern="1200" dirty="0">
                <a:solidFill>
                  <a:schemeClr val="tx1"/>
                </a:solidFill>
                <a:effectLst/>
                <a:latin typeface="Arial" charset="0"/>
                <a:ea typeface="+mn-ea"/>
                <a:cs typeface="Arial" charset="0"/>
              </a:rPr>
              <a:t> &amp;context)</a:t>
            </a:r>
            <a:r>
              <a:rPr lang="en-US" altLang="zh-CN" sz="1200" i="1" kern="1200" dirty="0">
                <a:solidFill>
                  <a:schemeClr val="tx1"/>
                </a:solidFill>
                <a:effectLst/>
                <a:latin typeface="Arial" charset="0"/>
                <a:ea typeface="+mn-ea"/>
                <a:cs typeface="Arial" charset="0"/>
              </a:rPr>
              <a:t> Parallel iteration over a range, with optional addition of more work and user-supplied context. </a:t>
            </a:r>
            <a:br>
              <a:rPr lang="en-US" altLang="zh-CN" sz="1200" i="1" kern="1200" dirty="0">
                <a:solidFill>
                  <a:schemeClr val="tx1"/>
                </a:solidFill>
                <a:effectLst/>
                <a:latin typeface="Arial" charset="0"/>
                <a:ea typeface="+mn-ea"/>
                <a:cs typeface="Arial" charset="0"/>
              </a:rPr>
            </a:br>
            <a:br>
              <a:rPr lang="en-US" altLang="zh-CN" sz="1200" kern="1200" dirty="0">
                <a:solidFill>
                  <a:schemeClr val="tx1"/>
                </a:solidFill>
                <a:effectLst/>
                <a:latin typeface="Arial" charset="0"/>
                <a:ea typeface="+mn-ea"/>
                <a:cs typeface="Arial" charset="0"/>
              </a:rPr>
            </a:br>
            <a:r>
              <a:rPr lang="en-US" altLang="zh-CN" sz="1200" b="1" kern="1200" dirty="0" err="1">
                <a:solidFill>
                  <a:schemeClr val="tx1"/>
                </a:solidFill>
                <a:effectLst/>
                <a:latin typeface="Arial" charset="0"/>
                <a:ea typeface="+mn-ea"/>
                <a:cs typeface="Arial" charset="0"/>
              </a:rPr>
              <a:t>parallel_for</a:t>
            </a:r>
            <a:endParaRPr lang="en-US" altLang="zh-CN" sz="1200" b="1"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See also requirements on </a:t>
            </a:r>
            <a:r>
              <a:rPr lang="en-US" altLang="zh-CN" sz="1200" b="1" u="none" strike="noStrike" kern="1200" dirty="0">
                <a:solidFill>
                  <a:schemeClr val="tx1"/>
                </a:solidFill>
                <a:effectLst/>
                <a:latin typeface="Arial" charset="0"/>
                <a:ea typeface="+mn-ea"/>
                <a:cs typeface="Arial" charset="0"/>
                <a:hlinkClick r:id="rId71"/>
              </a:rPr>
              <a:t>Range</a:t>
            </a:r>
            <a:r>
              <a:rPr lang="en-US" altLang="zh-CN" sz="1200" kern="1200" dirty="0">
                <a:solidFill>
                  <a:schemeClr val="tx1"/>
                </a:solidFill>
                <a:effectLst/>
                <a:latin typeface="Arial" charset="0"/>
                <a:ea typeface="+mn-ea"/>
                <a:cs typeface="Arial" charset="0"/>
              </a:rPr>
              <a:t> and </a:t>
            </a:r>
            <a:r>
              <a:rPr lang="en-US" altLang="zh-CN" sz="1200" b="1" u="none" strike="noStrike" kern="1200" dirty="0" err="1">
                <a:solidFill>
                  <a:schemeClr val="tx1"/>
                </a:solidFill>
                <a:effectLst/>
                <a:latin typeface="Arial" charset="0"/>
                <a:ea typeface="+mn-ea"/>
                <a:cs typeface="Arial" charset="0"/>
                <a:hlinkClick r:id="rId72"/>
              </a:rPr>
              <a:t>parallel_for</a:t>
            </a:r>
            <a:r>
              <a:rPr lang="en-US" altLang="zh-CN" sz="1200" b="1" u="none" strike="noStrike" kern="1200" dirty="0">
                <a:solidFill>
                  <a:schemeClr val="tx1"/>
                </a:solidFill>
                <a:effectLst/>
                <a:latin typeface="Arial" charset="0"/>
                <a:ea typeface="+mn-ea"/>
                <a:cs typeface="Arial" charset="0"/>
                <a:hlinkClick r:id="rId72"/>
              </a:rPr>
              <a:t> Body</a:t>
            </a:r>
            <a:r>
              <a:rPr lang="en-US" altLang="zh-CN" sz="1200" kern="1200" dirty="0">
                <a:solidFill>
                  <a:schemeClr val="tx1"/>
                </a:solidFill>
                <a:effectLst/>
                <a:latin typeface="Arial" charset="0"/>
                <a:ea typeface="+mn-ea"/>
                <a:cs typeface="Arial" charset="0"/>
              </a:rPr>
              <a:t>. * </a:t>
            </a:r>
            <a:br>
              <a:rPr lang="en-US" altLang="zh-CN" sz="1200" kern="1200" dirty="0">
                <a:solidFill>
                  <a:schemeClr val="tx1"/>
                </a:solidFill>
                <a:effectLst/>
                <a:latin typeface="Arial" charset="0"/>
                <a:ea typeface="+mn-ea"/>
                <a:cs typeface="Arial" charset="0"/>
              </a:rPr>
            </a:br>
            <a:br>
              <a:rPr lang="en-US" altLang="zh-CN" sz="1200"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Range,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Body&gt;void </a:t>
            </a:r>
            <a:r>
              <a:rPr lang="en-US" altLang="zh-CN" sz="1200" b="1" u="none" strike="noStrike" kern="1200" dirty="0" err="1">
                <a:solidFill>
                  <a:schemeClr val="tx1"/>
                </a:solidFill>
                <a:effectLst/>
                <a:latin typeface="Arial" charset="0"/>
                <a:ea typeface="+mn-ea"/>
                <a:cs typeface="Arial" charset="0"/>
                <a:hlinkClick r:id="rId73"/>
              </a:rPr>
              <a:t>tbb</a:t>
            </a:r>
            <a:r>
              <a:rPr lang="en-US" altLang="zh-CN" sz="1200" b="1" u="none" strike="noStrike" kern="1200" dirty="0">
                <a:solidFill>
                  <a:schemeClr val="tx1"/>
                </a:solidFill>
                <a:effectLst/>
                <a:latin typeface="Arial" charset="0"/>
                <a:ea typeface="+mn-ea"/>
                <a:cs typeface="Arial" charset="0"/>
                <a:hlinkClick r:id="rId73"/>
              </a:rPr>
              <a:t>::</a:t>
            </a:r>
            <a:r>
              <a:rPr lang="en-US" altLang="zh-CN" sz="1200" b="1" u="none" strike="noStrike" kern="1200" dirty="0" err="1">
                <a:solidFill>
                  <a:schemeClr val="tx1"/>
                </a:solidFill>
                <a:effectLst/>
                <a:latin typeface="Arial" charset="0"/>
                <a:ea typeface="+mn-ea"/>
                <a:cs typeface="Arial" charset="0"/>
                <a:hlinkClick r:id="rId73"/>
              </a:rPr>
              <a:t>parallel_for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Range &amp;range,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Body &amp;body,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simple_partitioner</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partitioner</a:t>
            </a:r>
            <a:r>
              <a:rPr lang="en-US" altLang="zh-CN" sz="1200" kern="1200" dirty="0">
                <a:solidFill>
                  <a:schemeClr val="tx1"/>
                </a:solidFill>
                <a:effectLst/>
                <a:latin typeface="Arial" charset="0"/>
                <a:ea typeface="+mn-ea"/>
                <a:cs typeface="Arial" charset="0"/>
              </a:rPr>
              <a:t>=</a:t>
            </a:r>
            <a:r>
              <a:rPr lang="en-US" altLang="zh-CN" sz="1200" kern="1200" dirty="0" err="1">
                <a:solidFill>
                  <a:schemeClr val="tx1"/>
                </a:solidFill>
                <a:effectLst/>
                <a:latin typeface="Arial" charset="0"/>
                <a:ea typeface="+mn-ea"/>
                <a:cs typeface="Arial" charset="0"/>
              </a:rPr>
              <a:t>simple_partitioner</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Parallel iteration over range with simple </a:t>
            </a:r>
            <a:r>
              <a:rPr lang="en-US" altLang="zh-CN" sz="1200" i="1" kern="1200" dirty="0" err="1">
                <a:solidFill>
                  <a:schemeClr val="tx1"/>
                </a:solidFill>
                <a:effectLst/>
                <a:latin typeface="Arial" charset="0"/>
                <a:ea typeface="+mn-ea"/>
                <a:cs typeface="Arial" charset="0"/>
              </a:rPr>
              <a:t>partitioner</a:t>
            </a:r>
            <a:r>
              <a:rPr lang="en-US" altLang="zh-CN" sz="1200" i="1" kern="1200" dirty="0">
                <a:solidFill>
                  <a:schemeClr val="tx1"/>
                </a:solidFill>
                <a:effectLst/>
                <a:latin typeface="Arial" charset="0"/>
                <a:ea typeface="+mn-ea"/>
                <a:cs typeface="Arial" charset="0"/>
              </a:rPr>
              <a:t>, or default </a:t>
            </a:r>
            <a:r>
              <a:rPr lang="en-US" altLang="zh-CN" sz="1200" i="1" kern="1200" dirty="0" err="1">
                <a:solidFill>
                  <a:schemeClr val="tx1"/>
                </a:solidFill>
                <a:effectLst/>
                <a:latin typeface="Arial" charset="0"/>
                <a:ea typeface="+mn-ea"/>
                <a:cs typeface="Arial" charset="0"/>
              </a:rPr>
              <a:t>partitioner</a:t>
            </a:r>
            <a:r>
              <a:rPr lang="en-US" altLang="zh-CN" sz="1200" i="1" kern="1200" dirty="0">
                <a:solidFill>
                  <a:schemeClr val="tx1"/>
                </a:solidFill>
                <a:effectLst/>
                <a:latin typeface="Arial" charset="0"/>
                <a:ea typeface="+mn-ea"/>
                <a:cs typeface="Arial" charset="0"/>
              </a:rPr>
              <a:t> if no </a:t>
            </a:r>
            <a:r>
              <a:rPr lang="en-US" altLang="zh-CN" sz="1200" i="1" kern="1200" dirty="0" err="1">
                <a:solidFill>
                  <a:schemeClr val="tx1"/>
                </a:solidFill>
                <a:effectLst/>
                <a:latin typeface="Arial" charset="0"/>
                <a:ea typeface="+mn-ea"/>
                <a:cs typeface="Arial" charset="0"/>
              </a:rPr>
              <a:t>partitioner</a:t>
            </a:r>
            <a:r>
              <a:rPr lang="en-US" altLang="zh-CN" sz="1200" i="1" kern="1200" dirty="0">
                <a:solidFill>
                  <a:schemeClr val="tx1"/>
                </a:solidFill>
                <a:effectLst/>
                <a:latin typeface="Arial" charset="0"/>
                <a:ea typeface="+mn-ea"/>
                <a:cs typeface="Arial" charset="0"/>
              </a:rPr>
              <a:t> is specified.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Range,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Body&gt;void </a:t>
            </a:r>
            <a:r>
              <a:rPr lang="en-US" altLang="zh-CN" sz="1200" b="1" u="none" strike="noStrike" kern="1200" dirty="0" err="1">
                <a:solidFill>
                  <a:schemeClr val="tx1"/>
                </a:solidFill>
                <a:effectLst/>
                <a:latin typeface="Arial" charset="0"/>
                <a:ea typeface="+mn-ea"/>
                <a:cs typeface="Arial" charset="0"/>
                <a:hlinkClick r:id="rId74"/>
              </a:rPr>
              <a:t>tbb</a:t>
            </a:r>
            <a:r>
              <a:rPr lang="en-US" altLang="zh-CN" sz="1200" b="1" u="none" strike="noStrike" kern="1200" dirty="0">
                <a:solidFill>
                  <a:schemeClr val="tx1"/>
                </a:solidFill>
                <a:effectLst/>
                <a:latin typeface="Arial" charset="0"/>
                <a:ea typeface="+mn-ea"/>
                <a:cs typeface="Arial" charset="0"/>
                <a:hlinkClick r:id="rId74"/>
              </a:rPr>
              <a:t>::</a:t>
            </a:r>
            <a:r>
              <a:rPr lang="en-US" altLang="zh-CN" sz="1200" b="1" u="none" strike="noStrike" kern="1200" dirty="0" err="1">
                <a:solidFill>
                  <a:schemeClr val="tx1"/>
                </a:solidFill>
                <a:effectLst/>
                <a:latin typeface="Arial" charset="0"/>
                <a:ea typeface="+mn-ea"/>
                <a:cs typeface="Arial" charset="0"/>
                <a:hlinkClick r:id="rId74"/>
              </a:rPr>
              <a:t>parallel_for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Range &amp;range,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Body &amp;body,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auto_partitioner</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partitioner</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Parallel iteration over range with </a:t>
            </a:r>
            <a:r>
              <a:rPr lang="en-US" altLang="zh-CN" sz="1200" b="1" i="1" u="none" strike="noStrike" kern="1200" dirty="0" err="1">
                <a:solidFill>
                  <a:schemeClr val="tx1"/>
                </a:solidFill>
                <a:effectLst/>
                <a:latin typeface="Arial" charset="0"/>
                <a:ea typeface="+mn-ea"/>
                <a:cs typeface="Arial" charset="0"/>
                <a:hlinkClick r:id="rId60"/>
              </a:rPr>
              <a:t>auto_partitioner</a:t>
            </a:r>
            <a:r>
              <a:rPr lang="en-US" altLang="zh-CN" sz="1200" i="1" kern="1200" dirty="0">
                <a:solidFill>
                  <a:schemeClr val="tx1"/>
                </a:solidFill>
                <a:effectLst/>
                <a:latin typeface="Arial" charset="0"/>
                <a:ea typeface="+mn-ea"/>
                <a:cs typeface="Arial" charset="0"/>
              </a:rPr>
              <a: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Range,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Body&gt;void </a:t>
            </a:r>
            <a:r>
              <a:rPr lang="en-US" altLang="zh-CN" sz="1200" b="1" u="none" strike="noStrike" kern="1200" dirty="0" err="1">
                <a:solidFill>
                  <a:schemeClr val="tx1"/>
                </a:solidFill>
                <a:effectLst/>
                <a:latin typeface="Arial" charset="0"/>
                <a:ea typeface="+mn-ea"/>
                <a:cs typeface="Arial" charset="0"/>
                <a:hlinkClick r:id="rId75"/>
              </a:rPr>
              <a:t>tbb</a:t>
            </a:r>
            <a:r>
              <a:rPr lang="en-US" altLang="zh-CN" sz="1200" b="1" u="none" strike="noStrike" kern="1200" dirty="0">
                <a:solidFill>
                  <a:schemeClr val="tx1"/>
                </a:solidFill>
                <a:effectLst/>
                <a:latin typeface="Arial" charset="0"/>
                <a:ea typeface="+mn-ea"/>
                <a:cs typeface="Arial" charset="0"/>
                <a:hlinkClick r:id="rId75"/>
              </a:rPr>
              <a:t>::</a:t>
            </a:r>
            <a:r>
              <a:rPr lang="en-US" altLang="zh-CN" sz="1200" b="1" u="none" strike="noStrike" kern="1200" dirty="0" err="1">
                <a:solidFill>
                  <a:schemeClr val="tx1"/>
                </a:solidFill>
                <a:effectLst/>
                <a:latin typeface="Arial" charset="0"/>
                <a:ea typeface="+mn-ea"/>
                <a:cs typeface="Arial" charset="0"/>
                <a:hlinkClick r:id="rId75"/>
              </a:rPr>
              <a:t>parallel_for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Range &amp;range,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Body &amp;body, </a:t>
            </a:r>
            <a:r>
              <a:rPr lang="en-US" altLang="zh-CN" sz="1200" kern="1200" dirty="0" err="1">
                <a:solidFill>
                  <a:schemeClr val="tx1"/>
                </a:solidFill>
                <a:effectLst/>
                <a:latin typeface="Arial" charset="0"/>
                <a:ea typeface="+mn-ea"/>
                <a:cs typeface="Arial" charset="0"/>
              </a:rPr>
              <a:t>affinity_partitioner</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partitioner</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Parallel iteration over range with </a:t>
            </a:r>
            <a:r>
              <a:rPr lang="en-US" altLang="zh-CN" sz="1200" b="1" i="1" u="none" strike="noStrike" kern="1200" dirty="0" err="1">
                <a:solidFill>
                  <a:schemeClr val="tx1"/>
                </a:solidFill>
                <a:effectLst/>
                <a:latin typeface="Arial" charset="0"/>
                <a:ea typeface="+mn-ea"/>
                <a:cs typeface="Arial" charset="0"/>
                <a:hlinkClick r:id="rId26"/>
              </a:rPr>
              <a:t>affinity_partitioner</a:t>
            </a:r>
            <a:r>
              <a:rPr lang="en-US" altLang="zh-CN" sz="1200" i="1" kern="1200" dirty="0">
                <a:solidFill>
                  <a:schemeClr val="tx1"/>
                </a:solidFill>
                <a:effectLst/>
                <a:latin typeface="Arial" charset="0"/>
                <a:ea typeface="+mn-ea"/>
                <a:cs typeface="Arial" charset="0"/>
              </a:rPr>
              <a: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Range,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Body&gt;void </a:t>
            </a:r>
            <a:r>
              <a:rPr lang="en-US" altLang="zh-CN" sz="1200" b="1" u="none" strike="noStrike" kern="1200" dirty="0" err="1">
                <a:solidFill>
                  <a:schemeClr val="tx1"/>
                </a:solidFill>
                <a:effectLst/>
                <a:latin typeface="Arial" charset="0"/>
                <a:ea typeface="+mn-ea"/>
                <a:cs typeface="Arial" charset="0"/>
                <a:hlinkClick r:id="rId76"/>
              </a:rPr>
              <a:t>tbb</a:t>
            </a:r>
            <a:r>
              <a:rPr lang="en-US" altLang="zh-CN" sz="1200" b="1" u="none" strike="noStrike" kern="1200" dirty="0">
                <a:solidFill>
                  <a:schemeClr val="tx1"/>
                </a:solidFill>
                <a:effectLst/>
                <a:latin typeface="Arial" charset="0"/>
                <a:ea typeface="+mn-ea"/>
                <a:cs typeface="Arial" charset="0"/>
                <a:hlinkClick r:id="rId76"/>
              </a:rPr>
              <a:t>::</a:t>
            </a:r>
            <a:r>
              <a:rPr lang="en-US" altLang="zh-CN" sz="1200" b="1" u="none" strike="noStrike" kern="1200" dirty="0" err="1">
                <a:solidFill>
                  <a:schemeClr val="tx1"/>
                </a:solidFill>
                <a:effectLst/>
                <a:latin typeface="Arial" charset="0"/>
                <a:ea typeface="+mn-ea"/>
                <a:cs typeface="Arial" charset="0"/>
                <a:hlinkClick r:id="rId76"/>
              </a:rPr>
              <a:t>parallel_for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Range &amp;range,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Body &amp;body,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simple_partitioner</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partitioner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task_group_context</a:t>
            </a:r>
            <a:r>
              <a:rPr lang="en-US" altLang="zh-CN" sz="1200" kern="1200" dirty="0">
                <a:solidFill>
                  <a:schemeClr val="tx1"/>
                </a:solidFill>
                <a:effectLst/>
                <a:latin typeface="Arial" charset="0"/>
                <a:ea typeface="+mn-ea"/>
                <a:cs typeface="Arial" charset="0"/>
              </a:rPr>
              <a:t> &amp;context)</a:t>
            </a:r>
            <a:r>
              <a:rPr lang="en-US" altLang="zh-CN" sz="1200" i="1" kern="1200" dirty="0">
                <a:solidFill>
                  <a:schemeClr val="tx1"/>
                </a:solidFill>
                <a:effectLst/>
                <a:latin typeface="Arial" charset="0"/>
                <a:ea typeface="+mn-ea"/>
                <a:cs typeface="Arial" charset="0"/>
              </a:rPr>
              <a:t> Parallel iteration over range with simple </a:t>
            </a:r>
            <a:r>
              <a:rPr lang="en-US" altLang="zh-CN" sz="1200" i="1" kern="1200" dirty="0" err="1">
                <a:solidFill>
                  <a:schemeClr val="tx1"/>
                </a:solidFill>
                <a:effectLst/>
                <a:latin typeface="Arial" charset="0"/>
                <a:ea typeface="+mn-ea"/>
                <a:cs typeface="Arial" charset="0"/>
              </a:rPr>
              <a:t>partitioner</a:t>
            </a:r>
            <a:r>
              <a:rPr lang="en-US" altLang="zh-CN" sz="1200" i="1" kern="1200" dirty="0">
                <a:solidFill>
                  <a:schemeClr val="tx1"/>
                </a:solidFill>
                <a:effectLst/>
                <a:latin typeface="Arial" charset="0"/>
                <a:ea typeface="+mn-ea"/>
                <a:cs typeface="Arial" charset="0"/>
              </a:rPr>
              <a:t> and user-supplied context.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Range,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Body&gt;void </a:t>
            </a:r>
            <a:r>
              <a:rPr lang="en-US" altLang="zh-CN" sz="1200" b="1" u="none" strike="noStrike" kern="1200" dirty="0" err="1">
                <a:solidFill>
                  <a:schemeClr val="tx1"/>
                </a:solidFill>
                <a:effectLst/>
                <a:latin typeface="Arial" charset="0"/>
                <a:ea typeface="+mn-ea"/>
                <a:cs typeface="Arial" charset="0"/>
                <a:hlinkClick r:id="rId77"/>
              </a:rPr>
              <a:t>tbb</a:t>
            </a:r>
            <a:r>
              <a:rPr lang="en-US" altLang="zh-CN" sz="1200" b="1" u="none" strike="noStrike" kern="1200" dirty="0">
                <a:solidFill>
                  <a:schemeClr val="tx1"/>
                </a:solidFill>
                <a:effectLst/>
                <a:latin typeface="Arial" charset="0"/>
                <a:ea typeface="+mn-ea"/>
                <a:cs typeface="Arial" charset="0"/>
                <a:hlinkClick r:id="rId77"/>
              </a:rPr>
              <a:t>::</a:t>
            </a:r>
            <a:r>
              <a:rPr lang="en-US" altLang="zh-CN" sz="1200" b="1" u="none" strike="noStrike" kern="1200" dirty="0" err="1">
                <a:solidFill>
                  <a:schemeClr val="tx1"/>
                </a:solidFill>
                <a:effectLst/>
                <a:latin typeface="Arial" charset="0"/>
                <a:ea typeface="+mn-ea"/>
                <a:cs typeface="Arial" charset="0"/>
                <a:hlinkClick r:id="rId77"/>
              </a:rPr>
              <a:t>parallel_for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Range &amp;range,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Body &amp;body,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auto_partitioner</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partitioner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task_group_context</a:t>
            </a:r>
            <a:r>
              <a:rPr lang="en-US" altLang="zh-CN" sz="1200" kern="1200" dirty="0">
                <a:solidFill>
                  <a:schemeClr val="tx1"/>
                </a:solidFill>
                <a:effectLst/>
                <a:latin typeface="Arial" charset="0"/>
                <a:ea typeface="+mn-ea"/>
                <a:cs typeface="Arial" charset="0"/>
              </a:rPr>
              <a:t> &amp;context)</a:t>
            </a:r>
            <a:r>
              <a:rPr lang="en-US" altLang="zh-CN" sz="1200" i="1" kern="1200" dirty="0">
                <a:solidFill>
                  <a:schemeClr val="tx1"/>
                </a:solidFill>
                <a:effectLst/>
                <a:latin typeface="Arial" charset="0"/>
                <a:ea typeface="+mn-ea"/>
                <a:cs typeface="Arial" charset="0"/>
              </a:rPr>
              <a:t> Parallel iteration over range with </a:t>
            </a:r>
            <a:r>
              <a:rPr lang="en-US" altLang="zh-CN" sz="1200" b="1" i="1" u="none" strike="noStrike" kern="1200" dirty="0" err="1">
                <a:solidFill>
                  <a:schemeClr val="tx1"/>
                </a:solidFill>
                <a:effectLst/>
                <a:latin typeface="Arial" charset="0"/>
                <a:ea typeface="+mn-ea"/>
                <a:cs typeface="Arial" charset="0"/>
                <a:hlinkClick r:id="rId60"/>
              </a:rPr>
              <a:t>auto_partitioner</a:t>
            </a:r>
            <a:r>
              <a:rPr lang="en-US" altLang="zh-CN" sz="1200" i="1" kern="1200" dirty="0">
                <a:solidFill>
                  <a:schemeClr val="tx1"/>
                </a:solidFill>
                <a:effectLst/>
                <a:latin typeface="Arial" charset="0"/>
                <a:ea typeface="+mn-ea"/>
                <a:cs typeface="Arial" charset="0"/>
              </a:rPr>
              <a:t> and user-supplied context.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Range,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Body&gt;void </a:t>
            </a:r>
            <a:r>
              <a:rPr lang="en-US" altLang="zh-CN" sz="1200" b="1" u="none" strike="noStrike" kern="1200" dirty="0" err="1">
                <a:solidFill>
                  <a:schemeClr val="tx1"/>
                </a:solidFill>
                <a:effectLst/>
                <a:latin typeface="Arial" charset="0"/>
                <a:ea typeface="+mn-ea"/>
                <a:cs typeface="Arial" charset="0"/>
                <a:hlinkClick r:id="rId78"/>
              </a:rPr>
              <a:t>tbb</a:t>
            </a:r>
            <a:r>
              <a:rPr lang="en-US" altLang="zh-CN" sz="1200" b="1" u="none" strike="noStrike" kern="1200" dirty="0">
                <a:solidFill>
                  <a:schemeClr val="tx1"/>
                </a:solidFill>
                <a:effectLst/>
                <a:latin typeface="Arial" charset="0"/>
                <a:ea typeface="+mn-ea"/>
                <a:cs typeface="Arial" charset="0"/>
                <a:hlinkClick r:id="rId78"/>
              </a:rPr>
              <a:t>::</a:t>
            </a:r>
            <a:r>
              <a:rPr lang="en-US" altLang="zh-CN" sz="1200" b="1" u="none" strike="noStrike" kern="1200" dirty="0" err="1">
                <a:solidFill>
                  <a:schemeClr val="tx1"/>
                </a:solidFill>
                <a:effectLst/>
                <a:latin typeface="Arial" charset="0"/>
                <a:ea typeface="+mn-ea"/>
                <a:cs typeface="Arial" charset="0"/>
                <a:hlinkClick r:id="rId78"/>
              </a:rPr>
              <a:t>parallel_for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Range &amp;range,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Body &amp;body, </a:t>
            </a:r>
            <a:r>
              <a:rPr lang="en-US" altLang="zh-CN" sz="1200" kern="1200" dirty="0" err="1">
                <a:solidFill>
                  <a:schemeClr val="tx1"/>
                </a:solidFill>
                <a:effectLst/>
                <a:latin typeface="Arial" charset="0"/>
                <a:ea typeface="+mn-ea"/>
                <a:cs typeface="Arial" charset="0"/>
              </a:rPr>
              <a:t>affinity_partitioner</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partitioner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task_group_context</a:t>
            </a:r>
            <a:r>
              <a:rPr lang="en-US" altLang="zh-CN" sz="1200" kern="1200" dirty="0">
                <a:solidFill>
                  <a:schemeClr val="tx1"/>
                </a:solidFill>
                <a:effectLst/>
                <a:latin typeface="Arial" charset="0"/>
                <a:ea typeface="+mn-ea"/>
                <a:cs typeface="Arial" charset="0"/>
              </a:rPr>
              <a:t> &amp;context)</a:t>
            </a:r>
            <a:r>
              <a:rPr lang="en-US" altLang="zh-CN" sz="1200" i="1" kern="1200" dirty="0">
                <a:solidFill>
                  <a:schemeClr val="tx1"/>
                </a:solidFill>
                <a:effectLst/>
                <a:latin typeface="Arial" charset="0"/>
                <a:ea typeface="+mn-ea"/>
                <a:cs typeface="Arial" charset="0"/>
              </a:rPr>
              <a:t> Parallel iteration over range with </a:t>
            </a:r>
            <a:r>
              <a:rPr lang="en-US" altLang="zh-CN" sz="1200" b="1" i="1" u="none" strike="noStrike" kern="1200" dirty="0" err="1">
                <a:solidFill>
                  <a:schemeClr val="tx1"/>
                </a:solidFill>
                <a:effectLst/>
                <a:latin typeface="Arial" charset="0"/>
                <a:ea typeface="+mn-ea"/>
                <a:cs typeface="Arial" charset="0"/>
                <a:hlinkClick r:id="rId26"/>
              </a:rPr>
              <a:t>affinity_partitioner</a:t>
            </a:r>
            <a:r>
              <a:rPr lang="en-US" altLang="zh-CN" sz="1200" i="1" kern="1200" dirty="0">
                <a:solidFill>
                  <a:schemeClr val="tx1"/>
                </a:solidFill>
                <a:effectLst/>
                <a:latin typeface="Arial" charset="0"/>
                <a:ea typeface="+mn-ea"/>
                <a:cs typeface="Arial" charset="0"/>
              </a:rPr>
              <a:t> and user-supplied context. </a:t>
            </a:r>
            <a:br>
              <a:rPr lang="en-US" altLang="zh-CN" sz="1200" i="1" kern="1200" dirty="0">
                <a:solidFill>
                  <a:schemeClr val="tx1"/>
                </a:solidFill>
                <a:effectLst/>
                <a:latin typeface="Arial" charset="0"/>
                <a:ea typeface="+mn-ea"/>
                <a:cs typeface="Arial" charset="0"/>
              </a:rPr>
            </a:br>
            <a:br>
              <a:rPr lang="en-US" altLang="zh-CN" sz="1200" kern="1200" dirty="0">
                <a:solidFill>
                  <a:schemeClr val="tx1"/>
                </a:solidFill>
                <a:effectLst/>
                <a:latin typeface="Arial" charset="0"/>
                <a:ea typeface="+mn-ea"/>
                <a:cs typeface="Arial" charset="0"/>
              </a:rPr>
            </a:br>
            <a:r>
              <a:rPr lang="en-US" altLang="zh-CN" sz="1200" b="1" kern="1200" dirty="0" err="1">
                <a:solidFill>
                  <a:schemeClr val="tx1"/>
                </a:solidFill>
                <a:effectLst/>
                <a:latin typeface="Arial" charset="0"/>
                <a:ea typeface="+mn-ea"/>
                <a:cs typeface="Arial" charset="0"/>
              </a:rPr>
              <a:t>parallel_reduce</a:t>
            </a:r>
            <a:endParaRPr lang="en-US" altLang="zh-CN" sz="1200" b="1"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See also requirements on </a:t>
            </a:r>
            <a:r>
              <a:rPr lang="en-US" altLang="zh-CN" sz="1200" b="1" u="none" strike="noStrike" kern="1200" dirty="0">
                <a:solidFill>
                  <a:schemeClr val="tx1"/>
                </a:solidFill>
                <a:effectLst/>
                <a:latin typeface="Arial" charset="0"/>
                <a:ea typeface="+mn-ea"/>
                <a:cs typeface="Arial" charset="0"/>
                <a:hlinkClick r:id="rId71"/>
              </a:rPr>
              <a:t>Range</a:t>
            </a:r>
            <a:r>
              <a:rPr lang="en-US" altLang="zh-CN" sz="1200" kern="1200" dirty="0">
                <a:solidFill>
                  <a:schemeClr val="tx1"/>
                </a:solidFill>
                <a:effectLst/>
                <a:latin typeface="Arial" charset="0"/>
                <a:ea typeface="+mn-ea"/>
                <a:cs typeface="Arial" charset="0"/>
              </a:rPr>
              <a:t> and </a:t>
            </a:r>
            <a:r>
              <a:rPr lang="en-US" altLang="zh-CN" sz="1200" b="1" u="none" strike="noStrike" kern="1200" dirty="0" err="1">
                <a:solidFill>
                  <a:schemeClr val="tx1"/>
                </a:solidFill>
                <a:effectLst/>
                <a:latin typeface="Arial" charset="0"/>
                <a:ea typeface="+mn-ea"/>
                <a:cs typeface="Arial" charset="0"/>
                <a:hlinkClick r:id="rId79"/>
              </a:rPr>
              <a:t>parallel_reduce</a:t>
            </a:r>
            <a:r>
              <a:rPr lang="en-US" altLang="zh-CN" sz="1200" b="1" u="none" strike="noStrike" kern="1200" dirty="0">
                <a:solidFill>
                  <a:schemeClr val="tx1"/>
                </a:solidFill>
                <a:effectLst/>
                <a:latin typeface="Arial" charset="0"/>
                <a:ea typeface="+mn-ea"/>
                <a:cs typeface="Arial" charset="0"/>
                <a:hlinkClick r:id="rId79"/>
              </a:rPr>
              <a:t> Body</a:t>
            </a:r>
            <a:r>
              <a:rPr lang="en-US" altLang="zh-CN" sz="1200" kern="1200" dirty="0">
                <a:solidFill>
                  <a:schemeClr val="tx1"/>
                </a:solidFill>
                <a:effectLst/>
                <a:latin typeface="Arial" charset="0"/>
                <a:ea typeface="+mn-ea"/>
                <a:cs typeface="Arial" charset="0"/>
              </a:rPr>
              <a:t>. * </a:t>
            </a:r>
            <a:br>
              <a:rPr lang="en-US" altLang="zh-CN" sz="1200" kern="1200" dirty="0">
                <a:solidFill>
                  <a:schemeClr val="tx1"/>
                </a:solidFill>
                <a:effectLst/>
                <a:latin typeface="Arial" charset="0"/>
                <a:ea typeface="+mn-ea"/>
                <a:cs typeface="Arial" charset="0"/>
              </a:rPr>
            </a:br>
            <a:br>
              <a:rPr lang="en-US" altLang="zh-CN" sz="1200"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Range,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Body&gt;void </a:t>
            </a:r>
            <a:r>
              <a:rPr lang="en-US" altLang="zh-CN" sz="1200" b="1" u="none" strike="noStrike" kern="1200" dirty="0" err="1">
                <a:solidFill>
                  <a:schemeClr val="tx1"/>
                </a:solidFill>
                <a:effectLst/>
                <a:latin typeface="Arial" charset="0"/>
                <a:ea typeface="+mn-ea"/>
                <a:cs typeface="Arial" charset="0"/>
                <a:hlinkClick r:id="rId80"/>
              </a:rPr>
              <a:t>tbb</a:t>
            </a:r>
            <a:r>
              <a:rPr lang="en-US" altLang="zh-CN" sz="1200" b="1" u="none" strike="noStrike" kern="1200" dirty="0">
                <a:solidFill>
                  <a:schemeClr val="tx1"/>
                </a:solidFill>
                <a:effectLst/>
                <a:latin typeface="Arial" charset="0"/>
                <a:ea typeface="+mn-ea"/>
                <a:cs typeface="Arial" charset="0"/>
                <a:hlinkClick r:id="rId80"/>
              </a:rPr>
              <a:t>::</a:t>
            </a:r>
            <a:r>
              <a:rPr lang="en-US" altLang="zh-CN" sz="1200" b="1" u="none" strike="noStrike" kern="1200" dirty="0" err="1">
                <a:solidFill>
                  <a:schemeClr val="tx1"/>
                </a:solidFill>
                <a:effectLst/>
                <a:latin typeface="Arial" charset="0"/>
                <a:ea typeface="+mn-ea"/>
                <a:cs typeface="Arial" charset="0"/>
                <a:hlinkClick r:id="rId80"/>
              </a:rPr>
              <a:t>parallel_reduce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Range &amp;range, Body &amp;body,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simple_partitioner</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partitioner</a:t>
            </a:r>
            <a:r>
              <a:rPr lang="en-US" altLang="zh-CN" sz="1200" kern="1200" dirty="0">
                <a:solidFill>
                  <a:schemeClr val="tx1"/>
                </a:solidFill>
                <a:effectLst/>
                <a:latin typeface="Arial" charset="0"/>
                <a:ea typeface="+mn-ea"/>
                <a:cs typeface="Arial" charset="0"/>
              </a:rPr>
              <a:t>=</a:t>
            </a:r>
            <a:r>
              <a:rPr lang="en-US" altLang="zh-CN" sz="1200" kern="1200" dirty="0" err="1">
                <a:solidFill>
                  <a:schemeClr val="tx1"/>
                </a:solidFill>
                <a:effectLst/>
                <a:latin typeface="Arial" charset="0"/>
                <a:ea typeface="+mn-ea"/>
                <a:cs typeface="Arial" charset="0"/>
              </a:rPr>
              <a:t>simple_partitioner</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Parallel iteration with reduction and </a:t>
            </a:r>
            <a:r>
              <a:rPr lang="en-US" altLang="zh-CN" sz="1200" b="1" i="1" u="none" strike="noStrike" kern="1200" dirty="0" err="1">
                <a:solidFill>
                  <a:schemeClr val="tx1"/>
                </a:solidFill>
                <a:effectLst/>
                <a:latin typeface="Arial" charset="0"/>
                <a:ea typeface="+mn-ea"/>
                <a:cs typeface="Arial" charset="0"/>
                <a:hlinkClick r:id="rId58"/>
              </a:rPr>
              <a:t>simple_partitioner</a:t>
            </a:r>
            <a:r>
              <a:rPr lang="en-US" altLang="zh-CN" sz="1200" i="1" kern="1200" dirty="0">
                <a:solidFill>
                  <a:schemeClr val="tx1"/>
                </a:solidFill>
                <a:effectLst/>
                <a:latin typeface="Arial" charset="0"/>
                <a:ea typeface="+mn-ea"/>
                <a:cs typeface="Arial" charset="0"/>
              </a:rPr>
              <a:t>, or no </a:t>
            </a:r>
            <a:r>
              <a:rPr lang="en-US" altLang="zh-CN" sz="1200" i="1" kern="1200" dirty="0" err="1">
                <a:solidFill>
                  <a:schemeClr val="tx1"/>
                </a:solidFill>
                <a:effectLst/>
                <a:latin typeface="Arial" charset="0"/>
                <a:ea typeface="+mn-ea"/>
                <a:cs typeface="Arial" charset="0"/>
              </a:rPr>
              <a:t>partitioner</a:t>
            </a:r>
            <a:r>
              <a:rPr lang="en-US" altLang="zh-CN" sz="1200" i="1" kern="1200" dirty="0">
                <a:solidFill>
                  <a:schemeClr val="tx1"/>
                </a:solidFill>
                <a:effectLst/>
                <a:latin typeface="Arial" charset="0"/>
                <a:ea typeface="+mn-ea"/>
                <a:cs typeface="Arial" charset="0"/>
              </a:rPr>
              <a:t> specified.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Range,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Body&gt;void </a:t>
            </a:r>
            <a:r>
              <a:rPr lang="en-US" altLang="zh-CN" sz="1200" b="1" u="none" strike="noStrike" kern="1200" dirty="0" err="1">
                <a:solidFill>
                  <a:schemeClr val="tx1"/>
                </a:solidFill>
                <a:effectLst/>
                <a:latin typeface="Arial" charset="0"/>
                <a:ea typeface="+mn-ea"/>
                <a:cs typeface="Arial" charset="0"/>
                <a:hlinkClick r:id="rId81"/>
              </a:rPr>
              <a:t>tbb</a:t>
            </a:r>
            <a:r>
              <a:rPr lang="en-US" altLang="zh-CN" sz="1200" b="1" u="none" strike="noStrike" kern="1200" dirty="0">
                <a:solidFill>
                  <a:schemeClr val="tx1"/>
                </a:solidFill>
                <a:effectLst/>
                <a:latin typeface="Arial" charset="0"/>
                <a:ea typeface="+mn-ea"/>
                <a:cs typeface="Arial" charset="0"/>
                <a:hlinkClick r:id="rId81"/>
              </a:rPr>
              <a:t>::</a:t>
            </a:r>
            <a:r>
              <a:rPr lang="en-US" altLang="zh-CN" sz="1200" b="1" u="none" strike="noStrike" kern="1200" dirty="0" err="1">
                <a:solidFill>
                  <a:schemeClr val="tx1"/>
                </a:solidFill>
                <a:effectLst/>
                <a:latin typeface="Arial" charset="0"/>
                <a:ea typeface="+mn-ea"/>
                <a:cs typeface="Arial" charset="0"/>
                <a:hlinkClick r:id="rId81"/>
              </a:rPr>
              <a:t>parallel_reduce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Range &amp;range, Body &amp;body,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auto_partitioner</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partitioner</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Parallel iteration with reduction and </a:t>
            </a:r>
            <a:r>
              <a:rPr lang="en-US" altLang="zh-CN" sz="1200" b="1" i="1" u="none" strike="noStrike" kern="1200" dirty="0" err="1">
                <a:solidFill>
                  <a:schemeClr val="tx1"/>
                </a:solidFill>
                <a:effectLst/>
                <a:latin typeface="Arial" charset="0"/>
                <a:ea typeface="+mn-ea"/>
                <a:cs typeface="Arial" charset="0"/>
                <a:hlinkClick r:id="rId60"/>
              </a:rPr>
              <a:t>auto_partitioner</a:t>
            </a:r>
            <a:r>
              <a:rPr lang="en-US" altLang="zh-CN" sz="1200" i="1" kern="1200" dirty="0">
                <a:solidFill>
                  <a:schemeClr val="tx1"/>
                </a:solidFill>
                <a:effectLst/>
                <a:latin typeface="Arial" charset="0"/>
                <a:ea typeface="+mn-ea"/>
                <a:cs typeface="Arial" charset="0"/>
              </a:rPr>
              <a: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Range,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Body&gt;void </a:t>
            </a:r>
            <a:r>
              <a:rPr lang="en-US" altLang="zh-CN" sz="1200" b="1" u="none" strike="noStrike" kern="1200" dirty="0" err="1">
                <a:solidFill>
                  <a:schemeClr val="tx1"/>
                </a:solidFill>
                <a:effectLst/>
                <a:latin typeface="Arial" charset="0"/>
                <a:ea typeface="+mn-ea"/>
                <a:cs typeface="Arial" charset="0"/>
                <a:hlinkClick r:id="rId82"/>
              </a:rPr>
              <a:t>tbb</a:t>
            </a:r>
            <a:r>
              <a:rPr lang="en-US" altLang="zh-CN" sz="1200" b="1" u="none" strike="noStrike" kern="1200" dirty="0">
                <a:solidFill>
                  <a:schemeClr val="tx1"/>
                </a:solidFill>
                <a:effectLst/>
                <a:latin typeface="Arial" charset="0"/>
                <a:ea typeface="+mn-ea"/>
                <a:cs typeface="Arial" charset="0"/>
                <a:hlinkClick r:id="rId82"/>
              </a:rPr>
              <a:t>::</a:t>
            </a:r>
            <a:r>
              <a:rPr lang="en-US" altLang="zh-CN" sz="1200" b="1" u="none" strike="noStrike" kern="1200" dirty="0" err="1">
                <a:solidFill>
                  <a:schemeClr val="tx1"/>
                </a:solidFill>
                <a:effectLst/>
                <a:latin typeface="Arial" charset="0"/>
                <a:ea typeface="+mn-ea"/>
                <a:cs typeface="Arial" charset="0"/>
                <a:hlinkClick r:id="rId82"/>
              </a:rPr>
              <a:t>parallel_reduce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Range &amp;range, Body &amp;body, </a:t>
            </a:r>
            <a:r>
              <a:rPr lang="en-US" altLang="zh-CN" sz="1200" kern="1200" dirty="0" err="1">
                <a:solidFill>
                  <a:schemeClr val="tx1"/>
                </a:solidFill>
                <a:effectLst/>
                <a:latin typeface="Arial" charset="0"/>
                <a:ea typeface="+mn-ea"/>
                <a:cs typeface="Arial" charset="0"/>
              </a:rPr>
              <a:t>affinity_partitioner</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partitioner</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Parallel iteration with reduction and </a:t>
            </a:r>
            <a:r>
              <a:rPr lang="en-US" altLang="zh-CN" sz="1200" b="1" i="1" u="none" strike="noStrike" kern="1200" dirty="0" err="1">
                <a:solidFill>
                  <a:schemeClr val="tx1"/>
                </a:solidFill>
                <a:effectLst/>
                <a:latin typeface="Arial" charset="0"/>
                <a:ea typeface="+mn-ea"/>
                <a:cs typeface="Arial" charset="0"/>
                <a:hlinkClick r:id="rId26"/>
              </a:rPr>
              <a:t>affinity_partitioner</a:t>
            </a:r>
            <a:r>
              <a:rPr lang="en-US" altLang="zh-CN" sz="1200" i="1" kern="1200" dirty="0">
                <a:solidFill>
                  <a:schemeClr val="tx1"/>
                </a:solidFill>
                <a:effectLst/>
                <a:latin typeface="Arial" charset="0"/>
                <a:ea typeface="+mn-ea"/>
                <a:cs typeface="Arial" charset="0"/>
              </a:rPr>
              <a: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Range,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Body&gt;void </a:t>
            </a:r>
            <a:r>
              <a:rPr lang="en-US" altLang="zh-CN" sz="1200" b="1" u="none" strike="noStrike" kern="1200" dirty="0" err="1">
                <a:solidFill>
                  <a:schemeClr val="tx1"/>
                </a:solidFill>
                <a:effectLst/>
                <a:latin typeface="Arial" charset="0"/>
                <a:ea typeface="+mn-ea"/>
                <a:cs typeface="Arial" charset="0"/>
                <a:hlinkClick r:id="rId83"/>
              </a:rPr>
              <a:t>tbb</a:t>
            </a:r>
            <a:r>
              <a:rPr lang="en-US" altLang="zh-CN" sz="1200" b="1" u="none" strike="noStrike" kern="1200" dirty="0">
                <a:solidFill>
                  <a:schemeClr val="tx1"/>
                </a:solidFill>
                <a:effectLst/>
                <a:latin typeface="Arial" charset="0"/>
                <a:ea typeface="+mn-ea"/>
                <a:cs typeface="Arial" charset="0"/>
                <a:hlinkClick r:id="rId83"/>
              </a:rPr>
              <a:t>::</a:t>
            </a:r>
            <a:r>
              <a:rPr lang="en-US" altLang="zh-CN" sz="1200" b="1" u="none" strike="noStrike" kern="1200" dirty="0" err="1">
                <a:solidFill>
                  <a:schemeClr val="tx1"/>
                </a:solidFill>
                <a:effectLst/>
                <a:latin typeface="Arial" charset="0"/>
                <a:ea typeface="+mn-ea"/>
                <a:cs typeface="Arial" charset="0"/>
                <a:hlinkClick r:id="rId83"/>
              </a:rPr>
              <a:t>parallel_reduce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Range &amp;range, Body &amp;body,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simple_partitioner</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partitioner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task_group_context</a:t>
            </a:r>
            <a:r>
              <a:rPr lang="en-US" altLang="zh-CN" sz="1200" kern="1200" dirty="0">
                <a:solidFill>
                  <a:schemeClr val="tx1"/>
                </a:solidFill>
                <a:effectLst/>
                <a:latin typeface="Arial" charset="0"/>
                <a:ea typeface="+mn-ea"/>
                <a:cs typeface="Arial" charset="0"/>
              </a:rPr>
              <a:t> &amp;context)</a:t>
            </a:r>
            <a:r>
              <a:rPr lang="en-US" altLang="zh-CN" sz="1200" i="1" kern="1200" dirty="0">
                <a:solidFill>
                  <a:schemeClr val="tx1"/>
                </a:solidFill>
                <a:effectLst/>
                <a:latin typeface="Arial" charset="0"/>
                <a:ea typeface="+mn-ea"/>
                <a:cs typeface="Arial" charset="0"/>
              </a:rPr>
              <a:t> Parallel iteration with reduction, simple </a:t>
            </a:r>
            <a:r>
              <a:rPr lang="en-US" altLang="zh-CN" sz="1200" i="1" kern="1200" dirty="0" err="1">
                <a:solidFill>
                  <a:schemeClr val="tx1"/>
                </a:solidFill>
                <a:effectLst/>
                <a:latin typeface="Arial" charset="0"/>
                <a:ea typeface="+mn-ea"/>
                <a:cs typeface="Arial" charset="0"/>
              </a:rPr>
              <a:t>partitioner</a:t>
            </a:r>
            <a:r>
              <a:rPr lang="en-US" altLang="zh-CN" sz="1200" i="1" kern="1200" dirty="0">
                <a:solidFill>
                  <a:schemeClr val="tx1"/>
                </a:solidFill>
                <a:effectLst/>
                <a:latin typeface="Arial" charset="0"/>
                <a:ea typeface="+mn-ea"/>
                <a:cs typeface="Arial" charset="0"/>
              </a:rPr>
              <a:t> and user-supplied context.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Range,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Body&gt;void </a:t>
            </a:r>
            <a:r>
              <a:rPr lang="en-US" altLang="zh-CN" sz="1200" b="1" u="none" strike="noStrike" kern="1200" dirty="0" err="1">
                <a:solidFill>
                  <a:schemeClr val="tx1"/>
                </a:solidFill>
                <a:effectLst/>
                <a:latin typeface="Arial" charset="0"/>
                <a:ea typeface="+mn-ea"/>
                <a:cs typeface="Arial" charset="0"/>
                <a:hlinkClick r:id="rId84"/>
              </a:rPr>
              <a:t>tbb</a:t>
            </a:r>
            <a:r>
              <a:rPr lang="en-US" altLang="zh-CN" sz="1200" b="1" u="none" strike="noStrike" kern="1200" dirty="0">
                <a:solidFill>
                  <a:schemeClr val="tx1"/>
                </a:solidFill>
                <a:effectLst/>
                <a:latin typeface="Arial" charset="0"/>
                <a:ea typeface="+mn-ea"/>
                <a:cs typeface="Arial" charset="0"/>
                <a:hlinkClick r:id="rId84"/>
              </a:rPr>
              <a:t>::</a:t>
            </a:r>
            <a:r>
              <a:rPr lang="en-US" altLang="zh-CN" sz="1200" b="1" u="none" strike="noStrike" kern="1200" dirty="0" err="1">
                <a:solidFill>
                  <a:schemeClr val="tx1"/>
                </a:solidFill>
                <a:effectLst/>
                <a:latin typeface="Arial" charset="0"/>
                <a:ea typeface="+mn-ea"/>
                <a:cs typeface="Arial" charset="0"/>
                <a:hlinkClick r:id="rId84"/>
              </a:rPr>
              <a:t>parallel_reduce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Range &amp;range, Body &amp;body,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auto_partitioner</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partitioner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task_group_context</a:t>
            </a:r>
            <a:r>
              <a:rPr lang="en-US" altLang="zh-CN" sz="1200" kern="1200" dirty="0">
                <a:solidFill>
                  <a:schemeClr val="tx1"/>
                </a:solidFill>
                <a:effectLst/>
                <a:latin typeface="Arial" charset="0"/>
                <a:ea typeface="+mn-ea"/>
                <a:cs typeface="Arial" charset="0"/>
              </a:rPr>
              <a:t> &amp;context)</a:t>
            </a:r>
            <a:r>
              <a:rPr lang="en-US" altLang="zh-CN" sz="1200" i="1" kern="1200" dirty="0">
                <a:solidFill>
                  <a:schemeClr val="tx1"/>
                </a:solidFill>
                <a:effectLst/>
                <a:latin typeface="Arial" charset="0"/>
                <a:ea typeface="+mn-ea"/>
                <a:cs typeface="Arial" charset="0"/>
              </a:rPr>
              <a:t> Parallel iteration with reduction, </a:t>
            </a:r>
            <a:r>
              <a:rPr lang="en-US" altLang="zh-CN" sz="1200" b="1" i="1" u="none" strike="noStrike" kern="1200" dirty="0" err="1">
                <a:solidFill>
                  <a:schemeClr val="tx1"/>
                </a:solidFill>
                <a:effectLst/>
                <a:latin typeface="Arial" charset="0"/>
                <a:ea typeface="+mn-ea"/>
                <a:cs typeface="Arial" charset="0"/>
                <a:hlinkClick r:id="rId60"/>
              </a:rPr>
              <a:t>auto_partitioner</a:t>
            </a:r>
            <a:r>
              <a:rPr lang="en-US" altLang="zh-CN" sz="1200" i="1" kern="1200" dirty="0">
                <a:solidFill>
                  <a:schemeClr val="tx1"/>
                </a:solidFill>
                <a:effectLst/>
                <a:latin typeface="Arial" charset="0"/>
                <a:ea typeface="+mn-ea"/>
                <a:cs typeface="Arial" charset="0"/>
              </a:rPr>
              <a:t> and user-supplied context.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Range,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Body&gt;void </a:t>
            </a:r>
            <a:r>
              <a:rPr lang="en-US" altLang="zh-CN" sz="1200" b="1" u="none" strike="noStrike" kern="1200" dirty="0" err="1">
                <a:solidFill>
                  <a:schemeClr val="tx1"/>
                </a:solidFill>
                <a:effectLst/>
                <a:latin typeface="Arial" charset="0"/>
                <a:ea typeface="+mn-ea"/>
                <a:cs typeface="Arial" charset="0"/>
                <a:hlinkClick r:id="rId85"/>
              </a:rPr>
              <a:t>tbb</a:t>
            </a:r>
            <a:r>
              <a:rPr lang="en-US" altLang="zh-CN" sz="1200" b="1" u="none" strike="noStrike" kern="1200" dirty="0">
                <a:solidFill>
                  <a:schemeClr val="tx1"/>
                </a:solidFill>
                <a:effectLst/>
                <a:latin typeface="Arial" charset="0"/>
                <a:ea typeface="+mn-ea"/>
                <a:cs typeface="Arial" charset="0"/>
                <a:hlinkClick r:id="rId85"/>
              </a:rPr>
              <a:t>::</a:t>
            </a:r>
            <a:r>
              <a:rPr lang="en-US" altLang="zh-CN" sz="1200" b="1" u="none" strike="noStrike" kern="1200" dirty="0" err="1">
                <a:solidFill>
                  <a:schemeClr val="tx1"/>
                </a:solidFill>
                <a:effectLst/>
                <a:latin typeface="Arial" charset="0"/>
                <a:ea typeface="+mn-ea"/>
                <a:cs typeface="Arial" charset="0"/>
                <a:hlinkClick r:id="rId85"/>
              </a:rPr>
              <a:t>parallel_reduce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Range &amp;range, Body &amp;body, </a:t>
            </a:r>
            <a:r>
              <a:rPr lang="en-US" altLang="zh-CN" sz="1200" kern="1200" dirty="0" err="1">
                <a:solidFill>
                  <a:schemeClr val="tx1"/>
                </a:solidFill>
                <a:effectLst/>
                <a:latin typeface="Arial" charset="0"/>
                <a:ea typeface="+mn-ea"/>
                <a:cs typeface="Arial" charset="0"/>
              </a:rPr>
              <a:t>affinity_partitioner</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partitioner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task_group_context</a:t>
            </a:r>
            <a:r>
              <a:rPr lang="en-US" altLang="zh-CN" sz="1200" kern="1200" dirty="0">
                <a:solidFill>
                  <a:schemeClr val="tx1"/>
                </a:solidFill>
                <a:effectLst/>
                <a:latin typeface="Arial" charset="0"/>
                <a:ea typeface="+mn-ea"/>
                <a:cs typeface="Arial" charset="0"/>
              </a:rPr>
              <a:t> &amp;context)</a:t>
            </a:r>
            <a:r>
              <a:rPr lang="en-US" altLang="zh-CN" sz="1200" i="1" kern="1200" dirty="0">
                <a:solidFill>
                  <a:schemeClr val="tx1"/>
                </a:solidFill>
                <a:effectLst/>
                <a:latin typeface="Arial" charset="0"/>
                <a:ea typeface="+mn-ea"/>
                <a:cs typeface="Arial" charset="0"/>
              </a:rPr>
              <a:t> Parallel iteration with reduction, </a:t>
            </a:r>
            <a:r>
              <a:rPr lang="en-US" altLang="zh-CN" sz="1200" b="1" i="1" u="none" strike="noStrike" kern="1200" dirty="0" err="1">
                <a:solidFill>
                  <a:schemeClr val="tx1"/>
                </a:solidFill>
                <a:effectLst/>
                <a:latin typeface="Arial" charset="0"/>
                <a:ea typeface="+mn-ea"/>
                <a:cs typeface="Arial" charset="0"/>
                <a:hlinkClick r:id="rId26"/>
              </a:rPr>
              <a:t>affinity_partitioner</a:t>
            </a:r>
            <a:r>
              <a:rPr lang="en-US" altLang="zh-CN" sz="1200" i="1" kern="1200" dirty="0">
                <a:solidFill>
                  <a:schemeClr val="tx1"/>
                </a:solidFill>
                <a:effectLst/>
                <a:latin typeface="Arial" charset="0"/>
                <a:ea typeface="+mn-ea"/>
                <a:cs typeface="Arial" charset="0"/>
              </a:rPr>
              <a:t> and user-supplied context.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Range,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Value,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RealBody</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Reduction&gt;Value </a:t>
            </a:r>
            <a:r>
              <a:rPr lang="en-US" altLang="zh-CN" sz="1200" b="1" u="none" strike="noStrike" kern="1200" dirty="0" err="1">
                <a:solidFill>
                  <a:schemeClr val="tx1"/>
                </a:solidFill>
                <a:effectLst/>
                <a:latin typeface="Arial" charset="0"/>
                <a:ea typeface="+mn-ea"/>
                <a:cs typeface="Arial" charset="0"/>
                <a:hlinkClick r:id="rId86"/>
              </a:rPr>
              <a:t>tbb</a:t>
            </a:r>
            <a:r>
              <a:rPr lang="en-US" altLang="zh-CN" sz="1200" b="1" u="none" strike="noStrike" kern="1200" dirty="0">
                <a:solidFill>
                  <a:schemeClr val="tx1"/>
                </a:solidFill>
                <a:effectLst/>
                <a:latin typeface="Arial" charset="0"/>
                <a:ea typeface="+mn-ea"/>
                <a:cs typeface="Arial" charset="0"/>
                <a:hlinkClick r:id="rId86"/>
              </a:rPr>
              <a:t>::</a:t>
            </a:r>
            <a:r>
              <a:rPr lang="en-US" altLang="zh-CN" sz="1200" b="1" u="none" strike="noStrike" kern="1200" dirty="0" err="1">
                <a:solidFill>
                  <a:schemeClr val="tx1"/>
                </a:solidFill>
                <a:effectLst/>
                <a:latin typeface="Arial" charset="0"/>
                <a:ea typeface="+mn-ea"/>
                <a:cs typeface="Arial" charset="0"/>
                <a:hlinkClick r:id="rId86"/>
              </a:rPr>
              <a:t>parallel_reduce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Range &amp;range,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Value &amp;identity,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RealBody</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real_body</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Reduction &amp;reduction,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simple_partitioner</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partitioner</a:t>
            </a:r>
            <a:r>
              <a:rPr lang="en-US" altLang="zh-CN" sz="1200" kern="1200" dirty="0">
                <a:solidFill>
                  <a:schemeClr val="tx1"/>
                </a:solidFill>
                <a:effectLst/>
                <a:latin typeface="Arial" charset="0"/>
                <a:ea typeface="+mn-ea"/>
                <a:cs typeface="Arial" charset="0"/>
              </a:rPr>
              <a:t>=</a:t>
            </a:r>
            <a:r>
              <a:rPr lang="en-US" altLang="zh-CN" sz="1200" kern="1200" dirty="0" err="1">
                <a:solidFill>
                  <a:schemeClr val="tx1"/>
                </a:solidFill>
                <a:effectLst/>
                <a:latin typeface="Arial" charset="0"/>
                <a:ea typeface="+mn-ea"/>
                <a:cs typeface="Arial" charset="0"/>
              </a:rPr>
              <a:t>simple_partitioner</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Parallel iteration with reduction and </a:t>
            </a:r>
            <a:r>
              <a:rPr lang="en-US" altLang="zh-CN" sz="1200" b="1" i="1" u="none" strike="noStrike" kern="1200" dirty="0" err="1">
                <a:solidFill>
                  <a:schemeClr val="tx1"/>
                </a:solidFill>
                <a:effectLst/>
                <a:latin typeface="Arial" charset="0"/>
                <a:ea typeface="+mn-ea"/>
                <a:cs typeface="Arial" charset="0"/>
                <a:hlinkClick r:id="rId58"/>
              </a:rPr>
              <a:t>simple_partitioner</a:t>
            </a:r>
            <a:r>
              <a:rPr lang="en-US" altLang="zh-CN" sz="1200" i="1" kern="1200" dirty="0">
                <a:solidFill>
                  <a:schemeClr val="tx1"/>
                </a:solidFill>
                <a:effectLst/>
                <a:latin typeface="Arial" charset="0"/>
                <a:ea typeface="+mn-ea"/>
                <a:cs typeface="Arial" charset="0"/>
              </a:rPr>
              <a:t>, or no </a:t>
            </a:r>
            <a:r>
              <a:rPr lang="en-US" altLang="zh-CN" sz="1200" i="1" kern="1200" dirty="0" err="1">
                <a:solidFill>
                  <a:schemeClr val="tx1"/>
                </a:solidFill>
                <a:effectLst/>
                <a:latin typeface="Arial" charset="0"/>
                <a:ea typeface="+mn-ea"/>
                <a:cs typeface="Arial" charset="0"/>
              </a:rPr>
              <a:t>partitioner</a:t>
            </a:r>
            <a:r>
              <a:rPr lang="en-US" altLang="zh-CN" sz="1200" i="1" kern="1200" dirty="0">
                <a:solidFill>
                  <a:schemeClr val="tx1"/>
                </a:solidFill>
                <a:effectLst/>
                <a:latin typeface="Arial" charset="0"/>
                <a:ea typeface="+mn-ea"/>
                <a:cs typeface="Arial" charset="0"/>
              </a:rPr>
              <a:t> specified.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Range,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Value,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RealBody</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Reduction&gt;Value </a:t>
            </a:r>
            <a:r>
              <a:rPr lang="en-US" altLang="zh-CN" sz="1200" b="1" u="none" strike="noStrike" kern="1200" dirty="0" err="1">
                <a:solidFill>
                  <a:schemeClr val="tx1"/>
                </a:solidFill>
                <a:effectLst/>
                <a:latin typeface="Arial" charset="0"/>
                <a:ea typeface="+mn-ea"/>
                <a:cs typeface="Arial" charset="0"/>
                <a:hlinkClick r:id="rId87"/>
              </a:rPr>
              <a:t>tbb</a:t>
            </a:r>
            <a:r>
              <a:rPr lang="en-US" altLang="zh-CN" sz="1200" b="1" u="none" strike="noStrike" kern="1200" dirty="0">
                <a:solidFill>
                  <a:schemeClr val="tx1"/>
                </a:solidFill>
                <a:effectLst/>
                <a:latin typeface="Arial" charset="0"/>
                <a:ea typeface="+mn-ea"/>
                <a:cs typeface="Arial" charset="0"/>
                <a:hlinkClick r:id="rId87"/>
              </a:rPr>
              <a:t>::</a:t>
            </a:r>
            <a:r>
              <a:rPr lang="en-US" altLang="zh-CN" sz="1200" b="1" u="none" strike="noStrike" kern="1200" dirty="0" err="1">
                <a:solidFill>
                  <a:schemeClr val="tx1"/>
                </a:solidFill>
                <a:effectLst/>
                <a:latin typeface="Arial" charset="0"/>
                <a:ea typeface="+mn-ea"/>
                <a:cs typeface="Arial" charset="0"/>
                <a:hlinkClick r:id="rId87"/>
              </a:rPr>
              <a:t>parallel_reduce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Range &amp;range,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Value &amp;identity,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RealBody</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real_body</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Reduction &amp;reduction,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auto_partitioner</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partitioner</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Parallel iteration with reduction and </a:t>
            </a:r>
            <a:r>
              <a:rPr lang="en-US" altLang="zh-CN" sz="1200" b="1" i="1" u="none" strike="noStrike" kern="1200" dirty="0" err="1">
                <a:solidFill>
                  <a:schemeClr val="tx1"/>
                </a:solidFill>
                <a:effectLst/>
                <a:latin typeface="Arial" charset="0"/>
                <a:ea typeface="+mn-ea"/>
                <a:cs typeface="Arial" charset="0"/>
                <a:hlinkClick r:id="rId60"/>
              </a:rPr>
              <a:t>auto_partitioner</a:t>
            </a:r>
            <a:r>
              <a:rPr lang="en-US" altLang="zh-CN" sz="1200" i="1" kern="1200" dirty="0">
                <a:solidFill>
                  <a:schemeClr val="tx1"/>
                </a:solidFill>
                <a:effectLst/>
                <a:latin typeface="Arial" charset="0"/>
                <a:ea typeface="+mn-ea"/>
                <a:cs typeface="Arial" charset="0"/>
              </a:rPr>
              <a: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Range,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Value,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RealBody</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Reduction&gt;Value </a:t>
            </a:r>
            <a:r>
              <a:rPr lang="en-US" altLang="zh-CN" sz="1200" b="1" u="none" strike="noStrike" kern="1200" dirty="0" err="1">
                <a:solidFill>
                  <a:schemeClr val="tx1"/>
                </a:solidFill>
                <a:effectLst/>
                <a:latin typeface="Arial" charset="0"/>
                <a:ea typeface="+mn-ea"/>
                <a:cs typeface="Arial" charset="0"/>
                <a:hlinkClick r:id="rId88"/>
              </a:rPr>
              <a:t>tbb</a:t>
            </a:r>
            <a:r>
              <a:rPr lang="en-US" altLang="zh-CN" sz="1200" b="1" u="none" strike="noStrike" kern="1200" dirty="0">
                <a:solidFill>
                  <a:schemeClr val="tx1"/>
                </a:solidFill>
                <a:effectLst/>
                <a:latin typeface="Arial" charset="0"/>
                <a:ea typeface="+mn-ea"/>
                <a:cs typeface="Arial" charset="0"/>
                <a:hlinkClick r:id="rId88"/>
              </a:rPr>
              <a:t>::</a:t>
            </a:r>
            <a:r>
              <a:rPr lang="en-US" altLang="zh-CN" sz="1200" b="1" u="none" strike="noStrike" kern="1200" dirty="0" err="1">
                <a:solidFill>
                  <a:schemeClr val="tx1"/>
                </a:solidFill>
                <a:effectLst/>
                <a:latin typeface="Arial" charset="0"/>
                <a:ea typeface="+mn-ea"/>
                <a:cs typeface="Arial" charset="0"/>
                <a:hlinkClick r:id="rId88"/>
              </a:rPr>
              <a:t>parallel_reduce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Range &amp;range,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Value &amp;identity,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RealBody</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real_body</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Reduction &amp;reduction, </a:t>
            </a:r>
            <a:r>
              <a:rPr lang="en-US" altLang="zh-CN" sz="1200" kern="1200" dirty="0" err="1">
                <a:solidFill>
                  <a:schemeClr val="tx1"/>
                </a:solidFill>
                <a:effectLst/>
                <a:latin typeface="Arial" charset="0"/>
                <a:ea typeface="+mn-ea"/>
                <a:cs typeface="Arial" charset="0"/>
              </a:rPr>
              <a:t>affinity_partitioner</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partitioner</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Parallel iteration with reduction and </a:t>
            </a:r>
            <a:r>
              <a:rPr lang="en-US" altLang="zh-CN" sz="1200" b="1" i="1" u="none" strike="noStrike" kern="1200" dirty="0" err="1">
                <a:solidFill>
                  <a:schemeClr val="tx1"/>
                </a:solidFill>
                <a:effectLst/>
                <a:latin typeface="Arial" charset="0"/>
                <a:ea typeface="+mn-ea"/>
                <a:cs typeface="Arial" charset="0"/>
                <a:hlinkClick r:id="rId26"/>
              </a:rPr>
              <a:t>affinity_partitioner</a:t>
            </a:r>
            <a:r>
              <a:rPr lang="en-US" altLang="zh-CN" sz="1200" i="1" kern="1200" dirty="0">
                <a:solidFill>
                  <a:schemeClr val="tx1"/>
                </a:solidFill>
                <a:effectLst/>
                <a:latin typeface="Arial" charset="0"/>
                <a:ea typeface="+mn-ea"/>
                <a:cs typeface="Arial" charset="0"/>
              </a:rPr>
              <a: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Range,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Value,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RealBody</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Reduction&gt;Value </a:t>
            </a:r>
            <a:r>
              <a:rPr lang="en-US" altLang="zh-CN" sz="1200" b="1" u="none" strike="noStrike" kern="1200" dirty="0" err="1">
                <a:solidFill>
                  <a:schemeClr val="tx1"/>
                </a:solidFill>
                <a:effectLst/>
                <a:latin typeface="Arial" charset="0"/>
                <a:ea typeface="+mn-ea"/>
                <a:cs typeface="Arial" charset="0"/>
                <a:hlinkClick r:id="rId89"/>
              </a:rPr>
              <a:t>tbb</a:t>
            </a:r>
            <a:r>
              <a:rPr lang="en-US" altLang="zh-CN" sz="1200" b="1" u="none" strike="noStrike" kern="1200" dirty="0">
                <a:solidFill>
                  <a:schemeClr val="tx1"/>
                </a:solidFill>
                <a:effectLst/>
                <a:latin typeface="Arial" charset="0"/>
                <a:ea typeface="+mn-ea"/>
                <a:cs typeface="Arial" charset="0"/>
                <a:hlinkClick r:id="rId89"/>
              </a:rPr>
              <a:t>::</a:t>
            </a:r>
            <a:r>
              <a:rPr lang="en-US" altLang="zh-CN" sz="1200" b="1" u="none" strike="noStrike" kern="1200" dirty="0" err="1">
                <a:solidFill>
                  <a:schemeClr val="tx1"/>
                </a:solidFill>
                <a:effectLst/>
                <a:latin typeface="Arial" charset="0"/>
                <a:ea typeface="+mn-ea"/>
                <a:cs typeface="Arial" charset="0"/>
                <a:hlinkClick r:id="rId89"/>
              </a:rPr>
              <a:t>parallel_reduce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Range &amp;range,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Value &amp;identity,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RealBody</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real_body</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Reduction &amp;reduction,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simple_partitioner</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partitioner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task_group_context</a:t>
            </a:r>
            <a:r>
              <a:rPr lang="en-US" altLang="zh-CN" sz="1200" kern="1200" dirty="0">
                <a:solidFill>
                  <a:schemeClr val="tx1"/>
                </a:solidFill>
                <a:effectLst/>
                <a:latin typeface="Arial" charset="0"/>
                <a:ea typeface="+mn-ea"/>
                <a:cs typeface="Arial" charset="0"/>
              </a:rPr>
              <a:t> &amp;context)</a:t>
            </a:r>
            <a:r>
              <a:rPr lang="en-US" altLang="zh-CN" sz="1200" i="1" kern="1200" dirty="0">
                <a:solidFill>
                  <a:schemeClr val="tx1"/>
                </a:solidFill>
                <a:effectLst/>
                <a:latin typeface="Arial" charset="0"/>
                <a:ea typeface="+mn-ea"/>
                <a:cs typeface="Arial" charset="0"/>
              </a:rPr>
              <a:t> Parallel iteration with reduction, simple </a:t>
            </a:r>
            <a:r>
              <a:rPr lang="en-US" altLang="zh-CN" sz="1200" i="1" kern="1200" dirty="0" err="1">
                <a:solidFill>
                  <a:schemeClr val="tx1"/>
                </a:solidFill>
                <a:effectLst/>
                <a:latin typeface="Arial" charset="0"/>
                <a:ea typeface="+mn-ea"/>
                <a:cs typeface="Arial" charset="0"/>
              </a:rPr>
              <a:t>partitioner</a:t>
            </a:r>
            <a:r>
              <a:rPr lang="en-US" altLang="zh-CN" sz="1200" i="1" kern="1200" dirty="0">
                <a:solidFill>
                  <a:schemeClr val="tx1"/>
                </a:solidFill>
                <a:effectLst/>
                <a:latin typeface="Arial" charset="0"/>
                <a:ea typeface="+mn-ea"/>
                <a:cs typeface="Arial" charset="0"/>
              </a:rPr>
              <a:t> and user-supplied context.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Range,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Value,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RealBody</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Reduction&gt;Value </a:t>
            </a:r>
            <a:r>
              <a:rPr lang="en-US" altLang="zh-CN" sz="1200" b="1" u="none" strike="noStrike" kern="1200" dirty="0" err="1">
                <a:solidFill>
                  <a:schemeClr val="tx1"/>
                </a:solidFill>
                <a:effectLst/>
                <a:latin typeface="Arial" charset="0"/>
                <a:ea typeface="+mn-ea"/>
                <a:cs typeface="Arial" charset="0"/>
                <a:hlinkClick r:id="rId90"/>
              </a:rPr>
              <a:t>tbb</a:t>
            </a:r>
            <a:r>
              <a:rPr lang="en-US" altLang="zh-CN" sz="1200" b="1" u="none" strike="noStrike" kern="1200" dirty="0">
                <a:solidFill>
                  <a:schemeClr val="tx1"/>
                </a:solidFill>
                <a:effectLst/>
                <a:latin typeface="Arial" charset="0"/>
                <a:ea typeface="+mn-ea"/>
                <a:cs typeface="Arial" charset="0"/>
                <a:hlinkClick r:id="rId90"/>
              </a:rPr>
              <a:t>::</a:t>
            </a:r>
            <a:r>
              <a:rPr lang="en-US" altLang="zh-CN" sz="1200" b="1" u="none" strike="noStrike" kern="1200" dirty="0" err="1">
                <a:solidFill>
                  <a:schemeClr val="tx1"/>
                </a:solidFill>
                <a:effectLst/>
                <a:latin typeface="Arial" charset="0"/>
                <a:ea typeface="+mn-ea"/>
                <a:cs typeface="Arial" charset="0"/>
                <a:hlinkClick r:id="rId90"/>
              </a:rPr>
              <a:t>parallel_reduce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Range &amp;range,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Value &amp;identity,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RealBody</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real_body</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Reduction &amp;reduction,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auto_partitioner</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partitioner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task_group_context</a:t>
            </a:r>
            <a:r>
              <a:rPr lang="en-US" altLang="zh-CN" sz="1200" kern="1200" dirty="0">
                <a:solidFill>
                  <a:schemeClr val="tx1"/>
                </a:solidFill>
                <a:effectLst/>
                <a:latin typeface="Arial" charset="0"/>
                <a:ea typeface="+mn-ea"/>
                <a:cs typeface="Arial" charset="0"/>
              </a:rPr>
              <a:t> &amp;context)</a:t>
            </a:r>
            <a:r>
              <a:rPr lang="en-US" altLang="zh-CN" sz="1200" i="1" kern="1200" dirty="0">
                <a:solidFill>
                  <a:schemeClr val="tx1"/>
                </a:solidFill>
                <a:effectLst/>
                <a:latin typeface="Arial" charset="0"/>
                <a:ea typeface="+mn-ea"/>
                <a:cs typeface="Arial" charset="0"/>
              </a:rPr>
              <a:t> Parallel iteration with reduction, </a:t>
            </a:r>
            <a:r>
              <a:rPr lang="en-US" altLang="zh-CN" sz="1200" b="1" i="1" u="none" strike="noStrike" kern="1200" dirty="0" err="1">
                <a:solidFill>
                  <a:schemeClr val="tx1"/>
                </a:solidFill>
                <a:effectLst/>
                <a:latin typeface="Arial" charset="0"/>
                <a:ea typeface="+mn-ea"/>
                <a:cs typeface="Arial" charset="0"/>
                <a:hlinkClick r:id="rId60"/>
              </a:rPr>
              <a:t>auto_partitioner</a:t>
            </a:r>
            <a:r>
              <a:rPr lang="en-US" altLang="zh-CN" sz="1200" i="1" kern="1200" dirty="0">
                <a:solidFill>
                  <a:schemeClr val="tx1"/>
                </a:solidFill>
                <a:effectLst/>
                <a:latin typeface="Arial" charset="0"/>
                <a:ea typeface="+mn-ea"/>
                <a:cs typeface="Arial" charset="0"/>
              </a:rPr>
              <a:t> and user-supplied context.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Range,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Value,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RealBody</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Reduction&gt;Value </a:t>
            </a:r>
            <a:r>
              <a:rPr lang="en-US" altLang="zh-CN" sz="1200" b="1" u="none" strike="noStrike" kern="1200" dirty="0" err="1">
                <a:solidFill>
                  <a:schemeClr val="tx1"/>
                </a:solidFill>
                <a:effectLst/>
                <a:latin typeface="Arial" charset="0"/>
                <a:ea typeface="+mn-ea"/>
                <a:cs typeface="Arial" charset="0"/>
                <a:hlinkClick r:id="rId91"/>
              </a:rPr>
              <a:t>tbb</a:t>
            </a:r>
            <a:r>
              <a:rPr lang="en-US" altLang="zh-CN" sz="1200" b="1" u="none" strike="noStrike" kern="1200" dirty="0">
                <a:solidFill>
                  <a:schemeClr val="tx1"/>
                </a:solidFill>
                <a:effectLst/>
                <a:latin typeface="Arial" charset="0"/>
                <a:ea typeface="+mn-ea"/>
                <a:cs typeface="Arial" charset="0"/>
                <a:hlinkClick r:id="rId91"/>
              </a:rPr>
              <a:t>::</a:t>
            </a:r>
            <a:r>
              <a:rPr lang="en-US" altLang="zh-CN" sz="1200" b="1" u="none" strike="noStrike" kern="1200" dirty="0" err="1">
                <a:solidFill>
                  <a:schemeClr val="tx1"/>
                </a:solidFill>
                <a:effectLst/>
                <a:latin typeface="Arial" charset="0"/>
                <a:ea typeface="+mn-ea"/>
                <a:cs typeface="Arial" charset="0"/>
                <a:hlinkClick r:id="rId91"/>
              </a:rPr>
              <a:t>parallel_reduce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Range &amp;range,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Value &amp;identity,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RealBody</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real_body</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Reduction &amp;reduction, </a:t>
            </a:r>
            <a:r>
              <a:rPr lang="en-US" altLang="zh-CN" sz="1200" kern="1200" dirty="0" err="1">
                <a:solidFill>
                  <a:schemeClr val="tx1"/>
                </a:solidFill>
                <a:effectLst/>
                <a:latin typeface="Arial" charset="0"/>
                <a:ea typeface="+mn-ea"/>
                <a:cs typeface="Arial" charset="0"/>
              </a:rPr>
              <a:t>affinity_partitioner</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partitioner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task_group_context</a:t>
            </a:r>
            <a:r>
              <a:rPr lang="en-US" altLang="zh-CN" sz="1200" kern="1200" dirty="0">
                <a:solidFill>
                  <a:schemeClr val="tx1"/>
                </a:solidFill>
                <a:effectLst/>
                <a:latin typeface="Arial" charset="0"/>
                <a:ea typeface="+mn-ea"/>
                <a:cs typeface="Arial" charset="0"/>
              </a:rPr>
              <a:t> &amp;context)</a:t>
            </a:r>
            <a:r>
              <a:rPr lang="en-US" altLang="zh-CN" sz="1200" i="1" kern="1200" dirty="0">
                <a:solidFill>
                  <a:schemeClr val="tx1"/>
                </a:solidFill>
                <a:effectLst/>
                <a:latin typeface="Arial" charset="0"/>
                <a:ea typeface="+mn-ea"/>
                <a:cs typeface="Arial" charset="0"/>
              </a:rPr>
              <a:t> Parallel iteration with reduction, </a:t>
            </a:r>
            <a:r>
              <a:rPr lang="en-US" altLang="zh-CN" sz="1200" b="1" i="1" u="none" strike="noStrike" kern="1200" dirty="0" err="1">
                <a:solidFill>
                  <a:schemeClr val="tx1"/>
                </a:solidFill>
                <a:effectLst/>
                <a:latin typeface="Arial" charset="0"/>
                <a:ea typeface="+mn-ea"/>
                <a:cs typeface="Arial" charset="0"/>
                <a:hlinkClick r:id="rId26"/>
              </a:rPr>
              <a:t>affinity_partitioner</a:t>
            </a:r>
            <a:r>
              <a:rPr lang="en-US" altLang="zh-CN" sz="1200" i="1" kern="1200" dirty="0">
                <a:solidFill>
                  <a:schemeClr val="tx1"/>
                </a:solidFill>
                <a:effectLst/>
                <a:latin typeface="Arial" charset="0"/>
                <a:ea typeface="+mn-ea"/>
                <a:cs typeface="Arial" charset="0"/>
              </a:rPr>
              <a:t> and user-supplied context. </a:t>
            </a:r>
            <a:br>
              <a:rPr lang="en-US" altLang="zh-CN" sz="1200" i="1" kern="1200" dirty="0">
                <a:solidFill>
                  <a:schemeClr val="tx1"/>
                </a:solidFill>
                <a:effectLst/>
                <a:latin typeface="Arial" charset="0"/>
                <a:ea typeface="+mn-ea"/>
                <a:cs typeface="Arial" charset="0"/>
              </a:rPr>
            </a:br>
            <a:br>
              <a:rPr lang="en-US" altLang="zh-CN" sz="1200" kern="1200" dirty="0">
                <a:solidFill>
                  <a:schemeClr val="tx1"/>
                </a:solidFill>
                <a:effectLst/>
                <a:latin typeface="Arial" charset="0"/>
                <a:ea typeface="+mn-ea"/>
                <a:cs typeface="Arial" charset="0"/>
              </a:rPr>
            </a:br>
            <a:r>
              <a:rPr lang="en-US" altLang="zh-CN" sz="1200" b="1" kern="1200" dirty="0" err="1">
                <a:solidFill>
                  <a:schemeClr val="tx1"/>
                </a:solidFill>
                <a:effectLst/>
                <a:latin typeface="Arial" charset="0"/>
                <a:ea typeface="+mn-ea"/>
                <a:cs typeface="Arial" charset="0"/>
              </a:rPr>
              <a:t>parallel_scan</a:t>
            </a:r>
            <a:endParaRPr lang="en-US" altLang="zh-CN" sz="1200" b="1"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See also requirements on </a:t>
            </a:r>
            <a:r>
              <a:rPr lang="en-US" altLang="zh-CN" sz="1200" b="1" u="none" strike="noStrike" kern="1200" dirty="0">
                <a:solidFill>
                  <a:schemeClr val="tx1"/>
                </a:solidFill>
                <a:effectLst/>
                <a:latin typeface="Arial" charset="0"/>
                <a:ea typeface="+mn-ea"/>
                <a:cs typeface="Arial" charset="0"/>
                <a:hlinkClick r:id="rId71"/>
              </a:rPr>
              <a:t>Range</a:t>
            </a:r>
            <a:r>
              <a:rPr lang="en-US" altLang="zh-CN" sz="1200" kern="1200" dirty="0">
                <a:solidFill>
                  <a:schemeClr val="tx1"/>
                </a:solidFill>
                <a:effectLst/>
                <a:latin typeface="Arial" charset="0"/>
                <a:ea typeface="+mn-ea"/>
                <a:cs typeface="Arial" charset="0"/>
              </a:rPr>
              <a:t> and </a:t>
            </a:r>
            <a:r>
              <a:rPr lang="en-US" altLang="zh-CN" sz="1200" b="1" u="none" strike="noStrike" kern="1200" dirty="0" err="1">
                <a:solidFill>
                  <a:schemeClr val="tx1"/>
                </a:solidFill>
                <a:effectLst/>
                <a:latin typeface="Arial" charset="0"/>
                <a:ea typeface="+mn-ea"/>
                <a:cs typeface="Arial" charset="0"/>
                <a:hlinkClick r:id="rId92"/>
              </a:rPr>
              <a:t>parallel_scan</a:t>
            </a:r>
            <a:r>
              <a:rPr lang="en-US" altLang="zh-CN" sz="1200" b="1" u="none" strike="noStrike" kern="1200" dirty="0">
                <a:solidFill>
                  <a:schemeClr val="tx1"/>
                </a:solidFill>
                <a:effectLst/>
                <a:latin typeface="Arial" charset="0"/>
                <a:ea typeface="+mn-ea"/>
                <a:cs typeface="Arial" charset="0"/>
                <a:hlinkClick r:id="rId92"/>
              </a:rPr>
              <a:t> Body</a:t>
            </a:r>
            <a:r>
              <a:rPr lang="en-US" altLang="zh-CN" sz="1200" kern="1200" dirty="0">
                <a:solidFill>
                  <a:schemeClr val="tx1"/>
                </a:solidFill>
                <a:effectLst/>
                <a:latin typeface="Arial" charset="0"/>
                <a:ea typeface="+mn-ea"/>
                <a:cs typeface="Arial" charset="0"/>
              </a:rPr>
              <a:t>. * </a:t>
            </a:r>
            <a:br>
              <a:rPr lang="en-US" altLang="zh-CN" sz="1200" kern="1200" dirty="0">
                <a:solidFill>
                  <a:schemeClr val="tx1"/>
                </a:solidFill>
                <a:effectLst/>
                <a:latin typeface="Arial" charset="0"/>
                <a:ea typeface="+mn-ea"/>
                <a:cs typeface="Arial" charset="0"/>
              </a:rPr>
            </a:br>
            <a:br>
              <a:rPr lang="en-US" altLang="zh-CN" sz="1200"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Range,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Body&gt;void </a:t>
            </a:r>
            <a:r>
              <a:rPr lang="en-US" altLang="zh-CN" sz="1200" b="1" u="none" strike="noStrike" kern="1200" dirty="0" err="1">
                <a:solidFill>
                  <a:schemeClr val="tx1"/>
                </a:solidFill>
                <a:effectLst/>
                <a:latin typeface="Arial" charset="0"/>
                <a:ea typeface="+mn-ea"/>
                <a:cs typeface="Arial" charset="0"/>
                <a:hlinkClick r:id="rId93"/>
              </a:rPr>
              <a:t>tbb</a:t>
            </a:r>
            <a:r>
              <a:rPr lang="en-US" altLang="zh-CN" sz="1200" b="1" u="none" strike="noStrike" kern="1200" dirty="0">
                <a:solidFill>
                  <a:schemeClr val="tx1"/>
                </a:solidFill>
                <a:effectLst/>
                <a:latin typeface="Arial" charset="0"/>
                <a:ea typeface="+mn-ea"/>
                <a:cs typeface="Arial" charset="0"/>
                <a:hlinkClick r:id="rId93"/>
              </a:rPr>
              <a:t>::</a:t>
            </a:r>
            <a:r>
              <a:rPr lang="en-US" altLang="zh-CN" sz="1200" b="1" u="none" strike="noStrike" kern="1200" dirty="0" err="1">
                <a:solidFill>
                  <a:schemeClr val="tx1"/>
                </a:solidFill>
                <a:effectLst/>
                <a:latin typeface="Arial" charset="0"/>
                <a:ea typeface="+mn-ea"/>
                <a:cs typeface="Arial" charset="0"/>
                <a:hlinkClick r:id="rId93"/>
              </a:rPr>
              <a:t>parallel_scan</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Range &amp;range, Body &amp;body,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simple_partitioner</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partitioner</a:t>
            </a:r>
            <a:r>
              <a:rPr lang="en-US" altLang="zh-CN" sz="1200" kern="1200" dirty="0">
                <a:solidFill>
                  <a:schemeClr val="tx1"/>
                </a:solidFill>
                <a:effectLst/>
                <a:latin typeface="Arial" charset="0"/>
                <a:ea typeface="+mn-ea"/>
                <a:cs typeface="Arial" charset="0"/>
              </a:rPr>
              <a:t>=</a:t>
            </a:r>
            <a:r>
              <a:rPr lang="en-US" altLang="zh-CN" sz="1200" kern="1200" dirty="0" err="1">
                <a:solidFill>
                  <a:schemeClr val="tx1"/>
                </a:solidFill>
                <a:effectLst/>
                <a:latin typeface="Arial" charset="0"/>
                <a:ea typeface="+mn-ea"/>
                <a:cs typeface="Arial" charset="0"/>
              </a:rPr>
              <a:t>simple_partitioner</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Parallel prefix with </a:t>
            </a:r>
            <a:r>
              <a:rPr lang="en-US" altLang="zh-CN" sz="1200" b="1" i="1" u="none" strike="noStrike" kern="1200" dirty="0" err="1">
                <a:solidFill>
                  <a:schemeClr val="tx1"/>
                </a:solidFill>
                <a:effectLst/>
                <a:latin typeface="Arial" charset="0"/>
                <a:ea typeface="+mn-ea"/>
                <a:cs typeface="Arial" charset="0"/>
                <a:hlinkClick r:id="rId58"/>
              </a:rPr>
              <a:t>simple_partitioner</a:t>
            </a:r>
            <a:r>
              <a:rPr lang="en-US" altLang="zh-CN" sz="1200" i="1" kern="1200" dirty="0">
                <a:solidFill>
                  <a:schemeClr val="tx1"/>
                </a:solidFill>
                <a:effectLst/>
                <a:latin typeface="Arial" charset="0"/>
                <a:ea typeface="+mn-ea"/>
                <a:cs typeface="Arial" charset="0"/>
              </a:rPr>
              <a: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Range,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Body&gt;void </a:t>
            </a:r>
            <a:r>
              <a:rPr lang="en-US" altLang="zh-CN" sz="1200" b="1" u="none" strike="noStrike" kern="1200" dirty="0" err="1">
                <a:solidFill>
                  <a:schemeClr val="tx1"/>
                </a:solidFill>
                <a:effectLst/>
                <a:latin typeface="Arial" charset="0"/>
                <a:ea typeface="+mn-ea"/>
                <a:cs typeface="Arial" charset="0"/>
                <a:hlinkClick r:id="rId94"/>
              </a:rPr>
              <a:t>tbb</a:t>
            </a:r>
            <a:r>
              <a:rPr lang="en-US" altLang="zh-CN" sz="1200" b="1" u="none" strike="noStrike" kern="1200" dirty="0">
                <a:solidFill>
                  <a:schemeClr val="tx1"/>
                </a:solidFill>
                <a:effectLst/>
                <a:latin typeface="Arial" charset="0"/>
                <a:ea typeface="+mn-ea"/>
                <a:cs typeface="Arial" charset="0"/>
                <a:hlinkClick r:id="rId94"/>
              </a:rPr>
              <a:t>::</a:t>
            </a:r>
            <a:r>
              <a:rPr lang="en-US" altLang="zh-CN" sz="1200" b="1" u="none" strike="noStrike" kern="1200" dirty="0" err="1">
                <a:solidFill>
                  <a:schemeClr val="tx1"/>
                </a:solidFill>
                <a:effectLst/>
                <a:latin typeface="Arial" charset="0"/>
                <a:ea typeface="+mn-ea"/>
                <a:cs typeface="Arial" charset="0"/>
                <a:hlinkClick r:id="rId94"/>
              </a:rPr>
              <a:t>parallel_scan</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Range &amp;range, Body &amp;body,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auto_partitioner</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partitioner</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Parallel prefix with </a:t>
            </a:r>
            <a:r>
              <a:rPr lang="en-US" altLang="zh-CN" sz="1200" b="1" i="1" u="none" strike="noStrike" kern="1200" dirty="0" err="1">
                <a:solidFill>
                  <a:schemeClr val="tx1"/>
                </a:solidFill>
                <a:effectLst/>
                <a:latin typeface="Arial" charset="0"/>
                <a:ea typeface="+mn-ea"/>
                <a:cs typeface="Arial" charset="0"/>
                <a:hlinkClick r:id="rId60"/>
              </a:rPr>
              <a:t>auto_partitioner</a:t>
            </a:r>
            <a:r>
              <a:rPr lang="en-US" altLang="zh-CN" sz="1200" i="1" kern="1200" dirty="0">
                <a:solidFill>
                  <a:schemeClr val="tx1"/>
                </a:solidFill>
                <a:effectLst/>
                <a:latin typeface="Arial" charset="0"/>
                <a:ea typeface="+mn-ea"/>
                <a:cs typeface="Arial" charset="0"/>
              </a:rPr>
              <a:t>. </a:t>
            </a:r>
            <a:br>
              <a:rPr lang="en-US" altLang="zh-CN" sz="1200" i="1" kern="1200" dirty="0">
                <a:solidFill>
                  <a:schemeClr val="tx1"/>
                </a:solidFill>
                <a:effectLst/>
                <a:latin typeface="Arial" charset="0"/>
                <a:ea typeface="+mn-ea"/>
                <a:cs typeface="Arial" charset="0"/>
              </a:rPr>
            </a:br>
            <a:br>
              <a:rPr lang="en-US" altLang="zh-CN" sz="1200" kern="1200" dirty="0">
                <a:solidFill>
                  <a:schemeClr val="tx1"/>
                </a:solidFill>
                <a:effectLst/>
                <a:latin typeface="Arial" charset="0"/>
                <a:ea typeface="+mn-ea"/>
                <a:cs typeface="Arial" charset="0"/>
              </a:rPr>
            </a:br>
            <a:r>
              <a:rPr lang="en-US" altLang="zh-CN" sz="1200" b="1" kern="1200" dirty="0" err="1">
                <a:solidFill>
                  <a:schemeClr val="tx1"/>
                </a:solidFill>
                <a:effectLst/>
                <a:latin typeface="Arial" charset="0"/>
                <a:ea typeface="+mn-ea"/>
                <a:cs typeface="Arial" charset="0"/>
              </a:rPr>
              <a:t>parallel_sort</a:t>
            </a:r>
            <a:endParaRPr lang="en-US" altLang="zh-CN" sz="1200" b="1"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See also requirements on </a:t>
            </a:r>
            <a:r>
              <a:rPr lang="en-US" altLang="zh-CN" sz="1200" b="1" u="none" strike="noStrike" kern="1200" dirty="0">
                <a:solidFill>
                  <a:schemeClr val="tx1"/>
                </a:solidFill>
                <a:effectLst/>
                <a:latin typeface="Arial" charset="0"/>
                <a:ea typeface="+mn-ea"/>
                <a:cs typeface="Arial" charset="0"/>
                <a:hlinkClick r:id="rId95"/>
              </a:rPr>
              <a:t>iterators for </a:t>
            </a:r>
            <a:r>
              <a:rPr lang="en-US" altLang="zh-CN" sz="1200" b="1" u="none" strike="noStrike" kern="1200" dirty="0" err="1">
                <a:solidFill>
                  <a:schemeClr val="tx1"/>
                </a:solidFill>
                <a:effectLst/>
                <a:latin typeface="Arial" charset="0"/>
                <a:ea typeface="+mn-ea"/>
                <a:cs typeface="Arial" charset="0"/>
                <a:hlinkClick r:id="rId95"/>
              </a:rPr>
              <a:t>parallel_sort</a:t>
            </a:r>
            <a:r>
              <a:rPr lang="en-US" altLang="zh-CN" sz="1200" kern="1200" dirty="0">
                <a:solidFill>
                  <a:schemeClr val="tx1"/>
                </a:solidFill>
                <a:effectLst/>
                <a:latin typeface="Arial" charset="0"/>
                <a:ea typeface="+mn-ea"/>
                <a:cs typeface="Arial" charset="0"/>
              </a:rPr>
              <a:t>. * </a:t>
            </a:r>
            <a:br>
              <a:rPr lang="en-US" altLang="zh-CN" sz="1200" kern="1200" dirty="0">
                <a:solidFill>
                  <a:schemeClr val="tx1"/>
                </a:solidFill>
                <a:effectLst/>
                <a:latin typeface="Arial" charset="0"/>
                <a:ea typeface="+mn-ea"/>
                <a:cs typeface="Arial" charset="0"/>
              </a:rPr>
            </a:br>
            <a:br>
              <a:rPr lang="en-US" altLang="zh-CN" sz="1200"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RandomAccessIterator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Compare&gt;void </a:t>
            </a:r>
            <a:r>
              <a:rPr lang="en-US" altLang="zh-CN" sz="1200" b="1" u="none" strike="noStrike" kern="1200" dirty="0" err="1">
                <a:solidFill>
                  <a:schemeClr val="tx1"/>
                </a:solidFill>
                <a:effectLst/>
                <a:latin typeface="Arial" charset="0"/>
                <a:ea typeface="+mn-ea"/>
                <a:cs typeface="Arial" charset="0"/>
                <a:hlinkClick r:id="rId96"/>
              </a:rPr>
              <a:t>tbb</a:t>
            </a:r>
            <a:r>
              <a:rPr lang="en-US" altLang="zh-CN" sz="1200" b="1" u="none" strike="noStrike" kern="1200" dirty="0">
                <a:solidFill>
                  <a:schemeClr val="tx1"/>
                </a:solidFill>
                <a:effectLst/>
                <a:latin typeface="Arial" charset="0"/>
                <a:ea typeface="+mn-ea"/>
                <a:cs typeface="Arial" charset="0"/>
                <a:hlinkClick r:id="rId96"/>
              </a:rPr>
              <a:t>::</a:t>
            </a:r>
            <a:r>
              <a:rPr lang="en-US" altLang="zh-CN" sz="1200" b="1" u="none" strike="noStrike" kern="1200" dirty="0" err="1">
                <a:solidFill>
                  <a:schemeClr val="tx1"/>
                </a:solidFill>
                <a:effectLst/>
                <a:latin typeface="Arial" charset="0"/>
                <a:ea typeface="+mn-ea"/>
                <a:cs typeface="Arial" charset="0"/>
                <a:hlinkClick r:id="rId96"/>
              </a:rPr>
              <a:t>parallel_sort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RandomAccessIterator</a:t>
            </a:r>
            <a:r>
              <a:rPr lang="en-US" altLang="zh-CN" sz="1200" kern="1200" dirty="0">
                <a:solidFill>
                  <a:schemeClr val="tx1"/>
                </a:solidFill>
                <a:effectLst/>
                <a:latin typeface="Arial" charset="0"/>
                <a:ea typeface="+mn-ea"/>
                <a:cs typeface="Arial" charset="0"/>
              </a:rPr>
              <a:t> begin, </a:t>
            </a:r>
            <a:r>
              <a:rPr lang="en-US" altLang="zh-CN" sz="1200" kern="1200" dirty="0" err="1">
                <a:solidFill>
                  <a:schemeClr val="tx1"/>
                </a:solidFill>
                <a:effectLst/>
                <a:latin typeface="Arial" charset="0"/>
                <a:ea typeface="+mn-ea"/>
                <a:cs typeface="Arial" charset="0"/>
              </a:rPr>
              <a:t>RandomAccessIterator</a:t>
            </a:r>
            <a:r>
              <a:rPr lang="en-US" altLang="zh-CN" sz="1200" kern="1200" dirty="0">
                <a:solidFill>
                  <a:schemeClr val="tx1"/>
                </a:solidFill>
                <a:effectLst/>
                <a:latin typeface="Arial" charset="0"/>
                <a:ea typeface="+mn-ea"/>
                <a:cs typeface="Arial" charset="0"/>
              </a:rPr>
              <a:t> end,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Compare &amp;comp)</a:t>
            </a:r>
            <a:r>
              <a:rPr lang="en-US" altLang="zh-CN" sz="1200" i="1" kern="1200" dirty="0">
                <a:solidFill>
                  <a:schemeClr val="tx1"/>
                </a:solidFill>
                <a:effectLst/>
                <a:latin typeface="Arial" charset="0"/>
                <a:ea typeface="+mn-ea"/>
                <a:cs typeface="Arial" charset="0"/>
              </a:rPr>
              <a:t> Sorts the data in [</a:t>
            </a:r>
            <a:r>
              <a:rPr lang="en-US" altLang="zh-CN" sz="1200" i="1" kern="1200" dirty="0" err="1">
                <a:solidFill>
                  <a:schemeClr val="tx1"/>
                </a:solidFill>
                <a:effectLst/>
                <a:latin typeface="Arial" charset="0"/>
                <a:ea typeface="+mn-ea"/>
                <a:cs typeface="Arial" charset="0"/>
              </a:rPr>
              <a:t>begin,end</a:t>
            </a:r>
            <a:r>
              <a:rPr lang="en-US" altLang="zh-CN" sz="1200" i="1" kern="1200" dirty="0">
                <a:solidFill>
                  <a:schemeClr val="tx1"/>
                </a:solidFill>
                <a:effectLst/>
                <a:latin typeface="Arial" charset="0"/>
                <a:ea typeface="+mn-ea"/>
                <a:cs typeface="Arial" charset="0"/>
              </a:rPr>
              <a:t>) using the given comparator.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RandomAccessIterator</a:t>
            </a:r>
            <a:r>
              <a:rPr lang="en-US" altLang="zh-CN" sz="1200" kern="1200" dirty="0">
                <a:solidFill>
                  <a:schemeClr val="tx1"/>
                </a:solidFill>
                <a:effectLst/>
                <a:latin typeface="Arial" charset="0"/>
                <a:ea typeface="+mn-ea"/>
                <a:cs typeface="Arial" charset="0"/>
              </a:rPr>
              <a:t>&gt;void </a:t>
            </a:r>
            <a:r>
              <a:rPr lang="en-US" altLang="zh-CN" sz="1200" b="1" u="none" strike="noStrike" kern="1200" dirty="0" err="1">
                <a:solidFill>
                  <a:schemeClr val="tx1"/>
                </a:solidFill>
                <a:effectLst/>
                <a:latin typeface="Arial" charset="0"/>
                <a:ea typeface="+mn-ea"/>
                <a:cs typeface="Arial" charset="0"/>
                <a:hlinkClick r:id="rId97"/>
              </a:rPr>
              <a:t>tbb</a:t>
            </a:r>
            <a:r>
              <a:rPr lang="en-US" altLang="zh-CN" sz="1200" b="1" u="none" strike="noStrike" kern="1200" dirty="0">
                <a:solidFill>
                  <a:schemeClr val="tx1"/>
                </a:solidFill>
                <a:effectLst/>
                <a:latin typeface="Arial" charset="0"/>
                <a:ea typeface="+mn-ea"/>
                <a:cs typeface="Arial" charset="0"/>
                <a:hlinkClick r:id="rId97"/>
              </a:rPr>
              <a:t>::</a:t>
            </a:r>
            <a:r>
              <a:rPr lang="en-US" altLang="zh-CN" sz="1200" b="1" u="none" strike="noStrike" kern="1200" dirty="0" err="1">
                <a:solidFill>
                  <a:schemeClr val="tx1"/>
                </a:solidFill>
                <a:effectLst/>
                <a:latin typeface="Arial" charset="0"/>
                <a:ea typeface="+mn-ea"/>
                <a:cs typeface="Arial" charset="0"/>
                <a:hlinkClick r:id="rId97"/>
              </a:rPr>
              <a:t>parallel_sort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RandomAccessIterator</a:t>
            </a:r>
            <a:r>
              <a:rPr lang="en-US" altLang="zh-CN" sz="1200" kern="1200" dirty="0">
                <a:solidFill>
                  <a:schemeClr val="tx1"/>
                </a:solidFill>
                <a:effectLst/>
                <a:latin typeface="Arial" charset="0"/>
                <a:ea typeface="+mn-ea"/>
                <a:cs typeface="Arial" charset="0"/>
              </a:rPr>
              <a:t> begin, </a:t>
            </a:r>
            <a:r>
              <a:rPr lang="en-US" altLang="zh-CN" sz="1200" kern="1200" dirty="0" err="1">
                <a:solidFill>
                  <a:schemeClr val="tx1"/>
                </a:solidFill>
                <a:effectLst/>
                <a:latin typeface="Arial" charset="0"/>
                <a:ea typeface="+mn-ea"/>
                <a:cs typeface="Arial" charset="0"/>
              </a:rPr>
              <a:t>RandomAccessIterator</a:t>
            </a:r>
            <a:r>
              <a:rPr lang="en-US" altLang="zh-CN" sz="1200" kern="1200" dirty="0">
                <a:solidFill>
                  <a:schemeClr val="tx1"/>
                </a:solidFill>
                <a:effectLst/>
                <a:latin typeface="Arial" charset="0"/>
                <a:ea typeface="+mn-ea"/>
                <a:cs typeface="Arial" charset="0"/>
              </a:rPr>
              <a:t> end)</a:t>
            </a:r>
            <a:r>
              <a:rPr lang="en-US" altLang="zh-CN" sz="1200" i="1" kern="1200" dirty="0">
                <a:solidFill>
                  <a:schemeClr val="tx1"/>
                </a:solidFill>
                <a:effectLst/>
                <a:latin typeface="Arial" charset="0"/>
                <a:ea typeface="+mn-ea"/>
                <a:cs typeface="Arial" charset="0"/>
              </a:rPr>
              <a:t> Sorts the data in [</a:t>
            </a:r>
            <a:r>
              <a:rPr lang="en-US" altLang="zh-CN" sz="1200" i="1" kern="1200" dirty="0" err="1">
                <a:solidFill>
                  <a:schemeClr val="tx1"/>
                </a:solidFill>
                <a:effectLst/>
                <a:latin typeface="Arial" charset="0"/>
                <a:ea typeface="+mn-ea"/>
                <a:cs typeface="Arial" charset="0"/>
              </a:rPr>
              <a:t>begin,end</a:t>
            </a:r>
            <a:r>
              <a:rPr lang="en-US" altLang="zh-CN" sz="1200" i="1" kern="1200" dirty="0">
                <a:solidFill>
                  <a:schemeClr val="tx1"/>
                </a:solidFill>
                <a:effectLst/>
                <a:latin typeface="Arial" charset="0"/>
                <a:ea typeface="+mn-ea"/>
                <a:cs typeface="Arial" charset="0"/>
              </a:rPr>
              <a:t>) with a default comparator </a:t>
            </a:r>
            <a:r>
              <a:rPr lang="en-US" altLang="zh-CN" sz="1200" i="1" kern="1200" dirty="0" err="1">
                <a:solidFill>
                  <a:schemeClr val="tx1"/>
                </a:solidFill>
                <a:effectLst/>
                <a:latin typeface="Arial" charset="0"/>
                <a:ea typeface="+mn-ea"/>
                <a:cs typeface="Arial" charset="0"/>
              </a:rPr>
              <a:t>std</a:t>
            </a:r>
            <a:r>
              <a:rPr lang="en-US" altLang="zh-CN" sz="1200" i="1" kern="1200" dirty="0">
                <a:solidFill>
                  <a:schemeClr val="tx1"/>
                </a:solidFill>
                <a:effectLst/>
                <a:latin typeface="Arial" charset="0"/>
                <a:ea typeface="+mn-ea"/>
                <a:cs typeface="Arial" charset="0"/>
              </a:rPr>
              <a:t>::less&lt;</a:t>
            </a:r>
            <a:r>
              <a:rPr lang="en-US" altLang="zh-CN" sz="1200" i="1" kern="1200" dirty="0" err="1">
                <a:solidFill>
                  <a:schemeClr val="tx1"/>
                </a:solidFill>
                <a:effectLst/>
                <a:latin typeface="Arial" charset="0"/>
                <a:ea typeface="+mn-ea"/>
                <a:cs typeface="Arial" charset="0"/>
              </a:rPr>
              <a:t>RandomAccessIterator</a:t>
            </a:r>
            <a:r>
              <a:rPr lang="en-US" altLang="zh-CN" sz="1200" i="1" kern="1200" dirty="0">
                <a:solidFill>
                  <a:schemeClr val="tx1"/>
                </a:solidFill>
                <a:effectLst/>
                <a:latin typeface="Arial" charset="0"/>
                <a:ea typeface="+mn-ea"/>
                <a:cs typeface="Arial" charset="0"/>
              </a:rPr>
              <a:t>&gt;.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T&gt;void </a:t>
            </a:r>
            <a:r>
              <a:rPr lang="en-US" altLang="zh-CN" sz="1200" b="1" u="none" strike="noStrike" kern="1200" dirty="0" err="1">
                <a:solidFill>
                  <a:schemeClr val="tx1"/>
                </a:solidFill>
                <a:effectLst/>
                <a:latin typeface="Arial" charset="0"/>
                <a:ea typeface="+mn-ea"/>
                <a:cs typeface="Arial" charset="0"/>
                <a:hlinkClick r:id="rId98"/>
              </a:rPr>
              <a:t>tbb</a:t>
            </a:r>
            <a:r>
              <a:rPr lang="en-US" altLang="zh-CN" sz="1200" b="1" u="none" strike="noStrike" kern="1200" dirty="0">
                <a:solidFill>
                  <a:schemeClr val="tx1"/>
                </a:solidFill>
                <a:effectLst/>
                <a:latin typeface="Arial" charset="0"/>
                <a:ea typeface="+mn-ea"/>
                <a:cs typeface="Arial" charset="0"/>
                <a:hlinkClick r:id="rId98"/>
              </a:rPr>
              <a:t>::</a:t>
            </a:r>
            <a:r>
              <a:rPr lang="en-US" altLang="zh-CN" sz="1200" b="1" u="none" strike="noStrike" kern="1200" dirty="0" err="1">
                <a:solidFill>
                  <a:schemeClr val="tx1"/>
                </a:solidFill>
                <a:effectLst/>
                <a:latin typeface="Arial" charset="0"/>
                <a:ea typeface="+mn-ea"/>
                <a:cs typeface="Arial" charset="0"/>
                <a:hlinkClick r:id="rId98"/>
              </a:rPr>
              <a:t>parallel_sort</a:t>
            </a:r>
            <a:r>
              <a:rPr lang="en-US" altLang="zh-CN" sz="1200" kern="1200" dirty="0">
                <a:solidFill>
                  <a:schemeClr val="tx1"/>
                </a:solidFill>
                <a:effectLst/>
                <a:latin typeface="Arial" charset="0"/>
                <a:ea typeface="+mn-ea"/>
                <a:cs typeface="Arial" charset="0"/>
              </a:rPr>
              <a:t> (T *begin, T *end)</a:t>
            </a:r>
            <a:r>
              <a:rPr lang="en-US" altLang="zh-CN" sz="1200" i="1" kern="1200" dirty="0">
                <a:solidFill>
                  <a:schemeClr val="tx1"/>
                </a:solidFill>
                <a:effectLst/>
                <a:latin typeface="Arial" charset="0"/>
                <a:ea typeface="+mn-ea"/>
                <a:cs typeface="Arial" charset="0"/>
              </a:rPr>
              <a:t> Sorts the data in the range [</a:t>
            </a:r>
            <a:r>
              <a:rPr lang="en-US" altLang="zh-CN" sz="1200" i="1" kern="1200" dirty="0" err="1">
                <a:solidFill>
                  <a:schemeClr val="tx1"/>
                </a:solidFill>
                <a:effectLst/>
                <a:latin typeface="Arial" charset="0"/>
                <a:ea typeface="+mn-ea"/>
                <a:cs typeface="Arial" charset="0"/>
              </a:rPr>
              <a:t>begin,end</a:t>
            </a:r>
            <a:r>
              <a:rPr lang="en-US" altLang="zh-CN" sz="1200" i="1" kern="1200" dirty="0">
                <a:solidFill>
                  <a:schemeClr val="tx1"/>
                </a:solidFill>
                <a:effectLst/>
                <a:latin typeface="Arial" charset="0"/>
                <a:ea typeface="+mn-ea"/>
                <a:cs typeface="Arial" charset="0"/>
              </a:rPr>
              <a:t>) with a default comparator </a:t>
            </a:r>
            <a:r>
              <a:rPr lang="en-US" altLang="zh-CN" sz="1200" i="1" kern="1200" dirty="0" err="1">
                <a:solidFill>
                  <a:schemeClr val="tx1"/>
                </a:solidFill>
                <a:effectLst/>
                <a:latin typeface="Arial" charset="0"/>
                <a:ea typeface="+mn-ea"/>
                <a:cs typeface="Arial" charset="0"/>
              </a:rPr>
              <a:t>std</a:t>
            </a:r>
            <a:r>
              <a:rPr lang="en-US" altLang="zh-CN" sz="1200" i="1" kern="1200" dirty="0">
                <a:solidFill>
                  <a:schemeClr val="tx1"/>
                </a:solidFill>
                <a:effectLst/>
                <a:latin typeface="Arial" charset="0"/>
                <a:ea typeface="+mn-ea"/>
                <a:cs typeface="Arial" charset="0"/>
              </a:rPr>
              <a:t>::less&lt;T&gt;. </a:t>
            </a:r>
            <a:br>
              <a:rPr lang="en-US" altLang="zh-CN" sz="1200" i="1" kern="1200" dirty="0">
                <a:solidFill>
                  <a:schemeClr val="tx1"/>
                </a:solidFill>
                <a:effectLst/>
                <a:latin typeface="Arial" charset="0"/>
                <a:ea typeface="+mn-ea"/>
                <a:cs typeface="Arial" charset="0"/>
              </a:rPr>
            </a:br>
            <a:br>
              <a:rPr lang="en-US" altLang="zh-CN" sz="1200" kern="1200" dirty="0">
                <a:solidFill>
                  <a:schemeClr val="tx1"/>
                </a:solidFill>
                <a:effectLst/>
                <a:latin typeface="Arial" charset="0"/>
                <a:ea typeface="+mn-ea"/>
                <a:cs typeface="Arial" charset="0"/>
              </a:rPr>
            </a:br>
            <a:r>
              <a:rPr lang="en-US" altLang="zh-CN" sz="1200" b="1" kern="1200" dirty="0">
                <a:solidFill>
                  <a:schemeClr val="tx1"/>
                </a:solidFill>
                <a:effectLst/>
                <a:latin typeface="Arial" charset="0"/>
                <a:ea typeface="+mn-ea"/>
                <a:cs typeface="Arial" charset="0"/>
              </a:rPr>
              <a:t>Functions</a:t>
            </a:r>
          </a:p>
          <a:p>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Iterator,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Body,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Item&gt;void </a:t>
            </a:r>
            <a:r>
              <a:rPr lang="en-US" altLang="zh-CN" sz="1200" b="1" u="none" strike="noStrike" kern="1200" dirty="0" err="1">
                <a:solidFill>
                  <a:schemeClr val="tx1"/>
                </a:solidFill>
                <a:effectLst/>
                <a:latin typeface="Arial" charset="0"/>
                <a:ea typeface="+mn-ea"/>
                <a:cs typeface="Arial" charset="0"/>
                <a:hlinkClick r:id="rId99"/>
              </a:rPr>
              <a:t>tbb</a:t>
            </a:r>
            <a:r>
              <a:rPr lang="en-US" altLang="zh-CN" sz="1200" b="1" u="none" strike="noStrike" kern="1200" dirty="0">
                <a:solidFill>
                  <a:schemeClr val="tx1"/>
                </a:solidFill>
                <a:effectLst/>
                <a:latin typeface="Arial" charset="0"/>
                <a:ea typeface="+mn-ea"/>
                <a:cs typeface="Arial" charset="0"/>
                <a:hlinkClick r:id="rId99"/>
              </a:rPr>
              <a:t>::internal::</a:t>
            </a:r>
            <a:r>
              <a:rPr lang="en-US" altLang="zh-CN" sz="1200" b="1" u="none" strike="noStrike" kern="1200" dirty="0" err="1">
                <a:solidFill>
                  <a:schemeClr val="tx1"/>
                </a:solidFill>
                <a:effectLst/>
                <a:latin typeface="Arial" charset="0"/>
                <a:ea typeface="+mn-ea"/>
                <a:cs typeface="Arial" charset="0"/>
                <a:hlinkClick r:id="rId99"/>
              </a:rPr>
              <a:t>run_parallel_do</a:t>
            </a:r>
            <a:r>
              <a:rPr lang="en-US" altLang="zh-CN" sz="1200" kern="1200" dirty="0">
                <a:solidFill>
                  <a:schemeClr val="tx1"/>
                </a:solidFill>
                <a:effectLst/>
                <a:latin typeface="Arial" charset="0"/>
                <a:ea typeface="+mn-ea"/>
                <a:cs typeface="Arial" charset="0"/>
              </a:rPr>
              <a:t> (Iterator first, Iterator last,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Body &amp;</a:t>
            </a:r>
            <a:r>
              <a:rPr lang="en-US" altLang="zh-CN" sz="1200" kern="1200" dirty="0" err="1">
                <a:solidFill>
                  <a:schemeClr val="tx1"/>
                </a:solidFill>
                <a:effectLst/>
                <a:latin typeface="Arial" charset="0"/>
                <a:ea typeface="+mn-ea"/>
                <a:cs typeface="Arial" charset="0"/>
              </a:rPr>
              <a:t>body#if</a:t>
            </a:r>
            <a:r>
              <a:rPr lang="en-US" altLang="zh-CN" sz="1200" kern="1200" dirty="0">
                <a:solidFill>
                  <a:schemeClr val="tx1"/>
                </a:solidFill>
                <a:effectLst/>
                <a:latin typeface="Arial" charset="0"/>
                <a:ea typeface="+mn-ea"/>
                <a:cs typeface="Arial" charset="0"/>
              </a:rPr>
              <a:t> __TBB_EXCEPTIONS, </a:t>
            </a:r>
            <a:r>
              <a:rPr lang="en-US" altLang="zh-CN" sz="1200" kern="1200" dirty="0" err="1">
                <a:solidFill>
                  <a:schemeClr val="tx1"/>
                </a:solidFill>
                <a:effectLst/>
                <a:latin typeface="Arial" charset="0"/>
                <a:ea typeface="+mn-ea"/>
                <a:cs typeface="Arial" charset="0"/>
              </a:rPr>
              <a:t>task_group_context</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context#endif</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For internal use only.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Iterator,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Body,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Item&gt;void </a:t>
            </a:r>
            <a:r>
              <a:rPr lang="en-US" altLang="zh-CN" sz="1200" b="1" u="none" strike="noStrike" kern="1200" dirty="0" err="1">
                <a:solidFill>
                  <a:schemeClr val="tx1"/>
                </a:solidFill>
                <a:effectLst/>
                <a:latin typeface="Arial" charset="0"/>
                <a:ea typeface="+mn-ea"/>
                <a:cs typeface="Arial" charset="0"/>
                <a:hlinkClick r:id="rId100"/>
              </a:rPr>
              <a:t>tbb</a:t>
            </a:r>
            <a:r>
              <a:rPr lang="en-US" altLang="zh-CN" sz="1200" b="1" u="none" strike="noStrike" kern="1200" dirty="0">
                <a:solidFill>
                  <a:schemeClr val="tx1"/>
                </a:solidFill>
                <a:effectLst/>
                <a:latin typeface="Arial" charset="0"/>
                <a:ea typeface="+mn-ea"/>
                <a:cs typeface="Arial" charset="0"/>
                <a:hlinkClick r:id="rId100"/>
              </a:rPr>
              <a:t>::internal::</a:t>
            </a:r>
            <a:r>
              <a:rPr lang="en-US" altLang="zh-CN" sz="1200" b="1" u="none" strike="noStrike" kern="1200" dirty="0" err="1">
                <a:solidFill>
                  <a:schemeClr val="tx1"/>
                </a:solidFill>
                <a:effectLst/>
                <a:latin typeface="Arial" charset="0"/>
                <a:ea typeface="+mn-ea"/>
                <a:cs typeface="Arial" charset="0"/>
                <a:hlinkClick r:id="rId100"/>
              </a:rPr>
              <a:t>select_parallel_do</a:t>
            </a:r>
            <a:r>
              <a:rPr lang="en-US" altLang="zh-CN" sz="1200" kern="1200" dirty="0">
                <a:solidFill>
                  <a:schemeClr val="tx1"/>
                </a:solidFill>
                <a:effectLst/>
                <a:latin typeface="Arial" charset="0"/>
                <a:ea typeface="+mn-ea"/>
                <a:cs typeface="Arial" charset="0"/>
              </a:rPr>
              <a:t> (Iterator first, Iterator last,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Body &amp;body, void(Body::*)(Item)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#if __TBB_EXCEPTIONS, </a:t>
            </a:r>
            <a:r>
              <a:rPr lang="en-US" altLang="zh-CN" sz="1200" kern="1200" dirty="0" err="1">
                <a:solidFill>
                  <a:schemeClr val="tx1"/>
                </a:solidFill>
                <a:effectLst/>
                <a:latin typeface="Arial" charset="0"/>
                <a:ea typeface="+mn-ea"/>
                <a:cs typeface="Arial" charset="0"/>
              </a:rPr>
              <a:t>task_group_context</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context#endif</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For internal use only.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Iterator,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Body,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Item,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_Item&gt;void </a:t>
            </a:r>
            <a:r>
              <a:rPr lang="en-US" altLang="zh-CN" sz="1200" b="1" u="none" strike="noStrike" kern="1200" dirty="0" err="1">
                <a:solidFill>
                  <a:schemeClr val="tx1"/>
                </a:solidFill>
                <a:effectLst/>
                <a:latin typeface="Arial" charset="0"/>
                <a:ea typeface="+mn-ea"/>
                <a:cs typeface="Arial" charset="0"/>
                <a:hlinkClick r:id="rId101"/>
              </a:rPr>
              <a:t>tbb</a:t>
            </a:r>
            <a:r>
              <a:rPr lang="en-US" altLang="zh-CN" sz="1200" b="1" u="none" strike="noStrike" kern="1200" dirty="0">
                <a:solidFill>
                  <a:schemeClr val="tx1"/>
                </a:solidFill>
                <a:effectLst/>
                <a:latin typeface="Arial" charset="0"/>
                <a:ea typeface="+mn-ea"/>
                <a:cs typeface="Arial" charset="0"/>
                <a:hlinkClick r:id="rId101"/>
              </a:rPr>
              <a:t>::internal::</a:t>
            </a:r>
            <a:r>
              <a:rPr lang="en-US" altLang="zh-CN" sz="1200" b="1" u="none" strike="noStrike" kern="1200" dirty="0" err="1">
                <a:solidFill>
                  <a:schemeClr val="tx1"/>
                </a:solidFill>
                <a:effectLst/>
                <a:latin typeface="Arial" charset="0"/>
                <a:ea typeface="+mn-ea"/>
                <a:cs typeface="Arial" charset="0"/>
                <a:hlinkClick r:id="rId101"/>
              </a:rPr>
              <a:t>select_parallel_do</a:t>
            </a:r>
            <a:r>
              <a:rPr lang="en-US" altLang="zh-CN" sz="1200" kern="1200" dirty="0">
                <a:solidFill>
                  <a:schemeClr val="tx1"/>
                </a:solidFill>
                <a:effectLst/>
                <a:latin typeface="Arial" charset="0"/>
                <a:ea typeface="+mn-ea"/>
                <a:cs typeface="Arial" charset="0"/>
              </a:rPr>
              <a:t> (Iterator first, Iterator last,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Body &amp;body, void(Body::*)(Item, </a:t>
            </a:r>
            <a:r>
              <a:rPr lang="en-US" altLang="zh-CN" sz="1200" kern="1200" dirty="0" err="1">
                <a:solidFill>
                  <a:schemeClr val="tx1"/>
                </a:solidFill>
                <a:effectLst/>
                <a:latin typeface="Arial" charset="0"/>
                <a:ea typeface="+mn-ea"/>
                <a:cs typeface="Arial" charset="0"/>
              </a:rPr>
              <a:t>parallel_do_feeder</a:t>
            </a:r>
            <a:r>
              <a:rPr lang="en-US" altLang="zh-CN" sz="1200" kern="1200" dirty="0">
                <a:solidFill>
                  <a:schemeClr val="tx1"/>
                </a:solidFill>
                <a:effectLst/>
                <a:latin typeface="Arial" charset="0"/>
                <a:ea typeface="+mn-ea"/>
                <a:cs typeface="Arial" charset="0"/>
              </a:rPr>
              <a:t>&lt; _Item &gt; &amp;)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#if __TBB_EXCEPTIONS, </a:t>
            </a:r>
            <a:r>
              <a:rPr lang="en-US" altLang="zh-CN" sz="1200" kern="1200" dirty="0" err="1">
                <a:solidFill>
                  <a:schemeClr val="tx1"/>
                </a:solidFill>
                <a:effectLst/>
                <a:latin typeface="Arial" charset="0"/>
                <a:ea typeface="+mn-ea"/>
                <a:cs typeface="Arial" charset="0"/>
              </a:rPr>
              <a:t>task_group_context</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context#endif</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For internal use only.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RandomAccessIterator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Compare&gt;void </a:t>
            </a:r>
            <a:r>
              <a:rPr lang="en-US" altLang="zh-CN" sz="1200" b="1" u="none" strike="noStrike" kern="1200" dirty="0" err="1">
                <a:solidFill>
                  <a:schemeClr val="tx1"/>
                </a:solidFill>
                <a:effectLst/>
                <a:latin typeface="Arial" charset="0"/>
                <a:ea typeface="+mn-ea"/>
                <a:cs typeface="Arial" charset="0"/>
                <a:hlinkClick r:id="rId102"/>
              </a:rPr>
              <a:t>tbb</a:t>
            </a:r>
            <a:r>
              <a:rPr lang="en-US" altLang="zh-CN" sz="1200" b="1" u="none" strike="noStrike" kern="1200" dirty="0">
                <a:solidFill>
                  <a:schemeClr val="tx1"/>
                </a:solidFill>
                <a:effectLst/>
                <a:latin typeface="Arial" charset="0"/>
                <a:ea typeface="+mn-ea"/>
                <a:cs typeface="Arial" charset="0"/>
                <a:hlinkClick r:id="rId102"/>
              </a:rPr>
              <a:t>::internal::</a:t>
            </a:r>
            <a:r>
              <a:rPr lang="en-US" altLang="zh-CN" sz="1200" b="1" u="none" strike="noStrike" kern="1200" dirty="0" err="1">
                <a:solidFill>
                  <a:schemeClr val="tx1"/>
                </a:solidFill>
                <a:effectLst/>
                <a:latin typeface="Arial" charset="0"/>
                <a:ea typeface="+mn-ea"/>
                <a:cs typeface="Arial" charset="0"/>
                <a:hlinkClick r:id="rId102"/>
              </a:rPr>
              <a:t>parallel_quick_sort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RandomAccessIterator</a:t>
            </a:r>
            <a:r>
              <a:rPr lang="en-US" altLang="zh-CN" sz="1200" kern="1200" dirty="0">
                <a:solidFill>
                  <a:schemeClr val="tx1"/>
                </a:solidFill>
                <a:effectLst/>
                <a:latin typeface="Arial" charset="0"/>
                <a:ea typeface="+mn-ea"/>
                <a:cs typeface="Arial" charset="0"/>
              </a:rPr>
              <a:t> begin, </a:t>
            </a:r>
            <a:r>
              <a:rPr lang="en-US" altLang="zh-CN" sz="1200" kern="1200" dirty="0" err="1">
                <a:solidFill>
                  <a:schemeClr val="tx1"/>
                </a:solidFill>
                <a:effectLst/>
                <a:latin typeface="Arial" charset="0"/>
                <a:ea typeface="+mn-ea"/>
                <a:cs typeface="Arial" charset="0"/>
              </a:rPr>
              <a:t>RandomAccessIterator</a:t>
            </a:r>
            <a:r>
              <a:rPr lang="en-US" altLang="zh-CN" sz="1200" kern="1200" dirty="0">
                <a:solidFill>
                  <a:schemeClr val="tx1"/>
                </a:solidFill>
                <a:effectLst/>
                <a:latin typeface="Arial" charset="0"/>
                <a:ea typeface="+mn-ea"/>
                <a:cs typeface="Arial" charset="0"/>
              </a:rPr>
              <a:t> end,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Compare &amp;comp)</a:t>
            </a:r>
            <a:r>
              <a:rPr lang="en-US" altLang="zh-CN" sz="1200" i="1" kern="1200" dirty="0">
                <a:solidFill>
                  <a:schemeClr val="tx1"/>
                </a:solidFill>
                <a:effectLst/>
                <a:latin typeface="Arial" charset="0"/>
                <a:ea typeface="+mn-ea"/>
                <a:cs typeface="Arial" charset="0"/>
              </a:rPr>
              <a:t> Wrapper method to initiate the sort by calling </a:t>
            </a:r>
            <a:r>
              <a:rPr lang="en-US" altLang="zh-CN" sz="1200" i="1" kern="1200" dirty="0" err="1">
                <a:solidFill>
                  <a:schemeClr val="tx1"/>
                </a:solidFill>
                <a:effectLst/>
                <a:latin typeface="Arial" charset="0"/>
                <a:ea typeface="+mn-ea"/>
                <a:cs typeface="Arial" charset="0"/>
              </a:rPr>
              <a:t>parallel_for</a:t>
            </a:r>
            <a:r>
              <a:rPr lang="en-US" altLang="zh-CN" sz="1200" i="1" kern="1200" dirty="0">
                <a:solidFill>
                  <a:schemeClr val="tx1"/>
                </a:solidFill>
                <a:effectLst/>
                <a:latin typeface="Arial" charset="0"/>
                <a:ea typeface="+mn-ea"/>
                <a:cs typeface="Arial" charset="0"/>
              </a:rPr>
              <a:t>. </a:t>
            </a:r>
            <a:br>
              <a:rPr lang="en-US" altLang="zh-CN" sz="1200" i="1" kern="1200" dirty="0">
                <a:solidFill>
                  <a:schemeClr val="tx1"/>
                </a:solidFill>
                <a:effectLst/>
                <a:latin typeface="Arial" charset="0"/>
                <a:ea typeface="+mn-ea"/>
                <a:cs typeface="Arial" charset="0"/>
              </a:rPr>
            </a:br>
            <a:r>
              <a:rPr lang="en-US" altLang="zh-CN" sz="1200" b="1" i="0" kern="1200" dirty="0">
                <a:solidFill>
                  <a:schemeClr val="tx1"/>
                </a:solidFill>
                <a:effectLst/>
                <a:latin typeface="Arial" charset="0"/>
                <a:ea typeface="+mn-ea"/>
                <a:cs typeface="Arial" charset="0"/>
              </a:rPr>
              <a:t>Detailed Description</a:t>
            </a:r>
          </a:p>
          <a:p>
            <a:r>
              <a:rPr lang="en-US" altLang="zh-CN" sz="1200" b="0" i="0" kern="1200" dirty="0">
                <a:solidFill>
                  <a:schemeClr val="tx1"/>
                </a:solidFill>
                <a:effectLst/>
                <a:latin typeface="Arial" charset="0"/>
                <a:ea typeface="+mn-ea"/>
                <a:cs typeface="Arial" charset="0"/>
              </a:rPr>
              <a:t>containers </a:t>
            </a:r>
            <a:r>
              <a:rPr lang="en-US" altLang="zh-CN" sz="1200" b="0" i="0" kern="1200" dirty="0" err="1">
                <a:solidFill>
                  <a:schemeClr val="tx1"/>
                </a:solidFill>
                <a:effectLst/>
                <a:latin typeface="Arial" charset="0"/>
                <a:ea typeface="+mn-ea"/>
                <a:cs typeface="Arial" charset="0"/>
              </a:rPr>
              <a:t>Containers</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memory_allocation</a:t>
            </a:r>
            <a:r>
              <a:rPr lang="en-US" altLang="zh-CN" sz="1200" b="0" i="0" kern="1200" dirty="0">
                <a:solidFill>
                  <a:schemeClr val="tx1"/>
                </a:solidFill>
                <a:effectLst/>
                <a:latin typeface="Arial" charset="0"/>
                <a:ea typeface="+mn-ea"/>
                <a:cs typeface="Arial" charset="0"/>
              </a:rPr>
              <a:t> Memory Allocation synchronization </a:t>
            </a:r>
            <a:r>
              <a:rPr lang="en-US" altLang="zh-CN" sz="1200" b="0" i="0" kern="1200" dirty="0" err="1">
                <a:solidFill>
                  <a:schemeClr val="tx1"/>
                </a:solidFill>
                <a:effectLst/>
                <a:latin typeface="Arial" charset="0"/>
                <a:ea typeface="+mn-ea"/>
                <a:cs typeface="Arial" charset="0"/>
              </a:rPr>
              <a:t>Synchronization</a:t>
            </a:r>
            <a:r>
              <a:rPr lang="en-US" altLang="zh-CN" sz="1200" b="0" i="0" kern="1200" dirty="0">
                <a:solidFill>
                  <a:schemeClr val="tx1"/>
                </a:solidFill>
                <a:effectLst/>
                <a:latin typeface="Arial" charset="0"/>
                <a:ea typeface="+mn-ea"/>
                <a:cs typeface="Arial" charset="0"/>
              </a:rPr>
              <a:t> timing </a:t>
            </a:r>
            <a:r>
              <a:rPr lang="en-US" altLang="zh-CN" sz="1200" b="0" i="0" kern="1200" dirty="0" err="1">
                <a:solidFill>
                  <a:schemeClr val="tx1"/>
                </a:solidFill>
                <a:effectLst/>
                <a:latin typeface="Arial" charset="0"/>
                <a:ea typeface="+mn-ea"/>
                <a:cs typeface="Arial" charset="0"/>
              </a:rPr>
              <a:t>Timing</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task_scheduling</a:t>
            </a:r>
            <a:r>
              <a:rPr lang="en-US" altLang="zh-CN" sz="1200" b="0" i="0" kern="1200" dirty="0">
                <a:solidFill>
                  <a:schemeClr val="tx1"/>
                </a:solidFill>
                <a:effectLst/>
                <a:latin typeface="Arial" charset="0"/>
                <a:ea typeface="+mn-ea"/>
                <a:cs typeface="Arial" charset="0"/>
              </a:rPr>
              <a:t> Task </a:t>
            </a:r>
            <a:r>
              <a:rPr lang="en-US" altLang="zh-CN" sz="1200" b="0" i="0" kern="1200" dirty="0" err="1">
                <a:solidFill>
                  <a:schemeClr val="tx1"/>
                </a:solidFill>
                <a:effectLst/>
                <a:latin typeface="Arial" charset="0"/>
                <a:ea typeface="+mn-ea"/>
                <a:cs typeface="Arial" charset="0"/>
              </a:rPr>
              <a:t>Scheduling</a:t>
            </a:r>
            <a:r>
              <a:rPr lang="en-US" altLang="zh-CN" sz="1200" b="1" i="0" kern="1200" dirty="0" err="1">
                <a:solidFill>
                  <a:schemeClr val="tx1"/>
                </a:solidFill>
                <a:effectLst/>
                <a:latin typeface="Arial" charset="0"/>
                <a:ea typeface="+mn-ea"/>
                <a:cs typeface="Arial" charset="0"/>
              </a:rPr>
              <a:t>Function</a:t>
            </a:r>
            <a:r>
              <a:rPr lang="en-US" altLang="zh-CN" sz="1200" b="1" i="0" kern="1200" dirty="0">
                <a:solidFill>
                  <a:schemeClr val="tx1"/>
                </a:solidFill>
                <a:effectLst/>
                <a:latin typeface="Arial" charset="0"/>
                <a:ea typeface="+mn-ea"/>
                <a:cs typeface="Arial" charset="0"/>
              </a:rPr>
              <a:t> Documentation</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RandomAccessIterator</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Compare&gt;void </a:t>
            </a:r>
            <a:r>
              <a:rPr lang="en-US" altLang="zh-CN" sz="1200" b="1" i="0" kern="1200" dirty="0" err="1">
                <a:solidFill>
                  <a:schemeClr val="tx1"/>
                </a:solidFill>
                <a:effectLst/>
                <a:latin typeface="Arial" charset="0"/>
                <a:ea typeface="+mn-ea"/>
                <a:cs typeface="Arial" charset="0"/>
              </a:rPr>
              <a:t>parallel_sort</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RandomAccessIterator</a:t>
            </a:r>
            <a:r>
              <a:rPr lang="en-US" altLang="zh-CN" sz="1200" b="1" i="0" kern="1200" dirty="0">
                <a:solidFill>
                  <a:schemeClr val="tx1"/>
                </a:solidFill>
                <a:effectLst/>
                <a:latin typeface="Arial" charset="0"/>
                <a:ea typeface="+mn-ea"/>
                <a:cs typeface="Arial" charset="0"/>
              </a:rPr>
              <a:t> </a:t>
            </a:r>
            <a:r>
              <a:rPr lang="en-US" altLang="zh-CN" sz="1200" b="1" i="1" kern="1200" dirty="0" err="1">
                <a:solidFill>
                  <a:schemeClr val="tx1"/>
                </a:solidFill>
                <a:effectLst/>
                <a:latin typeface="Arial" charset="0"/>
                <a:ea typeface="+mn-ea"/>
                <a:cs typeface="Arial" charset="0"/>
              </a:rPr>
              <a:t>begin</a:t>
            </a:r>
            <a:r>
              <a:rPr lang="en-US" altLang="zh-CN" sz="1200" b="1" i="0" kern="1200" dirty="0" err="1">
                <a:solidFill>
                  <a:schemeClr val="tx1"/>
                </a:solidFill>
                <a:effectLst/>
                <a:latin typeface="Arial" charset="0"/>
                <a:ea typeface="+mn-ea"/>
                <a:cs typeface="Arial" charset="0"/>
              </a:rPr>
              <a:t>,RandomAccessIterator</a:t>
            </a:r>
            <a:r>
              <a:rPr lang="en-US" altLang="zh-CN" sz="1200" b="1" i="0" kern="1200" dirty="0">
                <a:solidFill>
                  <a:schemeClr val="tx1"/>
                </a:solidFill>
                <a:effectLst/>
                <a:latin typeface="Arial" charset="0"/>
                <a:ea typeface="+mn-ea"/>
                <a:cs typeface="Arial" charset="0"/>
              </a:rPr>
              <a:t> </a:t>
            </a:r>
            <a:r>
              <a:rPr lang="en-US" altLang="zh-CN" sz="1200" b="1" i="1" kern="1200" dirty="0" err="1">
                <a:solidFill>
                  <a:schemeClr val="tx1"/>
                </a:solidFill>
                <a:effectLst/>
                <a:latin typeface="Arial" charset="0"/>
                <a:ea typeface="+mn-ea"/>
                <a:cs typeface="Arial" charset="0"/>
              </a:rPr>
              <a:t>end</a:t>
            </a:r>
            <a:r>
              <a:rPr lang="en-US" altLang="zh-CN" sz="1200" b="1" i="0" kern="1200" dirty="0" err="1">
                <a:solidFill>
                  <a:schemeClr val="tx1"/>
                </a:solidFill>
                <a:effectLst/>
                <a:latin typeface="Arial" charset="0"/>
                <a:ea typeface="+mn-ea"/>
                <a:cs typeface="Arial" charset="0"/>
              </a:rPr>
              <a:t>,const</a:t>
            </a:r>
            <a:r>
              <a:rPr lang="en-US" altLang="zh-CN" sz="1200" b="1" i="0" kern="1200" dirty="0">
                <a:solidFill>
                  <a:schemeClr val="tx1"/>
                </a:solidFill>
                <a:effectLst/>
                <a:latin typeface="Arial" charset="0"/>
                <a:ea typeface="+mn-ea"/>
                <a:cs typeface="Arial" charset="0"/>
              </a:rPr>
              <a:t> Compare &amp; </a:t>
            </a:r>
            <a:r>
              <a:rPr lang="en-US" altLang="zh-CN" sz="1200" b="1" i="1" kern="1200" dirty="0">
                <a:solidFill>
                  <a:schemeClr val="tx1"/>
                </a:solidFill>
                <a:effectLst/>
                <a:latin typeface="Arial" charset="0"/>
                <a:ea typeface="+mn-ea"/>
                <a:cs typeface="Arial" charset="0"/>
              </a:rPr>
              <a:t>comp</a:t>
            </a:r>
            <a:r>
              <a:rPr lang="en-US" altLang="zh-CN" sz="1200" b="1" i="0" kern="1200" dirty="0">
                <a:solidFill>
                  <a:schemeClr val="tx1"/>
                </a:solidFill>
                <a:effectLst/>
                <a:latin typeface="Arial" charset="0"/>
                <a:ea typeface="+mn-ea"/>
                <a:cs typeface="Arial" charset="0"/>
              </a:rPr>
              <a:t>) </a:t>
            </a:r>
            <a:r>
              <a:rPr lang="en-US" altLang="zh-CN" sz="1200" b="0" i="0" kern="1200" dirty="0">
                <a:solidFill>
                  <a:schemeClr val="tx1"/>
                </a:solidFill>
                <a:effectLst/>
                <a:latin typeface="Arial" charset="0"/>
                <a:ea typeface="+mn-ea"/>
                <a:cs typeface="Arial" charset="0"/>
              </a:rPr>
              <a:t> Sorts the data in [</a:t>
            </a:r>
            <a:r>
              <a:rPr lang="en-US" altLang="zh-CN" sz="1200" b="0" i="0" kern="1200" dirty="0" err="1">
                <a:solidFill>
                  <a:schemeClr val="tx1"/>
                </a:solidFill>
                <a:effectLst/>
                <a:latin typeface="Arial" charset="0"/>
                <a:ea typeface="+mn-ea"/>
                <a:cs typeface="Arial" charset="0"/>
              </a:rPr>
              <a:t>begin,end</a:t>
            </a:r>
            <a:r>
              <a:rPr lang="en-US" altLang="zh-CN" sz="1200" b="0" i="0" kern="1200" dirty="0">
                <a:solidFill>
                  <a:schemeClr val="tx1"/>
                </a:solidFill>
                <a:effectLst/>
                <a:latin typeface="Arial" charset="0"/>
                <a:ea typeface="+mn-ea"/>
                <a:cs typeface="Arial" charset="0"/>
              </a:rPr>
              <a:t>) using the given comparator.</a:t>
            </a:r>
          </a:p>
          <a:p>
            <a:r>
              <a:rPr lang="en-US" altLang="zh-CN" sz="1200" b="0" i="0" kern="1200" dirty="0">
                <a:solidFill>
                  <a:schemeClr val="tx1"/>
                </a:solidFill>
                <a:effectLst/>
                <a:latin typeface="Arial" charset="0"/>
                <a:ea typeface="+mn-ea"/>
                <a:cs typeface="Arial" charset="0"/>
              </a:rPr>
              <a:t>The compare function object is used for all comparisons between elements during sorting. The compare object must define a bool operator() function.</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Iterator,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Body,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Item&gt;void </a:t>
            </a:r>
            <a:r>
              <a:rPr lang="en-US" altLang="zh-CN" sz="1200" b="1" i="0" kern="1200" dirty="0" err="1">
                <a:solidFill>
                  <a:schemeClr val="tx1"/>
                </a:solidFill>
                <a:effectLst/>
                <a:latin typeface="Arial" charset="0"/>
                <a:ea typeface="+mn-ea"/>
                <a:cs typeface="Arial" charset="0"/>
              </a:rPr>
              <a:t>run_parallel_do</a:t>
            </a:r>
            <a:r>
              <a:rPr lang="en-US" altLang="zh-CN" sz="1200" b="1" i="0" kern="1200" dirty="0">
                <a:solidFill>
                  <a:schemeClr val="tx1"/>
                </a:solidFill>
                <a:effectLst/>
                <a:latin typeface="Arial" charset="0"/>
                <a:ea typeface="+mn-ea"/>
                <a:cs typeface="Arial" charset="0"/>
              </a:rPr>
              <a:t>( Iterator </a:t>
            </a:r>
            <a:r>
              <a:rPr lang="en-US" altLang="zh-CN" sz="1200" b="1" i="1" kern="1200" dirty="0" err="1">
                <a:solidFill>
                  <a:schemeClr val="tx1"/>
                </a:solidFill>
                <a:effectLst/>
                <a:latin typeface="Arial" charset="0"/>
                <a:ea typeface="+mn-ea"/>
                <a:cs typeface="Arial" charset="0"/>
              </a:rPr>
              <a:t>first</a:t>
            </a:r>
            <a:r>
              <a:rPr lang="en-US" altLang="zh-CN" sz="1200" b="1" i="0" kern="1200" dirty="0" err="1">
                <a:solidFill>
                  <a:schemeClr val="tx1"/>
                </a:solidFill>
                <a:effectLst/>
                <a:latin typeface="Arial" charset="0"/>
                <a:ea typeface="+mn-ea"/>
                <a:cs typeface="Arial" charset="0"/>
              </a:rPr>
              <a:t>,Iterator</a:t>
            </a:r>
            <a:r>
              <a:rPr lang="en-US" altLang="zh-CN" sz="1200" b="1" i="0" kern="1200" dirty="0">
                <a:solidFill>
                  <a:schemeClr val="tx1"/>
                </a:solidFill>
                <a:effectLst/>
                <a:latin typeface="Arial" charset="0"/>
                <a:ea typeface="+mn-ea"/>
                <a:cs typeface="Arial" charset="0"/>
              </a:rPr>
              <a:t> </a:t>
            </a:r>
            <a:r>
              <a:rPr lang="en-US" altLang="zh-CN" sz="1200" b="1" i="1" kern="1200" dirty="0" err="1">
                <a:solidFill>
                  <a:schemeClr val="tx1"/>
                </a:solidFill>
                <a:effectLst/>
                <a:latin typeface="Arial" charset="0"/>
                <a:ea typeface="+mn-ea"/>
                <a:cs typeface="Arial" charset="0"/>
              </a:rPr>
              <a:t>last</a:t>
            </a:r>
            <a:r>
              <a:rPr lang="en-US" altLang="zh-CN" sz="1200" b="1" i="0" kern="1200" dirty="0" err="1">
                <a:solidFill>
                  <a:schemeClr val="tx1"/>
                </a:solidFill>
                <a:effectLst/>
                <a:latin typeface="Arial" charset="0"/>
                <a:ea typeface="+mn-ea"/>
                <a:cs typeface="Arial" charset="0"/>
              </a:rPr>
              <a:t>,const</a:t>
            </a:r>
            <a:r>
              <a:rPr lang="en-US" altLang="zh-CN" sz="1200" b="1" i="0" kern="1200" dirty="0">
                <a:solidFill>
                  <a:schemeClr val="tx1"/>
                </a:solidFill>
                <a:effectLst/>
                <a:latin typeface="Arial" charset="0"/>
                <a:ea typeface="+mn-ea"/>
                <a:cs typeface="Arial" charset="0"/>
              </a:rPr>
              <a:t> Body &amp;</a:t>
            </a:r>
            <a:r>
              <a:rPr lang="en-US" altLang="zh-CN" sz="1200" b="1" i="0" kern="1200" dirty="0" err="1">
                <a:solidFill>
                  <a:schemeClr val="tx1"/>
                </a:solidFill>
                <a:effectLst/>
                <a:latin typeface="Arial" charset="0"/>
                <a:ea typeface="+mn-ea"/>
                <a:cs typeface="Arial" charset="0"/>
              </a:rPr>
              <a:t>body#if</a:t>
            </a:r>
            <a:r>
              <a:rPr lang="en-US" altLang="zh-CN" sz="1200" b="1" i="0" kern="1200" dirty="0">
                <a:solidFill>
                  <a:schemeClr val="tx1"/>
                </a:solidFill>
                <a:effectLst/>
                <a:latin typeface="Arial" charset="0"/>
                <a:ea typeface="+mn-ea"/>
                <a:cs typeface="Arial" charset="0"/>
              </a:rPr>
              <a:t> </a:t>
            </a:r>
            <a:r>
              <a:rPr lang="en-US" altLang="zh-CN" sz="1200" b="1" i="1" kern="1200" dirty="0">
                <a:solidFill>
                  <a:schemeClr val="tx1"/>
                </a:solidFill>
                <a:effectLst/>
                <a:latin typeface="Arial" charset="0"/>
                <a:ea typeface="+mn-ea"/>
                <a:cs typeface="Arial" charset="0"/>
              </a:rPr>
              <a:t>__</a:t>
            </a:r>
            <a:r>
              <a:rPr lang="en-US" altLang="zh-CN" sz="1200" b="1" i="1" kern="1200" dirty="0" err="1">
                <a:solidFill>
                  <a:schemeClr val="tx1"/>
                </a:solidFill>
                <a:effectLst/>
                <a:latin typeface="Arial" charset="0"/>
                <a:ea typeface="+mn-ea"/>
                <a:cs typeface="Arial" charset="0"/>
              </a:rPr>
              <a:t>TBB_EXCEPTIONS</a:t>
            </a:r>
            <a:r>
              <a:rPr lang="en-US" altLang="zh-CN" sz="1200" b="1" i="0" kern="1200" dirty="0" err="1">
                <a:solidFill>
                  <a:schemeClr val="tx1"/>
                </a:solidFill>
                <a:effectLst/>
                <a:latin typeface="Arial" charset="0"/>
                <a:ea typeface="+mn-ea"/>
                <a:cs typeface="Arial" charset="0"/>
              </a:rPr>
              <a:t>,task_group_context</a:t>
            </a:r>
            <a:r>
              <a:rPr lang="en-US" altLang="zh-CN" sz="1200" b="1" i="0" kern="1200" dirty="0">
                <a:solidFill>
                  <a:schemeClr val="tx1"/>
                </a:solidFill>
                <a:effectLst/>
                <a:latin typeface="Arial" charset="0"/>
                <a:ea typeface="+mn-ea"/>
                <a:cs typeface="Arial" charset="0"/>
              </a:rPr>
              <a:t> &amp;context# </a:t>
            </a:r>
            <a:r>
              <a:rPr lang="en-US" altLang="zh-CN" sz="1200" b="1" i="1" kern="1200" dirty="0" err="1">
                <a:solidFill>
                  <a:schemeClr val="tx1"/>
                </a:solidFill>
                <a:effectLst/>
                <a:latin typeface="Arial" charset="0"/>
                <a:ea typeface="+mn-ea"/>
                <a:cs typeface="Arial" charset="0"/>
              </a:rPr>
              <a:t>endif</a:t>
            </a:r>
            <a:r>
              <a:rPr lang="en-US" altLang="zh-CN" sz="1200" b="1" i="0" kern="1200" dirty="0">
                <a:solidFill>
                  <a:schemeClr val="tx1"/>
                </a:solidFill>
                <a:effectLst/>
                <a:latin typeface="Arial" charset="0"/>
                <a:ea typeface="+mn-ea"/>
                <a:cs typeface="Arial" charset="0"/>
              </a:rPr>
              <a:t>) </a:t>
            </a:r>
            <a:r>
              <a:rPr lang="en-US" altLang="zh-CN" sz="1200" b="0" i="0" kern="1200" dirty="0">
                <a:solidFill>
                  <a:schemeClr val="tx1"/>
                </a:solidFill>
                <a:effectLst/>
                <a:latin typeface="Arial" charset="0"/>
                <a:ea typeface="+mn-ea"/>
                <a:cs typeface="Arial" charset="0"/>
              </a:rPr>
              <a:t> For internal use only.</a:t>
            </a:r>
          </a:p>
          <a:p>
            <a:r>
              <a:rPr lang="en-US" altLang="zh-CN" sz="1200" b="0" i="0" kern="1200" dirty="0">
                <a:solidFill>
                  <a:schemeClr val="tx1"/>
                </a:solidFill>
                <a:effectLst/>
                <a:latin typeface="Arial" charset="0"/>
                <a:ea typeface="+mn-ea"/>
                <a:cs typeface="Arial" charset="0"/>
              </a:rPr>
              <a:t>Implements parallel iteration over a range.</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Iterator,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Body,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Item,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_Item&gt;void </a:t>
            </a:r>
            <a:r>
              <a:rPr lang="en-US" altLang="zh-CN" sz="1200" b="1" i="0" kern="1200" dirty="0" err="1">
                <a:solidFill>
                  <a:schemeClr val="tx1"/>
                </a:solidFill>
                <a:effectLst/>
                <a:latin typeface="Arial" charset="0"/>
                <a:ea typeface="+mn-ea"/>
                <a:cs typeface="Arial" charset="0"/>
              </a:rPr>
              <a:t>select_parallel_do</a:t>
            </a:r>
            <a:r>
              <a:rPr lang="en-US" altLang="zh-CN" sz="1200" b="1" i="0" kern="1200" dirty="0">
                <a:solidFill>
                  <a:schemeClr val="tx1"/>
                </a:solidFill>
                <a:effectLst/>
                <a:latin typeface="Arial" charset="0"/>
                <a:ea typeface="+mn-ea"/>
                <a:cs typeface="Arial" charset="0"/>
              </a:rPr>
              <a:t>( Iterator </a:t>
            </a:r>
            <a:r>
              <a:rPr lang="en-US" altLang="zh-CN" sz="1200" b="1" i="1" kern="1200" dirty="0" err="1">
                <a:solidFill>
                  <a:schemeClr val="tx1"/>
                </a:solidFill>
                <a:effectLst/>
                <a:latin typeface="Arial" charset="0"/>
                <a:ea typeface="+mn-ea"/>
                <a:cs typeface="Arial" charset="0"/>
              </a:rPr>
              <a:t>first</a:t>
            </a:r>
            <a:r>
              <a:rPr lang="en-US" altLang="zh-CN" sz="1200" b="1" i="0" kern="1200" dirty="0" err="1">
                <a:solidFill>
                  <a:schemeClr val="tx1"/>
                </a:solidFill>
                <a:effectLst/>
                <a:latin typeface="Arial" charset="0"/>
                <a:ea typeface="+mn-ea"/>
                <a:cs typeface="Arial" charset="0"/>
              </a:rPr>
              <a:t>,Iterator</a:t>
            </a:r>
            <a:r>
              <a:rPr lang="en-US" altLang="zh-CN" sz="1200" b="1" i="0" kern="1200" dirty="0">
                <a:solidFill>
                  <a:schemeClr val="tx1"/>
                </a:solidFill>
                <a:effectLst/>
                <a:latin typeface="Arial" charset="0"/>
                <a:ea typeface="+mn-ea"/>
                <a:cs typeface="Arial" charset="0"/>
              </a:rPr>
              <a:t> </a:t>
            </a:r>
            <a:r>
              <a:rPr lang="en-US" altLang="zh-CN" sz="1200" b="1" i="1" kern="1200" dirty="0" err="1">
                <a:solidFill>
                  <a:schemeClr val="tx1"/>
                </a:solidFill>
                <a:effectLst/>
                <a:latin typeface="Arial" charset="0"/>
                <a:ea typeface="+mn-ea"/>
                <a:cs typeface="Arial" charset="0"/>
              </a:rPr>
              <a:t>last</a:t>
            </a:r>
            <a:r>
              <a:rPr lang="en-US" altLang="zh-CN" sz="1200" b="1" i="0" kern="1200" dirty="0" err="1">
                <a:solidFill>
                  <a:schemeClr val="tx1"/>
                </a:solidFill>
                <a:effectLst/>
                <a:latin typeface="Arial" charset="0"/>
                <a:ea typeface="+mn-ea"/>
                <a:cs typeface="Arial" charset="0"/>
              </a:rPr>
              <a:t>,const</a:t>
            </a:r>
            <a:r>
              <a:rPr lang="en-US" altLang="zh-CN" sz="1200" b="1" i="0" kern="1200" dirty="0">
                <a:solidFill>
                  <a:schemeClr val="tx1"/>
                </a:solidFill>
                <a:effectLst/>
                <a:latin typeface="Arial" charset="0"/>
                <a:ea typeface="+mn-ea"/>
                <a:cs typeface="Arial" charset="0"/>
              </a:rPr>
              <a:t> Body &amp; </a:t>
            </a:r>
            <a:r>
              <a:rPr lang="en-US" altLang="zh-CN" sz="1200" b="1" i="1" kern="1200" dirty="0" err="1">
                <a:solidFill>
                  <a:schemeClr val="tx1"/>
                </a:solidFill>
                <a:effectLst/>
                <a:latin typeface="Arial" charset="0"/>
                <a:ea typeface="+mn-ea"/>
                <a:cs typeface="Arial" charset="0"/>
              </a:rPr>
              <a:t>body</a:t>
            </a:r>
            <a:r>
              <a:rPr lang="en-US" altLang="zh-CN" sz="1200" b="1" i="0" kern="1200" dirty="0" err="1">
                <a:solidFill>
                  <a:schemeClr val="tx1"/>
                </a:solidFill>
                <a:effectLst/>
                <a:latin typeface="Arial" charset="0"/>
                <a:ea typeface="+mn-ea"/>
                <a:cs typeface="Arial" charset="0"/>
              </a:rPr>
              <a:t>,void</a:t>
            </a:r>
            <a:r>
              <a:rPr lang="en-US" altLang="zh-CN" sz="1200" b="1" i="0" kern="1200" dirty="0">
                <a:solidFill>
                  <a:schemeClr val="tx1"/>
                </a:solidFill>
                <a:effectLst/>
                <a:latin typeface="Arial" charset="0"/>
                <a:ea typeface="+mn-ea"/>
                <a:cs typeface="Arial" charset="0"/>
              </a:rPr>
              <a:t>(Body::*)(Item, </a:t>
            </a:r>
            <a:r>
              <a:rPr lang="en-US" altLang="zh-CN" sz="1200" b="1" i="0" kern="1200" dirty="0" err="1">
                <a:solidFill>
                  <a:schemeClr val="tx1"/>
                </a:solidFill>
                <a:effectLst/>
                <a:latin typeface="Arial" charset="0"/>
                <a:ea typeface="+mn-ea"/>
                <a:cs typeface="Arial" charset="0"/>
              </a:rPr>
              <a:t>parallel_do_feeder</a:t>
            </a:r>
            <a:r>
              <a:rPr lang="en-US" altLang="zh-CN" sz="1200" b="1" i="0" kern="1200" dirty="0">
                <a:solidFill>
                  <a:schemeClr val="tx1"/>
                </a:solidFill>
                <a:effectLst/>
                <a:latin typeface="Arial" charset="0"/>
                <a:ea typeface="+mn-ea"/>
                <a:cs typeface="Arial" charset="0"/>
              </a:rPr>
              <a:t>&lt; _Item &gt; &amp;) </a:t>
            </a:r>
            <a:r>
              <a:rPr lang="en-US" altLang="zh-CN" sz="1200" b="1" i="0" kern="1200" dirty="0" err="1">
                <a:solidFill>
                  <a:schemeClr val="tx1"/>
                </a:solidFill>
                <a:effectLst/>
                <a:latin typeface="Arial" charset="0"/>
                <a:ea typeface="+mn-ea"/>
                <a:cs typeface="Arial" charset="0"/>
              </a:rPr>
              <a:t>const</a:t>
            </a:r>
            <a:r>
              <a:rPr lang="en-US" altLang="zh-CN" sz="1200" b="1" i="0" kern="1200" dirty="0">
                <a:solidFill>
                  <a:schemeClr val="tx1"/>
                </a:solidFill>
                <a:effectLst/>
                <a:latin typeface="Arial" charset="0"/>
                <a:ea typeface="+mn-ea"/>
                <a:cs typeface="Arial" charset="0"/>
              </a:rPr>
              <a:t> #if </a:t>
            </a:r>
            <a:r>
              <a:rPr lang="en-US" altLang="zh-CN" sz="1200" b="1" i="1" kern="1200" dirty="0">
                <a:solidFill>
                  <a:schemeClr val="tx1"/>
                </a:solidFill>
                <a:effectLst/>
                <a:latin typeface="Arial" charset="0"/>
                <a:ea typeface="+mn-ea"/>
                <a:cs typeface="Arial" charset="0"/>
              </a:rPr>
              <a:t>__</a:t>
            </a:r>
            <a:r>
              <a:rPr lang="en-US" altLang="zh-CN" sz="1200" b="1" i="1" kern="1200" dirty="0" err="1">
                <a:solidFill>
                  <a:schemeClr val="tx1"/>
                </a:solidFill>
                <a:effectLst/>
                <a:latin typeface="Arial" charset="0"/>
                <a:ea typeface="+mn-ea"/>
                <a:cs typeface="Arial" charset="0"/>
              </a:rPr>
              <a:t>TBB_EXCEPTIONS</a:t>
            </a:r>
            <a:r>
              <a:rPr lang="en-US" altLang="zh-CN" sz="1200" b="1" i="0" kern="1200" dirty="0" err="1">
                <a:solidFill>
                  <a:schemeClr val="tx1"/>
                </a:solidFill>
                <a:effectLst/>
                <a:latin typeface="Arial" charset="0"/>
                <a:ea typeface="+mn-ea"/>
                <a:cs typeface="Arial" charset="0"/>
              </a:rPr>
              <a:t>,task_group_context</a:t>
            </a:r>
            <a:r>
              <a:rPr lang="en-US" altLang="zh-CN" sz="1200" b="1" i="0" kern="1200" dirty="0">
                <a:solidFill>
                  <a:schemeClr val="tx1"/>
                </a:solidFill>
                <a:effectLst/>
                <a:latin typeface="Arial" charset="0"/>
                <a:ea typeface="+mn-ea"/>
                <a:cs typeface="Arial" charset="0"/>
              </a:rPr>
              <a:t> &amp;context# </a:t>
            </a:r>
            <a:r>
              <a:rPr lang="en-US" altLang="zh-CN" sz="1200" b="1" i="1" kern="1200" dirty="0" err="1">
                <a:solidFill>
                  <a:schemeClr val="tx1"/>
                </a:solidFill>
                <a:effectLst/>
                <a:latin typeface="Arial" charset="0"/>
                <a:ea typeface="+mn-ea"/>
                <a:cs typeface="Arial" charset="0"/>
              </a:rPr>
              <a:t>endif</a:t>
            </a:r>
            <a:r>
              <a:rPr lang="en-US" altLang="zh-CN" sz="1200" b="1" i="0" kern="1200" dirty="0">
                <a:solidFill>
                  <a:schemeClr val="tx1"/>
                </a:solidFill>
                <a:effectLst/>
                <a:latin typeface="Arial" charset="0"/>
                <a:ea typeface="+mn-ea"/>
                <a:cs typeface="Arial" charset="0"/>
              </a:rPr>
              <a:t>) </a:t>
            </a:r>
            <a:r>
              <a:rPr lang="en-US" altLang="zh-CN" sz="1200" b="0" i="0" kern="1200" dirty="0">
                <a:solidFill>
                  <a:schemeClr val="tx1"/>
                </a:solidFill>
                <a:effectLst/>
                <a:latin typeface="Arial" charset="0"/>
                <a:ea typeface="+mn-ea"/>
                <a:cs typeface="Arial" charset="0"/>
              </a:rPr>
              <a:t> For internal use only.</a:t>
            </a:r>
          </a:p>
          <a:p>
            <a:r>
              <a:rPr lang="en-US" altLang="zh-CN" sz="1200" b="0" i="0" kern="1200" dirty="0">
                <a:solidFill>
                  <a:schemeClr val="tx1"/>
                </a:solidFill>
                <a:effectLst/>
                <a:latin typeface="Arial" charset="0"/>
                <a:ea typeface="+mn-ea"/>
                <a:cs typeface="Arial" charset="0"/>
              </a:rPr>
              <a:t>Detects types of Body's operator function arguments.</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Iterator,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Body,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Item&gt;void </a:t>
            </a:r>
            <a:r>
              <a:rPr lang="en-US" altLang="zh-CN" sz="1200" b="1" i="0" kern="1200" dirty="0" err="1">
                <a:solidFill>
                  <a:schemeClr val="tx1"/>
                </a:solidFill>
                <a:effectLst/>
                <a:latin typeface="Arial" charset="0"/>
                <a:ea typeface="+mn-ea"/>
                <a:cs typeface="Arial" charset="0"/>
              </a:rPr>
              <a:t>select_parallel_do</a:t>
            </a:r>
            <a:r>
              <a:rPr lang="en-US" altLang="zh-CN" sz="1200" b="1" i="0" kern="1200" dirty="0">
                <a:solidFill>
                  <a:schemeClr val="tx1"/>
                </a:solidFill>
                <a:effectLst/>
                <a:latin typeface="Arial" charset="0"/>
                <a:ea typeface="+mn-ea"/>
                <a:cs typeface="Arial" charset="0"/>
              </a:rPr>
              <a:t>( Iterator </a:t>
            </a:r>
            <a:r>
              <a:rPr lang="en-US" altLang="zh-CN" sz="1200" b="1" i="1" kern="1200" dirty="0" err="1">
                <a:solidFill>
                  <a:schemeClr val="tx1"/>
                </a:solidFill>
                <a:effectLst/>
                <a:latin typeface="Arial" charset="0"/>
                <a:ea typeface="+mn-ea"/>
                <a:cs typeface="Arial" charset="0"/>
              </a:rPr>
              <a:t>first</a:t>
            </a:r>
            <a:r>
              <a:rPr lang="en-US" altLang="zh-CN" sz="1200" b="1" i="0" kern="1200" dirty="0" err="1">
                <a:solidFill>
                  <a:schemeClr val="tx1"/>
                </a:solidFill>
                <a:effectLst/>
                <a:latin typeface="Arial" charset="0"/>
                <a:ea typeface="+mn-ea"/>
                <a:cs typeface="Arial" charset="0"/>
              </a:rPr>
              <a:t>,Iterator</a:t>
            </a:r>
            <a:r>
              <a:rPr lang="en-US" altLang="zh-CN" sz="1200" b="1" i="0" kern="1200" dirty="0">
                <a:solidFill>
                  <a:schemeClr val="tx1"/>
                </a:solidFill>
                <a:effectLst/>
                <a:latin typeface="Arial" charset="0"/>
                <a:ea typeface="+mn-ea"/>
                <a:cs typeface="Arial" charset="0"/>
              </a:rPr>
              <a:t> </a:t>
            </a:r>
            <a:r>
              <a:rPr lang="en-US" altLang="zh-CN" sz="1200" b="1" i="1" kern="1200" dirty="0" err="1">
                <a:solidFill>
                  <a:schemeClr val="tx1"/>
                </a:solidFill>
                <a:effectLst/>
                <a:latin typeface="Arial" charset="0"/>
                <a:ea typeface="+mn-ea"/>
                <a:cs typeface="Arial" charset="0"/>
              </a:rPr>
              <a:t>last</a:t>
            </a:r>
            <a:r>
              <a:rPr lang="en-US" altLang="zh-CN" sz="1200" b="1" i="0" kern="1200" dirty="0" err="1">
                <a:solidFill>
                  <a:schemeClr val="tx1"/>
                </a:solidFill>
                <a:effectLst/>
                <a:latin typeface="Arial" charset="0"/>
                <a:ea typeface="+mn-ea"/>
                <a:cs typeface="Arial" charset="0"/>
              </a:rPr>
              <a:t>,const</a:t>
            </a:r>
            <a:r>
              <a:rPr lang="en-US" altLang="zh-CN" sz="1200" b="1" i="0" kern="1200" dirty="0">
                <a:solidFill>
                  <a:schemeClr val="tx1"/>
                </a:solidFill>
                <a:effectLst/>
                <a:latin typeface="Arial" charset="0"/>
                <a:ea typeface="+mn-ea"/>
                <a:cs typeface="Arial" charset="0"/>
              </a:rPr>
              <a:t> Body &amp; </a:t>
            </a:r>
            <a:r>
              <a:rPr lang="en-US" altLang="zh-CN" sz="1200" b="1" i="1" kern="1200" dirty="0" err="1">
                <a:solidFill>
                  <a:schemeClr val="tx1"/>
                </a:solidFill>
                <a:effectLst/>
                <a:latin typeface="Arial" charset="0"/>
                <a:ea typeface="+mn-ea"/>
                <a:cs typeface="Arial" charset="0"/>
              </a:rPr>
              <a:t>body</a:t>
            </a:r>
            <a:r>
              <a:rPr lang="en-US" altLang="zh-CN" sz="1200" b="1" i="0" kern="1200" dirty="0" err="1">
                <a:solidFill>
                  <a:schemeClr val="tx1"/>
                </a:solidFill>
                <a:effectLst/>
                <a:latin typeface="Arial" charset="0"/>
                <a:ea typeface="+mn-ea"/>
                <a:cs typeface="Arial" charset="0"/>
              </a:rPr>
              <a:t>,void</a:t>
            </a:r>
            <a:r>
              <a:rPr lang="en-US" altLang="zh-CN" sz="1200" b="1" i="0" kern="1200" dirty="0">
                <a:solidFill>
                  <a:schemeClr val="tx1"/>
                </a:solidFill>
                <a:effectLst/>
                <a:latin typeface="Arial" charset="0"/>
                <a:ea typeface="+mn-ea"/>
                <a:cs typeface="Arial" charset="0"/>
              </a:rPr>
              <a:t>(Body::*)(Item) </a:t>
            </a:r>
            <a:r>
              <a:rPr lang="en-US" altLang="zh-CN" sz="1200" b="1" i="0" kern="1200" dirty="0" err="1">
                <a:solidFill>
                  <a:schemeClr val="tx1"/>
                </a:solidFill>
                <a:effectLst/>
                <a:latin typeface="Arial" charset="0"/>
                <a:ea typeface="+mn-ea"/>
                <a:cs typeface="Arial" charset="0"/>
              </a:rPr>
              <a:t>const</a:t>
            </a:r>
            <a:r>
              <a:rPr lang="en-US" altLang="zh-CN" sz="1200" b="1" i="0" kern="1200" dirty="0">
                <a:solidFill>
                  <a:schemeClr val="tx1"/>
                </a:solidFill>
                <a:effectLst/>
                <a:latin typeface="Arial" charset="0"/>
                <a:ea typeface="+mn-ea"/>
                <a:cs typeface="Arial" charset="0"/>
              </a:rPr>
              <a:t> #if </a:t>
            </a:r>
            <a:r>
              <a:rPr lang="en-US" altLang="zh-CN" sz="1200" b="1" i="1" kern="1200" dirty="0">
                <a:solidFill>
                  <a:schemeClr val="tx1"/>
                </a:solidFill>
                <a:effectLst/>
                <a:latin typeface="Arial" charset="0"/>
                <a:ea typeface="+mn-ea"/>
                <a:cs typeface="Arial" charset="0"/>
              </a:rPr>
              <a:t>__</a:t>
            </a:r>
            <a:r>
              <a:rPr lang="en-US" altLang="zh-CN" sz="1200" b="1" i="1" kern="1200" dirty="0" err="1">
                <a:solidFill>
                  <a:schemeClr val="tx1"/>
                </a:solidFill>
                <a:effectLst/>
                <a:latin typeface="Arial" charset="0"/>
                <a:ea typeface="+mn-ea"/>
                <a:cs typeface="Arial" charset="0"/>
              </a:rPr>
              <a:t>TBB_EXCEPTIONS</a:t>
            </a:r>
            <a:r>
              <a:rPr lang="en-US" altLang="zh-CN" sz="1200" b="1" i="0" kern="1200" dirty="0" err="1">
                <a:solidFill>
                  <a:schemeClr val="tx1"/>
                </a:solidFill>
                <a:effectLst/>
                <a:latin typeface="Arial" charset="0"/>
                <a:ea typeface="+mn-ea"/>
                <a:cs typeface="Arial" charset="0"/>
              </a:rPr>
              <a:t>,task_group_context</a:t>
            </a:r>
            <a:r>
              <a:rPr lang="en-US" altLang="zh-CN" sz="1200" b="1" i="0" kern="1200" dirty="0">
                <a:solidFill>
                  <a:schemeClr val="tx1"/>
                </a:solidFill>
                <a:effectLst/>
                <a:latin typeface="Arial" charset="0"/>
                <a:ea typeface="+mn-ea"/>
                <a:cs typeface="Arial" charset="0"/>
              </a:rPr>
              <a:t> &amp;context# </a:t>
            </a:r>
            <a:r>
              <a:rPr lang="en-US" altLang="zh-CN" sz="1200" b="1" i="1" kern="1200" dirty="0" err="1">
                <a:solidFill>
                  <a:schemeClr val="tx1"/>
                </a:solidFill>
                <a:effectLst/>
                <a:latin typeface="Arial" charset="0"/>
                <a:ea typeface="+mn-ea"/>
                <a:cs typeface="Arial" charset="0"/>
              </a:rPr>
              <a:t>endif</a:t>
            </a:r>
            <a:r>
              <a:rPr lang="en-US" altLang="zh-CN" sz="1200" b="1" i="0" kern="1200" dirty="0">
                <a:solidFill>
                  <a:schemeClr val="tx1"/>
                </a:solidFill>
                <a:effectLst/>
                <a:latin typeface="Arial" charset="0"/>
                <a:ea typeface="+mn-ea"/>
                <a:cs typeface="Arial" charset="0"/>
              </a:rPr>
              <a:t>) </a:t>
            </a:r>
            <a:r>
              <a:rPr lang="en-US" altLang="zh-CN" sz="1200" b="0" i="0" kern="1200" dirty="0">
                <a:solidFill>
                  <a:schemeClr val="tx1"/>
                </a:solidFill>
                <a:effectLst/>
                <a:latin typeface="Arial" charset="0"/>
                <a:ea typeface="+mn-ea"/>
                <a:cs typeface="Arial" charset="0"/>
              </a:rPr>
              <a:t> For internal use only.</a:t>
            </a:r>
          </a:p>
          <a:p>
            <a:r>
              <a:rPr lang="en-US" altLang="zh-CN" sz="1200" b="0" i="0" kern="1200" dirty="0">
                <a:solidFill>
                  <a:schemeClr val="tx1"/>
                </a:solidFill>
                <a:effectLst/>
                <a:latin typeface="Arial" charset="0"/>
                <a:ea typeface="+mn-ea"/>
                <a:cs typeface="Arial" charset="0"/>
              </a:rPr>
              <a:t>Detects types of Body's operator function arguments.</a:t>
            </a:r>
          </a:p>
          <a:p>
            <a:endParaRPr lang="zh-CN" altLang="en-US" dirty="0"/>
          </a:p>
        </p:txBody>
      </p:sp>
      <p:sp>
        <p:nvSpPr>
          <p:cNvPr id="4" name="灯片编号占位符 3"/>
          <p:cNvSpPr>
            <a:spLocks noGrp="1"/>
          </p:cNvSpPr>
          <p:nvPr>
            <p:ph type="sldNum" sz="quarter" idx="10"/>
          </p:nvPr>
        </p:nvSpPr>
        <p:spPr/>
        <p:txBody>
          <a:bodyPr/>
          <a:lstStyle/>
          <a:p>
            <a:pPr>
              <a:defRPr/>
            </a:pPr>
            <a:fld id="{B11E42A8-665C-403D-AEB3-AC6DD930C62E}" type="slidenum">
              <a:rPr lang="zh-CN" altLang="en-US" smtClean="0"/>
              <a:pPr>
                <a:defRPr/>
              </a:pPr>
              <a:t>50</a:t>
            </a:fld>
            <a:endParaRPr lang="en-US" altLang="zh-CN"/>
          </a:p>
        </p:txBody>
      </p:sp>
    </p:spTree>
    <p:extLst>
      <p:ext uri="{BB962C8B-B14F-4D97-AF65-F5344CB8AC3E}">
        <p14:creationId xmlns:p14="http://schemas.microsoft.com/office/powerpoint/2010/main" val="1439645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defTabSz="947738">
              <a:defRPr sz="1000">
                <a:solidFill>
                  <a:schemeClr val="tx1"/>
                </a:solidFill>
                <a:latin typeface="Verdana" pitchFamily="34" charset="0"/>
              </a:defRPr>
            </a:lvl1pPr>
            <a:lvl2pPr marL="742950" indent="-285750" defTabSz="947738">
              <a:defRPr sz="1000">
                <a:solidFill>
                  <a:schemeClr val="tx1"/>
                </a:solidFill>
                <a:latin typeface="Verdana" pitchFamily="34" charset="0"/>
              </a:defRPr>
            </a:lvl2pPr>
            <a:lvl3pPr marL="1143000" indent="-228600" defTabSz="947738">
              <a:defRPr sz="1000">
                <a:solidFill>
                  <a:schemeClr val="tx1"/>
                </a:solidFill>
                <a:latin typeface="Verdana" pitchFamily="34" charset="0"/>
              </a:defRPr>
            </a:lvl3pPr>
            <a:lvl4pPr marL="1600200" indent="-228600" defTabSz="947738">
              <a:defRPr sz="1000">
                <a:solidFill>
                  <a:schemeClr val="tx1"/>
                </a:solidFill>
                <a:latin typeface="Verdana" pitchFamily="34" charset="0"/>
              </a:defRPr>
            </a:lvl4pPr>
            <a:lvl5pPr marL="2057400" indent="-228600" defTabSz="947738">
              <a:defRPr sz="1000">
                <a:solidFill>
                  <a:schemeClr val="tx1"/>
                </a:solidFill>
                <a:latin typeface="Verdana" pitchFamily="34" charset="0"/>
              </a:defRPr>
            </a:lvl5pPr>
            <a:lvl6pPr marL="2514600" indent="-228600" algn="ctr" defTabSz="947738" eaLnBrk="0" fontAlgn="base" hangingPunct="0">
              <a:spcBef>
                <a:spcPct val="0"/>
              </a:spcBef>
              <a:spcAft>
                <a:spcPct val="0"/>
              </a:spcAft>
              <a:defRPr sz="1000">
                <a:solidFill>
                  <a:schemeClr val="tx1"/>
                </a:solidFill>
                <a:latin typeface="Verdana" pitchFamily="34" charset="0"/>
              </a:defRPr>
            </a:lvl6pPr>
            <a:lvl7pPr marL="2971800" indent="-228600" algn="ctr" defTabSz="947738" eaLnBrk="0" fontAlgn="base" hangingPunct="0">
              <a:spcBef>
                <a:spcPct val="0"/>
              </a:spcBef>
              <a:spcAft>
                <a:spcPct val="0"/>
              </a:spcAft>
              <a:defRPr sz="1000">
                <a:solidFill>
                  <a:schemeClr val="tx1"/>
                </a:solidFill>
                <a:latin typeface="Verdana" pitchFamily="34" charset="0"/>
              </a:defRPr>
            </a:lvl7pPr>
            <a:lvl8pPr marL="3429000" indent="-228600" algn="ctr" defTabSz="947738" eaLnBrk="0" fontAlgn="base" hangingPunct="0">
              <a:spcBef>
                <a:spcPct val="0"/>
              </a:spcBef>
              <a:spcAft>
                <a:spcPct val="0"/>
              </a:spcAft>
              <a:defRPr sz="1000">
                <a:solidFill>
                  <a:schemeClr val="tx1"/>
                </a:solidFill>
                <a:latin typeface="Verdana" pitchFamily="34" charset="0"/>
              </a:defRPr>
            </a:lvl8pPr>
            <a:lvl9pPr marL="3886200" indent="-228600" algn="ctr" defTabSz="947738" eaLnBrk="0" fontAlgn="base" hangingPunct="0">
              <a:spcBef>
                <a:spcPct val="0"/>
              </a:spcBef>
              <a:spcAft>
                <a:spcPct val="0"/>
              </a:spcAft>
              <a:defRPr sz="1000">
                <a:solidFill>
                  <a:schemeClr val="tx1"/>
                </a:solidFill>
                <a:latin typeface="Verdana" pitchFamily="34" charset="0"/>
              </a:defRPr>
            </a:lvl9pPr>
          </a:lstStyle>
          <a:p>
            <a:fld id="{8AD12B30-47BA-427E-846C-8A334EFF9B76}" type="slidenum">
              <a:rPr lang="en-US" altLang="en-US" sz="1200"/>
              <a:pPr/>
              <a:t>51</a:t>
            </a:fld>
            <a:endParaRPr lang="en-US" altLang="en-US" sz="120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r>
              <a:rPr lang="en-US" altLang="en-US" dirty="0"/>
              <a:t>The </a:t>
            </a:r>
            <a:r>
              <a:rPr lang="en-US" altLang="en-US" dirty="0" err="1"/>
              <a:t>ParallelSort</a:t>
            </a:r>
            <a:r>
              <a:rPr lang="en-US" altLang="en-US" dirty="0"/>
              <a:t> in the library uses </a:t>
            </a:r>
            <a:r>
              <a:rPr lang="en-US" altLang="en-US" dirty="0" err="1"/>
              <a:t>parallel_for</a:t>
            </a:r>
            <a:r>
              <a:rPr lang="en-US" altLang="en-US" dirty="0"/>
              <a:t>.  </a:t>
            </a:r>
          </a:p>
          <a:p>
            <a:pPr eaLnBrk="1" hangingPunct="1"/>
            <a:endParaRPr lang="en-US" alt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PageValue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RowValue</a:t>
            </a:r>
            <a:r>
              <a:rPr lang="en-US" altLang="zh-CN" sz="1200" b="1" i="0" kern="1200" dirty="0">
                <a:solidFill>
                  <a:schemeClr val="tx1"/>
                </a:solidFill>
                <a:effectLst/>
                <a:latin typeface="Arial" charset="0"/>
                <a:ea typeface="+mn-ea"/>
                <a:cs typeface="Arial" charset="0"/>
              </a:rPr>
              <a:t> = </a:t>
            </a:r>
            <a:r>
              <a:rPr lang="en-US" altLang="zh-CN" sz="1200" b="1" i="0" kern="1200" dirty="0" err="1">
                <a:solidFill>
                  <a:schemeClr val="tx1"/>
                </a:solidFill>
                <a:effectLst/>
                <a:latin typeface="Arial" charset="0"/>
                <a:ea typeface="+mn-ea"/>
                <a:cs typeface="Arial" charset="0"/>
              </a:rPr>
              <a:t>PageValue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ColValue</a:t>
            </a:r>
            <a:r>
              <a:rPr lang="en-US" altLang="zh-CN" sz="1200" b="1" i="0" kern="1200" dirty="0">
                <a:solidFill>
                  <a:schemeClr val="tx1"/>
                </a:solidFill>
                <a:effectLst/>
                <a:latin typeface="Arial" charset="0"/>
                <a:ea typeface="+mn-ea"/>
                <a:cs typeface="Arial" charset="0"/>
              </a:rPr>
              <a:t> = </a:t>
            </a:r>
            <a:r>
              <a:rPr lang="en-US" altLang="zh-CN" sz="1200" b="1" i="0" kern="1200" dirty="0" err="1">
                <a:solidFill>
                  <a:schemeClr val="tx1"/>
                </a:solidFill>
                <a:effectLst/>
                <a:latin typeface="Arial" charset="0"/>
                <a:ea typeface="+mn-ea"/>
                <a:cs typeface="Arial" charset="0"/>
              </a:rPr>
              <a:t>RowValue</a:t>
            </a:r>
            <a:r>
              <a:rPr lang="en-US" altLang="zh-CN" sz="1200" b="1" i="0" kern="1200" dirty="0">
                <a:solidFill>
                  <a:schemeClr val="tx1"/>
                </a:solidFill>
                <a:effectLst/>
                <a:latin typeface="Arial" charset="0"/>
                <a:ea typeface="+mn-ea"/>
                <a:cs typeface="Arial" charset="0"/>
              </a:rPr>
              <a:t>&gt;</a:t>
            </a:r>
            <a:br>
              <a:rPr lang="en-US" altLang="zh-CN" sz="1200" b="1" i="0" kern="1200" dirty="0">
                <a:solidFill>
                  <a:schemeClr val="tx1"/>
                </a:solidFill>
                <a:effectLst/>
                <a:latin typeface="Arial" charset="0"/>
                <a:ea typeface="+mn-ea"/>
                <a:cs typeface="Arial" charset="0"/>
              </a:rPr>
            </a:br>
            <a:r>
              <a:rPr lang="en-US" altLang="zh-CN" sz="1200" b="1" i="0" kern="1200" dirty="0">
                <a:solidFill>
                  <a:schemeClr val="tx1"/>
                </a:solidFill>
                <a:effectLst/>
                <a:latin typeface="Arial" charset="0"/>
                <a:ea typeface="+mn-ea"/>
                <a:cs typeface="Arial" charset="0"/>
              </a:rPr>
              <a:t>class </a:t>
            </a:r>
            <a:r>
              <a:rPr lang="en-US" altLang="zh-CN" sz="1200" b="1" i="0" kern="1200" dirty="0" err="1">
                <a:solidFill>
                  <a:schemeClr val="tx1"/>
                </a:solidFill>
                <a:effectLst/>
                <a:latin typeface="Arial" charset="0"/>
                <a:ea typeface="+mn-ea"/>
                <a:cs typeface="Arial" charset="0"/>
              </a:rPr>
              <a:t>tbb</a:t>
            </a:r>
            <a:r>
              <a:rPr lang="en-US" altLang="zh-CN" sz="1200" b="1" i="0" kern="1200" dirty="0">
                <a:solidFill>
                  <a:schemeClr val="tx1"/>
                </a:solidFill>
                <a:effectLst/>
                <a:latin typeface="Arial" charset="0"/>
                <a:ea typeface="+mn-ea"/>
                <a:cs typeface="Arial" charset="0"/>
              </a:rPr>
              <a:t>::blocked_range3d&lt; </a:t>
            </a:r>
            <a:r>
              <a:rPr lang="en-US" altLang="zh-CN" sz="1200" b="1" i="0" kern="1200" dirty="0" err="1">
                <a:solidFill>
                  <a:schemeClr val="tx1"/>
                </a:solidFill>
                <a:effectLst/>
                <a:latin typeface="Arial" charset="0"/>
                <a:ea typeface="+mn-ea"/>
                <a:cs typeface="Arial" charset="0"/>
              </a:rPr>
              <a:t>PageValue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RowValue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ColValue</a:t>
            </a:r>
            <a:r>
              <a:rPr lang="en-US" altLang="zh-CN" sz="1200" b="1" i="0" kern="1200" dirty="0">
                <a:solidFill>
                  <a:schemeClr val="tx1"/>
                </a:solidFill>
                <a:effectLst/>
                <a:latin typeface="Arial" charset="0"/>
                <a:ea typeface="+mn-ea"/>
                <a:cs typeface="Arial" charset="0"/>
              </a:rPr>
              <a:t> &gt;</a:t>
            </a:r>
          </a:p>
          <a:p>
            <a:pPr eaLnBrk="1" hangingPunct="1"/>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defTabSz="947738">
              <a:defRPr sz="1000">
                <a:solidFill>
                  <a:schemeClr val="tx1"/>
                </a:solidFill>
                <a:latin typeface="Verdana" pitchFamily="34" charset="0"/>
              </a:defRPr>
            </a:lvl1pPr>
            <a:lvl2pPr marL="742950" indent="-285750" defTabSz="947738">
              <a:defRPr sz="1000">
                <a:solidFill>
                  <a:schemeClr val="tx1"/>
                </a:solidFill>
                <a:latin typeface="Verdana" pitchFamily="34" charset="0"/>
              </a:defRPr>
            </a:lvl2pPr>
            <a:lvl3pPr marL="1143000" indent="-228600" defTabSz="947738">
              <a:defRPr sz="1000">
                <a:solidFill>
                  <a:schemeClr val="tx1"/>
                </a:solidFill>
                <a:latin typeface="Verdana" pitchFamily="34" charset="0"/>
              </a:defRPr>
            </a:lvl3pPr>
            <a:lvl4pPr marL="1600200" indent="-228600" defTabSz="947738">
              <a:defRPr sz="1000">
                <a:solidFill>
                  <a:schemeClr val="tx1"/>
                </a:solidFill>
                <a:latin typeface="Verdana" pitchFamily="34" charset="0"/>
              </a:defRPr>
            </a:lvl4pPr>
            <a:lvl5pPr marL="2057400" indent="-228600" defTabSz="947738">
              <a:defRPr sz="1000">
                <a:solidFill>
                  <a:schemeClr val="tx1"/>
                </a:solidFill>
                <a:latin typeface="Verdana" pitchFamily="34" charset="0"/>
              </a:defRPr>
            </a:lvl5pPr>
            <a:lvl6pPr marL="2514600" indent="-228600" algn="ctr" defTabSz="947738" eaLnBrk="0" fontAlgn="base" hangingPunct="0">
              <a:spcBef>
                <a:spcPct val="0"/>
              </a:spcBef>
              <a:spcAft>
                <a:spcPct val="0"/>
              </a:spcAft>
              <a:defRPr sz="1000">
                <a:solidFill>
                  <a:schemeClr val="tx1"/>
                </a:solidFill>
                <a:latin typeface="Verdana" pitchFamily="34" charset="0"/>
              </a:defRPr>
            </a:lvl6pPr>
            <a:lvl7pPr marL="2971800" indent="-228600" algn="ctr" defTabSz="947738" eaLnBrk="0" fontAlgn="base" hangingPunct="0">
              <a:spcBef>
                <a:spcPct val="0"/>
              </a:spcBef>
              <a:spcAft>
                <a:spcPct val="0"/>
              </a:spcAft>
              <a:defRPr sz="1000">
                <a:solidFill>
                  <a:schemeClr val="tx1"/>
                </a:solidFill>
                <a:latin typeface="Verdana" pitchFamily="34" charset="0"/>
              </a:defRPr>
            </a:lvl7pPr>
            <a:lvl8pPr marL="3429000" indent="-228600" algn="ctr" defTabSz="947738" eaLnBrk="0" fontAlgn="base" hangingPunct="0">
              <a:spcBef>
                <a:spcPct val="0"/>
              </a:spcBef>
              <a:spcAft>
                <a:spcPct val="0"/>
              </a:spcAft>
              <a:defRPr sz="1000">
                <a:solidFill>
                  <a:schemeClr val="tx1"/>
                </a:solidFill>
                <a:latin typeface="Verdana" pitchFamily="34" charset="0"/>
              </a:defRPr>
            </a:lvl8pPr>
            <a:lvl9pPr marL="3886200" indent="-228600" algn="ctr" defTabSz="947738" eaLnBrk="0" fontAlgn="base" hangingPunct="0">
              <a:spcBef>
                <a:spcPct val="0"/>
              </a:spcBef>
              <a:spcAft>
                <a:spcPct val="0"/>
              </a:spcAft>
              <a:defRPr sz="1000">
                <a:solidFill>
                  <a:schemeClr val="tx1"/>
                </a:solidFill>
                <a:latin typeface="Verdana" pitchFamily="34" charset="0"/>
              </a:defRPr>
            </a:lvl9pPr>
          </a:lstStyle>
          <a:p>
            <a:fld id="{163B22E5-9A57-4D9F-849B-036A1AB0C589}" type="slidenum">
              <a:rPr lang="en-US" altLang="en-US" sz="1200"/>
              <a:pPr/>
              <a:t>52</a:t>
            </a:fld>
            <a:endParaRPr lang="en-US" altLang="en-US" sz="120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p:spPr>
        <p:txBody>
          <a:bodyPr/>
          <a:lstStyle/>
          <a:p>
            <a:pPr eaLnBrk="1" hangingPunct="1"/>
            <a:r>
              <a:rPr lang="en-US" altLang="en-US"/>
              <a:t>The ParallelSort in the library uses parallel_for.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38A677-D562-40FB-A301-215317D8F130}" type="slidenum">
              <a:rPr lang="en-US">
                <a:solidFill>
                  <a:prstClr val="black"/>
                </a:solidFill>
              </a:rPr>
              <a:pPr/>
              <a:t>53</a:t>
            </a:fld>
            <a:endParaRPr lang="en-US">
              <a:solidFill>
                <a:prstClr val="black"/>
              </a:solidFill>
            </a:endParaRPr>
          </a:p>
        </p:txBody>
      </p:sp>
      <p:sp>
        <p:nvSpPr>
          <p:cNvPr id="664578" name="Rectangle 2"/>
          <p:cNvSpPr>
            <a:spLocks noGrp="1" noRot="1" noChangeAspect="1" noChangeArrowheads="1" noTextEdit="1"/>
          </p:cNvSpPr>
          <p:nvPr>
            <p:ph type="sldImg"/>
          </p:nvPr>
        </p:nvSpPr>
        <p:spPr>
          <a:ln/>
        </p:spPr>
      </p:sp>
      <p:sp>
        <p:nvSpPr>
          <p:cNvPr id="664579" name="Rectangle 3"/>
          <p:cNvSpPr>
            <a:spLocks noGrp="1" noChangeArrowheads="1"/>
          </p:cNvSpPr>
          <p:nvPr>
            <p:ph type="body" idx="1"/>
          </p:nvPr>
        </p:nvSpPr>
        <p:spPr/>
        <p:txBody>
          <a:bodyPr/>
          <a:lstStyle/>
          <a:p>
            <a:r>
              <a:rPr lang="en-US" dirty="0"/>
              <a:t>Overload the function call operator  - operator().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20F234-690B-431A-B327-CB479A5312DC}" type="slidenum">
              <a:rPr lang="en-US">
                <a:solidFill>
                  <a:prstClr val="black"/>
                </a:solidFill>
              </a:rPr>
              <a:pPr/>
              <a:t>54</a:t>
            </a:fld>
            <a:endParaRPr lang="en-US">
              <a:solidFill>
                <a:prstClr val="black"/>
              </a:solidFill>
            </a:endParaRPr>
          </a:p>
        </p:txBody>
      </p:sp>
      <p:sp>
        <p:nvSpPr>
          <p:cNvPr id="651266" name="Rectangle 2"/>
          <p:cNvSpPr>
            <a:spLocks noGrp="1" noRot="1" noChangeAspect="1" noChangeArrowheads="1" noTextEdit="1"/>
          </p:cNvSpPr>
          <p:nvPr>
            <p:ph type="sldImg"/>
          </p:nvPr>
        </p:nvSpPr>
        <p:spPr>
          <a:ln/>
        </p:spPr>
      </p:sp>
      <p:sp>
        <p:nvSpPr>
          <p:cNvPr id="651267" name="Rectangle 3"/>
          <p:cNvSpPr>
            <a:spLocks noGrp="1" noChangeArrowheads="1"/>
          </p:cNvSpPr>
          <p:nvPr>
            <p:ph type="body" idx="1"/>
          </p:nvPr>
        </p:nvSpPr>
        <p:spPr/>
        <p:txBody>
          <a:bodyPr/>
          <a:lstStyle/>
          <a:p>
            <a:r>
              <a:rPr lang="en-US" dirty="0"/>
              <a:t>You don’t have to be too precise with grainsize. If you omit the grainsize argument, you include an </a:t>
            </a:r>
            <a:r>
              <a:rPr lang="en-US" dirty="0" err="1"/>
              <a:t>auto_partioner</a:t>
            </a:r>
            <a:r>
              <a:rPr lang="en-US" dirty="0"/>
              <a:t>() argument which chooses a grainsize for you.</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BDCCE3-0664-4676-A39C-925E29B94E2D}" type="slidenum">
              <a:rPr lang="en-US" altLang="en-US"/>
              <a:pPr/>
              <a:t>5</a:t>
            </a:fld>
            <a:endParaRPr lang="en-US" altLang="en-US"/>
          </a:p>
        </p:txBody>
      </p:sp>
      <p:sp>
        <p:nvSpPr>
          <p:cNvPr id="713730" name="Rectangle 2"/>
          <p:cNvSpPr>
            <a:spLocks noGrp="1" noRot="1" noChangeAspect="1" noChangeArrowheads="1" noTextEdit="1"/>
          </p:cNvSpPr>
          <p:nvPr>
            <p:ph type="sldImg"/>
          </p:nvPr>
        </p:nvSpPr>
        <p:spPr>
          <a:xfrm>
            <a:off x="328613" y="674688"/>
            <a:ext cx="6143625" cy="3455987"/>
          </a:xfrm>
          <a:ln/>
        </p:spPr>
      </p:sp>
      <p:sp>
        <p:nvSpPr>
          <p:cNvPr id="713731" name="Rectangle 3"/>
          <p:cNvSpPr>
            <a:spLocks noGrp="1" noChangeArrowheads="1"/>
          </p:cNvSpPr>
          <p:nvPr>
            <p:ph type="body" idx="1"/>
          </p:nvPr>
        </p:nvSpPr>
        <p:spPr>
          <a:xfrm>
            <a:off x="896426" y="4354771"/>
            <a:ext cx="5081280" cy="4129417"/>
          </a:xfrm>
        </p:spPr>
        <p:txBody>
          <a:bodyPr/>
          <a:lstStyle/>
          <a:p>
            <a:r>
              <a:rPr lang="en-US" altLang="en-US" dirty="0"/>
              <a:t>1988 Chare Kernel [UIUC]</a:t>
            </a:r>
          </a:p>
          <a:p>
            <a:r>
              <a:rPr lang="en-US" altLang="en-US" dirty="0"/>
              <a:t>1994 PCM (run-time support for Threaded-C) [MIT]</a:t>
            </a:r>
          </a:p>
          <a:p>
            <a:r>
              <a:rPr lang="en-US" altLang="en-US" dirty="0"/>
              <a:t>1994 STL [HP]</a:t>
            </a:r>
          </a:p>
          <a:p>
            <a:r>
              <a:rPr lang="en-US" altLang="en-US" dirty="0"/>
              <a:t>1995 </a:t>
            </a:r>
            <a:r>
              <a:rPr lang="en-US" altLang="en-US" dirty="0" err="1"/>
              <a:t>Cilk</a:t>
            </a:r>
            <a:r>
              <a:rPr lang="en-US" altLang="en-US" dirty="0"/>
              <a:t> [MIT]</a:t>
            </a:r>
          </a:p>
          <a:p>
            <a:r>
              <a:rPr lang="en-US" altLang="en-US" dirty="0"/>
              <a:t>1997 </a:t>
            </a:r>
            <a:r>
              <a:rPr lang="en-US" altLang="en-US" dirty="0" err="1"/>
              <a:t>OpenMP</a:t>
            </a:r>
            <a:r>
              <a:rPr lang="en-US" altLang="en-US" dirty="0"/>
              <a:t> [consortium]</a:t>
            </a:r>
          </a:p>
          <a:p>
            <a:r>
              <a:rPr lang="en-US" altLang="en-US" dirty="0"/>
              <a:t>1998 </a:t>
            </a:r>
            <a:r>
              <a:rPr lang="en-US" altLang="en-US" dirty="0" err="1"/>
              <a:t>OpenMP</a:t>
            </a:r>
            <a:r>
              <a:rPr lang="en-US" altLang="en-US" dirty="0"/>
              <a:t> </a:t>
            </a:r>
            <a:r>
              <a:rPr lang="en-US" altLang="en-US" dirty="0" err="1"/>
              <a:t>Taskqueue</a:t>
            </a:r>
            <a:r>
              <a:rPr lang="en-US" altLang="en-US" dirty="0"/>
              <a:t> [KAI]</a:t>
            </a:r>
          </a:p>
          <a:p>
            <a:r>
              <a:rPr lang="en-US" altLang="en-US" dirty="0"/>
              <a:t>1999 </a:t>
            </a:r>
            <a:r>
              <a:rPr lang="en-US" altLang="en-US" dirty="0" err="1"/>
              <a:t>FJTask</a:t>
            </a:r>
            <a:r>
              <a:rPr lang="en-US" altLang="en-US" dirty="0"/>
              <a:t> [Doug Lea]</a:t>
            </a:r>
          </a:p>
          <a:p>
            <a:r>
              <a:rPr lang="en-US" altLang="en-US" dirty="0"/>
              <a:t>2001 STAPL [Texas A&amp;M]</a:t>
            </a:r>
          </a:p>
          <a:p>
            <a:r>
              <a:rPr lang="en-US" altLang="en-US" dirty="0"/>
              <a:t>2004 ECMA parallel profile [Intel]</a:t>
            </a:r>
          </a:p>
          <a:p>
            <a:r>
              <a:rPr lang="en-US" altLang="en-US" dirty="0"/>
              <a:t>2005 TBB [Intel]</a:t>
            </a:r>
          </a:p>
          <a:p>
            <a:endParaRPr lang="en-US" altLang="en-US" dirty="0"/>
          </a:p>
          <a:p>
            <a:r>
              <a:rPr lang="en-US" altLang="en-US" dirty="0"/>
              <a:t>Other systems studied but not really influential</a:t>
            </a:r>
          </a:p>
          <a:p>
            <a:r>
              <a:rPr lang="en-US" altLang="en-US" dirty="0"/>
              <a:t>NESL [CMU]  Requires major compiler support</a:t>
            </a:r>
          </a:p>
          <a:p>
            <a:r>
              <a:rPr lang="en-US" altLang="en-US" dirty="0" err="1"/>
              <a:t>StreamIt</a:t>
            </a:r>
            <a:r>
              <a:rPr lang="en-US" altLang="en-US" dirty="0"/>
              <a:t> [MIT] Requires compiler support.</a:t>
            </a:r>
          </a:p>
          <a:p>
            <a:r>
              <a:rPr lang="en-US" altLang="en-US" dirty="0"/>
              <a:t>PSTL [Indiana]</a:t>
            </a:r>
          </a:p>
          <a:p>
            <a:r>
              <a:rPr lang="en-US" altLang="en-US" dirty="0"/>
              <a:t>Linda [Yale] Probably </a:t>
            </a:r>
            <a:r>
              <a:rPr lang="en-US" altLang="en-US" dirty="0" err="1"/>
              <a:t>requries</a:t>
            </a:r>
            <a:r>
              <a:rPr lang="en-US" altLang="en-US" dirty="0"/>
              <a:t> compiler support to be practical, but question is still open.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11E42A8-665C-403D-AEB3-AC6DD930C62E}" type="slidenum">
              <a:rPr lang="zh-CN" altLang="en-US" smtClean="0"/>
              <a:pPr>
                <a:defRPr/>
              </a:pPr>
              <a:t>55</a:t>
            </a:fld>
            <a:endParaRPr lang="en-US" altLang="zh-CN"/>
          </a:p>
        </p:txBody>
      </p:sp>
    </p:spTree>
    <p:extLst>
      <p:ext uri="{BB962C8B-B14F-4D97-AF65-F5344CB8AC3E}">
        <p14:creationId xmlns:p14="http://schemas.microsoft.com/office/powerpoint/2010/main" val="9637162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https://www.threadingbuildingblocks.org/docs/help/reference/algorithms/parallel_reduce_func.html</a:t>
            </a:r>
            <a:endParaRPr lang="en-US" altLang="zh-CN" dirty="0"/>
          </a:p>
          <a:p>
            <a:r>
              <a:rPr lang="en-US" altLang="zh-CN" sz="1200" b="1" i="0" kern="1200" dirty="0">
                <a:solidFill>
                  <a:schemeClr val="tx1"/>
                </a:solidFill>
                <a:effectLst/>
                <a:latin typeface="Arial" charset="0"/>
                <a:ea typeface="+mn-ea"/>
                <a:cs typeface="Arial" charset="0"/>
              </a:rPr>
              <a:t>Syntax</a:t>
            </a:r>
          </a:p>
          <a:p>
            <a:r>
              <a:rPr lang="en-US" altLang="zh-CN" sz="1200" b="0" i="0" kern="1200" dirty="0">
                <a:solidFill>
                  <a:schemeClr val="tx1"/>
                </a:solidFill>
                <a:effectLst/>
                <a:latin typeface="Arial" charset="0"/>
                <a:ea typeface="+mn-ea"/>
                <a:cs typeface="Arial" charset="0"/>
              </a:rPr>
              <a:t>template&lt;</a:t>
            </a:r>
            <a:r>
              <a:rPr lang="en-US" altLang="zh-CN" sz="1200" b="0" i="0" kern="1200" dirty="0" err="1">
                <a:solidFill>
                  <a:schemeClr val="tx1"/>
                </a:solidFill>
                <a:effectLst/>
                <a:latin typeface="Arial" charset="0"/>
                <a:ea typeface="+mn-ea"/>
                <a:cs typeface="Arial" charset="0"/>
              </a:rPr>
              <a:t>typename</a:t>
            </a:r>
            <a:r>
              <a:rPr lang="en-US" altLang="zh-CN" sz="1200" b="0" i="0" kern="1200" dirty="0">
                <a:solidFill>
                  <a:schemeClr val="tx1"/>
                </a:solidFill>
                <a:effectLst/>
                <a:latin typeface="Arial" charset="0"/>
                <a:ea typeface="+mn-ea"/>
                <a:cs typeface="Arial" charset="0"/>
              </a:rPr>
              <a:t> Range, </a:t>
            </a:r>
            <a:r>
              <a:rPr lang="en-US" altLang="zh-CN" sz="1200" b="0" i="0" kern="1200" dirty="0" err="1">
                <a:solidFill>
                  <a:schemeClr val="tx1"/>
                </a:solidFill>
                <a:effectLst/>
                <a:latin typeface="Arial" charset="0"/>
                <a:ea typeface="+mn-ea"/>
                <a:cs typeface="Arial" charset="0"/>
              </a:rPr>
              <a:t>typename</a:t>
            </a:r>
            <a:r>
              <a:rPr lang="en-US" altLang="zh-CN" sz="1200" b="0" i="0" kern="1200" dirty="0">
                <a:solidFill>
                  <a:schemeClr val="tx1"/>
                </a:solidFill>
                <a:effectLst/>
                <a:latin typeface="Arial" charset="0"/>
                <a:ea typeface="+mn-ea"/>
                <a:cs typeface="Arial" charset="0"/>
              </a:rPr>
              <a:t> Value, </a:t>
            </a:r>
            <a:r>
              <a:rPr lang="en-US" altLang="zh-CN" sz="1200" b="0" i="0" kern="1200" dirty="0" err="1">
                <a:solidFill>
                  <a:schemeClr val="tx1"/>
                </a:solidFill>
                <a:effectLst/>
                <a:latin typeface="Arial" charset="0"/>
                <a:ea typeface="+mn-ea"/>
                <a:cs typeface="Arial" charset="0"/>
              </a:rPr>
              <a:t>typename</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Func</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typename</a:t>
            </a:r>
            <a:r>
              <a:rPr lang="en-US" altLang="zh-CN" sz="1200" b="0" i="0" kern="1200" dirty="0">
                <a:solidFill>
                  <a:schemeClr val="tx1"/>
                </a:solidFill>
                <a:effectLst/>
                <a:latin typeface="Arial" charset="0"/>
                <a:ea typeface="+mn-ea"/>
                <a:cs typeface="Arial" charset="0"/>
              </a:rPr>
              <a:t> Reduction&gt; Value </a:t>
            </a:r>
            <a:r>
              <a:rPr lang="en-US" altLang="zh-CN" sz="1200" b="0" i="0" kern="1200" dirty="0" err="1">
                <a:solidFill>
                  <a:schemeClr val="tx1"/>
                </a:solidFill>
                <a:effectLst/>
                <a:latin typeface="Arial" charset="0"/>
                <a:ea typeface="+mn-ea"/>
                <a:cs typeface="Arial" charset="0"/>
              </a:rPr>
              <a:t>parallel_reduce</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Range&amp; range,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Value&amp; identity,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Func</a:t>
            </a:r>
            <a:r>
              <a:rPr lang="en-US" altLang="zh-CN" sz="1200" b="0" i="0" kern="1200" dirty="0">
                <a:solidFill>
                  <a:schemeClr val="tx1"/>
                </a:solidFill>
                <a:effectLst/>
                <a:latin typeface="Arial" charset="0"/>
                <a:ea typeface="+mn-ea"/>
                <a:cs typeface="Arial" charset="0"/>
              </a:rPr>
              <a:t>&amp; </a:t>
            </a:r>
            <a:r>
              <a:rPr lang="en-US" altLang="zh-CN" sz="1200" b="0" i="0" kern="1200" dirty="0" err="1">
                <a:solidFill>
                  <a:schemeClr val="tx1"/>
                </a:solidFill>
                <a:effectLst/>
                <a:latin typeface="Arial" charset="0"/>
                <a:ea typeface="+mn-ea"/>
                <a:cs typeface="Arial" charset="0"/>
              </a:rPr>
              <a:t>func</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Reduction&amp; reduction, [, </a:t>
            </a:r>
            <a:r>
              <a:rPr lang="en-US" altLang="zh-CN" sz="1200" b="0" i="0" kern="1200" dirty="0" err="1">
                <a:solidFill>
                  <a:schemeClr val="tx1"/>
                </a:solidFill>
                <a:effectLst/>
                <a:latin typeface="Arial" charset="0"/>
                <a:ea typeface="+mn-ea"/>
                <a:cs typeface="Arial" charset="0"/>
              </a:rPr>
              <a:t>partitioner</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task_group_context</a:t>
            </a:r>
            <a:r>
              <a:rPr lang="en-US" altLang="zh-CN" sz="1200" b="0" i="0" kern="1200" dirty="0">
                <a:solidFill>
                  <a:schemeClr val="tx1"/>
                </a:solidFill>
                <a:effectLst/>
                <a:latin typeface="Arial" charset="0"/>
                <a:ea typeface="+mn-ea"/>
                <a:cs typeface="Arial" charset="0"/>
              </a:rPr>
              <a:t>&amp; group]] ); template&lt;</a:t>
            </a:r>
            <a:r>
              <a:rPr lang="en-US" altLang="zh-CN" sz="1200" b="0" i="0" kern="1200" dirty="0" err="1">
                <a:solidFill>
                  <a:schemeClr val="tx1"/>
                </a:solidFill>
                <a:effectLst/>
                <a:latin typeface="Arial" charset="0"/>
                <a:ea typeface="+mn-ea"/>
                <a:cs typeface="Arial" charset="0"/>
              </a:rPr>
              <a:t>typename</a:t>
            </a:r>
            <a:r>
              <a:rPr lang="en-US" altLang="zh-CN" sz="1200" b="0" i="0" kern="1200" dirty="0">
                <a:solidFill>
                  <a:schemeClr val="tx1"/>
                </a:solidFill>
                <a:effectLst/>
                <a:latin typeface="Arial" charset="0"/>
                <a:ea typeface="+mn-ea"/>
                <a:cs typeface="Arial" charset="0"/>
              </a:rPr>
              <a:t> Range, </a:t>
            </a:r>
            <a:r>
              <a:rPr lang="en-US" altLang="zh-CN" sz="1200" b="0" i="0" kern="1200" dirty="0" err="1">
                <a:solidFill>
                  <a:schemeClr val="tx1"/>
                </a:solidFill>
                <a:effectLst/>
                <a:latin typeface="Arial" charset="0"/>
                <a:ea typeface="+mn-ea"/>
                <a:cs typeface="Arial" charset="0"/>
              </a:rPr>
              <a:t>typename</a:t>
            </a:r>
            <a:r>
              <a:rPr lang="en-US" altLang="zh-CN" sz="1200" b="0" i="0" kern="1200" dirty="0">
                <a:solidFill>
                  <a:schemeClr val="tx1"/>
                </a:solidFill>
                <a:effectLst/>
                <a:latin typeface="Arial" charset="0"/>
                <a:ea typeface="+mn-ea"/>
                <a:cs typeface="Arial" charset="0"/>
              </a:rPr>
              <a:t> Body&gt; void </a:t>
            </a:r>
            <a:r>
              <a:rPr lang="en-US" altLang="zh-CN" sz="1200" b="0" i="0" kern="1200" dirty="0" err="1">
                <a:solidFill>
                  <a:schemeClr val="tx1"/>
                </a:solidFill>
                <a:effectLst/>
                <a:latin typeface="Arial" charset="0"/>
                <a:ea typeface="+mn-ea"/>
                <a:cs typeface="Arial" charset="0"/>
              </a:rPr>
              <a:t>parallel_reduce</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Range&amp; range, Body&amp; body [, </a:t>
            </a:r>
            <a:r>
              <a:rPr lang="en-US" altLang="zh-CN" sz="1200" b="0" i="0" kern="1200" dirty="0" err="1">
                <a:solidFill>
                  <a:schemeClr val="tx1"/>
                </a:solidFill>
                <a:effectLst/>
                <a:latin typeface="Arial" charset="0"/>
                <a:ea typeface="+mn-ea"/>
                <a:cs typeface="Arial" charset="0"/>
              </a:rPr>
              <a:t>partitioner</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task_group_context</a:t>
            </a:r>
            <a:r>
              <a:rPr lang="en-US" altLang="zh-CN" sz="1200" b="0" i="0" kern="1200" dirty="0">
                <a:solidFill>
                  <a:schemeClr val="tx1"/>
                </a:solidFill>
                <a:effectLst/>
                <a:latin typeface="Arial" charset="0"/>
                <a:ea typeface="+mn-ea"/>
                <a:cs typeface="Arial" charset="0"/>
              </a:rPr>
              <a:t>&amp; group]] ); where the optional </a:t>
            </a:r>
            <a:r>
              <a:rPr lang="en-US" altLang="zh-CN" sz="1200" b="0" i="0" kern="1200" dirty="0" err="1">
                <a:solidFill>
                  <a:schemeClr val="tx1"/>
                </a:solidFill>
                <a:effectLst/>
                <a:latin typeface="Arial" charset="0"/>
                <a:ea typeface="+mn-ea"/>
                <a:cs typeface="Arial" charset="0"/>
              </a:rPr>
              <a:t>partitioner</a:t>
            </a:r>
            <a:r>
              <a:rPr lang="en-US" altLang="zh-CN" sz="1200" b="0" i="0" kern="1200" dirty="0">
                <a:solidFill>
                  <a:schemeClr val="tx1"/>
                </a:solidFill>
                <a:effectLst/>
                <a:latin typeface="Arial" charset="0"/>
                <a:ea typeface="+mn-ea"/>
                <a:cs typeface="Arial" charset="0"/>
              </a:rPr>
              <a:t> declares any of the </a:t>
            </a:r>
            <a:r>
              <a:rPr lang="en-US" altLang="zh-CN" sz="1200" b="0" i="0" kern="1200" dirty="0" err="1">
                <a:solidFill>
                  <a:schemeClr val="tx1"/>
                </a:solidFill>
                <a:effectLst/>
                <a:latin typeface="Arial" charset="0"/>
                <a:ea typeface="+mn-ea"/>
                <a:cs typeface="Arial" charset="0"/>
              </a:rPr>
              <a:t>partitioners</a:t>
            </a:r>
            <a:r>
              <a:rPr lang="en-US" altLang="zh-CN" sz="1200" b="0" i="0" kern="1200" dirty="0">
                <a:solidFill>
                  <a:schemeClr val="tx1"/>
                </a:solidFill>
                <a:effectLst/>
                <a:latin typeface="Arial" charset="0"/>
                <a:ea typeface="+mn-ea"/>
                <a:cs typeface="Arial" charset="0"/>
              </a:rPr>
              <a:t> as shown in column 1 of the </a:t>
            </a:r>
            <a:r>
              <a:rPr lang="en-US" altLang="zh-CN" sz="1200" b="0" i="0" kern="1200" dirty="0" err="1">
                <a:solidFill>
                  <a:schemeClr val="tx1"/>
                </a:solidFill>
                <a:effectLst/>
                <a:latin typeface="Arial" charset="0"/>
                <a:ea typeface="+mn-ea"/>
                <a:cs typeface="Arial" charset="0"/>
              </a:rPr>
              <a:t>Partitioners</a:t>
            </a:r>
            <a:r>
              <a:rPr lang="en-US" altLang="zh-CN" sz="1200" b="0" i="0" kern="1200" dirty="0">
                <a:solidFill>
                  <a:schemeClr val="tx1"/>
                </a:solidFill>
                <a:effectLst/>
                <a:latin typeface="Arial" charset="0"/>
                <a:ea typeface="+mn-ea"/>
                <a:cs typeface="Arial" charset="0"/>
              </a:rPr>
              <a:t> table in the </a:t>
            </a:r>
            <a:r>
              <a:rPr lang="en-US" altLang="zh-CN" sz="1200" b="0" i="0" kern="1200" dirty="0" err="1">
                <a:solidFill>
                  <a:schemeClr val="tx1"/>
                </a:solidFill>
                <a:effectLst/>
                <a:latin typeface="Arial" charset="0"/>
                <a:ea typeface="+mn-ea"/>
                <a:cs typeface="Arial" charset="0"/>
              </a:rPr>
              <a:t>Partitioners</a:t>
            </a:r>
            <a:r>
              <a:rPr lang="en-US" altLang="zh-CN" sz="1200" b="0" i="0" kern="1200" dirty="0">
                <a:solidFill>
                  <a:schemeClr val="tx1"/>
                </a:solidFill>
                <a:effectLst/>
                <a:latin typeface="Arial" charset="0"/>
                <a:ea typeface="+mn-ea"/>
                <a:cs typeface="Arial" charset="0"/>
              </a:rPr>
              <a:t> section.</a:t>
            </a:r>
          </a:p>
          <a:p>
            <a:r>
              <a:rPr lang="en-US" altLang="zh-CN" sz="1200" b="1" i="0" kern="1200" dirty="0">
                <a:solidFill>
                  <a:schemeClr val="tx1"/>
                </a:solidFill>
                <a:effectLst/>
                <a:latin typeface="Arial" charset="0"/>
                <a:ea typeface="+mn-ea"/>
                <a:cs typeface="Arial" charset="0"/>
              </a:rPr>
              <a:t>Description</a:t>
            </a:r>
          </a:p>
          <a:p>
            <a:r>
              <a:rPr lang="en-US" altLang="zh-CN" sz="1200" b="0" i="0" kern="1200" dirty="0">
                <a:solidFill>
                  <a:schemeClr val="tx1"/>
                </a:solidFill>
                <a:effectLst/>
                <a:latin typeface="Arial" charset="0"/>
                <a:ea typeface="+mn-ea"/>
                <a:cs typeface="Arial" charset="0"/>
              </a:rPr>
              <a:t>The </a:t>
            </a:r>
            <a:r>
              <a:rPr lang="en-US" altLang="zh-CN" sz="1200" b="0" i="0" kern="1200" dirty="0" err="1">
                <a:solidFill>
                  <a:schemeClr val="tx1"/>
                </a:solidFill>
                <a:effectLst/>
                <a:latin typeface="Arial" charset="0"/>
                <a:ea typeface="+mn-ea"/>
                <a:cs typeface="Arial" charset="0"/>
              </a:rPr>
              <a:t>parallel_reduce</a:t>
            </a:r>
            <a:r>
              <a:rPr lang="en-US" altLang="zh-CN" sz="1200" b="0" i="0" kern="1200" dirty="0">
                <a:solidFill>
                  <a:schemeClr val="tx1"/>
                </a:solidFill>
                <a:effectLst/>
                <a:latin typeface="Arial" charset="0"/>
                <a:ea typeface="+mn-ea"/>
                <a:cs typeface="Arial" charset="0"/>
              </a:rPr>
              <a:t> template has two forms. The functional form is designed to be easy to use in conjunction with lambda expressions. The imperative form is designed to minimize copying of data.</a:t>
            </a:r>
          </a:p>
          <a:p>
            <a:r>
              <a:rPr lang="en-US" altLang="zh-CN" sz="1200" b="0" i="0" kern="1200" dirty="0">
                <a:solidFill>
                  <a:schemeClr val="tx1"/>
                </a:solidFill>
                <a:effectLst/>
                <a:latin typeface="Arial" charset="0"/>
                <a:ea typeface="+mn-ea"/>
                <a:cs typeface="Arial" charset="0"/>
              </a:rPr>
              <a:t>The functional form </a:t>
            </a:r>
            <a:r>
              <a:rPr lang="en-US" altLang="zh-CN" sz="1200" b="0" i="0" kern="1200" dirty="0" err="1">
                <a:solidFill>
                  <a:schemeClr val="tx1"/>
                </a:solidFill>
                <a:effectLst/>
                <a:latin typeface="Arial" charset="0"/>
                <a:ea typeface="+mn-ea"/>
                <a:cs typeface="Arial" charset="0"/>
              </a:rPr>
              <a:t>parallel_reduce</a:t>
            </a:r>
            <a:r>
              <a:rPr lang="en-US" altLang="zh-CN" sz="1200" b="0" i="0" kern="1200" dirty="0">
                <a:solidFill>
                  <a:schemeClr val="tx1"/>
                </a:solidFill>
                <a:effectLst/>
                <a:latin typeface="Arial" charset="0"/>
                <a:ea typeface="+mn-ea"/>
                <a:cs typeface="Arial" charset="0"/>
              </a:rPr>
              <a:t>(range, identity, </a:t>
            </a:r>
            <a:r>
              <a:rPr lang="en-US" altLang="zh-CN" sz="1200" b="0" i="0" kern="1200" dirty="0" err="1">
                <a:solidFill>
                  <a:schemeClr val="tx1"/>
                </a:solidFill>
                <a:effectLst/>
                <a:latin typeface="Arial" charset="0"/>
                <a:ea typeface="+mn-ea"/>
                <a:cs typeface="Arial" charset="0"/>
              </a:rPr>
              <a:t>func</a:t>
            </a:r>
            <a:r>
              <a:rPr lang="en-US" altLang="zh-CN" sz="1200" b="0" i="0" kern="1200" dirty="0">
                <a:solidFill>
                  <a:schemeClr val="tx1"/>
                </a:solidFill>
                <a:effectLst/>
                <a:latin typeface="Arial" charset="0"/>
                <a:ea typeface="+mn-ea"/>
                <a:cs typeface="Arial" charset="0"/>
              </a:rPr>
              <a:t>, reduction) performs a parallel reduction by applying </a:t>
            </a:r>
            <a:r>
              <a:rPr lang="en-US" altLang="zh-CN" sz="1200" b="0" i="1" kern="1200" dirty="0" err="1">
                <a:solidFill>
                  <a:schemeClr val="tx1"/>
                </a:solidFill>
                <a:effectLst/>
                <a:latin typeface="Arial" charset="0"/>
                <a:ea typeface="+mn-ea"/>
                <a:cs typeface="Arial" charset="0"/>
              </a:rPr>
              <a:t>func</a:t>
            </a:r>
            <a:r>
              <a:rPr lang="en-US" altLang="zh-CN" sz="1200" b="0" i="0" kern="1200" dirty="0">
                <a:solidFill>
                  <a:schemeClr val="tx1"/>
                </a:solidFill>
                <a:effectLst/>
                <a:latin typeface="Arial" charset="0"/>
                <a:ea typeface="+mn-ea"/>
                <a:cs typeface="Arial" charset="0"/>
              </a:rPr>
              <a:t> to subranges in range and reducing the results using binary operator </a:t>
            </a:r>
            <a:r>
              <a:rPr lang="en-US" altLang="zh-CN" sz="1200" b="0" i="1" kern="1200" dirty="0">
                <a:solidFill>
                  <a:schemeClr val="tx1"/>
                </a:solidFill>
                <a:effectLst/>
                <a:latin typeface="Arial" charset="0"/>
                <a:ea typeface="+mn-ea"/>
                <a:cs typeface="Arial" charset="0"/>
              </a:rPr>
              <a:t>reduction</a:t>
            </a:r>
            <a:r>
              <a:rPr lang="en-US" altLang="zh-CN" sz="1200" b="0" i="0" kern="1200" dirty="0">
                <a:solidFill>
                  <a:schemeClr val="tx1"/>
                </a:solidFill>
                <a:effectLst/>
                <a:latin typeface="Arial" charset="0"/>
                <a:ea typeface="+mn-ea"/>
                <a:cs typeface="Arial" charset="0"/>
              </a:rPr>
              <a:t>. It returns the result of the reduction. Parameter </a:t>
            </a:r>
            <a:r>
              <a:rPr lang="en-US" altLang="zh-CN" sz="1200" b="0" i="1" kern="1200" dirty="0" err="1">
                <a:solidFill>
                  <a:schemeClr val="tx1"/>
                </a:solidFill>
                <a:effectLst/>
                <a:latin typeface="Arial" charset="0"/>
                <a:ea typeface="+mn-ea"/>
                <a:cs typeface="Arial" charset="0"/>
              </a:rPr>
              <a:t>func</a:t>
            </a:r>
            <a:r>
              <a:rPr lang="en-US" altLang="zh-CN" sz="1200" b="0" i="0" kern="1200" dirty="0">
                <a:solidFill>
                  <a:schemeClr val="tx1"/>
                </a:solidFill>
                <a:effectLst/>
                <a:latin typeface="Arial" charset="0"/>
                <a:ea typeface="+mn-ea"/>
                <a:cs typeface="Arial" charset="0"/>
              </a:rPr>
              <a:t> and </a:t>
            </a:r>
            <a:r>
              <a:rPr lang="en-US" altLang="zh-CN" sz="1200" b="0" i="1" kern="1200" dirty="0">
                <a:solidFill>
                  <a:schemeClr val="tx1"/>
                </a:solidFill>
                <a:effectLst/>
                <a:latin typeface="Arial" charset="0"/>
                <a:ea typeface="+mn-ea"/>
                <a:cs typeface="Arial" charset="0"/>
              </a:rPr>
              <a:t>reduction</a:t>
            </a:r>
            <a:r>
              <a:rPr lang="en-US" altLang="zh-CN" sz="1200" b="0" i="0" kern="1200" dirty="0">
                <a:solidFill>
                  <a:schemeClr val="tx1"/>
                </a:solidFill>
                <a:effectLst/>
                <a:latin typeface="Arial" charset="0"/>
                <a:ea typeface="+mn-ea"/>
                <a:cs typeface="Arial" charset="0"/>
              </a:rPr>
              <a:t> can be lambda expressions. The table below summarizes the type requirements on the types of </a:t>
            </a:r>
            <a:r>
              <a:rPr lang="en-US" altLang="zh-CN" sz="1200" b="0" i="1" kern="1200" dirty="0">
                <a:solidFill>
                  <a:schemeClr val="tx1"/>
                </a:solidFill>
                <a:effectLst/>
                <a:latin typeface="Arial" charset="0"/>
                <a:ea typeface="+mn-ea"/>
                <a:cs typeface="Arial" charset="0"/>
              </a:rPr>
              <a:t>identity</a:t>
            </a:r>
            <a:r>
              <a:rPr lang="en-US" altLang="zh-CN" sz="1200" b="0" i="0" kern="1200" dirty="0">
                <a:solidFill>
                  <a:schemeClr val="tx1"/>
                </a:solidFill>
                <a:effectLst/>
                <a:latin typeface="Arial" charset="0"/>
                <a:ea typeface="+mn-ea"/>
                <a:cs typeface="Arial" charset="0"/>
              </a:rPr>
              <a:t>, </a:t>
            </a:r>
            <a:r>
              <a:rPr lang="en-US" altLang="zh-CN" sz="1200" b="0" i="1" kern="1200" dirty="0" err="1">
                <a:solidFill>
                  <a:schemeClr val="tx1"/>
                </a:solidFill>
                <a:effectLst/>
                <a:latin typeface="Arial" charset="0"/>
                <a:ea typeface="+mn-ea"/>
                <a:cs typeface="Arial" charset="0"/>
              </a:rPr>
              <a:t>func</a:t>
            </a:r>
            <a:r>
              <a:rPr lang="en-US" altLang="zh-CN" sz="1200" b="0" i="0" kern="1200" dirty="0">
                <a:solidFill>
                  <a:schemeClr val="tx1"/>
                </a:solidFill>
                <a:effectLst/>
                <a:latin typeface="Arial" charset="0"/>
                <a:ea typeface="+mn-ea"/>
                <a:cs typeface="Arial" charset="0"/>
              </a:rPr>
              <a:t>, and </a:t>
            </a:r>
            <a:r>
              <a:rPr lang="en-US" altLang="zh-CN" sz="1200" b="0" i="1" kern="1200" dirty="0">
                <a:solidFill>
                  <a:schemeClr val="tx1"/>
                </a:solidFill>
                <a:effectLst/>
                <a:latin typeface="Arial" charset="0"/>
                <a:ea typeface="+mn-ea"/>
                <a:cs typeface="Arial" charset="0"/>
              </a:rPr>
              <a:t>reduction</a:t>
            </a:r>
            <a:r>
              <a:rPr lang="en-US" altLang="zh-CN" sz="1200" b="0" i="0" kern="1200" dirty="0">
                <a:solidFill>
                  <a:schemeClr val="tx1"/>
                </a:solidFill>
                <a:effectLst/>
                <a:latin typeface="Arial" charset="0"/>
                <a:ea typeface="+mn-ea"/>
                <a:cs typeface="Arial" charset="0"/>
              </a:rPr>
              <a:t>.</a:t>
            </a:r>
          </a:p>
          <a:p>
            <a:r>
              <a:rPr lang="en-US" altLang="zh-CN" sz="1200" b="0" i="0" kern="1200" dirty="0">
                <a:solidFill>
                  <a:schemeClr val="tx1"/>
                </a:solidFill>
                <a:effectLst/>
                <a:latin typeface="Arial" charset="0"/>
                <a:ea typeface="+mn-ea"/>
                <a:cs typeface="Arial" charset="0"/>
              </a:rPr>
              <a:t>Requirements for </a:t>
            </a:r>
            <a:r>
              <a:rPr lang="en-US" altLang="zh-CN" sz="1200" b="0" i="0" kern="1200" dirty="0" err="1">
                <a:solidFill>
                  <a:schemeClr val="tx1"/>
                </a:solidFill>
                <a:effectLst/>
                <a:latin typeface="Arial" charset="0"/>
                <a:ea typeface="+mn-ea"/>
                <a:cs typeface="Arial" charset="0"/>
              </a:rPr>
              <a:t>Func</a:t>
            </a:r>
            <a:r>
              <a:rPr lang="en-US" altLang="zh-CN" sz="1200" b="0" i="0" kern="1200" dirty="0">
                <a:solidFill>
                  <a:schemeClr val="tx1"/>
                </a:solidFill>
                <a:effectLst/>
                <a:latin typeface="Arial" charset="0"/>
                <a:ea typeface="+mn-ea"/>
                <a:cs typeface="Arial" charset="0"/>
              </a:rPr>
              <a:t> and Reduction:</a:t>
            </a:r>
          </a:p>
          <a:p>
            <a:r>
              <a:rPr lang="en-US" altLang="zh-CN" sz="1200" b="0" i="0" kern="1200" dirty="0">
                <a:solidFill>
                  <a:schemeClr val="tx1"/>
                </a:solidFill>
                <a:effectLst/>
                <a:latin typeface="Arial" charset="0"/>
                <a:ea typeface="+mn-ea"/>
                <a:cs typeface="Arial" charset="0"/>
              </a:rPr>
              <a:t>Pseudo-Signature                                                                                                                 Semantics</a:t>
            </a:r>
          </a:p>
          <a:p>
            <a:pPr fontAlgn="t"/>
            <a:r>
              <a:rPr lang="en-US" altLang="zh-CN" sz="1200" b="0" i="0" kern="1200" dirty="0">
                <a:solidFill>
                  <a:schemeClr val="tx1"/>
                </a:solidFill>
                <a:effectLst/>
                <a:latin typeface="Arial" charset="0"/>
                <a:ea typeface="+mn-ea"/>
                <a:cs typeface="Arial" charset="0"/>
              </a:rPr>
              <a:t>Value identity                                                                                                                         Left identity element for </a:t>
            </a:r>
            <a:r>
              <a:rPr lang="en-US" altLang="zh-CN" sz="1200" b="0" i="0" kern="1200" dirty="0" err="1">
                <a:solidFill>
                  <a:schemeClr val="tx1"/>
                </a:solidFill>
                <a:effectLst/>
                <a:latin typeface="Arial" charset="0"/>
                <a:ea typeface="+mn-ea"/>
                <a:cs typeface="Arial" charset="0"/>
              </a:rPr>
              <a:t>Func</a:t>
            </a:r>
            <a:r>
              <a:rPr lang="en-US" altLang="zh-CN" sz="1200" b="0" i="0" kern="1200" dirty="0">
                <a:solidFill>
                  <a:schemeClr val="tx1"/>
                </a:solidFill>
                <a:effectLst/>
                <a:latin typeface="Arial" charset="0"/>
                <a:ea typeface="+mn-ea"/>
                <a:cs typeface="Arial" charset="0"/>
              </a:rPr>
              <a:t>::operator().</a:t>
            </a:r>
          </a:p>
          <a:p>
            <a:pPr fontAlgn="t"/>
            <a:r>
              <a:rPr lang="en-US" altLang="zh-CN" sz="1200" b="0" i="0" kern="1200" dirty="0">
                <a:solidFill>
                  <a:schemeClr val="tx1"/>
                </a:solidFill>
                <a:effectLst/>
                <a:latin typeface="Arial" charset="0"/>
                <a:ea typeface="+mn-ea"/>
                <a:cs typeface="Arial" charset="0"/>
              </a:rPr>
              <a:t>Value </a:t>
            </a:r>
            <a:r>
              <a:rPr lang="en-US" altLang="zh-CN" sz="1200" b="0" i="0" kern="1200" dirty="0" err="1">
                <a:solidFill>
                  <a:schemeClr val="tx1"/>
                </a:solidFill>
                <a:effectLst/>
                <a:latin typeface="Arial" charset="0"/>
                <a:ea typeface="+mn-ea"/>
                <a:cs typeface="Arial" charset="0"/>
              </a:rPr>
              <a:t>Func</a:t>
            </a:r>
            <a:r>
              <a:rPr lang="en-US" altLang="zh-CN" sz="1200" b="0" i="0" kern="1200" dirty="0">
                <a:solidFill>
                  <a:schemeClr val="tx1"/>
                </a:solidFill>
                <a:effectLst/>
                <a:latin typeface="Arial" charset="0"/>
                <a:ea typeface="+mn-ea"/>
                <a:cs typeface="Arial" charset="0"/>
              </a:rPr>
              <a:t>::operator()(</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Range&amp; range,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Value&amp; x)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Accumulate result for subrange, starting with initial value x.</a:t>
            </a:r>
          </a:p>
          <a:p>
            <a:pPr marL="0" marR="0" lvl="0" indent="0" algn="l" defTabSz="914400" rtl="0" eaLnBrk="0" fontAlgn="t" latinLnBrk="0" hangingPunct="0">
              <a:lnSpc>
                <a:spcPct val="100000"/>
              </a:lnSpc>
              <a:spcBef>
                <a:spcPct val="30000"/>
              </a:spcBef>
              <a:spcAft>
                <a:spcPct val="0"/>
              </a:spcAft>
              <a:buClrTx/>
              <a:buSzTx/>
              <a:buFontTx/>
              <a:buNone/>
              <a:tabLst/>
              <a:defRPr/>
            </a:pPr>
            <a:r>
              <a:rPr lang="en-US" altLang="zh-CN" sz="1200" b="0" i="0" kern="1200" dirty="0">
                <a:solidFill>
                  <a:schemeClr val="tx1"/>
                </a:solidFill>
                <a:effectLst/>
                <a:latin typeface="Arial" charset="0"/>
                <a:ea typeface="+mn-ea"/>
                <a:cs typeface="Arial" charset="0"/>
              </a:rPr>
              <a:t>Value Reduction::operator()(</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Value&amp; x,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Value&amp; y)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Combine results x and y.</a:t>
            </a:r>
          </a:p>
          <a:p>
            <a:pPr fontAlgn="t"/>
            <a:endParaRPr lang="en-US" altLang="zh-CN" sz="1200" b="0" i="0" kern="1200" dirty="0">
              <a:solidFill>
                <a:schemeClr val="tx1"/>
              </a:solidFill>
              <a:effectLst/>
              <a:latin typeface="Arial" charset="0"/>
              <a:ea typeface="+mn-ea"/>
              <a:cs typeface="Arial" charset="0"/>
            </a:endParaRPr>
          </a:p>
          <a:p>
            <a:r>
              <a:rPr lang="en-US" altLang="zh-CN" sz="1200" b="0" i="0" kern="1200" dirty="0">
                <a:solidFill>
                  <a:schemeClr val="tx1"/>
                </a:solidFill>
                <a:effectLst/>
                <a:latin typeface="Arial" charset="0"/>
                <a:ea typeface="+mn-ea"/>
                <a:cs typeface="Arial" charset="0"/>
              </a:rPr>
              <a:t>The imperative form </a:t>
            </a:r>
            <a:r>
              <a:rPr lang="en-US" altLang="zh-CN" sz="1200" b="0" i="0" kern="1200" dirty="0" err="1">
                <a:solidFill>
                  <a:schemeClr val="tx1"/>
                </a:solidFill>
                <a:effectLst/>
                <a:latin typeface="Arial" charset="0"/>
                <a:ea typeface="+mn-ea"/>
                <a:cs typeface="Arial" charset="0"/>
              </a:rPr>
              <a:t>parallel_reduce</a:t>
            </a:r>
            <a:r>
              <a:rPr lang="en-US" altLang="zh-CN" sz="1200" b="0" i="0" kern="1200" dirty="0">
                <a:solidFill>
                  <a:schemeClr val="tx1"/>
                </a:solidFill>
                <a:effectLst/>
                <a:latin typeface="Arial" charset="0"/>
                <a:ea typeface="+mn-ea"/>
                <a:cs typeface="Arial" charset="0"/>
              </a:rPr>
              <a:t>(</a:t>
            </a:r>
            <a:r>
              <a:rPr lang="en-US" altLang="zh-CN" sz="1200" b="0" i="1" kern="1200" dirty="0" err="1">
                <a:solidFill>
                  <a:schemeClr val="tx1"/>
                </a:solidFill>
                <a:effectLst/>
                <a:latin typeface="Arial" charset="0"/>
                <a:ea typeface="+mn-ea"/>
                <a:cs typeface="Arial" charset="0"/>
              </a:rPr>
              <a:t>range</a:t>
            </a:r>
            <a:r>
              <a:rPr lang="en-US" altLang="zh-CN" sz="1200" b="0" i="0" kern="1200" dirty="0" err="1">
                <a:solidFill>
                  <a:schemeClr val="tx1"/>
                </a:solidFill>
                <a:effectLst/>
                <a:latin typeface="Arial" charset="0"/>
                <a:ea typeface="+mn-ea"/>
                <a:cs typeface="Arial" charset="0"/>
              </a:rPr>
              <a:t>,</a:t>
            </a:r>
            <a:r>
              <a:rPr lang="en-US" altLang="zh-CN" sz="1200" b="0" i="1" kern="1200" dirty="0" err="1">
                <a:solidFill>
                  <a:schemeClr val="tx1"/>
                </a:solidFill>
                <a:effectLst/>
                <a:latin typeface="Arial" charset="0"/>
                <a:ea typeface="+mn-ea"/>
                <a:cs typeface="Arial" charset="0"/>
              </a:rPr>
              <a:t>body</a:t>
            </a:r>
            <a:r>
              <a:rPr lang="en-US" altLang="zh-CN" sz="1200" b="0" i="0" kern="1200" dirty="0">
                <a:solidFill>
                  <a:schemeClr val="tx1"/>
                </a:solidFill>
                <a:effectLst/>
                <a:latin typeface="Arial" charset="0"/>
                <a:ea typeface="+mn-ea"/>
                <a:cs typeface="Arial" charset="0"/>
              </a:rPr>
              <a:t>) performs parallel reduction of </a:t>
            </a:r>
            <a:r>
              <a:rPr lang="en-US" altLang="zh-CN" sz="1200" b="0" i="1" kern="1200" dirty="0">
                <a:solidFill>
                  <a:schemeClr val="tx1"/>
                </a:solidFill>
                <a:effectLst/>
                <a:latin typeface="Arial" charset="0"/>
                <a:ea typeface="+mn-ea"/>
                <a:cs typeface="Arial" charset="0"/>
              </a:rPr>
              <a:t>body</a:t>
            </a:r>
            <a:r>
              <a:rPr lang="en-US" altLang="zh-CN" sz="1200" b="0" i="0" kern="1200" dirty="0">
                <a:solidFill>
                  <a:schemeClr val="tx1"/>
                </a:solidFill>
                <a:effectLst/>
                <a:latin typeface="Arial" charset="0"/>
                <a:ea typeface="+mn-ea"/>
                <a:cs typeface="Arial" charset="0"/>
              </a:rPr>
              <a:t> over each value in </a:t>
            </a:r>
            <a:r>
              <a:rPr lang="en-US" altLang="zh-CN" sz="1200" b="0" i="1" kern="1200" dirty="0">
                <a:solidFill>
                  <a:schemeClr val="tx1"/>
                </a:solidFill>
                <a:effectLst/>
                <a:latin typeface="Arial" charset="0"/>
                <a:ea typeface="+mn-ea"/>
                <a:cs typeface="Arial" charset="0"/>
              </a:rPr>
              <a:t>range</a:t>
            </a:r>
            <a:r>
              <a:rPr lang="en-US" altLang="zh-CN" sz="1200" b="0" i="0" kern="1200" dirty="0">
                <a:solidFill>
                  <a:schemeClr val="tx1"/>
                </a:solidFill>
                <a:effectLst/>
                <a:latin typeface="Arial" charset="0"/>
                <a:ea typeface="+mn-ea"/>
                <a:cs typeface="Arial" charset="0"/>
              </a:rPr>
              <a:t>. Type Range must model the Range concept. The body must model the requirements shown in the table below.</a:t>
            </a:r>
          </a:p>
          <a:p>
            <a:r>
              <a:rPr lang="en-US" altLang="zh-CN" sz="1200" b="0" i="0" kern="1200" dirty="0">
                <a:solidFill>
                  <a:schemeClr val="tx1"/>
                </a:solidFill>
                <a:effectLst/>
                <a:latin typeface="Arial" charset="0"/>
                <a:ea typeface="+mn-ea"/>
                <a:cs typeface="Arial" charset="0"/>
              </a:rPr>
              <a:t>Requirements for </a:t>
            </a:r>
            <a:r>
              <a:rPr lang="en-US" altLang="zh-CN" sz="1200" b="0" i="0" kern="1200" dirty="0" err="1">
                <a:solidFill>
                  <a:schemeClr val="tx1"/>
                </a:solidFill>
                <a:effectLst/>
                <a:latin typeface="Arial" charset="0"/>
                <a:ea typeface="+mn-ea"/>
                <a:cs typeface="Arial" charset="0"/>
              </a:rPr>
              <a:t>parallel_reduce</a:t>
            </a:r>
            <a:r>
              <a:rPr lang="en-US" altLang="zh-CN" sz="1200" b="0" i="0" kern="1200" dirty="0">
                <a:solidFill>
                  <a:schemeClr val="tx1"/>
                </a:solidFill>
                <a:effectLst/>
                <a:latin typeface="Arial" charset="0"/>
                <a:ea typeface="+mn-ea"/>
                <a:cs typeface="Arial" charset="0"/>
              </a:rPr>
              <a:t> Body:</a:t>
            </a:r>
          </a:p>
          <a:p>
            <a:r>
              <a:rPr lang="en-US" altLang="zh-CN" sz="1200" b="0" i="0" kern="1200" dirty="0">
                <a:solidFill>
                  <a:schemeClr val="tx1"/>
                </a:solidFill>
                <a:effectLst/>
                <a:latin typeface="Arial" charset="0"/>
                <a:ea typeface="+mn-ea"/>
                <a:cs typeface="Arial" charset="0"/>
              </a:rPr>
              <a:t>Pseudo-Signature                                                                  Semantics</a:t>
            </a:r>
          </a:p>
          <a:p>
            <a:pPr fontAlgn="t"/>
            <a:r>
              <a:rPr lang="en-US" altLang="zh-CN" sz="1200" b="0" i="0" kern="1200" dirty="0">
                <a:solidFill>
                  <a:schemeClr val="tx1"/>
                </a:solidFill>
                <a:effectLst/>
                <a:latin typeface="Arial" charset="0"/>
                <a:ea typeface="+mn-ea"/>
                <a:cs typeface="Arial" charset="0"/>
              </a:rPr>
              <a:t>Body::Body( Body&amp;, split )                                                     Splitting constructor. Must be able to run concurrently with operator() and method join.</a:t>
            </a:r>
          </a:p>
          <a:p>
            <a:pPr fontAlgn="t"/>
            <a:r>
              <a:rPr lang="en-US" altLang="zh-CN" sz="1200" b="0" i="0" kern="1200" dirty="0">
                <a:solidFill>
                  <a:schemeClr val="tx1"/>
                </a:solidFill>
                <a:effectLst/>
                <a:latin typeface="Arial" charset="0"/>
                <a:ea typeface="+mn-ea"/>
                <a:cs typeface="Arial" charset="0"/>
              </a:rPr>
              <a:t>Body::~Body()                                                                        Destructor.</a:t>
            </a:r>
          </a:p>
          <a:p>
            <a:pPr fontAlgn="t"/>
            <a:r>
              <a:rPr lang="en-US" altLang="zh-CN" sz="1200" b="0" i="0" kern="1200" dirty="0">
                <a:solidFill>
                  <a:schemeClr val="tx1"/>
                </a:solidFill>
                <a:effectLst/>
                <a:latin typeface="Arial" charset="0"/>
                <a:ea typeface="+mn-ea"/>
                <a:cs typeface="Arial" charset="0"/>
              </a:rPr>
              <a:t>void Body::operator()(</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Range&amp; range)                         Accumulate result for subrange.</a:t>
            </a:r>
          </a:p>
          <a:p>
            <a:pPr fontAlgn="t"/>
            <a:r>
              <a:rPr lang="en-US" altLang="zh-CN" sz="1200" b="0" i="0" kern="1200" dirty="0">
                <a:solidFill>
                  <a:schemeClr val="tx1"/>
                </a:solidFill>
                <a:effectLst/>
                <a:latin typeface="Arial" charset="0"/>
                <a:ea typeface="+mn-ea"/>
                <a:cs typeface="Arial" charset="0"/>
              </a:rPr>
              <a:t>void Body::join( Body&amp; </a:t>
            </a:r>
            <a:r>
              <a:rPr lang="en-US" altLang="zh-CN" sz="1200" b="0" i="0" kern="1200" dirty="0" err="1">
                <a:solidFill>
                  <a:schemeClr val="tx1"/>
                </a:solidFill>
                <a:effectLst/>
                <a:latin typeface="Arial" charset="0"/>
                <a:ea typeface="+mn-ea"/>
                <a:cs typeface="Arial" charset="0"/>
              </a:rPr>
              <a:t>rhs</a:t>
            </a:r>
            <a:r>
              <a:rPr lang="en-US" altLang="zh-CN" sz="1200" b="0" i="0" kern="1200" dirty="0">
                <a:solidFill>
                  <a:schemeClr val="tx1"/>
                </a:solidFill>
                <a:effectLst/>
                <a:latin typeface="Arial" charset="0"/>
                <a:ea typeface="+mn-ea"/>
                <a:cs typeface="Arial" charset="0"/>
              </a:rPr>
              <a:t> )                                                 Join results. The result in </a:t>
            </a:r>
            <a:r>
              <a:rPr lang="en-US" altLang="zh-CN" sz="1200" b="0" i="0" kern="1200" dirty="0" err="1">
                <a:solidFill>
                  <a:schemeClr val="tx1"/>
                </a:solidFill>
                <a:effectLst/>
                <a:latin typeface="Arial" charset="0"/>
                <a:ea typeface="+mn-ea"/>
                <a:cs typeface="Arial" charset="0"/>
              </a:rPr>
              <a:t>rhs</a:t>
            </a:r>
            <a:r>
              <a:rPr lang="en-US" altLang="zh-CN" sz="1200" b="0" i="0" kern="1200" dirty="0">
                <a:solidFill>
                  <a:schemeClr val="tx1"/>
                </a:solidFill>
                <a:effectLst/>
                <a:latin typeface="Arial" charset="0"/>
                <a:ea typeface="+mn-ea"/>
                <a:cs typeface="Arial" charset="0"/>
              </a:rPr>
              <a:t> should be merged into the result of this.</a:t>
            </a:r>
          </a:p>
          <a:p>
            <a:endParaRPr lang="en-US" altLang="zh-CN" sz="1200" b="0" i="0" kern="1200" dirty="0">
              <a:solidFill>
                <a:schemeClr val="tx1"/>
              </a:solidFill>
              <a:effectLst/>
              <a:latin typeface="Arial" charset="0"/>
              <a:ea typeface="+mn-ea"/>
              <a:cs typeface="Arial" charset="0"/>
            </a:endParaRPr>
          </a:p>
          <a:p>
            <a:r>
              <a:rPr lang="en-US" altLang="zh-CN" sz="1200" b="0" i="0" kern="1200" dirty="0">
                <a:solidFill>
                  <a:schemeClr val="tx1"/>
                </a:solidFill>
                <a:effectLst/>
                <a:latin typeface="Arial" charset="0"/>
                <a:ea typeface="+mn-ea"/>
                <a:cs typeface="Arial" charset="0"/>
              </a:rPr>
              <a:t>A </a:t>
            </a:r>
            <a:r>
              <a:rPr lang="en-US" altLang="zh-CN" sz="1200" b="0" i="0" kern="1200" dirty="0" err="1">
                <a:solidFill>
                  <a:schemeClr val="tx1"/>
                </a:solidFill>
                <a:effectLst/>
                <a:latin typeface="Arial" charset="0"/>
                <a:ea typeface="+mn-ea"/>
                <a:cs typeface="Arial" charset="0"/>
              </a:rPr>
              <a:t>parallel_reduce</a:t>
            </a:r>
            <a:r>
              <a:rPr lang="en-US" altLang="zh-CN" sz="1200" b="0" i="0" kern="1200" dirty="0">
                <a:solidFill>
                  <a:schemeClr val="tx1"/>
                </a:solidFill>
                <a:effectLst/>
                <a:latin typeface="Arial" charset="0"/>
                <a:ea typeface="+mn-ea"/>
                <a:cs typeface="Arial" charset="0"/>
              </a:rPr>
              <a:t> recursively splits the range into subranges to the point such that </a:t>
            </a:r>
            <a:r>
              <a:rPr lang="en-US" altLang="zh-CN" sz="1200" b="0" i="0" kern="1200" dirty="0" err="1">
                <a:solidFill>
                  <a:schemeClr val="tx1"/>
                </a:solidFill>
                <a:effectLst/>
                <a:latin typeface="Arial" charset="0"/>
                <a:ea typeface="+mn-ea"/>
                <a:cs typeface="Arial" charset="0"/>
              </a:rPr>
              <a:t>is_divisible</a:t>
            </a:r>
            <a:r>
              <a:rPr lang="en-US" altLang="zh-CN" sz="1200" b="0" i="0" kern="1200" dirty="0">
                <a:solidFill>
                  <a:schemeClr val="tx1"/>
                </a:solidFill>
                <a:effectLst/>
                <a:latin typeface="Arial" charset="0"/>
                <a:ea typeface="+mn-ea"/>
                <a:cs typeface="Arial" charset="0"/>
              </a:rPr>
              <a:t>() is false for each subrange. A </a:t>
            </a:r>
            <a:r>
              <a:rPr lang="en-US" altLang="zh-CN" sz="1200" b="0" i="0" kern="1200" dirty="0" err="1">
                <a:solidFill>
                  <a:schemeClr val="tx1"/>
                </a:solidFill>
                <a:effectLst/>
                <a:latin typeface="Arial" charset="0"/>
                <a:ea typeface="+mn-ea"/>
                <a:cs typeface="Arial" charset="0"/>
              </a:rPr>
              <a:t>parallel_reduce</a:t>
            </a:r>
            <a:r>
              <a:rPr lang="en-US" altLang="zh-CN" sz="1200" b="0" i="0" kern="1200" dirty="0">
                <a:solidFill>
                  <a:schemeClr val="tx1"/>
                </a:solidFill>
                <a:effectLst/>
                <a:latin typeface="Arial" charset="0"/>
                <a:ea typeface="+mn-ea"/>
                <a:cs typeface="Arial" charset="0"/>
              </a:rPr>
              <a:t> uses the splitting constructor to make one or more copies of the body for each thread. It may copy a body while the body’s operator()or method join runs concurrently. You are responsible for ensuring the safety of such concurrency. In typical usage, the safety requires no extra effort.</a:t>
            </a:r>
          </a:p>
          <a:p>
            <a:endParaRPr lang="en-US" altLang="zh-CN" sz="1200" b="0" i="0" kern="1200" dirty="0">
              <a:solidFill>
                <a:schemeClr val="tx1"/>
              </a:solidFill>
              <a:effectLst/>
              <a:latin typeface="Arial" charset="0"/>
              <a:ea typeface="+mn-ea"/>
              <a:cs typeface="Arial" charset="0"/>
            </a:endParaRPr>
          </a:p>
          <a:p>
            <a:r>
              <a:rPr lang="en-US" altLang="zh-CN" sz="1200" b="0" i="0" kern="1200" dirty="0">
                <a:solidFill>
                  <a:schemeClr val="tx1"/>
                </a:solidFill>
                <a:effectLst/>
                <a:latin typeface="Arial" charset="0"/>
                <a:ea typeface="+mn-ea"/>
                <a:cs typeface="Arial" charset="0"/>
              </a:rPr>
              <a:t>When worker threads are available, </a:t>
            </a:r>
            <a:r>
              <a:rPr lang="en-US" altLang="zh-CN" sz="1200" b="0" i="0" kern="1200" dirty="0" err="1">
                <a:solidFill>
                  <a:schemeClr val="tx1"/>
                </a:solidFill>
                <a:effectLst/>
                <a:latin typeface="Arial" charset="0"/>
                <a:ea typeface="+mn-ea"/>
                <a:cs typeface="Arial" charset="0"/>
              </a:rPr>
              <a:t>parallel_reduce</a:t>
            </a:r>
            <a:r>
              <a:rPr lang="en-US" altLang="zh-CN" sz="1200" b="0" i="0" kern="1200" dirty="0">
                <a:solidFill>
                  <a:schemeClr val="tx1"/>
                </a:solidFill>
                <a:effectLst/>
                <a:latin typeface="Arial" charset="0"/>
                <a:ea typeface="+mn-ea"/>
                <a:cs typeface="Arial" charset="0"/>
              </a:rPr>
              <a:t> invokes the splitting constructor for the body. For each such split of the body, it invokes method join in order to merge the results from the bodies. Define join to update this to represent the accumulated result for this and </a:t>
            </a:r>
            <a:r>
              <a:rPr lang="en-US" altLang="zh-CN" sz="1200" b="0" i="0" kern="1200" dirty="0" err="1">
                <a:solidFill>
                  <a:schemeClr val="tx1"/>
                </a:solidFill>
                <a:effectLst/>
                <a:latin typeface="Arial" charset="0"/>
                <a:ea typeface="+mn-ea"/>
                <a:cs typeface="Arial" charset="0"/>
              </a:rPr>
              <a:t>rhs</a:t>
            </a:r>
            <a:r>
              <a:rPr lang="en-US" altLang="zh-CN" sz="1200" b="0" i="0" kern="1200" dirty="0">
                <a:solidFill>
                  <a:schemeClr val="tx1"/>
                </a:solidFill>
                <a:effectLst/>
                <a:latin typeface="Arial" charset="0"/>
                <a:ea typeface="+mn-ea"/>
                <a:cs typeface="Arial" charset="0"/>
              </a:rPr>
              <a:t>. The reduction operation should be associative, but does not have to be commutative. For a noncommutative operation </a:t>
            </a:r>
            <a:r>
              <a:rPr lang="en-US" altLang="zh-CN" sz="1200" b="0" i="1" kern="1200" dirty="0">
                <a:solidFill>
                  <a:schemeClr val="tx1"/>
                </a:solidFill>
                <a:effectLst/>
                <a:latin typeface="Arial" charset="0"/>
                <a:ea typeface="+mn-ea"/>
                <a:cs typeface="Arial" charset="0"/>
              </a:rPr>
              <a:t>op</a:t>
            </a:r>
            <a:r>
              <a:rPr lang="en-US" altLang="zh-CN" sz="1200" b="0" i="0" kern="1200" dirty="0">
                <a:solidFill>
                  <a:schemeClr val="tx1"/>
                </a:solidFill>
                <a:effectLst/>
                <a:latin typeface="Arial" charset="0"/>
                <a:ea typeface="+mn-ea"/>
                <a:cs typeface="Arial" charset="0"/>
              </a:rPr>
              <a:t>, "</a:t>
            </a:r>
            <a:r>
              <a:rPr lang="en-US" altLang="zh-CN" sz="1200" b="0" i="1" kern="1200" dirty="0" err="1">
                <a:solidFill>
                  <a:schemeClr val="tx1"/>
                </a:solidFill>
                <a:effectLst/>
                <a:latin typeface="Arial" charset="0"/>
                <a:ea typeface="+mn-ea"/>
                <a:cs typeface="Arial" charset="0"/>
              </a:rPr>
              <a:t>left</a:t>
            </a:r>
            <a:r>
              <a:rPr lang="en-US" altLang="zh-CN" sz="1200" b="0" i="0" kern="1200" dirty="0" err="1">
                <a:solidFill>
                  <a:schemeClr val="tx1"/>
                </a:solidFill>
                <a:effectLst/>
                <a:latin typeface="Arial" charset="0"/>
                <a:ea typeface="+mn-ea"/>
                <a:cs typeface="Arial" charset="0"/>
              </a:rPr>
              <a:t>.join</a:t>
            </a:r>
            <a:r>
              <a:rPr lang="en-US" altLang="zh-CN" sz="1200" b="0" i="0" kern="1200" dirty="0">
                <a:solidFill>
                  <a:schemeClr val="tx1"/>
                </a:solidFill>
                <a:effectLst/>
                <a:latin typeface="Arial" charset="0"/>
                <a:ea typeface="+mn-ea"/>
                <a:cs typeface="Arial" charset="0"/>
              </a:rPr>
              <a:t>(</a:t>
            </a:r>
            <a:r>
              <a:rPr lang="en-US" altLang="zh-CN" sz="1200" b="0" i="1" kern="1200" dirty="0">
                <a:solidFill>
                  <a:schemeClr val="tx1"/>
                </a:solidFill>
                <a:effectLst/>
                <a:latin typeface="Arial" charset="0"/>
                <a:ea typeface="+mn-ea"/>
                <a:cs typeface="Arial" charset="0"/>
              </a:rPr>
              <a:t>right</a:t>
            </a:r>
            <a:r>
              <a:rPr lang="en-US" altLang="zh-CN" sz="1200" b="0" i="0" kern="1200" dirty="0">
                <a:solidFill>
                  <a:schemeClr val="tx1"/>
                </a:solidFill>
                <a:effectLst/>
                <a:latin typeface="Arial" charset="0"/>
                <a:ea typeface="+mn-ea"/>
                <a:cs typeface="Arial" charset="0"/>
              </a:rPr>
              <a:t>)" should update </a:t>
            </a:r>
            <a:r>
              <a:rPr lang="en-US" altLang="zh-CN" sz="1200" b="0" i="1" kern="1200" dirty="0">
                <a:solidFill>
                  <a:schemeClr val="tx1"/>
                </a:solidFill>
                <a:effectLst/>
                <a:latin typeface="Arial" charset="0"/>
                <a:ea typeface="+mn-ea"/>
                <a:cs typeface="Arial" charset="0"/>
              </a:rPr>
              <a:t>left</a:t>
            </a:r>
            <a:r>
              <a:rPr lang="en-US" altLang="zh-CN" sz="1200" b="0" i="0" kern="1200" dirty="0">
                <a:solidFill>
                  <a:schemeClr val="tx1"/>
                </a:solidFill>
                <a:effectLst/>
                <a:latin typeface="Arial" charset="0"/>
                <a:ea typeface="+mn-ea"/>
                <a:cs typeface="Arial" charset="0"/>
              </a:rPr>
              <a:t> to be the result of </a:t>
            </a:r>
            <a:r>
              <a:rPr lang="en-US" altLang="zh-CN" sz="1200" b="0" i="1" kern="1200" dirty="0">
                <a:solidFill>
                  <a:schemeClr val="tx1"/>
                </a:solidFill>
                <a:effectLst/>
                <a:latin typeface="Arial" charset="0"/>
                <a:ea typeface="+mn-ea"/>
                <a:cs typeface="Arial" charset="0"/>
              </a:rPr>
              <a:t>left op right</a:t>
            </a:r>
            <a:r>
              <a:rPr lang="en-US" altLang="zh-CN" sz="1200" b="0" i="0" kern="1200" dirty="0">
                <a:solidFill>
                  <a:schemeClr val="tx1"/>
                </a:solidFill>
                <a:effectLst/>
                <a:latin typeface="Arial" charset="0"/>
                <a:ea typeface="+mn-ea"/>
                <a:cs typeface="Arial" charset="0"/>
              </a:rPr>
              <a:t>.</a:t>
            </a:r>
          </a:p>
          <a:p>
            <a:r>
              <a:rPr lang="en-US" altLang="zh-CN" sz="1200" b="0" i="0" kern="1200" dirty="0">
                <a:solidFill>
                  <a:schemeClr val="tx1"/>
                </a:solidFill>
                <a:effectLst/>
                <a:latin typeface="Arial" charset="0"/>
                <a:ea typeface="+mn-ea"/>
                <a:cs typeface="Arial" charset="0"/>
              </a:rPr>
              <a:t>A body is split only if the range is split, but the converse is not necessarily so. The figure below diagrams a sample execution of </a:t>
            </a:r>
            <a:r>
              <a:rPr lang="en-US" altLang="zh-CN" sz="1200" b="0" i="0" kern="1200" dirty="0" err="1">
                <a:solidFill>
                  <a:schemeClr val="tx1"/>
                </a:solidFill>
                <a:effectLst/>
                <a:latin typeface="Arial" charset="0"/>
                <a:ea typeface="+mn-ea"/>
                <a:cs typeface="Arial" charset="0"/>
              </a:rPr>
              <a:t>parallel_reduce</a:t>
            </a:r>
            <a:r>
              <a:rPr lang="en-US" altLang="zh-CN" sz="1200" b="0" i="0" kern="1200" dirty="0">
                <a:solidFill>
                  <a:schemeClr val="tx1"/>
                </a:solidFill>
                <a:effectLst/>
                <a:latin typeface="Arial" charset="0"/>
                <a:ea typeface="+mn-ea"/>
                <a:cs typeface="Arial" charset="0"/>
              </a:rPr>
              <a:t>. The root represents the original body b</a:t>
            </a:r>
            <a:r>
              <a:rPr lang="en-US" altLang="zh-CN" sz="1200" b="0" i="0" kern="1200" baseline="-25000" dirty="0">
                <a:solidFill>
                  <a:schemeClr val="tx1"/>
                </a:solidFill>
                <a:effectLst/>
                <a:latin typeface="Arial" charset="0"/>
                <a:ea typeface="+mn-ea"/>
                <a:cs typeface="Arial" charset="0"/>
              </a:rPr>
              <a:t>0</a:t>
            </a:r>
            <a:r>
              <a:rPr lang="en-US" altLang="zh-CN" sz="1200" b="0" i="0" kern="1200" dirty="0">
                <a:solidFill>
                  <a:schemeClr val="tx1"/>
                </a:solidFill>
                <a:effectLst/>
                <a:latin typeface="Arial" charset="0"/>
                <a:ea typeface="+mn-ea"/>
                <a:cs typeface="Arial" charset="0"/>
              </a:rPr>
              <a:t> being applied to the half-open interval [0,20). The range is recursively split at each level into two subranges. The grain size for the example is 5, which yields four leaf ranges. The slash marks (/) denote where copies (b</a:t>
            </a:r>
            <a:r>
              <a:rPr lang="en-US" altLang="zh-CN" sz="1200" b="0" i="0" kern="1200" baseline="-25000" dirty="0">
                <a:solidFill>
                  <a:schemeClr val="tx1"/>
                </a:solidFill>
                <a:effectLst/>
                <a:latin typeface="Arial" charset="0"/>
                <a:ea typeface="+mn-ea"/>
                <a:cs typeface="Arial" charset="0"/>
              </a:rPr>
              <a:t>1</a:t>
            </a:r>
            <a:r>
              <a:rPr lang="en-US" altLang="zh-CN" sz="1200" b="0" i="0" kern="1200" dirty="0">
                <a:solidFill>
                  <a:schemeClr val="tx1"/>
                </a:solidFill>
                <a:effectLst/>
                <a:latin typeface="Arial" charset="0"/>
                <a:ea typeface="+mn-ea"/>
                <a:cs typeface="Arial" charset="0"/>
              </a:rPr>
              <a:t> and b</a:t>
            </a:r>
            <a:r>
              <a:rPr lang="en-US" altLang="zh-CN" sz="1200" b="0" i="0" kern="1200" baseline="-25000" dirty="0">
                <a:solidFill>
                  <a:schemeClr val="tx1"/>
                </a:solidFill>
                <a:effectLst/>
                <a:latin typeface="Arial" charset="0"/>
                <a:ea typeface="+mn-ea"/>
                <a:cs typeface="Arial" charset="0"/>
              </a:rPr>
              <a:t>2</a:t>
            </a:r>
            <a:r>
              <a:rPr lang="en-US" altLang="zh-CN" sz="1200" b="0" i="0" kern="1200" dirty="0">
                <a:solidFill>
                  <a:schemeClr val="tx1"/>
                </a:solidFill>
                <a:effectLst/>
                <a:latin typeface="Arial" charset="0"/>
                <a:ea typeface="+mn-ea"/>
                <a:cs typeface="Arial" charset="0"/>
              </a:rPr>
              <a:t>) of the body were created by the body splitting constructor. Bodies b</a:t>
            </a:r>
            <a:r>
              <a:rPr lang="en-US" altLang="zh-CN" sz="1200" b="0" i="0" kern="1200" baseline="-25000" dirty="0">
                <a:solidFill>
                  <a:schemeClr val="tx1"/>
                </a:solidFill>
                <a:effectLst/>
                <a:latin typeface="Arial" charset="0"/>
                <a:ea typeface="+mn-ea"/>
                <a:cs typeface="Arial" charset="0"/>
              </a:rPr>
              <a:t>0</a:t>
            </a:r>
            <a:r>
              <a:rPr lang="en-US" altLang="zh-CN" sz="1200" b="0" i="0" kern="1200" dirty="0">
                <a:solidFill>
                  <a:schemeClr val="tx1"/>
                </a:solidFill>
                <a:effectLst/>
                <a:latin typeface="Arial" charset="0"/>
                <a:ea typeface="+mn-ea"/>
                <a:cs typeface="Arial" charset="0"/>
              </a:rPr>
              <a:t> and b</a:t>
            </a:r>
            <a:r>
              <a:rPr lang="en-US" altLang="zh-CN" sz="1200" b="0" i="0" kern="1200" baseline="-25000" dirty="0">
                <a:solidFill>
                  <a:schemeClr val="tx1"/>
                </a:solidFill>
                <a:effectLst/>
                <a:latin typeface="Arial" charset="0"/>
                <a:ea typeface="+mn-ea"/>
                <a:cs typeface="Arial" charset="0"/>
              </a:rPr>
              <a:t>1</a:t>
            </a:r>
            <a:r>
              <a:rPr lang="en-US" altLang="zh-CN" sz="1200" b="0" i="0" kern="1200" dirty="0">
                <a:solidFill>
                  <a:schemeClr val="tx1"/>
                </a:solidFill>
                <a:effectLst/>
                <a:latin typeface="Arial" charset="0"/>
                <a:ea typeface="+mn-ea"/>
                <a:cs typeface="Arial" charset="0"/>
              </a:rPr>
              <a:t> each evaluate one leaf. Body b</a:t>
            </a:r>
            <a:r>
              <a:rPr lang="en-US" altLang="zh-CN" sz="1200" b="0" i="0" kern="1200" baseline="-25000" dirty="0">
                <a:solidFill>
                  <a:schemeClr val="tx1"/>
                </a:solidFill>
                <a:effectLst/>
                <a:latin typeface="Arial" charset="0"/>
                <a:ea typeface="+mn-ea"/>
                <a:cs typeface="Arial" charset="0"/>
              </a:rPr>
              <a:t>2</a:t>
            </a:r>
            <a:r>
              <a:rPr lang="en-US" altLang="zh-CN" sz="1200" b="0" i="0" kern="1200" dirty="0">
                <a:solidFill>
                  <a:schemeClr val="tx1"/>
                </a:solidFill>
                <a:effectLst/>
                <a:latin typeface="Arial" charset="0"/>
                <a:ea typeface="+mn-ea"/>
                <a:cs typeface="Arial" charset="0"/>
              </a:rPr>
              <a:t> evaluates leaf [10,15) and [15,20), in that order. On the way back up the tree, </a:t>
            </a:r>
            <a:r>
              <a:rPr lang="en-US" altLang="zh-CN" sz="1200" b="0" i="0" kern="1200" dirty="0" err="1">
                <a:solidFill>
                  <a:schemeClr val="tx1"/>
                </a:solidFill>
                <a:effectLst/>
                <a:latin typeface="Arial" charset="0"/>
                <a:ea typeface="+mn-ea"/>
                <a:cs typeface="Arial" charset="0"/>
              </a:rPr>
              <a:t>parallel_reduce</a:t>
            </a:r>
            <a:r>
              <a:rPr lang="en-US" altLang="zh-CN" sz="1200" b="0" i="0" kern="1200" dirty="0">
                <a:solidFill>
                  <a:schemeClr val="tx1"/>
                </a:solidFill>
                <a:effectLst/>
                <a:latin typeface="Arial" charset="0"/>
                <a:ea typeface="+mn-ea"/>
                <a:cs typeface="Arial" charset="0"/>
              </a:rPr>
              <a:t> invokes b</a:t>
            </a:r>
            <a:r>
              <a:rPr lang="en-US" altLang="zh-CN" sz="1200" b="0" i="0" kern="1200" baseline="-25000" dirty="0">
                <a:solidFill>
                  <a:schemeClr val="tx1"/>
                </a:solidFill>
                <a:effectLst/>
                <a:latin typeface="Arial" charset="0"/>
                <a:ea typeface="+mn-ea"/>
                <a:cs typeface="Arial" charset="0"/>
              </a:rPr>
              <a:t>0</a:t>
            </a:r>
            <a:r>
              <a:rPr lang="en-US" altLang="zh-CN" sz="1200" b="0" i="0" kern="1200" dirty="0">
                <a:solidFill>
                  <a:schemeClr val="tx1"/>
                </a:solidFill>
                <a:effectLst/>
                <a:latin typeface="Arial" charset="0"/>
                <a:ea typeface="+mn-ea"/>
                <a:cs typeface="Arial" charset="0"/>
              </a:rPr>
              <a:t>.join(b</a:t>
            </a:r>
            <a:r>
              <a:rPr lang="en-US" altLang="zh-CN" sz="1200" b="0" i="0" kern="1200" baseline="-25000" dirty="0">
                <a:solidFill>
                  <a:schemeClr val="tx1"/>
                </a:solidFill>
                <a:effectLst/>
                <a:latin typeface="Arial" charset="0"/>
                <a:ea typeface="+mn-ea"/>
                <a:cs typeface="Arial" charset="0"/>
              </a:rPr>
              <a:t>1</a:t>
            </a:r>
            <a:r>
              <a:rPr lang="en-US" altLang="zh-CN" sz="1200" b="0" i="0" kern="1200" dirty="0">
                <a:solidFill>
                  <a:schemeClr val="tx1"/>
                </a:solidFill>
                <a:effectLst/>
                <a:latin typeface="Arial" charset="0"/>
                <a:ea typeface="+mn-ea"/>
                <a:cs typeface="Arial" charset="0"/>
              </a:rPr>
              <a:t>) and b</a:t>
            </a:r>
            <a:r>
              <a:rPr lang="en-US" altLang="zh-CN" sz="1200" b="0" i="0" kern="1200" baseline="-25000" dirty="0">
                <a:solidFill>
                  <a:schemeClr val="tx1"/>
                </a:solidFill>
                <a:effectLst/>
                <a:latin typeface="Arial" charset="0"/>
                <a:ea typeface="+mn-ea"/>
                <a:cs typeface="Arial" charset="0"/>
              </a:rPr>
              <a:t>0</a:t>
            </a:r>
            <a:r>
              <a:rPr lang="en-US" altLang="zh-CN" sz="1200" b="0" i="0" kern="1200" dirty="0">
                <a:solidFill>
                  <a:schemeClr val="tx1"/>
                </a:solidFill>
                <a:effectLst/>
                <a:latin typeface="Arial" charset="0"/>
                <a:ea typeface="+mn-ea"/>
                <a:cs typeface="Arial" charset="0"/>
              </a:rPr>
              <a:t>.join(b</a:t>
            </a:r>
            <a:r>
              <a:rPr lang="en-US" altLang="zh-CN" sz="1200" b="0" i="0" kern="1200" baseline="-25000" dirty="0">
                <a:solidFill>
                  <a:schemeClr val="tx1"/>
                </a:solidFill>
                <a:effectLst/>
                <a:latin typeface="Arial" charset="0"/>
                <a:ea typeface="+mn-ea"/>
                <a:cs typeface="Arial" charset="0"/>
              </a:rPr>
              <a:t>2</a:t>
            </a:r>
            <a:r>
              <a:rPr lang="en-US" altLang="zh-CN" sz="1200" b="0" i="0" kern="1200" dirty="0">
                <a:solidFill>
                  <a:schemeClr val="tx1"/>
                </a:solidFill>
                <a:effectLst/>
                <a:latin typeface="Arial" charset="0"/>
                <a:ea typeface="+mn-ea"/>
                <a:cs typeface="Arial" charset="0"/>
              </a:rPr>
              <a:t>) to merge the results of the leaves.</a:t>
            </a:r>
          </a:p>
          <a:p>
            <a:r>
              <a:rPr lang="en-US" altLang="zh-CN" sz="1200" b="1" i="0" kern="1200" dirty="0">
                <a:solidFill>
                  <a:schemeClr val="tx1"/>
                </a:solidFill>
                <a:effectLst/>
                <a:latin typeface="Arial" charset="0"/>
                <a:ea typeface="+mn-ea"/>
                <a:cs typeface="Arial" charset="0"/>
              </a:rPr>
              <a:t>Execution of </a:t>
            </a:r>
            <a:r>
              <a:rPr lang="en-US" altLang="zh-CN" sz="1200" b="1" i="0" kern="1200" dirty="0" err="1">
                <a:solidFill>
                  <a:schemeClr val="tx1"/>
                </a:solidFill>
                <a:effectLst/>
                <a:latin typeface="Arial" charset="0"/>
                <a:ea typeface="+mn-ea"/>
                <a:cs typeface="Arial" charset="0"/>
              </a:rPr>
              <a:t>parallel_reduce</a:t>
            </a:r>
            <a:r>
              <a:rPr lang="en-US" altLang="zh-CN" sz="1200" b="1" i="0" kern="1200" dirty="0">
                <a:solidFill>
                  <a:schemeClr val="tx1"/>
                </a:solidFill>
                <a:effectLst/>
                <a:latin typeface="Arial" charset="0"/>
                <a:ea typeface="+mn-ea"/>
                <a:cs typeface="Arial" charset="0"/>
              </a:rPr>
              <a:t> over </a:t>
            </a:r>
            <a:r>
              <a:rPr lang="en-US" altLang="zh-CN" sz="1200" b="1" i="0" kern="1200" dirty="0" err="1">
                <a:solidFill>
                  <a:schemeClr val="tx1"/>
                </a:solidFill>
                <a:effectLst/>
                <a:latin typeface="Arial" charset="0"/>
                <a:ea typeface="+mn-ea"/>
                <a:cs typeface="Arial" charset="0"/>
              </a:rPr>
              <a:t>blocked_range</a:t>
            </a:r>
            <a:r>
              <a:rPr lang="en-US" altLang="zh-CN" sz="1200" b="1" i="0" kern="1200" dirty="0">
                <a:solidFill>
                  <a:schemeClr val="tx1"/>
                </a:solidFill>
                <a:effectLst/>
                <a:latin typeface="Arial" charset="0"/>
                <a:ea typeface="+mn-ea"/>
                <a:cs typeface="Arial" charset="0"/>
              </a:rPr>
              <a:t>&lt;</a:t>
            </a:r>
            <a:r>
              <a:rPr lang="en-US" altLang="zh-CN" sz="1200" b="1" i="0" kern="1200" dirty="0" err="1">
                <a:solidFill>
                  <a:schemeClr val="tx1"/>
                </a:solidFill>
                <a:effectLst/>
                <a:latin typeface="Arial" charset="0"/>
                <a:ea typeface="+mn-ea"/>
                <a:cs typeface="Arial" charset="0"/>
              </a:rPr>
              <a:t>int</a:t>
            </a:r>
            <a:r>
              <a:rPr lang="en-US" altLang="zh-CN" sz="1200" b="1" i="0" kern="1200" dirty="0">
                <a:solidFill>
                  <a:schemeClr val="tx1"/>
                </a:solidFill>
                <a:effectLst/>
                <a:latin typeface="Arial" charset="0"/>
                <a:ea typeface="+mn-ea"/>
                <a:cs typeface="Arial" charset="0"/>
              </a:rPr>
              <a:t>&gt;(0,20,5)</a:t>
            </a:r>
            <a:endParaRPr lang="en-US" altLang="zh-CN" sz="1200" b="0" i="0" kern="1200" dirty="0">
              <a:solidFill>
                <a:schemeClr val="tx1"/>
              </a:solidFill>
              <a:effectLst/>
              <a:latin typeface="Arial" charset="0"/>
              <a:ea typeface="+mn-ea"/>
              <a:cs typeface="Arial" charset="0"/>
            </a:endParaRPr>
          </a:p>
          <a:p>
            <a:r>
              <a:rPr lang="en-US" altLang="zh-CN" sz="1200" b="0" i="0" kern="1200" dirty="0">
                <a:solidFill>
                  <a:schemeClr val="tx1"/>
                </a:solidFill>
                <a:effectLst/>
                <a:latin typeface="Arial" charset="0"/>
                <a:ea typeface="+mn-ea"/>
                <a:cs typeface="Arial" charset="0"/>
              </a:rPr>
              <a:t>The figure above shows only one possible execution. Other valid executions include splitting b</a:t>
            </a:r>
            <a:r>
              <a:rPr lang="en-US" altLang="zh-CN" sz="1200" b="0" i="0" kern="1200" baseline="-25000" dirty="0">
                <a:solidFill>
                  <a:schemeClr val="tx1"/>
                </a:solidFill>
                <a:effectLst/>
                <a:latin typeface="Arial" charset="0"/>
                <a:ea typeface="+mn-ea"/>
                <a:cs typeface="Arial" charset="0"/>
              </a:rPr>
              <a:t>2</a:t>
            </a:r>
            <a:r>
              <a:rPr lang="en-US" altLang="zh-CN" sz="1200" b="0" i="0" kern="1200" dirty="0">
                <a:solidFill>
                  <a:schemeClr val="tx1"/>
                </a:solidFill>
                <a:effectLst/>
                <a:latin typeface="Arial" charset="0"/>
                <a:ea typeface="+mn-ea"/>
                <a:cs typeface="Arial" charset="0"/>
              </a:rPr>
              <a:t> into b</a:t>
            </a:r>
            <a:r>
              <a:rPr lang="en-US" altLang="zh-CN" sz="1200" b="0" i="0" kern="1200" baseline="-25000" dirty="0">
                <a:solidFill>
                  <a:schemeClr val="tx1"/>
                </a:solidFill>
                <a:effectLst/>
                <a:latin typeface="Arial" charset="0"/>
                <a:ea typeface="+mn-ea"/>
                <a:cs typeface="Arial" charset="0"/>
              </a:rPr>
              <a:t>2</a:t>
            </a:r>
            <a:r>
              <a:rPr lang="en-US" altLang="zh-CN" sz="1200" b="0" i="0" kern="1200" dirty="0">
                <a:solidFill>
                  <a:schemeClr val="tx1"/>
                </a:solidFill>
                <a:effectLst/>
                <a:latin typeface="Arial" charset="0"/>
                <a:ea typeface="+mn-ea"/>
                <a:cs typeface="Arial" charset="0"/>
              </a:rPr>
              <a:t> and b</a:t>
            </a:r>
            <a:r>
              <a:rPr lang="en-US" altLang="zh-CN" sz="1200" b="0" i="0" kern="1200" baseline="-25000" dirty="0">
                <a:solidFill>
                  <a:schemeClr val="tx1"/>
                </a:solidFill>
                <a:effectLst/>
                <a:latin typeface="Arial" charset="0"/>
                <a:ea typeface="+mn-ea"/>
                <a:cs typeface="Arial" charset="0"/>
              </a:rPr>
              <a:t>3</a:t>
            </a:r>
            <a:r>
              <a:rPr lang="en-US" altLang="zh-CN" sz="1200" b="0" i="0" kern="1200" dirty="0">
                <a:solidFill>
                  <a:schemeClr val="tx1"/>
                </a:solidFill>
                <a:effectLst/>
                <a:latin typeface="Arial" charset="0"/>
                <a:ea typeface="+mn-ea"/>
                <a:cs typeface="Arial" charset="0"/>
              </a:rPr>
              <a:t>, or doing no splitting at all. With no splitting, b</a:t>
            </a:r>
            <a:r>
              <a:rPr lang="en-US" altLang="zh-CN" sz="1200" b="0" i="0" kern="1200" baseline="-25000" dirty="0">
                <a:solidFill>
                  <a:schemeClr val="tx1"/>
                </a:solidFill>
                <a:effectLst/>
                <a:latin typeface="Arial" charset="0"/>
                <a:ea typeface="+mn-ea"/>
                <a:cs typeface="Arial" charset="0"/>
              </a:rPr>
              <a:t>0</a:t>
            </a:r>
            <a:r>
              <a:rPr lang="en-US" altLang="zh-CN" sz="1200" b="0" i="0" kern="1200" dirty="0">
                <a:solidFill>
                  <a:schemeClr val="tx1"/>
                </a:solidFill>
                <a:effectLst/>
                <a:latin typeface="Arial" charset="0"/>
                <a:ea typeface="+mn-ea"/>
                <a:cs typeface="Arial" charset="0"/>
              </a:rPr>
              <a:t> evaluates each leaf in left to right order, with no calls to join. A given body always evaluates one or more subranges in left to right order. For example, in the figure above, body b</a:t>
            </a:r>
            <a:r>
              <a:rPr lang="en-US" altLang="zh-CN" sz="1200" b="0" i="0" kern="1200" baseline="-25000" dirty="0">
                <a:solidFill>
                  <a:schemeClr val="tx1"/>
                </a:solidFill>
                <a:effectLst/>
                <a:latin typeface="Arial" charset="0"/>
                <a:ea typeface="+mn-ea"/>
                <a:cs typeface="Arial" charset="0"/>
              </a:rPr>
              <a:t>2</a:t>
            </a:r>
            <a:r>
              <a:rPr lang="en-US" altLang="zh-CN" sz="1200" b="0" i="0" kern="1200" dirty="0">
                <a:solidFill>
                  <a:schemeClr val="tx1"/>
                </a:solidFill>
                <a:effectLst/>
                <a:latin typeface="Arial" charset="0"/>
                <a:ea typeface="+mn-ea"/>
                <a:cs typeface="Arial" charset="0"/>
              </a:rPr>
              <a:t> is guaranteed to evaluate [10,15) before [15,20). You may rely on the left to right property for a given instance of a body. However, you must neither rely on a particular choice of body splitting nor on the subranges processed by a given body object being consecutive. </a:t>
            </a:r>
            <a:r>
              <a:rPr lang="en-US" altLang="zh-CN" sz="1200" b="0" i="0" kern="1200" dirty="0" err="1">
                <a:solidFill>
                  <a:schemeClr val="tx1"/>
                </a:solidFill>
                <a:effectLst/>
                <a:latin typeface="Arial" charset="0"/>
                <a:ea typeface="+mn-ea"/>
                <a:cs typeface="Arial" charset="0"/>
              </a:rPr>
              <a:t>parallel_reduce</a:t>
            </a:r>
            <a:r>
              <a:rPr lang="en-US" altLang="zh-CN" sz="1200" b="0" i="0" kern="1200" dirty="0">
                <a:solidFill>
                  <a:schemeClr val="tx1"/>
                </a:solidFill>
                <a:effectLst/>
                <a:latin typeface="Arial" charset="0"/>
                <a:ea typeface="+mn-ea"/>
                <a:cs typeface="Arial" charset="0"/>
              </a:rPr>
              <a:t> makes the choice of body splitting </a:t>
            </a:r>
            <a:r>
              <a:rPr lang="en-US" altLang="zh-CN" sz="1200" b="0" i="0" kern="1200" dirty="0" err="1">
                <a:solidFill>
                  <a:schemeClr val="tx1"/>
                </a:solidFill>
                <a:effectLst/>
                <a:latin typeface="Arial" charset="0"/>
                <a:ea typeface="+mn-ea"/>
                <a:cs typeface="Arial" charset="0"/>
              </a:rPr>
              <a:t>nondeterministically</a:t>
            </a:r>
            <a:r>
              <a:rPr lang="en-US" altLang="zh-CN" sz="1200" b="0" i="0" kern="1200" dirty="0">
                <a:solidFill>
                  <a:schemeClr val="tx1"/>
                </a:solidFill>
                <a:effectLst/>
                <a:latin typeface="Arial" charset="0"/>
                <a:ea typeface="+mn-ea"/>
                <a:cs typeface="Arial" charset="0"/>
              </a:rPr>
              <a:t>.</a:t>
            </a:r>
          </a:p>
          <a:p>
            <a:r>
              <a:rPr lang="en-US" altLang="zh-CN" sz="1200" b="1" i="0" kern="1200" dirty="0">
                <a:solidFill>
                  <a:schemeClr val="tx1"/>
                </a:solidFill>
                <a:effectLst/>
                <a:latin typeface="Arial" charset="0"/>
                <a:ea typeface="+mn-ea"/>
                <a:cs typeface="Arial" charset="0"/>
              </a:rPr>
              <a:t>Example where Body b</a:t>
            </a:r>
            <a:r>
              <a:rPr lang="en-US" altLang="zh-CN" sz="1200" b="1" i="0" kern="1200" baseline="-25000" dirty="0">
                <a:solidFill>
                  <a:schemeClr val="tx1"/>
                </a:solidFill>
                <a:effectLst/>
                <a:latin typeface="Arial" charset="0"/>
                <a:ea typeface="+mn-ea"/>
                <a:cs typeface="Arial" charset="0"/>
              </a:rPr>
              <a:t>0</a:t>
            </a:r>
            <a:r>
              <a:rPr lang="en-US" altLang="zh-CN" sz="1200" b="1" i="0" kern="1200" dirty="0">
                <a:solidFill>
                  <a:schemeClr val="tx1"/>
                </a:solidFill>
                <a:effectLst/>
                <a:latin typeface="Arial" charset="0"/>
                <a:ea typeface="+mn-ea"/>
                <a:cs typeface="Arial" charset="0"/>
              </a:rPr>
              <a:t> processes non-consecutive subranges.</a:t>
            </a:r>
            <a:endParaRPr lang="en-US" altLang="zh-CN" sz="1200" b="0" i="0" kern="1200" dirty="0">
              <a:solidFill>
                <a:schemeClr val="tx1"/>
              </a:solidFill>
              <a:effectLst/>
              <a:latin typeface="Arial" charset="0"/>
              <a:ea typeface="+mn-ea"/>
              <a:cs typeface="Arial" charset="0"/>
            </a:endParaRPr>
          </a:p>
          <a:p>
            <a:r>
              <a:rPr lang="en-US" altLang="zh-CN" sz="1200" b="0" i="0" kern="1200" dirty="0">
                <a:solidFill>
                  <a:schemeClr val="tx1"/>
                </a:solidFill>
                <a:effectLst/>
                <a:latin typeface="Arial" charset="0"/>
                <a:ea typeface="+mn-ea"/>
                <a:cs typeface="Arial" charset="0"/>
              </a:rPr>
              <a:t>The subranges evaluated by a given body are not consecutive if there is an intervening join. The joined information represents processing of a gap between evaluated subranges. The figure above shows such an example. The body b</a:t>
            </a:r>
            <a:r>
              <a:rPr lang="en-US" altLang="zh-CN" sz="1200" b="0" i="0" kern="1200" baseline="-25000" dirty="0">
                <a:solidFill>
                  <a:schemeClr val="tx1"/>
                </a:solidFill>
                <a:effectLst/>
                <a:latin typeface="Arial" charset="0"/>
                <a:ea typeface="+mn-ea"/>
                <a:cs typeface="Arial" charset="0"/>
              </a:rPr>
              <a:t>0</a:t>
            </a:r>
            <a:r>
              <a:rPr lang="en-US" altLang="zh-CN" sz="1200" b="0" i="0" kern="1200" dirty="0">
                <a:solidFill>
                  <a:schemeClr val="tx1"/>
                </a:solidFill>
                <a:effectLst/>
                <a:latin typeface="Arial" charset="0"/>
                <a:ea typeface="+mn-ea"/>
                <a:cs typeface="Arial" charset="0"/>
              </a:rPr>
              <a:t> performs the following sequence of operations:</a:t>
            </a:r>
          </a:p>
          <a:p>
            <a:r>
              <a:rPr lang="en-US" altLang="zh-CN" sz="1200" b="0" i="0" kern="1200" dirty="0">
                <a:solidFill>
                  <a:schemeClr val="tx1"/>
                </a:solidFill>
                <a:effectLst/>
                <a:latin typeface="Arial" charset="0"/>
                <a:ea typeface="+mn-ea"/>
                <a:cs typeface="Arial" charset="0"/>
              </a:rPr>
              <a:t>b</a:t>
            </a:r>
            <a:r>
              <a:rPr lang="en-US" altLang="zh-CN" sz="1200" b="0" i="0" kern="1200" baseline="-25000" dirty="0">
                <a:solidFill>
                  <a:schemeClr val="tx1"/>
                </a:solidFill>
                <a:effectLst/>
                <a:latin typeface="Arial" charset="0"/>
                <a:ea typeface="+mn-ea"/>
                <a:cs typeface="Arial" charset="0"/>
              </a:rPr>
              <a:t>0</a:t>
            </a:r>
            <a:r>
              <a:rPr lang="en-US" altLang="zh-CN" sz="1200" b="0" i="0" kern="1200" dirty="0">
                <a:solidFill>
                  <a:schemeClr val="tx1"/>
                </a:solidFill>
                <a:effectLst/>
                <a:latin typeface="Arial" charset="0"/>
                <a:ea typeface="+mn-ea"/>
                <a:cs typeface="Arial" charset="0"/>
              </a:rPr>
              <a:t>( [0,5) )</a:t>
            </a:r>
          </a:p>
          <a:p>
            <a:r>
              <a:rPr lang="en-US" altLang="zh-CN" sz="1200" b="0" i="0" kern="1200" dirty="0">
                <a:solidFill>
                  <a:schemeClr val="tx1"/>
                </a:solidFill>
                <a:effectLst/>
                <a:latin typeface="Arial" charset="0"/>
                <a:ea typeface="+mn-ea"/>
                <a:cs typeface="Arial" charset="0"/>
              </a:rPr>
              <a:t>b</a:t>
            </a:r>
            <a:r>
              <a:rPr lang="en-US" altLang="zh-CN" sz="1200" b="0" i="0" kern="1200" baseline="-25000" dirty="0">
                <a:solidFill>
                  <a:schemeClr val="tx1"/>
                </a:solidFill>
                <a:effectLst/>
                <a:latin typeface="Arial" charset="0"/>
                <a:ea typeface="+mn-ea"/>
                <a:cs typeface="Arial" charset="0"/>
              </a:rPr>
              <a:t>0</a:t>
            </a:r>
            <a:r>
              <a:rPr lang="en-US" altLang="zh-CN" sz="1200" b="0" i="0" kern="1200" dirty="0">
                <a:solidFill>
                  <a:schemeClr val="tx1"/>
                </a:solidFill>
                <a:effectLst/>
                <a:latin typeface="Arial" charset="0"/>
                <a:ea typeface="+mn-ea"/>
                <a:cs typeface="Arial" charset="0"/>
              </a:rPr>
              <a:t>.join()( b</a:t>
            </a:r>
            <a:r>
              <a:rPr lang="en-US" altLang="zh-CN" sz="1200" b="0" i="0" kern="1200" baseline="-25000" dirty="0">
                <a:solidFill>
                  <a:schemeClr val="tx1"/>
                </a:solidFill>
                <a:effectLst/>
                <a:latin typeface="Arial" charset="0"/>
                <a:ea typeface="+mn-ea"/>
                <a:cs typeface="Arial" charset="0"/>
              </a:rPr>
              <a:t>1</a:t>
            </a:r>
            <a:r>
              <a:rPr lang="en-US" altLang="zh-CN" sz="1200" b="0" i="0" kern="1200" dirty="0">
                <a:solidFill>
                  <a:schemeClr val="tx1"/>
                </a:solidFill>
                <a:effectLst/>
                <a:latin typeface="Arial" charset="0"/>
                <a:ea typeface="+mn-ea"/>
                <a:cs typeface="Arial" charset="0"/>
              </a:rPr>
              <a:t> ) where b</a:t>
            </a:r>
            <a:r>
              <a:rPr lang="en-US" altLang="zh-CN" sz="1200" b="0" i="0" kern="1200" baseline="-25000" dirty="0">
                <a:solidFill>
                  <a:schemeClr val="tx1"/>
                </a:solidFill>
                <a:effectLst/>
                <a:latin typeface="Arial" charset="0"/>
                <a:ea typeface="+mn-ea"/>
                <a:cs typeface="Arial" charset="0"/>
              </a:rPr>
              <a:t>1</a:t>
            </a:r>
            <a:r>
              <a:rPr lang="en-US" altLang="zh-CN" sz="1200" b="0" i="0" kern="1200" dirty="0">
                <a:solidFill>
                  <a:schemeClr val="tx1"/>
                </a:solidFill>
                <a:effectLst/>
                <a:latin typeface="Arial" charset="0"/>
                <a:ea typeface="+mn-ea"/>
                <a:cs typeface="Arial" charset="0"/>
              </a:rPr>
              <a:t> has already processed [5,10)</a:t>
            </a:r>
          </a:p>
          <a:p>
            <a:r>
              <a:rPr lang="en-US" altLang="zh-CN" sz="1200" b="0" i="0" kern="1200" dirty="0">
                <a:solidFill>
                  <a:schemeClr val="tx1"/>
                </a:solidFill>
                <a:effectLst/>
                <a:latin typeface="Arial" charset="0"/>
                <a:ea typeface="+mn-ea"/>
                <a:cs typeface="Arial" charset="0"/>
              </a:rPr>
              <a:t>b</a:t>
            </a:r>
            <a:r>
              <a:rPr lang="en-US" altLang="zh-CN" sz="1200" b="0" i="0" kern="1200" baseline="-25000" dirty="0">
                <a:solidFill>
                  <a:schemeClr val="tx1"/>
                </a:solidFill>
                <a:effectLst/>
                <a:latin typeface="Arial" charset="0"/>
                <a:ea typeface="+mn-ea"/>
                <a:cs typeface="Arial" charset="0"/>
              </a:rPr>
              <a:t>0</a:t>
            </a:r>
            <a:r>
              <a:rPr lang="en-US" altLang="zh-CN" sz="1200" b="0" i="0" kern="1200" dirty="0">
                <a:solidFill>
                  <a:schemeClr val="tx1"/>
                </a:solidFill>
                <a:effectLst/>
                <a:latin typeface="Arial" charset="0"/>
                <a:ea typeface="+mn-ea"/>
                <a:cs typeface="Arial" charset="0"/>
              </a:rPr>
              <a:t>( [10,15) )</a:t>
            </a:r>
          </a:p>
          <a:p>
            <a:r>
              <a:rPr lang="en-US" altLang="zh-CN" sz="1200" b="0" i="0" kern="1200" dirty="0">
                <a:solidFill>
                  <a:schemeClr val="tx1"/>
                </a:solidFill>
                <a:effectLst/>
                <a:latin typeface="Arial" charset="0"/>
                <a:ea typeface="+mn-ea"/>
                <a:cs typeface="Arial" charset="0"/>
              </a:rPr>
              <a:t>b</a:t>
            </a:r>
            <a:r>
              <a:rPr lang="en-US" altLang="zh-CN" sz="1200" b="0" i="0" kern="1200" baseline="-25000" dirty="0">
                <a:solidFill>
                  <a:schemeClr val="tx1"/>
                </a:solidFill>
                <a:effectLst/>
                <a:latin typeface="Arial" charset="0"/>
                <a:ea typeface="+mn-ea"/>
                <a:cs typeface="Arial" charset="0"/>
              </a:rPr>
              <a:t>0</a:t>
            </a:r>
            <a:r>
              <a:rPr lang="en-US" altLang="zh-CN" sz="1200" b="0" i="0" kern="1200" dirty="0">
                <a:solidFill>
                  <a:schemeClr val="tx1"/>
                </a:solidFill>
                <a:effectLst/>
                <a:latin typeface="Arial" charset="0"/>
                <a:ea typeface="+mn-ea"/>
                <a:cs typeface="Arial" charset="0"/>
              </a:rPr>
              <a:t>( [15,20) )</a:t>
            </a:r>
          </a:p>
          <a:p>
            <a:r>
              <a:rPr lang="en-US" altLang="zh-CN" sz="1200" b="0" i="0" kern="1200" dirty="0">
                <a:solidFill>
                  <a:schemeClr val="tx1"/>
                </a:solidFill>
                <a:effectLst/>
                <a:latin typeface="Arial" charset="0"/>
                <a:ea typeface="+mn-ea"/>
                <a:cs typeface="Arial" charset="0"/>
              </a:rPr>
              <a:t>In other words, body b</a:t>
            </a:r>
            <a:r>
              <a:rPr lang="en-US" altLang="zh-CN" sz="1200" b="0" i="0" kern="1200" baseline="-25000" dirty="0">
                <a:solidFill>
                  <a:schemeClr val="tx1"/>
                </a:solidFill>
                <a:effectLst/>
                <a:latin typeface="Arial" charset="0"/>
                <a:ea typeface="+mn-ea"/>
                <a:cs typeface="Arial" charset="0"/>
              </a:rPr>
              <a:t>0</a:t>
            </a:r>
            <a:r>
              <a:rPr lang="en-US" altLang="zh-CN" sz="1200" b="0" i="0" kern="1200" dirty="0">
                <a:solidFill>
                  <a:schemeClr val="tx1"/>
                </a:solidFill>
                <a:effectLst/>
                <a:latin typeface="Arial" charset="0"/>
                <a:ea typeface="+mn-ea"/>
                <a:cs typeface="Arial" charset="0"/>
              </a:rPr>
              <a:t> gathers information about all the leaf subranges in left to right order, either by directly processing each leaf, or by a join operation on a body that gathered information about one or more leaves in a similar way. When no worker threads are available, </a:t>
            </a:r>
            <a:r>
              <a:rPr lang="en-US" altLang="zh-CN" sz="1200" b="0" i="0" kern="1200" dirty="0" err="1">
                <a:solidFill>
                  <a:schemeClr val="tx1"/>
                </a:solidFill>
                <a:effectLst/>
                <a:latin typeface="Arial" charset="0"/>
                <a:ea typeface="+mn-ea"/>
                <a:cs typeface="Arial" charset="0"/>
              </a:rPr>
              <a:t>parallel_reduce</a:t>
            </a:r>
            <a:r>
              <a:rPr lang="en-US" altLang="zh-CN" sz="1200" b="0" i="0" kern="1200" dirty="0">
                <a:solidFill>
                  <a:schemeClr val="tx1"/>
                </a:solidFill>
                <a:effectLst/>
                <a:latin typeface="Arial" charset="0"/>
                <a:ea typeface="+mn-ea"/>
                <a:cs typeface="Arial" charset="0"/>
              </a:rPr>
              <a:t> executes sequentially from left to right in the same sense as for </a:t>
            </a:r>
            <a:r>
              <a:rPr lang="en-US" altLang="zh-CN" sz="1200" b="0" i="0" kern="1200" dirty="0" err="1">
                <a:solidFill>
                  <a:schemeClr val="tx1"/>
                </a:solidFill>
                <a:effectLst/>
                <a:latin typeface="Arial" charset="0"/>
                <a:ea typeface="+mn-ea"/>
                <a:cs typeface="Arial" charset="0"/>
              </a:rPr>
              <a:t>parallel_for</a:t>
            </a:r>
            <a:r>
              <a:rPr lang="en-US" altLang="zh-CN" sz="1200" b="0" i="0" kern="1200" dirty="0">
                <a:solidFill>
                  <a:schemeClr val="tx1"/>
                </a:solidFill>
                <a:effectLst/>
                <a:latin typeface="Arial" charset="0"/>
                <a:ea typeface="+mn-ea"/>
                <a:cs typeface="Arial" charset="0"/>
              </a:rPr>
              <a:t>. Sequential execution never invokes the splitting constructor or method join.</a:t>
            </a:r>
          </a:p>
          <a:p>
            <a:r>
              <a:rPr lang="en-US" altLang="zh-CN" sz="1200" b="0" i="0" kern="1200" dirty="0">
                <a:solidFill>
                  <a:schemeClr val="tx1"/>
                </a:solidFill>
                <a:effectLst/>
                <a:latin typeface="Arial" charset="0"/>
                <a:ea typeface="+mn-ea"/>
                <a:cs typeface="Arial" charset="0"/>
              </a:rPr>
              <a:t>All overloads can be passed a </a:t>
            </a:r>
            <a:r>
              <a:rPr lang="en-US" altLang="zh-CN" sz="1200" b="0" i="0" kern="1200" dirty="0" err="1">
                <a:solidFill>
                  <a:schemeClr val="tx1"/>
                </a:solidFill>
                <a:effectLst/>
                <a:latin typeface="Arial" charset="0"/>
                <a:ea typeface="+mn-ea"/>
                <a:cs typeface="Arial" charset="0"/>
              </a:rPr>
              <a:t>task_group_context</a:t>
            </a:r>
            <a:r>
              <a:rPr lang="en-US" altLang="zh-CN" sz="1200" b="0" i="0" kern="1200" dirty="0">
                <a:solidFill>
                  <a:schemeClr val="tx1"/>
                </a:solidFill>
                <a:effectLst/>
                <a:latin typeface="Arial" charset="0"/>
                <a:ea typeface="+mn-ea"/>
                <a:cs typeface="Arial" charset="0"/>
              </a:rPr>
              <a:t> object so that the algorithm’s tasks are executed in this group. By default the algorithm is executed in a bound group of its own.</a:t>
            </a:r>
          </a:p>
          <a:p>
            <a:r>
              <a:rPr lang="en-US" altLang="zh-CN" sz="1200" b="1" i="0" kern="1200" dirty="0">
                <a:solidFill>
                  <a:schemeClr val="tx1"/>
                </a:solidFill>
                <a:effectLst/>
                <a:latin typeface="Arial" charset="0"/>
                <a:ea typeface="+mn-ea"/>
                <a:cs typeface="Arial" charset="0"/>
              </a:rPr>
              <a:t>Complexity</a:t>
            </a:r>
            <a:endParaRPr lang="en-US" altLang="zh-CN" sz="1200" b="0" i="0" kern="1200" dirty="0">
              <a:solidFill>
                <a:schemeClr val="tx1"/>
              </a:solidFill>
              <a:effectLst/>
              <a:latin typeface="Arial" charset="0"/>
              <a:ea typeface="+mn-ea"/>
              <a:cs typeface="Arial" charset="0"/>
            </a:endParaRPr>
          </a:p>
          <a:p>
            <a:r>
              <a:rPr lang="en-US" altLang="zh-CN" sz="1200" b="0" i="0" kern="1200" dirty="0">
                <a:solidFill>
                  <a:schemeClr val="tx1"/>
                </a:solidFill>
                <a:effectLst/>
                <a:latin typeface="Arial" charset="0"/>
                <a:ea typeface="+mn-ea"/>
                <a:cs typeface="Arial" charset="0"/>
              </a:rPr>
              <a:t>If the range and body take </a:t>
            </a:r>
            <a:r>
              <a:rPr lang="en-US" altLang="zh-CN" sz="1200" b="0" i="1" kern="1200" dirty="0">
                <a:solidFill>
                  <a:schemeClr val="tx1"/>
                </a:solidFill>
                <a:effectLst/>
                <a:latin typeface="Arial" charset="0"/>
                <a:ea typeface="+mn-ea"/>
                <a:cs typeface="Arial" charset="0"/>
              </a:rPr>
              <a:t>O(1)</a:t>
            </a:r>
            <a:r>
              <a:rPr lang="en-US" altLang="zh-CN" sz="1200" b="0" i="0" kern="1200" dirty="0">
                <a:solidFill>
                  <a:schemeClr val="tx1"/>
                </a:solidFill>
                <a:effectLst/>
                <a:latin typeface="Arial" charset="0"/>
                <a:ea typeface="+mn-ea"/>
                <a:cs typeface="Arial" charset="0"/>
              </a:rPr>
              <a:t> space, and the range splits into nearly equal pieces, then the space complexity is </a:t>
            </a:r>
            <a:r>
              <a:rPr lang="en-US" altLang="zh-CN" sz="1200" b="0" i="1" kern="1200" dirty="0">
                <a:solidFill>
                  <a:schemeClr val="tx1"/>
                </a:solidFill>
                <a:effectLst/>
                <a:latin typeface="Arial" charset="0"/>
                <a:ea typeface="+mn-ea"/>
                <a:cs typeface="Arial" charset="0"/>
              </a:rPr>
              <a:t>O(</a:t>
            </a:r>
            <a:r>
              <a:rPr lang="en-US" altLang="zh-CN" sz="1200" b="0" i="1" kern="1200" dirty="0" err="1">
                <a:solidFill>
                  <a:schemeClr val="tx1"/>
                </a:solidFill>
                <a:effectLst/>
                <a:latin typeface="Arial" charset="0"/>
                <a:ea typeface="+mn-ea"/>
                <a:cs typeface="Arial" charset="0"/>
              </a:rPr>
              <a:t>P×log</a:t>
            </a:r>
            <a:r>
              <a:rPr lang="en-US" altLang="zh-CN" sz="1200" b="0" i="1" kern="1200" dirty="0">
                <a:solidFill>
                  <a:schemeClr val="tx1"/>
                </a:solidFill>
                <a:effectLst/>
                <a:latin typeface="Arial" charset="0"/>
                <a:ea typeface="+mn-ea"/>
                <a:cs typeface="Arial" charset="0"/>
              </a:rPr>
              <a:t>(N))</a:t>
            </a:r>
            <a:r>
              <a:rPr lang="en-US" altLang="zh-CN" sz="1200" b="0" i="0" kern="1200" dirty="0">
                <a:solidFill>
                  <a:schemeClr val="tx1"/>
                </a:solidFill>
                <a:effectLst/>
                <a:latin typeface="Arial" charset="0"/>
                <a:ea typeface="+mn-ea"/>
                <a:cs typeface="Arial" charset="0"/>
              </a:rPr>
              <a:t>, where </a:t>
            </a:r>
            <a:r>
              <a:rPr lang="en-US" altLang="zh-CN" sz="1200" b="0" i="1" kern="1200" dirty="0">
                <a:solidFill>
                  <a:schemeClr val="tx1"/>
                </a:solidFill>
                <a:effectLst/>
                <a:latin typeface="Arial" charset="0"/>
                <a:ea typeface="+mn-ea"/>
                <a:cs typeface="Arial" charset="0"/>
              </a:rPr>
              <a:t>N</a:t>
            </a:r>
            <a:r>
              <a:rPr lang="en-US" altLang="zh-CN" sz="1200" b="0" i="0" kern="1200" dirty="0">
                <a:solidFill>
                  <a:schemeClr val="tx1"/>
                </a:solidFill>
                <a:effectLst/>
                <a:latin typeface="Arial" charset="0"/>
                <a:ea typeface="+mn-ea"/>
                <a:cs typeface="Arial" charset="0"/>
              </a:rPr>
              <a:t> is the size of the range and P is the number of threads.</a:t>
            </a:r>
          </a:p>
          <a:p>
            <a:r>
              <a:rPr lang="en-US" altLang="zh-CN" sz="1200" b="1" i="0" kern="1200" dirty="0">
                <a:solidFill>
                  <a:schemeClr val="tx1"/>
                </a:solidFill>
                <a:effectLst/>
                <a:latin typeface="Arial" charset="0"/>
                <a:ea typeface="+mn-ea"/>
                <a:cs typeface="Arial" charset="0"/>
              </a:rPr>
              <a:t>Example (Imperative Form)</a:t>
            </a:r>
          </a:p>
          <a:p>
            <a:r>
              <a:rPr lang="en-US" altLang="zh-CN" sz="1200" b="0" i="0" kern="1200" dirty="0">
                <a:solidFill>
                  <a:schemeClr val="tx1"/>
                </a:solidFill>
                <a:effectLst/>
                <a:latin typeface="Arial" charset="0"/>
                <a:ea typeface="+mn-ea"/>
                <a:cs typeface="Arial" charset="0"/>
              </a:rPr>
              <a:t>The following code sums the values in an array.</a:t>
            </a:r>
          </a:p>
          <a:p>
            <a:r>
              <a:rPr lang="en-US" altLang="zh-CN" sz="1200" b="0" i="0" kern="1200" dirty="0">
                <a:solidFill>
                  <a:schemeClr val="tx1"/>
                </a:solidFill>
                <a:effectLst/>
                <a:latin typeface="Arial" charset="0"/>
                <a:ea typeface="+mn-ea"/>
                <a:cs typeface="Arial" charset="0"/>
              </a:rPr>
              <a:t>#include "</a:t>
            </a:r>
            <a:r>
              <a:rPr lang="en-US" altLang="zh-CN" sz="1200" b="0" i="0" kern="1200" dirty="0" err="1">
                <a:solidFill>
                  <a:schemeClr val="tx1"/>
                </a:solidFill>
                <a:effectLst/>
                <a:latin typeface="Arial" charset="0"/>
                <a:ea typeface="+mn-ea"/>
                <a:cs typeface="Arial" charset="0"/>
              </a:rPr>
              <a:t>tbb</a:t>
            </a:r>
            <a:r>
              <a:rPr lang="en-US" altLang="zh-CN" sz="1200" b="0" i="0" kern="1200" dirty="0">
                <a:solidFill>
                  <a:schemeClr val="tx1"/>
                </a:solidFill>
                <a:effectLst/>
                <a:latin typeface="Arial" charset="0"/>
                <a:ea typeface="+mn-ea"/>
                <a:cs typeface="Arial" charset="0"/>
              </a:rPr>
              <a:t>/</a:t>
            </a:r>
            <a:r>
              <a:rPr lang="en-US" altLang="zh-CN" sz="1200" b="0" i="0" kern="1200" dirty="0" err="1">
                <a:solidFill>
                  <a:schemeClr val="tx1"/>
                </a:solidFill>
                <a:effectLst/>
                <a:latin typeface="Arial" charset="0"/>
                <a:ea typeface="+mn-ea"/>
                <a:cs typeface="Arial" charset="0"/>
              </a:rPr>
              <a:t>parallel_reduce.h</a:t>
            </a:r>
            <a:r>
              <a:rPr lang="en-US" altLang="zh-CN" sz="1200" b="0" i="0" kern="1200" dirty="0">
                <a:solidFill>
                  <a:schemeClr val="tx1"/>
                </a:solidFill>
                <a:effectLst/>
                <a:latin typeface="Arial" charset="0"/>
                <a:ea typeface="+mn-ea"/>
                <a:cs typeface="Arial" charset="0"/>
              </a:rPr>
              <a:t>" #include "</a:t>
            </a:r>
            <a:r>
              <a:rPr lang="en-US" altLang="zh-CN" sz="1200" b="0" i="0" kern="1200" dirty="0" err="1">
                <a:solidFill>
                  <a:schemeClr val="tx1"/>
                </a:solidFill>
                <a:effectLst/>
                <a:latin typeface="Arial" charset="0"/>
                <a:ea typeface="+mn-ea"/>
                <a:cs typeface="Arial" charset="0"/>
              </a:rPr>
              <a:t>tbb</a:t>
            </a:r>
            <a:r>
              <a:rPr lang="en-US" altLang="zh-CN" sz="1200" b="0" i="0" kern="1200" dirty="0">
                <a:solidFill>
                  <a:schemeClr val="tx1"/>
                </a:solidFill>
                <a:effectLst/>
                <a:latin typeface="Arial" charset="0"/>
                <a:ea typeface="+mn-ea"/>
                <a:cs typeface="Arial" charset="0"/>
              </a:rPr>
              <a:t>/</a:t>
            </a:r>
            <a:r>
              <a:rPr lang="en-US" altLang="zh-CN" sz="1200" b="0" i="0" kern="1200" dirty="0" err="1">
                <a:solidFill>
                  <a:schemeClr val="tx1"/>
                </a:solidFill>
                <a:effectLst/>
                <a:latin typeface="Arial" charset="0"/>
                <a:ea typeface="+mn-ea"/>
                <a:cs typeface="Arial" charset="0"/>
              </a:rPr>
              <a:t>blocked_range.h</a:t>
            </a:r>
            <a:r>
              <a:rPr lang="en-US" altLang="zh-CN" sz="1200" b="0" i="0" kern="1200" dirty="0">
                <a:solidFill>
                  <a:schemeClr val="tx1"/>
                </a:solidFill>
                <a:effectLst/>
                <a:latin typeface="Arial" charset="0"/>
                <a:ea typeface="+mn-ea"/>
                <a:cs typeface="Arial" charset="0"/>
              </a:rPr>
              <a:t>" using namespace </a:t>
            </a:r>
            <a:r>
              <a:rPr lang="en-US" altLang="zh-CN" sz="1200" b="0" i="0" kern="1200" dirty="0" err="1">
                <a:solidFill>
                  <a:schemeClr val="tx1"/>
                </a:solidFill>
                <a:effectLst/>
                <a:latin typeface="Arial" charset="0"/>
                <a:ea typeface="+mn-ea"/>
                <a:cs typeface="Arial" charset="0"/>
              </a:rPr>
              <a:t>tbb</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struct</a:t>
            </a:r>
            <a:r>
              <a:rPr lang="en-US" altLang="zh-CN" sz="1200" b="0" i="0" kern="1200" dirty="0">
                <a:solidFill>
                  <a:schemeClr val="tx1"/>
                </a:solidFill>
                <a:effectLst/>
                <a:latin typeface="Arial" charset="0"/>
                <a:ea typeface="+mn-ea"/>
                <a:cs typeface="Arial" charset="0"/>
              </a:rPr>
              <a:t> Sum { float value; Sum() : value(0) {} Sum( Sum&amp; s, split ) {value = 0;} void operator()(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blocked_range</a:t>
            </a:r>
            <a:r>
              <a:rPr lang="en-US" altLang="zh-CN" sz="1200" b="0" i="0" kern="1200" dirty="0">
                <a:solidFill>
                  <a:schemeClr val="tx1"/>
                </a:solidFill>
                <a:effectLst/>
                <a:latin typeface="Arial" charset="0"/>
                <a:ea typeface="+mn-ea"/>
                <a:cs typeface="Arial" charset="0"/>
              </a:rPr>
              <a:t>&lt;float*&gt;&amp; r ) { float temp = value; for( float* a=</a:t>
            </a:r>
            <a:r>
              <a:rPr lang="en-US" altLang="zh-CN" sz="1200" b="0" i="0" kern="1200" dirty="0" err="1">
                <a:solidFill>
                  <a:schemeClr val="tx1"/>
                </a:solidFill>
                <a:effectLst/>
                <a:latin typeface="Arial" charset="0"/>
                <a:ea typeface="+mn-ea"/>
                <a:cs typeface="Arial" charset="0"/>
              </a:rPr>
              <a:t>r.begin</a:t>
            </a:r>
            <a:r>
              <a:rPr lang="en-US" altLang="zh-CN" sz="1200" b="0" i="0" kern="1200" dirty="0">
                <a:solidFill>
                  <a:schemeClr val="tx1"/>
                </a:solidFill>
                <a:effectLst/>
                <a:latin typeface="Arial" charset="0"/>
                <a:ea typeface="+mn-ea"/>
                <a:cs typeface="Arial" charset="0"/>
              </a:rPr>
              <a:t>(); a!=</a:t>
            </a:r>
            <a:r>
              <a:rPr lang="en-US" altLang="zh-CN" sz="1200" b="0" i="0" kern="1200" dirty="0" err="1">
                <a:solidFill>
                  <a:schemeClr val="tx1"/>
                </a:solidFill>
                <a:effectLst/>
                <a:latin typeface="Arial" charset="0"/>
                <a:ea typeface="+mn-ea"/>
                <a:cs typeface="Arial" charset="0"/>
              </a:rPr>
              <a:t>r.end</a:t>
            </a:r>
            <a:r>
              <a:rPr lang="en-US" altLang="zh-CN" sz="1200" b="0" i="0" kern="1200" dirty="0">
                <a:solidFill>
                  <a:schemeClr val="tx1"/>
                </a:solidFill>
                <a:effectLst/>
                <a:latin typeface="Arial" charset="0"/>
                <a:ea typeface="+mn-ea"/>
                <a:cs typeface="Arial" charset="0"/>
              </a:rPr>
              <a:t>(); ++a ) { temp += *a; } value = temp; } void join( Sum&amp; </a:t>
            </a:r>
            <a:r>
              <a:rPr lang="en-US" altLang="zh-CN" sz="1200" b="0" i="0" kern="1200" dirty="0" err="1">
                <a:solidFill>
                  <a:schemeClr val="tx1"/>
                </a:solidFill>
                <a:effectLst/>
                <a:latin typeface="Arial" charset="0"/>
                <a:ea typeface="+mn-ea"/>
                <a:cs typeface="Arial" charset="0"/>
              </a:rPr>
              <a:t>rhs</a:t>
            </a:r>
            <a:r>
              <a:rPr lang="en-US" altLang="zh-CN" sz="1200" b="0" i="0" kern="1200" dirty="0">
                <a:solidFill>
                  <a:schemeClr val="tx1"/>
                </a:solidFill>
                <a:effectLst/>
                <a:latin typeface="Arial" charset="0"/>
                <a:ea typeface="+mn-ea"/>
                <a:cs typeface="Arial" charset="0"/>
              </a:rPr>
              <a:t> ) {value += </a:t>
            </a:r>
            <a:r>
              <a:rPr lang="en-US" altLang="zh-CN" sz="1200" b="0" i="0" kern="1200" dirty="0" err="1">
                <a:solidFill>
                  <a:schemeClr val="tx1"/>
                </a:solidFill>
                <a:effectLst/>
                <a:latin typeface="Arial" charset="0"/>
                <a:ea typeface="+mn-ea"/>
                <a:cs typeface="Arial" charset="0"/>
              </a:rPr>
              <a:t>rhs.value</a:t>
            </a:r>
            <a:r>
              <a:rPr lang="en-US" altLang="zh-CN" sz="1200" b="0" i="0" kern="1200" dirty="0">
                <a:solidFill>
                  <a:schemeClr val="tx1"/>
                </a:solidFill>
                <a:effectLst/>
                <a:latin typeface="Arial" charset="0"/>
                <a:ea typeface="+mn-ea"/>
                <a:cs typeface="Arial" charset="0"/>
              </a:rPr>
              <a:t>;} }; float </a:t>
            </a:r>
            <a:r>
              <a:rPr lang="en-US" altLang="zh-CN" sz="1200" b="0" i="0" kern="1200" dirty="0" err="1">
                <a:solidFill>
                  <a:schemeClr val="tx1"/>
                </a:solidFill>
                <a:effectLst/>
                <a:latin typeface="Arial" charset="0"/>
                <a:ea typeface="+mn-ea"/>
                <a:cs typeface="Arial" charset="0"/>
              </a:rPr>
              <a:t>ParallelSum</a:t>
            </a:r>
            <a:r>
              <a:rPr lang="en-US" altLang="zh-CN" sz="1200" b="0" i="0" kern="1200" dirty="0">
                <a:solidFill>
                  <a:schemeClr val="tx1"/>
                </a:solidFill>
                <a:effectLst/>
                <a:latin typeface="Arial" charset="0"/>
                <a:ea typeface="+mn-ea"/>
                <a:cs typeface="Arial" charset="0"/>
              </a:rPr>
              <a:t>( float array[], </a:t>
            </a:r>
            <a:r>
              <a:rPr lang="en-US" altLang="zh-CN" sz="1200" b="0" i="0" kern="1200" dirty="0" err="1">
                <a:solidFill>
                  <a:schemeClr val="tx1"/>
                </a:solidFill>
                <a:effectLst/>
                <a:latin typeface="Arial" charset="0"/>
                <a:ea typeface="+mn-ea"/>
                <a:cs typeface="Arial" charset="0"/>
              </a:rPr>
              <a:t>size_t</a:t>
            </a:r>
            <a:r>
              <a:rPr lang="en-US" altLang="zh-CN" sz="1200" b="0" i="0" kern="1200" dirty="0">
                <a:solidFill>
                  <a:schemeClr val="tx1"/>
                </a:solidFill>
                <a:effectLst/>
                <a:latin typeface="Arial" charset="0"/>
                <a:ea typeface="+mn-ea"/>
                <a:cs typeface="Arial" charset="0"/>
              </a:rPr>
              <a:t> n ) { Sum total; </a:t>
            </a:r>
            <a:r>
              <a:rPr lang="en-US" altLang="zh-CN" sz="1200" b="0" i="0" kern="1200" dirty="0" err="1">
                <a:solidFill>
                  <a:schemeClr val="tx1"/>
                </a:solidFill>
                <a:effectLst/>
                <a:latin typeface="Arial" charset="0"/>
                <a:ea typeface="+mn-ea"/>
                <a:cs typeface="Arial" charset="0"/>
              </a:rPr>
              <a:t>parallel_reduce</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blocked_range</a:t>
            </a:r>
            <a:r>
              <a:rPr lang="en-US" altLang="zh-CN" sz="1200" b="0" i="0" kern="1200" dirty="0">
                <a:solidFill>
                  <a:schemeClr val="tx1"/>
                </a:solidFill>
                <a:effectLst/>
                <a:latin typeface="Arial" charset="0"/>
                <a:ea typeface="+mn-ea"/>
                <a:cs typeface="Arial" charset="0"/>
              </a:rPr>
              <a:t>&lt;float*&gt;( array, </a:t>
            </a:r>
            <a:r>
              <a:rPr lang="en-US" altLang="zh-CN" sz="1200" b="0" i="0" kern="1200" dirty="0" err="1">
                <a:solidFill>
                  <a:schemeClr val="tx1"/>
                </a:solidFill>
                <a:effectLst/>
                <a:latin typeface="Arial" charset="0"/>
                <a:ea typeface="+mn-ea"/>
                <a:cs typeface="Arial" charset="0"/>
              </a:rPr>
              <a:t>array+n</a:t>
            </a:r>
            <a:r>
              <a:rPr lang="en-US" altLang="zh-CN" sz="1200" b="0" i="0" kern="1200" dirty="0">
                <a:solidFill>
                  <a:schemeClr val="tx1"/>
                </a:solidFill>
                <a:effectLst/>
                <a:latin typeface="Arial" charset="0"/>
                <a:ea typeface="+mn-ea"/>
                <a:cs typeface="Arial" charset="0"/>
              </a:rPr>
              <a:t> ), total ); return </a:t>
            </a:r>
            <a:r>
              <a:rPr lang="en-US" altLang="zh-CN" sz="1200" b="0" i="0" kern="1200" dirty="0" err="1">
                <a:solidFill>
                  <a:schemeClr val="tx1"/>
                </a:solidFill>
                <a:effectLst/>
                <a:latin typeface="Arial" charset="0"/>
                <a:ea typeface="+mn-ea"/>
                <a:cs typeface="Arial" charset="0"/>
              </a:rPr>
              <a:t>total.value</a:t>
            </a:r>
            <a:r>
              <a:rPr lang="en-US" altLang="zh-CN" sz="1200" b="0" i="0" kern="1200" dirty="0">
                <a:solidFill>
                  <a:schemeClr val="tx1"/>
                </a:solidFill>
                <a:effectLst/>
                <a:latin typeface="Arial" charset="0"/>
                <a:ea typeface="+mn-ea"/>
                <a:cs typeface="Arial" charset="0"/>
              </a:rPr>
              <a:t>; } </a:t>
            </a:r>
          </a:p>
          <a:p>
            <a:r>
              <a:rPr lang="en-US" altLang="zh-CN" sz="1200" b="0" i="0" kern="1200" dirty="0">
                <a:solidFill>
                  <a:schemeClr val="tx1"/>
                </a:solidFill>
                <a:effectLst/>
                <a:latin typeface="Arial" charset="0"/>
                <a:ea typeface="+mn-ea"/>
                <a:cs typeface="Arial" charset="0"/>
              </a:rPr>
              <a:t>The example generalizes to reduction for any associative operation </a:t>
            </a:r>
            <a:r>
              <a:rPr lang="en-US" altLang="zh-CN" sz="1200" b="0" i="1" kern="1200" dirty="0">
                <a:solidFill>
                  <a:schemeClr val="tx1"/>
                </a:solidFill>
                <a:effectLst/>
                <a:latin typeface="Arial" charset="0"/>
                <a:ea typeface="+mn-ea"/>
                <a:cs typeface="Arial" charset="0"/>
              </a:rPr>
              <a:t>op</a:t>
            </a:r>
            <a:r>
              <a:rPr lang="en-US" altLang="zh-CN" sz="1200" b="0" i="0" kern="1200" dirty="0">
                <a:solidFill>
                  <a:schemeClr val="tx1"/>
                </a:solidFill>
                <a:effectLst/>
                <a:latin typeface="Arial" charset="0"/>
                <a:ea typeface="+mn-ea"/>
                <a:cs typeface="Arial" charset="0"/>
              </a:rPr>
              <a:t> as follows:</a:t>
            </a:r>
          </a:p>
          <a:p>
            <a:r>
              <a:rPr lang="en-US" altLang="zh-CN" sz="1200" b="0" i="0" kern="1200" dirty="0">
                <a:solidFill>
                  <a:schemeClr val="tx1"/>
                </a:solidFill>
                <a:effectLst/>
                <a:latin typeface="Arial" charset="0"/>
                <a:ea typeface="+mn-ea"/>
                <a:cs typeface="Arial" charset="0"/>
              </a:rPr>
              <a:t>Replace occurrences of 0 with the identity element for </a:t>
            </a:r>
            <a:r>
              <a:rPr lang="en-US" altLang="zh-CN" sz="1200" b="0" i="1" kern="1200" dirty="0">
                <a:solidFill>
                  <a:schemeClr val="tx1"/>
                </a:solidFill>
                <a:effectLst/>
                <a:latin typeface="Arial" charset="0"/>
                <a:ea typeface="+mn-ea"/>
                <a:cs typeface="Arial" charset="0"/>
              </a:rPr>
              <a:t>op</a:t>
            </a:r>
            <a:endParaRPr lang="en-US" altLang="zh-CN" sz="1200" b="0" i="0" kern="1200" dirty="0">
              <a:solidFill>
                <a:schemeClr val="tx1"/>
              </a:solidFill>
              <a:effectLst/>
              <a:latin typeface="Arial" charset="0"/>
              <a:ea typeface="+mn-ea"/>
              <a:cs typeface="Arial" charset="0"/>
            </a:endParaRPr>
          </a:p>
          <a:p>
            <a:r>
              <a:rPr lang="en-US" altLang="zh-CN" sz="1200" b="0" i="0" kern="1200" dirty="0">
                <a:solidFill>
                  <a:schemeClr val="tx1"/>
                </a:solidFill>
                <a:effectLst/>
                <a:latin typeface="Arial" charset="0"/>
                <a:ea typeface="+mn-ea"/>
                <a:cs typeface="Arial" charset="0"/>
              </a:rPr>
              <a:t>Replace occurrences of += with </a:t>
            </a:r>
            <a:r>
              <a:rPr lang="en-US" altLang="zh-CN" sz="1200" b="0" i="1" kern="1200" dirty="0">
                <a:solidFill>
                  <a:schemeClr val="tx1"/>
                </a:solidFill>
                <a:effectLst/>
                <a:latin typeface="Arial" charset="0"/>
                <a:ea typeface="+mn-ea"/>
                <a:cs typeface="Arial" charset="0"/>
              </a:rPr>
              <a:t>op</a:t>
            </a:r>
            <a:r>
              <a:rPr lang="en-US" altLang="zh-CN" sz="1200" b="0" i="0" kern="1200" dirty="0">
                <a:solidFill>
                  <a:schemeClr val="tx1"/>
                </a:solidFill>
                <a:effectLst/>
                <a:latin typeface="Arial" charset="0"/>
                <a:ea typeface="+mn-ea"/>
                <a:cs typeface="Arial" charset="0"/>
              </a:rPr>
              <a:t>= or its logical equivalent.</a:t>
            </a:r>
          </a:p>
          <a:p>
            <a:r>
              <a:rPr lang="en-US" altLang="zh-CN" sz="1200" b="0" i="0" kern="1200" dirty="0">
                <a:solidFill>
                  <a:schemeClr val="tx1"/>
                </a:solidFill>
                <a:effectLst/>
                <a:latin typeface="Arial" charset="0"/>
                <a:ea typeface="+mn-ea"/>
                <a:cs typeface="Arial" charset="0"/>
              </a:rPr>
              <a:t>Change the name Sum to something more appropriate for </a:t>
            </a:r>
            <a:r>
              <a:rPr lang="en-US" altLang="zh-CN" sz="1200" b="0" i="1" kern="1200" dirty="0">
                <a:solidFill>
                  <a:schemeClr val="tx1"/>
                </a:solidFill>
                <a:effectLst/>
                <a:latin typeface="Arial" charset="0"/>
                <a:ea typeface="+mn-ea"/>
                <a:cs typeface="Arial" charset="0"/>
              </a:rPr>
              <a:t>op</a:t>
            </a:r>
            <a:r>
              <a:rPr lang="en-US" altLang="zh-CN" sz="1200" b="0" i="0" kern="1200" dirty="0">
                <a:solidFill>
                  <a:schemeClr val="tx1"/>
                </a:solidFill>
                <a:effectLst/>
                <a:latin typeface="Arial" charset="0"/>
                <a:ea typeface="+mn-ea"/>
                <a:cs typeface="Arial" charset="0"/>
              </a:rPr>
              <a:t>.</a:t>
            </a:r>
          </a:p>
          <a:p>
            <a:r>
              <a:rPr lang="en-US" altLang="zh-CN" sz="1200" b="0" i="0" kern="1200" dirty="0">
                <a:solidFill>
                  <a:schemeClr val="tx1"/>
                </a:solidFill>
                <a:effectLst/>
                <a:latin typeface="Arial" charset="0"/>
                <a:ea typeface="+mn-ea"/>
                <a:cs typeface="Arial" charset="0"/>
              </a:rPr>
              <a:t>The operation may be noncommutative. For example, </a:t>
            </a:r>
            <a:r>
              <a:rPr lang="en-US" altLang="zh-CN" sz="1200" b="0" i="1" kern="1200" dirty="0">
                <a:solidFill>
                  <a:schemeClr val="tx1"/>
                </a:solidFill>
                <a:effectLst/>
                <a:latin typeface="Arial" charset="0"/>
                <a:ea typeface="+mn-ea"/>
                <a:cs typeface="Arial" charset="0"/>
              </a:rPr>
              <a:t>op</a:t>
            </a:r>
            <a:r>
              <a:rPr lang="en-US" altLang="zh-CN" sz="1200" b="0" i="0" kern="1200" dirty="0">
                <a:solidFill>
                  <a:schemeClr val="tx1"/>
                </a:solidFill>
                <a:effectLst/>
                <a:latin typeface="Arial" charset="0"/>
                <a:ea typeface="+mn-ea"/>
                <a:cs typeface="Arial" charset="0"/>
              </a:rPr>
              <a:t> could be matrix multiplication.</a:t>
            </a:r>
          </a:p>
          <a:p>
            <a:r>
              <a:rPr lang="en-US" altLang="zh-CN" sz="1200" b="1" i="0" kern="1200" dirty="0">
                <a:solidFill>
                  <a:schemeClr val="tx1"/>
                </a:solidFill>
                <a:effectLst/>
                <a:latin typeface="Arial" charset="0"/>
                <a:ea typeface="+mn-ea"/>
                <a:cs typeface="Arial" charset="0"/>
              </a:rPr>
              <a:t>Example with Lambda Expressions</a:t>
            </a:r>
          </a:p>
          <a:p>
            <a:r>
              <a:rPr lang="en-US" altLang="zh-CN" sz="1200" b="0" i="0" kern="1200" dirty="0">
                <a:solidFill>
                  <a:schemeClr val="tx1"/>
                </a:solidFill>
                <a:effectLst/>
                <a:latin typeface="Arial" charset="0"/>
                <a:ea typeface="+mn-ea"/>
                <a:cs typeface="Arial" charset="0"/>
              </a:rPr>
              <a:t>The following is analogous to the previous example, but written using lambda expressions and the functional form of </a:t>
            </a:r>
            <a:r>
              <a:rPr lang="en-US" altLang="zh-CN" sz="1200" b="0" i="0" kern="1200" dirty="0" err="1">
                <a:solidFill>
                  <a:schemeClr val="tx1"/>
                </a:solidFill>
                <a:effectLst/>
                <a:latin typeface="Arial" charset="0"/>
                <a:ea typeface="+mn-ea"/>
                <a:cs typeface="Arial" charset="0"/>
              </a:rPr>
              <a:t>parallel_reduce</a:t>
            </a:r>
            <a:r>
              <a:rPr lang="en-US" altLang="zh-CN" sz="1200" b="0" i="0" kern="1200" dirty="0">
                <a:solidFill>
                  <a:schemeClr val="tx1"/>
                </a:solidFill>
                <a:effectLst/>
                <a:latin typeface="Arial" charset="0"/>
                <a:ea typeface="+mn-ea"/>
                <a:cs typeface="Arial" charset="0"/>
              </a:rPr>
              <a:t>.</a:t>
            </a:r>
          </a:p>
          <a:p>
            <a:r>
              <a:rPr lang="en-US" altLang="zh-CN" sz="1200" b="0" i="0" kern="1200" dirty="0">
                <a:solidFill>
                  <a:schemeClr val="tx1"/>
                </a:solidFill>
                <a:effectLst/>
                <a:latin typeface="Arial" charset="0"/>
                <a:ea typeface="+mn-ea"/>
                <a:cs typeface="Arial" charset="0"/>
              </a:rPr>
              <a:t>#include "</a:t>
            </a:r>
            <a:r>
              <a:rPr lang="en-US" altLang="zh-CN" sz="1200" b="0" i="0" kern="1200" dirty="0" err="1">
                <a:solidFill>
                  <a:schemeClr val="tx1"/>
                </a:solidFill>
                <a:effectLst/>
                <a:latin typeface="Arial" charset="0"/>
                <a:ea typeface="+mn-ea"/>
                <a:cs typeface="Arial" charset="0"/>
              </a:rPr>
              <a:t>tbb</a:t>
            </a:r>
            <a:r>
              <a:rPr lang="en-US" altLang="zh-CN" sz="1200" b="0" i="0" kern="1200" dirty="0">
                <a:solidFill>
                  <a:schemeClr val="tx1"/>
                </a:solidFill>
                <a:effectLst/>
                <a:latin typeface="Arial" charset="0"/>
                <a:ea typeface="+mn-ea"/>
                <a:cs typeface="Arial" charset="0"/>
              </a:rPr>
              <a:t>/</a:t>
            </a:r>
            <a:r>
              <a:rPr lang="en-US" altLang="zh-CN" sz="1200" b="0" i="0" kern="1200" dirty="0" err="1">
                <a:solidFill>
                  <a:schemeClr val="tx1"/>
                </a:solidFill>
                <a:effectLst/>
                <a:latin typeface="Arial" charset="0"/>
                <a:ea typeface="+mn-ea"/>
                <a:cs typeface="Arial" charset="0"/>
              </a:rPr>
              <a:t>parallel_reduce.h</a:t>
            </a:r>
            <a:r>
              <a:rPr lang="en-US" altLang="zh-CN" sz="1200" b="0" i="0" kern="1200" dirty="0">
                <a:solidFill>
                  <a:schemeClr val="tx1"/>
                </a:solidFill>
                <a:effectLst/>
                <a:latin typeface="Arial" charset="0"/>
                <a:ea typeface="+mn-ea"/>
                <a:cs typeface="Arial" charset="0"/>
              </a:rPr>
              <a:t>" #include "</a:t>
            </a:r>
            <a:r>
              <a:rPr lang="en-US" altLang="zh-CN" sz="1200" b="0" i="0" kern="1200" dirty="0" err="1">
                <a:solidFill>
                  <a:schemeClr val="tx1"/>
                </a:solidFill>
                <a:effectLst/>
                <a:latin typeface="Arial" charset="0"/>
                <a:ea typeface="+mn-ea"/>
                <a:cs typeface="Arial" charset="0"/>
              </a:rPr>
              <a:t>tbb</a:t>
            </a:r>
            <a:r>
              <a:rPr lang="en-US" altLang="zh-CN" sz="1200" b="0" i="0" kern="1200" dirty="0">
                <a:solidFill>
                  <a:schemeClr val="tx1"/>
                </a:solidFill>
                <a:effectLst/>
                <a:latin typeface="Arial" charset="0"/>
                <a:ea typeface="+mn-ea"/>
                <a:cs typeface="Arial" charset="0"/>
              </a:rPr>
              <a:t>/</a:t>
            </a:r>
            <a:r>
              <a:rPr lang="en-US" altLang="zh-CN" sz="1200" b="0" i="0" kern="1200" dirty="0" err="1">
                <a:solidFill>
                  <a:schemeClr val="tx1"/>
                </a:solidFill>
                <a:effectLst/>
                <a:latin typeface="Arial" charset="0"/>
                <a:ea typeface="+mn-ea"/>
                <a:cs typeface="Arial" charset="0"/>
              </a:rPr>
              <a:t>blocked_range.h</a:t>
            </a:r>
            <a:r>
              <a:rPr lang="en-US" altLang="zh-CN" sz="1200" b="0" i="0" kern="1200" dirty="0">
                <a:solidFill>
                  <a:schemeClr val="tx1"/>
                </a:solidFill>
                <a:effectLst/>
                <a:latin typeface="Arial" charset="0"/>
                <a:ea typeface="+mn-ea"/>
                <a:cs typeface="Arial" charset="0"/>
              </a:rPr>
              <a:t>" using namespace </a:t>
            </a:r>
            <a:r>
              <a:rPr lang="en-US" altLang="zh-CN" sz="1200" b="0" i="0" kern="1200" dirty="0" err="1">
                <a:solidFill>
                  <a:schemeClr val="tx1"/>
                </a:solidFill>
                <a:effectLst/>
                <a:latin typeface="Arial" charset="0"/>
                <a:ea typeface="+mn-ea"/>
                <a:cs typeface="Arial" charset="0"/>
              </a:rPr>
              <a:t>tbb</a:t>
            </a:r>
            <a:r>
              <a:rPr lang="en-US" altLang="zh-CN" sz="1200" b="0" i="0" kern="1200" dirty="0">
                <a:solidFill>
                  <a:schemeClr val="tx1"/>
                </a:solidFill>
                <a:effectLst/>
                <a:latin typeface="Arial" charset="0"/>
                <a:ea typeface="+mn-ea"/>
                <a:cs typeface="Arial" charset="0"/>
              </a:rPr>
              <a:t>; float </a:t>
            </a:r>
            <a:r>
              <a:rPr lang="en-US" altLang="zh-CN" sz="1200" b="0" i="0" kern="1200" dirty="0" err="1">
                <a:solidFill>
                  <a:schemeClr val="tx1"/>
                </a:solidFill>
                <a:effectLst/>
                <a:latin typeface="Arial" charset="0"/>
                <a:ea typeface="+mn-ea"/>
                <a:cs typeface="Arial" charset="0"/>
              </a:rPr>
              <a:t>ParallelSum</a:t>
            </a:r>
            <a:r>
              <a:rPr lang="en-US" altLang="zh-CN" sz="1200" b="0" i="0" kern="1200" dirty="0">
                <a:solidFill>
                  <a:schemeClr val="tx1"/>
                </a:solidFill>
                <a:effectLst/>
                <a:latin typeface="Arial" charset="0"/>
                <a:ea typeface="+mn-ea"/>
                <a:cs typeface="Arial" charset="0"/>
              </a:rPr>
              <a:t>( float array[], </a:t>
            </a:r>
            <a:r>
              <a:rPr lang="en-US" altLang="zh-CN" sz="1200" b="0" i="0" kern="1200" dirty="0" err="1">
                <a:solidFill>
                  <a:schemeClr val="tx1"/>
                </a:solidFill>
                <a:effectLst/>
                <a:latin typeface="Arial" charset="0"/>
                <a:ea typeface="+mn-ea"/>
                <a:cs typeface="Arial" charset="0"/>
              </a:rPr>
              <a:t>size_t</a:t>
            </a:r>
            <a:r>
              <a:rPr lang="en-US" altLang="zh-CN" sz="1200" b="0" i="0" kern="1200" dirty="0">
                <a:solidFill>
                  <a:schemeClr val="tx1"/>
                </a:solidFill>
                <a:effectLst/>
                <a:latin typeface="Arial" charset="0"/>
                <a:ea typeface="+mn-ea"/>
                <a:cs typeface="Arial" charset="0"/>
              </a:rPr>
              <a:t> n ) { return </a:t>
            </a:r>
            <a:r>
              <a:rPr lang="en-US" altLang="zh-CN" sz="1200" b="0" i="0" kern="1200" dirty="0" err="1">
                <a:solidFill>
                  <a:schemeClr val="tx1"/>
                </a:solidFill>
                <a:effectLst/>
                <a:latin typeface="Arial" charset="0"/>
                <a:ea typeface="+mn-ea"/>
                <a:cs typeface="Arial" charset="0"/>
              </a:rPr>
              <a:t>parallel_reduce</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blocked_range</a:t>
            </a:r>
            <a:r>
              <a:rPr lang="en-US" altLang="zh-CN" sz="1200" b="0" i="0" kern="1200" dirty="0">
                <a:solidFill>
                  <a:schemeClr val="tx1"/>
                </a:solidFill>
                <a:effectLst/>
                <a:latin typeface="Arial" charset="0"/>
                <a:ea typeface="+mn-ea"/>
                <a:cs typeface="Arial" charset="0"/>
              </a:rPr>
              <a:t>&lt;float*&gt;( array, </a:t>
            </a:r>
            <a:r>
              <a:rPr lang="en-US" altLang="zh-CN" sz="1200" b="0" i="0" kern="1200" dirty="0" err="1">
                <a:solidFill>
                  <a:schemeClr val="tx1"/>
                </a:solidFill>
                <a:effectLst/>
                <a:latin typeface="Arial" charset="0"/>
                <a:ea typeface="+mn-ea"/>
                <a:cs typeface="Arial" charset="0"/>
              </a:rPr>
              <a:t>array+n</a:t>
            </a:r>
            <a:r>
              <a:rPr lang="en-US" altLang="zh-CN" sz="1200" b="0" i="0" kern="1200" dirty="0">
                <a:solidFill>
                  <a:schemeClr val="tx1"/>
                </a:solidFill>
                <a:effectLst/>
                <a:latin typeface="Arial" charset="0"/>
                <a:ea typeface="+mn-ea"/>
                <a:cs typeface="Arial" charset="0"/>
              </a:rPr>
              <a:t> ), 0.f,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blocked_range</a:t>
            </a:r>
            <a:r>
              <a:rPr lang="en-US" altLang="zh-CN" sz="1200" b="0" i="0" kern="1200" dirty="0">
                <a:solidFill>
                  <a:schemeClr val="tx1"/>
                </a:solidFill>
                <a:effectLst/>
                <a:latin typeface="Arial" charset="0"/>
                <a:ea typeface="+mn-ea"/>
                <a:cs typeface="Arial" charset="0"/>
              </a:rPr>
              <a:t>&lt;float*&gt;&amp; r, float </a:t>
            </a:r>
            <a:r>
              <a:rPr lang="en-US" altLang="zh-CN" sz="1200" b="0" i="0" kern="1200" dirty="0" err="1">
                <a:solidFill>
                  <a:schemeClr val="tx1"/>
                </a:solidFill>
                <a:effectLst/>
                <a:latin typeface="Arial" charset="0"/>
                <a:ea typeface="+mn-ea"/>
                <a:cs typeface="Arial" charset="0"/>
              </a:rPr>
              <a:t>init</a:t>
            </a:r>
            <a:r>
              <a:rPr lang="en-US" altLang="zh-CN" sz="1200" b="0" i="0" kern="1200" dirty="0">
                <a:solidFill>
                  <a:schemeClr val="tx1"/>
                </a:solidFill>
                <a:effectLst/>
                <a:latin typeface="Arial" charset="0"/>
                <a:ea typeface="+mn-ea"/>
                <a:cs typeface="Arial" charset="0"/>
              </a:rPr>
              <a:t>)-&gt;float { for( float* a=</a:t>
            </a:r>
            <a:r>
              <a:rPr lang="en-US" altLang="zh-CN" sz="1200" b="0" i="0" kern="1200" dirty="0" err="1">
                <a:solidFill>
                  <a:schemeClr val="tx1"/>
                </a:solidFill>
                <a:effectLst/>
                <a:latin typeface="Arial" charset="0"/>
                <a:ea typeface="+mn-ea"/>
                <a:cs typeface="Arial" charset="0"/>
              </a:rPr>
              <a:t>r.begin</a:t>
            </a:r>
            <a:r>
              <a:rPr lang="en-US" altLang="zh-CN" sz="1200" b="0" i="0" kern="1200" dirty="0">
                <a:solidFill>
                  <a:schemeClr val="tx1"/>
                </a:solidFill>
                <a:effectLst/>
                <a:latin typeface="Arial" charset="0"/>
                <a:ea typeface="+mn-ea"/>
                <a:cs typeface="Arial" charset="0"/>
              </a:rPr>
              <a:t>(); a!=</a:t>
            </a:r>
            <a:r>
              <a:rPr lang="en-US" altLang="zh-CN" sz="1200" b="0" i="0" kern="1200" dirty="0" err="1">
                <a:solidFill>
                  <a:schemeClr val="tx1"/>
                </a:solidFill>
                <a:effectLst/>
                <a:latin typeface="Arial" charset="0"/>
                <a:ea typeface="+mn-ea"/>
                <a:cs typeface="Arial" charset="0"/>
              </a:rPr>
              <a:t>r.end</a:t>
            </a:r>
            <a:r>
              <a:rPr lang="en-US" altLang="zh-CN" sz="1200" b="0" i="0" kern="1200" dirty="0">
                <a:solidFill>
                  <a:schemeClr val="tx1"/>
                </a:solidFill>
                <a:effectLst/>
                <a:latin typeface="Arial" charset="0"/>
                <a:ea typeface="+mn-ea"/>
                <a:cs typeface="Arial" charset="0"/>
              </a:rPr>
              <a:t>(); ++a ) </a:t>
            </a:r>
            <a:r>
              <a:rPr lang="en-US" altLang="zh-CN" sz="1200" b="0" i="0" kern="1200" dirty="0" err="1">
                <a:solidFill>
                  <a:schemeClr val="tx1"/>
                </a:solidFill>
                <a:effectLst/>
                <a:latin typeface="Arial" charset="0"/>
                <a:ea typeface="+mn-ea"/>
                <a:cs typeface="Arial" charset="0"/>
              </a:rPr>
              <a:t>init</a:t>
            </a:r>
            <a:r>
              <a:rPr lang="en-US" altLang="zh-CN" sz="1200" b="0" i="0" kern="1200" dirty="0">
                <a:solidFill>
                  <a:schemeClr val="tx1"/>
                </a:solidFill>
                <a:effectLst/>
                <a:latin typeface="Arial" charset="0"/>
                <a:ea typeface="+mn-ea"/>
                <a:cs typeface="Arial" charset="0"/>
              </a:rPr>
              <a:t> += *a; return </a:t>
            </a:r>
            <a:r>
              <a:rPr lang="en-US" altLang="zh-CN" sz="1200" b="0" i="0" kern="1200" dirty="0" err="1">
                <a:solidFill>
                  <a:schemeClr val="tx1"/>
                </a:solidFill>
                <a:effectLst/>
                <a:latin typeface="Arial" charset="0"/>
                <a:ea typeface="+mn-ea"/>
                <a:cs typeface="Arial" charset="0"/>
              </a:rPr>
              <a:t>init</a:t>
            </a:r>
            <a:r>
              <a:rPr lang="en-US" altLang="zh-CN" sz="1200" b="0" i="0" kern="1200" dirty="0">
                <a:solidFill>
                  <a:schemeClr val="tx1"/>
                </a:solidFill>
                <a:effectLst/>
                <a:latin typeface="Arial" charset="0"/>
                <a:ea typeface="+mn-ea"/>
                <a:cs typeface="Arial" charset="0"/>
              </a:rPr>
              <a:t>; }, []( float x, float y )-&gt;float { return </a:t>
            </a:r>
            <a:r>
              <a:rPr lang="en-US" altLang="zh-CN" sz="1200" b="0" i="0" kern="1200" dirty="0" err="1">
                <a:solidFill>
                  <a:schemeClr val="tx1"/>
                </a:solidFill>
                <a:effectLst/>
                <a:latin typeface="Arial" charset="0"/>
                <a:ea typeface="+mn-ea"/>
                <a:cs typeface="Arial" charset="0"/>
              </a:rPr>
              <a:t>x+y</a:t>
            </a:r>
            <a:r>
              <a:rPr lang="en-US" altLang="zh-CN" sz="1200" b="0" i="0" kern="1200" dirty="0">
                <a:solidFill>
                  <a:schemeClr val="tx1"/>
                </a:solidFill>
                <a:effectLst/>
                <a:latin typeface="Arial" charset="0"/>
                <a:ea typeface="+mn-ea"/>
                <a:cs typeface="Arial" charset="0"/>
              </a:rPr>
              <a:t>; } ); } </a:t>
            </a:r>
          </a:p>
          <a:p>
            <a:r>
              <a:rPr lang="en-US" altLang="zh-CN" sz="1200" b="0" i="0" kern="1200" dirty="0">
                <a:solidFill>
                  <a:schemeClr val="tx1"/>
                </a:solidFill>
                <a:effectLst/>
                <a:latin typeface="Arial" charset="0"/>
                <a:ea typeface="+mn-ea"/>
                <a:cs typeface="Arial" charset="0"/>
              </a:rPr>
              <a:t>STL generalized numeric operations and functions objects can be used to write the example more compactly as follows:</a:t>
            </a:r>
          </a:p>
          <a:p>
            <a:r>
              <a:rPr lang="en-US" altLang="zh-CN" sz="1200" b="0" i="0" kern="1200" dirty="0">
                <a:solidFill>
                  <a:schemeClr val="tx1"/>
                </a:solidFill>
                <a:effectLst/>
                <a:latin typeface="Arial" charset="0"/>
                <a:ea typeface="+mn-ea"/>
                <a:cs typeface="Arial" charset="0"/>
              </a:rPr>
              <a:t>#include &lt;numeric&gt; #include &lt;functional&gt; #include "</a:t>
            </a:r>
            <a:r>
              <a:rPr lang="en-US" altLang="zh-CN" sz="1200" b="0" i="0" kern="1200" dirty="0" err="1">
                <a:solidFill>
                  <a:schemeClr val="tx1"/>
                </a:solidFill>
                <a:effectLst/>
                <a:latin typeface="Arial" charset="0"/>
                <a:ea typeface="+mn-ea"/>
                <a:cs typeface="Arial" charset="0"/>
              </a:rPr>
              <a:t>tbb</a:t>
            </a:r>
            <a:r>
              <a:rPr lang="en-US" altLang="zh-CN" sz="1200" b="0" i="0" kern="1200" dirty="0">
                <a:solidFill>
                  <a:schemeClr val="tx1"/>
                </a:solidFill>
                <a:effectLst/>
                <a:latin typeface="Arial" charset="0"/>
                <a:ea typeface="+mn-ea"/>
                <a:cs typeface="Arial" charset="0"/>
              </a:rPr>
              <a:t>/</a:t>
            </a:r>
            <a:r>
              <a:rPr lang="en-US" altLang="zh-CN" sz="1200" b="0" i="0" kern="1200" dirty="0" err="1">
                <a:solidFill>
                  <a:schemeClr val="tx1"/>
                </a:solidFill>
                <a:effectLst/>
                <a:latin typeface="Arial" charset="0"/>
                <a:ea typeface="+mn-ea"/>
                <a:cs typeface="Arial" charset="0"/>
              </a:rPr>
              <a:t>parallel_reduce.h</a:t>
            </a:r>
            <a:r>
              <a:rPr lang="en-US" altLang="zh-CN" sz="1200" b="0" i="0" kern="1200" dirty="0">
                <a:solidFill>
                  <a:schemeClr val="tx1"/>
                </a:solidFill>
                <a:effectLst/>
                <a:latin typeface="Arial" charset="0"/>
                <a:ea typeface="+mn-ea"/>
                <a:cs typeface="Arial" charset="0"/>
              </a:rPr>
              <a:t>" #include "</a:t>
            </a:r>
            <a:r>
              <a:rPr lang="en-US" altLang="zh-CN" sz="1200" b="0" i="0" kern="1200" dirty="0" err="1">
                <a:solidFill>
                  <a:schemeClr val="tx1"/>
                </a:solidFill>
                <a:effectLst/>
                <a:latin typeface="Arial" charset="0"/>
                <a:ea typeface="+mn-ea"/>
                <a:cs typeface="Arial" charset="0"/>
              </a:rPr>
              <a:t>tbb</a:t>
            </a:r>
            <a:r>
              <a:rPr lang="en-US" altLang="zh-CN" sz="1200" b="0" i="0" kern="1200" dirty="0">
                <a:solidFill>
                  <a:schemeClr val="tx1"/>
                </a:solidFill>
                <a:effectLst/>
                <a:latin typeface="Arial" charset="0"/>
                <a:ea typeface="+mn-ea"/>
                <a:cs typeface="Arial" charset="0"/>
              </a:rPr>
              <a:t>/</a:t>
            </a:r>
            <a:r>
              <a:rPr lang="en-US" altLang="zh-CN" sz="1200" b="0" i="0" kern="1200" dirty="0" err="1">
                <a:solidFill>
                  <a:schemeClr val="tx1"/>
                </a:solidFill>
                <a:effectLst/>
                <a:latin typeface="Arial" charset="0"/>
                <a:ea typeface="+mn-ea"/>
                <a:cs typeface="Arial" charset="0"/>
              </a:rPr>
              <a:t>blocked_range.h</a:t>
            </a:r>
            <a:r>
              <a:rPr lang="en-US" altLang="zh-CN" sz="1200" b="0" i="0" kern="1200" dirty="0">
                <a:solidFill>
                  <a:schemeClr val="tx1"/>
                </a:solidFill>
                <a:effectLst/>
                <a:latin typeface="Arial" charset="0"/>
                <a:ea typeface="+mn-ea"/>
                <a:cs typeface="Arial" charset="0"/>
              </a:rPr>
              <a:t>" using namespace </a:t>
            </a:r>
            <a:r>
              <a:rPr lang="en-US" altLang="zh-CN" sz="1200" b="0" i="0" kern="1200" dirty="0" err="1">
                <a:solidFill>
                  <a:schemeClr val="tx1"/>
                </a:solidFill>
                <a:effectLst/>
                <a:latin typeface="Arial" charset="0"/>
                <a:ea typeface="+mn-ea"/>
                <a:cs typeface="Arial" charset="0"/>
              </a:rPr>
              <a:t>tbb</a:t>
            </a:r>
            <a:r>
              <a:rPr lang="en-US" altLang="zh-CN" sz="1200" b="0" i="0" kern="1200" dirty="0">
                <a:solidFill>
                  <a:schemeClr val="tx1"/>
                </a:solidFill>
                <a:effectLst/>
                <a:latin typeface="Arial" charset="0"/>
                <a:ea typeface="+mn-ea"/>
                <a:cs typeface="Arial" charset="0"/>
              </a:rPr>
              <a:t>; float </a:t>
            </a:r>
            <a:r>
              <a:rPr lang="en-US" altLang="zh-CN" sz="1200" b="0" i="0" kern="1200" dirty="0" err="1">
                <a:solidFill>
                  <a:schemeClr val="tx1"/>
                </a:solidFill>
                <a:effectLst/>
                <a:latin typeface="Arial" charset="0"/>
                <a:ea typeface="+mn-ea"/>
                <a:cs typeface="Arial" charset="0"/>
              </a:rPr>
              <a:t>ParallelSum</a:t>
            </a:r>
            <a:r>
              <a:rPr lang="en-US" altLang="zh-CN" sz="1200" b="0" i="0" kern="1200" dirty="0">
                <a:solidFill>
                  <a:schemeClr val="tx1"/>
                </a:solidFill>
                <a:effectLst/>
                <a:latin typeface="Arial" charset="0"/>
                <a:ea typeface="+mn-ea"/>
                <a:cs typeface="Arial" charset="0"/>
              </a:rPr>
              <a:t>( float array[], </a:t>
            </a:r>
            <a:r>
              <a:rPr lang="en-US" altLang="zh-CN" sz="1200" b="0" i="0" kern="1200" dirty="0" err="1">
                <a:solidFill>
                  <a:schemeClr val="tx1"/>
                </a:solidFill>
                <a:effectLst/>
                <a:latin typeface="Arial" charset="0"/>
                <a:ea typeface="+mn-ea"/>
                <a:cs typeface="Arial" charset="0"/>
              </a:rPr>
              <a:t>size_t</a:t>
            </a:r>
            <a:r>
              <a:rPr lang="en-US" altLang="zh-CN" sz="1200" b="0" i="0" kern="1200" dirty="0">
                <a:solidFill>
                  <a:schemeClr val="tx1"/>
                </a:solidFill>
                <a:effectLst/>
                <a:latin typeface="Arial" charset="0"/>
                <a:ea typeface="+mn-ea"/>
                <a:cs typeface="Arial" charset="0"/>
              </a:rPr>
              <a:t> n ) { return </a:t>
            </a:r>
            <a:r>
              <a:rPr lang="en-US" altLang="zh-CN" sz="1200" b="0" i="0" kern="1200" dirty="0" err="1">
                <a:solidFill>
                  <a:schemeClr val="tx1"/>
                </a:solidFill>
                <a:effectLst/>
                <a:latin typeface="Arial" charset="0"/>
                <a:ea typeface="+mn-ea"/>
                <a:cs typeface="Arial" charset="0"/>
              </a:rPr>
              <a:t>parallel_reduce</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blocked_range</a:t>
            </a:r>
            <a:r>
              <a:rPr lang="en-US" altLang="zh-CN" sz="1200" b="0" i="0" kern="1200" dirty="0">
                <a:solidFill>
                  <a:schemeClr val="tx1"/>
                </a:solidFill>
                <a:effectLst/>
                <a:latin typeface="Arial" charset="0"/>
                <a:ea typeface="+mn-ea"/>
                <a:cs typeface="Arial" charset="0"/>
              </a:rPr>
              <a:t>&lt;float*&gt;( array, </a:t>
            </a:r>
            <a:r>
              <a:rPr lang="en-US" altLang="zh-CN" sz="1200" b="0" i="0" kern="1200" dirty="0" err="1">
                <a:solidFill>
                  <a:schemeClr val="tx1"/>
                </a:solidFill>
                <a:effectLst/>
                <a:latin typeface="Arial" charset="0"/>
                <a:ea typeface="+mn-ea"/>
                <a:cs typeface="Arial" charset="0"/>
              </a:rPr>
              <a:t>array+n</a:t>
            </a:r>
            <a:r>
              <a:rPr lang="en-US" altLang="zh-CN" sz="1200" b="0" i="0" kern="1200" dirty="0">
                <a:solidFill>
                  <a:schemeClr val="tx1"/>
                </a:solidFill>
                <a:effectLst/>
                <a:latin typeface="Arial" charset="0"/>
                <a:ea typeface="+mn-ea"/>
                <a:cs typeface="Arial" charset="0"/>
              </a:rPr>
              <a:t> ), 0.f,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blocked_range</a:t>
            </a:r>
            <a:r>
              <a:rPr lang="en-US" altLang="zh-CN" sz="1200" b="0" i="0" kern="1200" dirty="0">
                <a:solidFill>
                  <a:schemeClr val="tx1"/>
                </a:solidFill>
                <a:effectLst/>
                <a:latin typeface="Arial" charset="0"/>
                <a:ea typeface="+mn-ea"/>
                <a:cs typeface="Arial" charset="0"/>
              </a:rPr>
              <a:t>&lt;float*&gt;&amp; r, float value)-&gt;float { return </a:t>
            </a:r>
            <a:r>
              <a:rPr lang="en-US" altLang="zh-CN" sz="1200" b="0" i="0" kern="1200" dirty="0" err="1">
                <a:solidFill>
                  <a:schemeClr val="tx1"/>
                </a:solidFill>
                <a:effectLst/>
                <a:latin typeface="Arial" charset="0"/>
                <a:ea typeface="+mn-ea"/>
                <a:cs typeface="Arial" charset="0"/>
              </a:rPr>
              <a:t>std</a:t>
            </a:r>
            <a:r>
              <a:rPr lang="en-US" altLang="zh-CN" sz="1200" b="0" i="0" kern="1200" dirty="0">
                <a:solidFill>
                  <a:schemeClr val="tx1"/>
                </a:solidFill>
                <a:effectLst/>
                <a:latin typeface="Arial" charset="0"/>
                <a:ea typeface="+mn-ea"/>
                <a:cs typeface="Arial" charset="0"/>
              </a:rPr>
              <a:t>::accumulate(</a:t>
            </a:r>
            <a:r>
              <a:rPr lang="en-US" altLang="zh-CN" sz="1200" b="0" i="0" kern="1200" dirty="0" err="1">
                <a:solidFill>
                  <a:schemeClr val="tx1"/>
                </a:solidFill>
                <a:effectLst/>
                <a:latin typeface="Arial" charset="0"/>
                <a:ea typeface="+mn-ea"/>
                <a:cs typeface="Arial" charset="0"/>
              </a:rPr>
              <a:t>r.begin</a:t>
            </a:r>
            <a:r>
              <a:rPr lang="en-US" altLang="zh-CN" sz="1200" b="0" i="0" kern="1200" dirty="0">
                <a:solidFill>
                  <a:schemeClr val="tx1"/>
                </a:solidFill>
                <a:effectLst/>
                <a:latin typeface="Arial" charset="0"/>
                <a:ea typeface="+mn-ea"/>
                <a:cs typeface="Arial" charset="0"/>
              </a:rPr>
              <a:t>(),</a:t>
            </a:r>
            <a:r>
              <a:rPr lang="en-US" altLang="zh-CN" sz="1200" b="0" i="0" kern="1200" dirty="0" err="1">
                <a:solidFill>
                  <a:schemeClr val="tx1"/>
                </a:solidFill>
                <a:effectLst/>
                <a:latin typeface="Arial" charset="0"/>
                <a:ea typeface="+mn-ea"/>
                <a:cs typeface="Arial" charset="0"/>
              </a:rPr>
              <a:t>r.end</a:t>
            </a:r>
            <a:r>
              <a:rPr lang="en-US" altLang="zh-CN" sz="1200" b="0" i="0" kern="1200" dirty="0">
                <a:solidFill>
                  <a:schemeClr val="tx1"/>
                </a:solidFill>
                <a:effectLst/>
                <a:latin typeface="Arial" charset="0"/>
                <a:ea typeface="+mn-ea"/>
                <a:cs typeface="Arial" charset="0"/>
              </a:rPr>
              <a:t>(),value); }, </a:t>
            </a:r>
            <a:r>
              <a:rPr lang="en-US" altLang="zh-CN" sz="1200" b="0" i="0" kern="1200" dirty="0" err="1">
                <a:solidFill>
                  <a:schemeClr val="tx1"/>
                </a:solidFill>
                <a:effectLst/>
                <a:latin typeface="Arial" charset="0"/>
                <a:ea typeface="+mn-ea"/>
                <a:cs typeface="Arial" charset="0"/>
              </a:rPr>
              <a:t>std</a:t>
            </a:r>
            <a:r>
              <a:rPr lang="en-US" altLang="zh-CN" sz="1200" b="0" i="0" kern="1200" dirty="0">
                <a:solidFill>
                  <a:schemeClr val="tx1"/>
                </a:solidFill>
                <a:effectLst/>
                <a:latin typeface="Arial" charset="0"/>
                <a:ea typeface="+mn-ea"/>
                <a:cs typeface="Arial" charset="0"/>
              </a:rPr>
              <a:t>::plus&lt;float&gt;() ); }</a:t>
            </a:r>
          </a:p>
          <a:p>
            <a:endParaRPr lang="zh-CN" altLang="en-US" dirty="0"/>
          </a:p>
        </p:txBody>
      </p:sp>
      <p:sp>
        <p:nvSpPr>
          <p:cNvPr id="4" name="灯片编号占位符 3"/>
          <p:cNvSpPr>
            <a:spLocks noGrp="1"/>
          </p:cNvSpPr>
          <p:nvPr>
            <p:ph type="sldNum" sz="quarter" idx="10"/>
          </p:nvPr>
        </p:nvSpPr>
        <p:spPr/>
        <p:txBody>
          <a:bodyPr/>
          <a:lstStyle/>
          <a:p>
            <a:pPr>
              <a:defRPr/>
            </a:pPr>
            <a:fld id="{B11E42A8-665C-403D-AEB3-AC6DD930C62E}" type="slidenum">
              <a:rPr lang="zh-CN" altLang="en-US" smtClean="0"/>
              <a:pPr>
                <a:defRPr/>
              </a:pPr>
              <a:t>56</a:t>
            </a:fld>
            <a:endParaRPr lang="en-US" altLang="zh-CN"/>
          </a:p>
        </p:txBody>
      </p:sp>
    </p:spTree>
    <p:extLst>
      <p:ext uri="{BB962C8B-B14F-4D97-AF65-F5344CB8AC3E}">
        <p14:creationId xmlns:p14="http://schemas.microsoft.com/office/powerpoint/2010/main" val="28754524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a:t>
            </a:r>
            <a:r>
              <a:rPr lang="en-US" altLang="zh-CN" dirty="0" err="1"/>
              <a:t>parallel_reduce</a:t>
            </a:r>
            <a:r>
              <a:rPr lang="en-US" altLang="zh-CN" dirty="0"/>
              <a:t> uses the splitting constructor to make one or more copies of the body for each thread. It may copy a </a:t>
            </a:r>
            <a:r>
              <a:rPr lang="en-US" altLang="zh-CN" sz="1200" b="0" i="0" u="none" strike="noStrike" kern="1200" baseline="0" dirty="0">
                <a:solidFill>
                  <a:schemeClr val="tx1"/>
                </a:solidFill>
                <a:latin typeface="Arial" charset="0"/>
                <a:ea typeface="+mn-ea"/>
                <a:cs typeface="Arial" charset="0"/>
              </a:rPr>
              <a:t>body while the </a:t>
            </a:r>
            <a:r>
              <a:rPr lang="en-US" altLang="zh-CN" sz="1200" b="0" i="0" u="none" strike="noStrike" kern="1200" baseline="0" dirty="0" err="1">
                <a:solidFill>
                  <a:schemeClr val="tx1"/>
                </a:solidFill>
                <a:latin typeface="Arial" charset="0"/>
                <a:ea typeface="+mn-ea"/>
                <a:cs typeface="Arial" charset="0"/>
              </a:rPr>
              <a:t>body‟s</a:t>
            </a:r>
            <a:r>
              <a:rPr lang="en-US" altLang="zh-CN" sz="1200" b="0" i="0" u="none" strike="noStrike" kern="1200" baseline="0" dirty="0">
                <a:solidFill>
                  <a:schemeClr val="tx1"/>
                </a:solidFill>
                <a:latin typeface="Arial" charset="0"/>
                <a:ea typeface="+mn-ea"/>
                <a:cs typeface="Arial" charset="0"/>
              </a:rPr>
              <a:t> operator() or method join runs concurrently. You are responsible for ensuring the safety of such concurrency. In typical usage, the safety requires no extra effort. </a:t>
            </a:r>
          </a:p>
          <a:p>
            <a:endParaRPr lang="en-US" altLang="zh-CN" sz="1200" b="0" i="0" u="none" strike="noStrike" kern="1200" baseline="0" dirty="0">
              <a:solidFill>
                <a:schemeClr val="tx1"/>
              </a:solidFill>
              <a:latin typeface="Arial" charset="0"/>
              <a:ea typeface="+mn-ea"/>
              <a:cs typeface="Arial" charset="0"/>
            </a:endParaRPr>
          </a:p>
          <a:p>
            <a:r>
              <a:rPr lang="en-US" altLang="zh-CN" sz="1200" b="0" i="0" u="none" strike="noStrike" kern="1200" baseline="0" dirty="0">
                <a:solidFill>
                  <a:schemeClr val="tx1"/>
                </a:solidFill>
                <a:latin typeface="Arial" charset="0"/>
                <a:ea typeface="+mn-ea"/>
                <a:cs typeface="Arial" charset="0"/>
              </a:rPr>
              <a:t>A type is </a:t>
            </a:r>
            <a:r>
              <a:rPr lang="en-US" altLang="zh-CN" sz="1200" b="0" i="0" u="none" strike="noStrike" kern="1200" baseline="0" dirty="0" err="1">
                <a:solidFill>
                  <a:schemeClr val="tx1"/>
                </a:solidFill>
                <a:latin typeface="Arial" charset="0"/>
                <a:ea typeface="+mn-ea"/>
                <a:cs typeface="Arial" charset="0"/>
              </a:rPr>
              <a:t>splittable</a:t>
            </a:r>
            <a:r>
              <a:rPr lang="en-US" altLang="zh-CN" sz="1200" b="0" i="0" u="none" strike="noStrike" kern="1200" baseline="0" dirty="0">
                <a:solidFill>
                  <a:schemeClr val="tx1"/>
                </a:solidFill>
                <a:latin typeface="Arial" charset="0"/>
                <a:ea typeface="+mn-ea"/>
                <a:cs typeface="Arial" charset="0"/>
              </a:rPr>
              <a:t> if it has a </a:t>
            </a:r>
            <a:r>
              <a:rPr lang="en-US" altLang="zh-CN" sz="1200" b="0" i="1" u="none" strike="noStrike" kern="1200" baseline="0" dirty="0">
                <a:solidFill>
                  <a:schemeClr val="tx1"/>
                </a:solidFill>
                <a:latin typeface="Arial" charset="0"/>
                <a:ea typeface="+mn-ea"/>
                <a:cs typeface="Arial" charset="0"/>
              </a:rPr>
              <a:t>splitting constructor </a:t>
            </a:r>
            <a:r>
              <a:rPr lang="en-US" altLang="zh-CN" sz="1200" b="0" i="0" u="none" strike="noStrike" kern="1200" baseline="0" dirty="0">
                <a:solidFill>
                  <a:schemeClr val="tx1"/>
                </a:solidFill>
                <a:latin typeface="Arial" charset="0"/>
                <a:ea typeface="+mn-ea"/>
                <a:cs typeface="Arial" charset="0"/>
              </a:rPr>
              <a:t>that allows an instance to be split into two pieces. The splitting constructor takes as arguments a reference to the original object, and a dummy argument of type Split, which is defined by the library. The dummy argument distinguishes the splitting constructor from a copy constructor. After the constructor runs, </a:t>
            </a:r>
            <a:r>
              <a:rPr lang="en-US" altLang="zh-CN" sz="1200" b="0" i="1" u="none" strike="noStrike" kern="1200" baseline="0" dirty="0">
                <a:solidFill>
                  <a:schemeClr val="tx1"/>
                </a:solidFill>
                <a:latin typeface="Arial" charset="0"/>
                <a:ea typeface="+mn-ea"/>
                <a:cs typeface="Arial" charset="0"/>
              </a:rPr>
              <a:t>x </a:t>
            </a:r>
            <a:r>
              <a:rPr lang="en-US" altLang="zh-CN" sz="1200" b="0" i="0" u="none" strike="noStrike" kern="1200" baseline="0" dirty="0">
                <a:solidFill>
                  <a:schemeClr val="tx1"/>
                </a:solidFill>
                <a:latin typeface="Arial" charset="0"/>
                <a:ea typeface="+mn-ea"/>
                <a:cs typeface="Arial" charset="0"/>
              </a:rPr>
              <a:t>and the newly constructed object should represent the two pieces of the original </a:t>
            </a:r>
            <a:r>
              <a:rPr lang="en-US" altLang="zh-CN" sz="1200" b="0" i="1" u="none" strike="noStrike" kern="1200" baseline="0" dirty="0">
                <a:solidFill>
                  <a:schemeClr val="tx1"/>
                </a:solidFill>
                <a:latin typeface="Arial" charset="0"/>
                <a:ea typeface="+mn-ea"/>
                <a:cs typeface="Arial" charset="0"/>
              </a:rPr>
              <a:t>x. </a:t>
            </a:r>
            <a:r>
              <a:rPr lang="en-US" altLang="zh-CN" sz="1200" b="0" i="0" u="none" strike="noStrike" kern="1200" baseline="0" dirty="0">
                <a:solidFill>
                  <a:schemeClr val="tx1"/>
                </a:solidFill>
                <a:latin typeface="Arial" charset="0"/>
                <a:ea typeface="+mn-ea"/>
                <a:cs typeface="Arial" charset="0"/>
              </a:rPr>
              <a:t>The library uses splitting constructors in three contexts: </a:t>
            </a:r>
          </a:p>
          <a:p>
            <a:r>
              <a:rPr lang="en-US" altLang="zh-CN" sz="1200" b="0" i="0" u="none" strike="noStrike" kern="1200" baseline="0" dirty="0">
                <a:solidFill>
                  <a:schemeClr val="tx1"/>
                </a:solidFill>
                <a:latin typeface="Arial" charset="0"/>
                <a:ea typeface="+mn-ea"/>
                <a:cs typeface="Arial" charset="0"/>
              </a:rPr>
              <a:t> </a:t>
            </a:r>
            <a:r>
              <a:rPr lang="en-US" altLang="zh-CN" sz="1200" b="0" i="1" u="none" strike="noStrike" kern="1200" baseline="0" dirty="0">
                <a:solidFill>
                  <a:schemeClr val="tx1"/>
                </a:solidFill>
                <a:latin typeface="Arial" charset="0"/>
                <a:ea typeface="+mn-ea"/>
                <a:cs typeface="Arial" charset="0"/>
              </a:rPr>
              <a:t>Partitioning </a:t>
            </a:r>
            <a:r>
              <a:rPr lang="en-US" altLang="zh-CN" sz="1200" b="0" i="0" u="none" strike="noStrike" kern="1200" baseline="0" dirty="0">
                <a:solidFill>
                  <a:schemeClr val="tx1"/>
                </a:solidFill>
                <a:latin typeface="Arial" charset="0"/>
                <a:ea typeface="+mn-ea"/>
                <a:cs typeface="Arial" charset="0"/>
              </a:rPr>
              <a:t>a range into two subranges that can be processed concurrently. </a:t>
            </a:r>
          </a:p>
          <a:p>
            <a:r>
              <a:rPr lang="en-US" altLang="zh-CN" sz="1200" b="0" i="0" u="none" strike="noStrike" kern="1200" baseline="0" dirty="0">
                <a:solidFill>
                  <a:schemeClr val="tx1"/>
                </a:solidFill>
                <a:latin typeface="Arial" charset="0"/>
                <a:ea typeface="+mn-ea"/>
                <a:cs typeface="Arial" charset="0"/>
              </a:rPr>
              <a:t> </a:t>
            </a:r>
            <a:r>
              <a:rPr lang="en-US" altLang="zh-CN" sz="1200" b="0" i="1" u="none" strike="noStrike" kern="1200" baseline="0" dirty="0">
                <a:solidFill>
                  <a:schemeClr val="tx1"/>
                </a:solidFill>
                <a:latin typeface="Arial" charset="0"/>
                <a:ea typeface="+mn-ea"/>
                <a:cs typeface="Arial" charset="0"/>
              </a:rPr>
              <a:t>Forking </a:t>
            </a:r>
            <a:r>
              <a:rPr lang="en-US" altLang="zh-CN" sz="1200" b="0" i="0" u="none" strike="noStrike" kern="1200" baseline="0" dirty="0">
                <a:solidFill>
                  <a:schemeClr val="tx1"/>
                </a:solidFill>
                <a:latin typeface="Arial" charset="0"/>
                <a:ea typeface="+mn-ea"/>
                <a:cs typeface="Arial" charset="0"/>
              </a:rPr>
              <a:t>a body (function object) into two bodies that can run concurrently. </a:t>
            </a:r>
          </a:p>
          <a:p>
            <a:endParaRPr lang="zh-CN" altLang="en-US" b="1" dirty="0"/>
          </a:p>
        </p:txBody>
      </p:sp>
      <p:sp>
        <p:nvSpPr>
          <p:cNvPr id="4" name="灯片编号占位符 3"/>
          <p:cNvSpPr>
            <a:spLocks noGrp="1"/>
          </p:cNvSpPr>
          <p:nvPr>
            <p:ph type="sldNum" sz="quarter" idx="10"/>
          </p:nvPr>
        </p:nvSpPr>
        <p:spPr/>
        <p:txBody>
          <a:bodyPr/>
          <a:lstStyle/>
          <a:p>
            <a:pPr>
              <a:defRPr/>
            </a:pPr>
            <a:fld id="{B11E42A8-665C-403D-AEB3-AC6DD930C62E}" type="slidenum">
              <a:rPr lang="zh-CN" altLang="en-US" smtClean="0"/>
              <a:pPr>
                <a:defRPr/>
              </a:pPr>
              <a:t>59</a:t>
            </a:fld>
            <a:endParaRPr lang="en-US" altLang="zh-CN"/>
          </a:p>
        </p:txBody>
      </p:sp>
    </p:spTree>
    <p:extLst>
      <p:ext uri="{BB962C8B-B14F-4D97-AF65-F5344CB8AC3E}">
        <p14:creationId xmlns:p14="http://schemas.microsoft.com/office/powerpoint/2010/main" val="7337103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https://www.threadingbuildingblocks.org/docs/help/index.htm#reference/algorithms/parallel_reduce_func.html</a:t>
            </a:r>
            <a:endParaRPr lang="en-US" altLang="zh-CN" sz="1200" b="0" i="0" kern="1200" dirty="0">
              <a:solidFill>
                <a:schemeClr val="tx1"/>
              </a:solidFill>
              <a:effectLst/>
              <a:latin typeface="Arial" charset="0"/>
              <a:ea typeface="+mn-ea"/>
              <a:cs typeface="Arial" charset="0"/>
            </a:endParaRPr>
          </a:p>
          <a:p>
            <a:r>
              <a:rPr lang="en-US" altLang="zh-CN" sz="1200" b="0" i="0" kern="1200" dirty="0" err="1">
                <a:solidFill>
                  <a:schemeClr val="tx1"/>
                </a:solidFill>
                <a:effectLst/>
                <a:latin typeface="Arial" charset="0"/>
                <a:ea typeface="+mn-ea"/>
                <a:cs typeface="Arial" charset="0"/>
              </a:rPr>
              <a:t>parallel_pipeline</a:t>
            </a:r>
            <a:r>
              <a:rPr lang="en-US" altLang="zh-CN" sz="1200" b="0" i="0" kern="1200" dirty="0">
                <a:solidFill>
                  <a:schemeClr val="tx1"/>
                </a:solidFill>
                <a:effectLst/>
                <a:latin typeface="Arial" charset="0"/>
                <a:ea typeface="+mn-ea"/>
                <a:cs typeface="Arial" charset="0"/>
              </a:rPr>
              <a:t> Function</a:t>
            </a:r>
          </a:p>
          <a:p>
            <a:r>
              <a:rPr lang="en-US" altLang="zh-CN" sz="1200" b="1" i="0" kern="1200" dirty="0">
                <a:solidFill>
                  <a:schemeClr val="tx1"/>
                </a:solidFill>
                <a:effectLst/>
                <a:latin typeface="Arial" charset="0"/>
                <a:ea typeface="+mn-ea"/>
                <a:cs typeface="Arial" charset="0"/>
              </a:rPr>
              <a:t>Summary</a:t>
            </a:r>
          </a:p>
          <a:p>
            <a:r>
              <a:rPr lang="en-US" altLang="zh-CN" sz="1200" b="0" i="0" kern="1200" dirty="0">
                <a:solidFill>
                  <a:schemeClr val="tx1"/>
                </a:solidFill>
                <a:effectLst/>
                <a:latin typeface="Arial" charset="0"/>
                <a:ea typeface="+mn-ea"/>
                <a:cs typeface="Arial" charset="0"/>
              </a:rPr>
              <a:t>Strongly typed interface for pipelined execution.</a:t>
            </a:r>
          </a:p>
          <a:p>
            <a:r>
              <a:rPr lang="en-US" altLang="zh-CN" sz="1200" b="1" i="0" kern="1200" dirty="0">
                <a:solidFill>
                  <a:schemeClr val="tx1"/>
                </a:solidFill>
                <a:effectLst/>
                <a:latin typeface="Arial" charset="0"/>
                <a:ea typeface="+mn-ea"/>
                <a:cs typeface="Arial" charset="0"/>
              </a:rPr>
              <a:t>Header</a:t>
            </a:r>
          </a:p>
          <a:p>
            <a:r>
              <a:rPr lang="en-US" altLang="zh-CN" sz="1200" b="0" i="0" kern="1200" dirty="0">
                <a:solidFill>
                  <a:schemeClr val="tx1"/>
                </a:solidFill>
                <a:effectLst/>
                <a:latin typeface="Arial" charset="0"/>
                <a:ea typeface="+mn-ea"/>
                <a:cs typeface="Arial" charset="0"/>
              </a:rPr>
              <a:t>#include "</a:t>
            </a:r>
            <a:r>
              <a:rPr lang="en-US" altLang="zh-CN" sz="1200" b="0" i="0" kern="1200" dirty="0" err="1">
                <a:solidFill>
                  <a:schemeClr val="tx1"/>
                </a:solidFill>
                <a:effectLst/>
                <a:latin typeface="Arial" charset="0"/>
                <a:ea typeface="+mn-ea"/>
                <a:cs typeface="Arial" charset="0"/>
              </a:rPr>
              <a:t>tbb</a:t>
            </a:r>
            <a:r>
              <a:rPr lang="en-US" altLang="zh-CN" sz="1200" b="0" i="0" kern="1200" dirty="0">
                <a:solidFill>
                  <a:schemeClr val="tx1"/>
                </a:solidFill>
                <a:effectLst/>
                <a:latin typeface="Arial" charset="0"/>
                <a:ea typeface="+mn-ea"/>
                <a:cs typeface="Arial" charset="0"/>
              </a:rPr>
              <a:t>/</a:t>
            </a:r>
            <a:r>
              <a:rPr lang="en-US" altLang="zh-CN" sz="1200" b="0" i="0" kern="1200" dirty="0" err="1">
                <a:solidFill>
                  <a:schemeClr val="tx1"/>
                </a:solidFill>
                <a:effectLst/>
                <a:latin typeface="Arial" charset="0"/>
                <a:ea typeface="+mn-ea"/>
                <a:cs typeface="Arial" charset="0"/>
              </a:rPr>
              <a:t>pipeline.h</a:t>
            </a:r>
            <a:r>
              <a:rPr lang="en-US" altLang="zh-CN" sz="1200" b="0" i="0" kern="1200" dirty="0">
                <a:solidFill>
                  <a:schemeClr val="tx1"/>
                </a:solidFill>
                <a:effectLst/>
                <a:latin typeface="Arial" charset="0"/>
                <a:ea typeface="+mn-ea"/>
                <a:cs typeface="Arial" charset="0"/>
              </a:rPr>
              <a:t>"</a:t>
            </a:r>
          </a:p>
          <a:p>
            <a:r>
              <a:rPr lang="en-US" altLang="zh-CN" sz="1200" b="1" i="0" kern="1200" dirty="0">
                <a:solidFill>
                  <a:schemeClr val="tx1"/>
                </a:solidFill>
                <a:effectLst/>
                <a:latin typeface="Arial" charset="0"/>
                <a:ea typeface="+mn-ea"/>
                <a:cs typeface="Arial" charset="0"/>
              </a:rPr>
              <a:t>Syntax</a:t>
            </a:r>
          </a:p>
          <a:p>
            <a:r>
              <a:rPr lang="en-US" altLang="zh-CN" sz="1200" b="0" i="0" kern="1200" dirty="0">
                <a:solidFill>
                  <a:schemeClr val="tx1"/>
                </a:solidFill>
                <a:effectLst/>
                <a:latin typeface="Arial" charset="0"/>
                <a:ea typeface="+mn-ea"/>
                <a:cs typeface="Arial" charset="0"/>
              </a:rPr>
              <a:t>void </a:t>
            </a:r>
            <a:r>
              <a:rPr lang="en-US" altLang="zh-CN" sz="1200" b="0" i="0" kern="1200" dirty="0" err="1">
                <a:solidFill>
                  <a:schemeClr val="tx1"/>
                </a:solidFill>
                <a:effectLst/>
                <a:latin typeface="Arial" charset="0"/>
                <a:ea typeface="+mn-ea"/>
                <a:cs typeface="Arial" charset="0"/>
              </a:rPr>
              <a:t>parallel_pipeline</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size_t</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max_number_of_live_tokens</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filter_t</a:t>
            </a:r>
            <a:r>
              <a:rPr lang="en-US" altLang="zh-CN" sz="1200" b="0" i="0" kern="1200" dirty="0">
                <a:solidFill>
                  <a:schemeClr val="tx1"/>
                </a:solidFill>
                <a:effectLst/>
                <a:latin typeface="Arial" charset="0"/>
                <a:ea typeface="+mn-ea"/>
                <a:cs typeface="Arial" charset="0"/>
              </a:rPr>
              <a:t>&lt;</a:t>
            </a:r>
            <a:r>
              <a:rPr lang="en-US" altLang="zh-CN" sz="1200" b="0" i="0" kern="1200" dirty="0" err="1">
                <a:solidFill>
                  <a:schemeClr val="tx1"/>
                </a:solidFill>
                <a:effectLst/>
                <a:latin typeface="Arial" charset="0"/>
                <a:ea typeface="+mn-ea"/>
                <a:cs typeface="Arial" charset="0"/>
              </a:rPr>
              <a:t>void,void</a:t>
            </a:r>
            <a:r>
              <a:rPr lang="en-US" altLang="zh-CN" sz="1200" b="0" i="0" kern="1200" dirty="0">
                <a:solidFill>
                  <a:schemeClr val="tx1"/>
                </a:solidFill>
                <a:effectLst/>
                <a:latin typeface="Arial" charset="0"/>
                <a:ea typeface="+mn-ea"/>
                <a:cs typeface="Arial" charset="0"/>
              </a:rPr>
              <a:t>&gt;&amp; </a:t>
            </a:r>
            <a:r>
              <a:rPr lang="en-US" altLang="zh-CN" sz="1200" b="0" i="0" kern="1200" dirty="0" err="1">
                <a:solidFill>
                  <a:schemeClr val="tx1"/>
                </a:solidFill>
                <a:effectLst/>
                <a:latin typeface="Arial" charset="0"/>
                <a:ea typeface="+mn-ea"/>
                <a:cs typeface="Arial" charset="0"/>
              </a:rPr>
              <a:t>filter_chain</a:t>
            </a:r>
            <a:r>
              <a:rPr lang="en-US" altLang="zh-CN" sz="1200" b="0" i="0" kern="1200" dirty="0">
                <a:solidFill>
                  <a:schemeClr val="tx1"/>
                </a:solidFill>
                <a:effectLst/>
                <a:latin typeface="Arial" charset="0"/>
                <a:ea typeface="+mn-ea"/>
                <a:cs typeface="Arial" charset="0"/>
              </a:rPr>
              <a:t> [, </a:t>
            </a:r>
            <a:r>
              <a:rPr lang="en-US" altLang="zh-CN" sz="1200" b="0" i="0" kern="1200" dirty="0" err="1">
                <a:solidFill>
                  <a:schemeClr val="tx1"/>
                </a:solidFill>
                <a:effectLst/>
                <a:latin typeface="Arial" charset="0"/>
                <a:ea typeface="+mn-ea"/>
                <a:cs typeface="Arial" charset="0"/>
              </a:rPr>
              <a:t>task_group_context</a:t>
            </a:r>
            <a:r>
              <a:rPr lang="en-US" altLang="zh-CN" sz="1200" b="0" i="0" kern="1200" dirty="0">
                <a:solidFill>
                  <a:schemeClr val="tx1"/>
                </a:solidFill>
                <a:effectLst/>
                <a:latin typeface="Arial" charset="0"/>
                <a:ea typeface="+mn-ea"/>
                <a:cs typeface="Arial" charset="0"/>
              </a:rPr>
              <a:t>&amp; group] ); </a:t>
            </a:r>
          </a:p>
          <a:p>
            <a:r>
              <a:rPr lang="en-US" altLang="zh-CN" sz="1200" b="1" i="0" kern="1200" dirty="0">
                <a:solidFill>
                  <a:schemeClr val="tx1"/>
                </a:solidFill>
                <a:effectLst/>
                <a:latin typeface="Arial" charset="0"/>
                <a:ea typeface="+mn-ea"/>
                <a:cs typeface="Arial" charset="0"/>
              </a:rPr>
              <a:t>Description</a:t>
            </a:r>
          </a:p>
          <a:p>
            <a:r>
              <a:rPr lang="en-US" altLang="zh-CN" sz="1200" b="0" i="0" kern="1200" dirty="0">
                <a:solidFill>
                  <a:schemeClr val="tx1"/>
                </a:solidFill>
                <a:effectLst/>
                <a:latin typeface="Arial" charset="0"/>
                <a:ea typeface="+mn-ea"/>
                <a:cs typeface="Arial" charset="0"/>
              </a:rPr>
              <a:t>The </a:t>
            </a:r>
            <a:r>
              <a:rPr lang="en-US" altLang="zh-CN" sz="1200" b="0" i="0" kern="1200" dirty="0" err="1">
                <a:solidFill>
                  <a:schemeClr val="tx1"/>
                </a:solidFill>
                <a:effectLst/>
                <a:latin typeface="Arial" charset="0"/>
                <a:ea typeface="+mn-ea"/>
                <a:cs typeface="Arial" charset="0"/>
              </a:rPr>
              <a:t>parallel_pipeline</a:t>
            </a:r>
            <a:r>
              <a:rPr lang="en-US" altLang="zh-CN" sz="1200" b="0" i="0" kern="1200" dirty="0">
                <a:solidFill>
                  <a:schemeClr val="tx1"/>
                </a:solidFill>
                <a:effectLst/>
                <a:latin typeface="Arial" charset="0"/>
                <a:ea typeface="+mn-ea"/>
                <a:cs typeface="Arial" charset="0"/>
              </a:rPr>
              <a:t> function is a strongly typed lambda-friendly interface for building and running pipelines. The pipeline has characteristics similar to class pipeline, except that the stages of the pipeline are specified via </a:t>
            </a:r>
            <a:r>
              <a:rPr lang="en-US" altLang="zh-CN" sz="1200" b="0" i="0" kern="1200" dirty="0" err="1">
                <a:solidFill>
                  <a:schemeClr val="tx1"/>
                </a:solidFill>
                <a:effectLst/>
                <a:latin typeface="Arial" charset="0"/>
                <a:ea typeface="+mn-ea"/>
                <a:cs typeface="Arial" charset="0"/>
              </a:rPr>
              <a:t>functors</a:t>
            </a:r>
            <a:r>
              <a:rPr lang="en-US" altLang="zh-CN" sz="1200" b="0" i="0" kern="1200" dirty="0">
                <a:solidFill>
                  <a:schemeClr val="tx1"/>
                </a:solidFill>
                <a:effectLst/>
                <a:latin typeface="Arial" charset="0"/>
                <a:ea typeface="+mn-ea"/>
                <a:cs typeface="Arial" charset="0"/>
              </a:rPr>
              <a:t> instead of class derivation.</a:t>
            </a:r>
          </a:p>
          <a:p>
            <a:r>
              <a:rPr lang="en-US" altLang="zh-CN" sz="1200" b="0" i="0" kern="1200" dirty="0">
                <a:solidFill>
                  <a:schemeClr val="tx1"/>
                </a:solidFill>
                <a:effectLst/>
                <a:latin typeface="Arial" charset="0"/>
                <a:ea typeface="+mn-ea"/>
                <a:cs typeface="Arial" charset="0"/>
              </a:rPr>
              <a:t>To build and run a pipeline from </a:t>
            </a:r>
            <a:r>
              <a:rPr lang="en-US" altLang="zh-CN" sz="1200" b="0" i="0" kern="1200" dirty="0" err="1">
                <a:solidFill>
                  <a:schemeClr val="tx1"/>
                </a:solidFill>
                <a:effectLst/>
                <a:latin typeface="Arial" charset="0"/>
                <a:ea typeface="+mn-ea"/>
                <a:cs typeface="Arial" charset="0"/>
              </a:rPr>
              <a:t>functors</a:t>
            </a:r>
            <a:r>
              <a:rPr lang="en-US" altLang="zh-CN"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g</a:t>
            </a:r>
            <a:r>
              <a:rPr lang="en-US" altLang="zh-CN" sz="1200" b="0" i="0" kern="1200" baseline="-25000" dirty="0">
                <a:solidFill>
                  <a:schemeClr val="tx1"/>
                </a:solidFill>
                <a:effectLst/>
                <a:latin typeface="Arial" charset="0"/>
                <a:ea typeface="+mn-ea"/>
                <a:cs typeface="Arial" charset="0"/>
              </a:rPr>
              <a:t>0</a:t>
            </a:r>
            <a:r>
              <a:rPr lang="en-US" altLang="zh-CN"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g</a:t>
            </a:r>
            <a:r>
              <a:rPr lang="en-US" altLang="zh-CN" sz="1200" b="0" i="0" kern="1200" baseline="-25000" dirty="0">
                <a:solidFill>
                  <a:schemeClr val="tx1"/>
                </a:solidFill>
                <a:effectLst/>
                <a:latin typeface="Arial" charset="0"/>
                <a:ea typeface="+mn-ea"/>
                <a:cs typeface="Arial" charset="0"/>
              </a:rPr>
              <a:t>1</a:t>
            </a:r>
            <a:r>
              <a:rPr lang="en-US" altLang="zh-CN"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g</a:t>
            </a:r>
            <a:r>
              <a:rPr lang="en-US" altLang="zh-CN" sz="1200" b="0" i="0" kern="1200" baseline="-25000" dirty="0">
                <a:solidFill>
                  <a:schemeClr val="tx1"/>
                </a:solidFill>
                <a:effectLst/>
                <a:latin typeface="Arial" charset="0"/>
                <a:ea typeface="+mn-ea"/>
                <a:cs typeface="Arial" charset="0"/>
              </a:rPr>
              <a:t>2</a:t>
            </a:r>
            <a:r>
              <a:rPr lang="en-US" altLang="zh-CN" sz="1200" b="0" i="0" kern="1200" dirty="0">
                <a:solidFill>
                  <a:schemeClr val="tx1"/>
                </a:solidFill>
                <a:effectLst/>
                <a:latin typeface="Arial" charset="0"/>
                <a:ea typeface="+mn-ea"/>
                <a:cs typeface="Arial" charset="0"/>
              </a:rPr>
              <a:t>, ..., </a:t>
            </a:r>
            <a:r>
              <a:rPr lang="en-US" altLang="zh-CN" sz="1200" b="0" i="1" kern="1200" dirty="0" err="1">
                <a:solidFill>
                  <a:schemeClr val="tx1"/>
                </a:solidFill>
                <a:effectLst/>
                <a:latin typeface="Arial" charset="0"/>
                <a:ea typeface="+mn-ea"/>
                <a:cs typeface="Arial" charset="0"/>
              </a:rPr>
              <a:t>g</a:t>
            </a:r>
            <a:r>
              <a:rPr lang="en-US" altLang="zh-CN" sz="1200" b="0" i="0" kern="1200" baseline="-25000" dirty="0" err="1">
                <a:solidFill>
                  <a:schemeClr val="tx1"/>
                </a:solidFill>
                <a:effectLst/>
                <a:latin typeface="Arial" charset="0"/>
                <a:ea typeface="+mn-ea"/>
                <a:cs typeface="Arial" charset="0"/>
              </a:rPr>
              <a:t>n</a:t>
            </a:r>
            <a:r>
              <a:rPr lang="en-US" altLang="zh-CN" sz="1200" b="0" i="0" kern="1200" dirty="0">
                <a:solidFill>
                  <a:schemeClr val="tx1"/>
                </a:solidFill>
                <a:effectLst/>
                <a:latin typeface="Arial" charset="0"/>
                <a:ea typeface="+mn-ea"/>
                <a:cs typeface="Arial" charset="0"/>
              </a:rPr>
              <a:t>, write:</a:t>
            </a:r>
          </a:p>
          <a:p>
            <a:r>
              <a:rPr lang="en-US" altLang="zh-CN" sz="1200" b="0" i="0" kern="1200" dirty="0" err="1">
                <a:solidFill>
                  <a:schemeClr val="tx1"/>
                </a:solidFill>
                <a:effectLst/>
                <a:latin typeface="Arial" charset="0"/>
                <a:ea typeface="+mn-ea"/>
                <a:cs typeface="Arial" charset="0"/>
              </a:rPr>
              <a:t>parallel_pipeline</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max_number_of_live_tokens</a:t>
            </a:r>
            <a:r>
              <a:rPr lang="en-US" altLang="zh-CN" sz="1200" b="0" i="0" kern="1200" dirty="0">
                <a:solidFill>
                  <a:schemeClr val="tx1"/>
                </a:solidFill>
                <a:effectLst/>
                <a:latin typeface="Arial" charset="0"/>
                <a:ea typeface="+mn-ea"/>
                <a:cs typeface="Arial" charset="0"/>
              </a:rPr>
              <a:t>, </a:t>
            </a:r>
          </a:p>
          <a:p>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make_filter</a:t>
            </a:r>
            <a:r>
              <a:rPr lang="en-US" altLang="zh-CN" sz="1200" b="0" i="0" kern="1200" dirty="0">
                <a:solidFill>
                  <a:schemeClr val="tx1"/>
                </a:solidFill>
                <a:effectLst/>
                <a:latin typeface="Arial" charset="0"/>
                <a:ea typeface="+mn-ea"/>
                <a:cs typeface="Arial" charset="0"/>
              </a:rPr>
              <a:t>&lt;void,I1&gt;(mode0,g0) &amp; </a:t>
            </a:r>
          </a:p>
          <a:p>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make_filter</a:t>
            </a:r>
            <a:r>
              <a:rPr lang="en-US" altLang="zh-CN" sz="1200" b="0" i="0" kern="1200" dirty="0">
                <a:solidFill>
                  <a:schemeClr val="tx1"/>
                </a:solidFill>
                <a:effectLst/>
                <a:latin typeface="Arial" charset="0"/>
                <a:ea typeface="+mn-ea"/>
                <a:cs typeface="Arial" charset="0"/>
              </a:rPr>
              <a:t>&lt;I1,I2&gt;(mode1,g1) &amp; </a:t>
            </a:r>
          </a:p>
          <a:p>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make_filter</a:t>
            </a:r>
            <a:r>
              <a:rPr lang="en-US" altLang="zh-CN" sz="1200" b="0" i="0" kern="1200" dirty="0">
                <a:solidFill>
                  <a:schemeClr val="tx1"/>
                </a:solidFill>
                <a:effectLst/>
                <a:latin typeface="Arial" charset="0"/>
                <a:ea typeface="+mn-ea"/>
                <a:cs typeface="Arial" charset="0"/>
              </a:rPr>
              <a:t>&lt;I2,I3&gt;(mode2,g2) &amp; </a:t>
            </a:r>
          </a:p>
          <a:p>
            <a:r>
              <a:rPr lang="en-US" altLang="zh-CN" sz="1200" b="0" i="0" kern="1200" dirty="0">
                <a:solidFill>
                  <a:schemeClr val="tx1"/>
                </a:solidFill>
                <a:effectLst/>
                <a:latin typeface="Arial" charset="0"/>
                <a:ea typeface="+mn-ea"/>
                <a:cs typeface="Arial" charset="0"/>
              </a:rPr>
              <a:t>                            ... </a:t>
            </a:r>
          </a:p>
          <a:p>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make_filter</a:t>
            </a:r>
            <a:r>
              <a:rPr lang="en-US" altLang="zh-CN" sz="1200" b="0" i="0" kern="1200" dirty="0">
                <a:solidFill>
                  <a:schemeClr val="tx1"/>
                </a:solidFill>
                <a:effectLst/>
                <a:latin typeface="Arial" charset="0"/>
                <a:ea typeface="+mn-ea"/>
                <a:cs typeface="Arial" charset="0"/>
              </a:rPr>
              <a:t>&lt;</a:t>
            </a:r>
            <a:r>
              <a:rPr lang="en-US" altLang="zh-CN" sz="1200" b="0" i="0" kern="1200" dirty="0" err="1">
                <a:solidFill>
                  <a:schemeClr val="tx1"/>
                </a:solidFill>
                <a:effectLst/>
                <a:latin typeface="Arial" charset="0"/>
                <a:ea typeface="+mn-ea"/>
                <a:cs typeface="Arial" charset="0"/>
              </a:rPr>
              <a:t>In,void</a:t>
            </a:r>
            <a:r>
              <a:rPr lang="en-US" altLang="zh-CN" sz="1200" b="0" i="0" kern="1200" dirty="0">
                <a:solidFill>
                  <a:schemeClr val="tx1"/>
                </a:solidFill>
                <a:effectLst/>
                <a:latin typeface="Arial" charset="0"/>
                <a:ea typeface="+mn-ea"/>
                <a:cs typeface="Arial" charset="0"/>
              </a:rPr>
              <a:t>&gt;(</a:t>
            </a:r>
            <a:r>
              <a:rPr lang="en-US" altLang="zh-CN" sz="1200" b="0" i="0" kern="1200" dirty="0" err="1">
                <a:solidFill>
                  <a:schemeClr val="tx1"/>
                </a:solidFill>
                <a:effectLst/>
                <a:latin typeface="Arial" charset="0"/>
                <a:ea typeface="+mn-ea"/>
                <a:cs typeface="Arial" charset="0"/>
              </a:rPr>
              <a:t>moden,gn</a:t>
            </a:r>
            <a:r>
              <a:rPr lang="en-US" altLang="zh-CN" sz="1200" b="0" i="0" kern="1200" dirty="0">
                <a:solidFill>
                  <a:schemeClr val="tx1"/>
                </a:solidFill>
                <a:effectLst/>
                <a:latin typeface="Arial" charset="0"/>
                <a:ea typeface="+mn-ea"/>
                <a:cs typeface="Arial" charset="0"/>
              </a:rPr>
              <a:t>) ); </a:t>
            </a:r>
          </a:p>
          <a:p>
            <a:r>
              <a:rPr lang="en-US" altLang="zh-CN" sz="1200" b="0" i="0" kern="1200" dirty="0">
                <a:solidFill>
                  <a:schemeClr val="tx1"/>
                </a:solidFill>
                <a:effectLst/>
                <a:latin typeface="Arial" charset="0"/>
                <a:ea typeface="+mn-ea"/>
                <a:cs typeface="Arial" charset="0"/>
              </a:rPr>
              <a:t>In general, </a:t>
            </a:r>
            <a:r>
              <a:rPr lang="en-US" altLang="zh-CN" sz="1200" b="0" i="0" kern="1200" dirty="0" err="1">
                <a:solidFill>
                  <a:schemeClr val="tx1"/>
                </a:solidFill>
                <a:effectLst/>
                <a:latin typeface="Arial" charset="0"/>
                <a:ea typeface="+mn-ea"/>
                <a:cs typeface="Arial" charset="0"/>
              </a:rPr>
              <a:t>functor</a:t>
            </a:r>
            <a:r>
              <a:rPr lang="en-US" altLang="zh-CN" sz="1200" b="0" i="0" kern="1200" dirty="0">
                <a:solidFill>
                  <a:schemeClr val="tx1"/>
                </a:solidFill>
                <a:effectLst/>
                <a:latin typeface="Arial" charset="0"/>
                <a:ea typeface="+mn-ea"/>
                <a:cs typeface="Arial" charset="0"/>
              </a:rPr>
              <a:t> </a:t>
            </a:r>
            <a:r>
              <a:rPr lang="en-US" altLang="zh-CN" sz="1200" b="0" i="1" kern="1200" dirty="0" err="1">
                <a:solidFill>
                  <a:schemeClr val="tx1"/>
                </a:solidFill>
                <a:effectLst/>
                <a:latin typeface="Arial" charset="0"/>
                <a:ea typeface="+mn-ea"/>
                <a:cs typeface="Arial" charset="0"/>
              </a:rPr>
              <a:t>g</a:t>
            </a:r>
            <a:r>
              <a:rPr lang="en-US" altLang="zh-CN" sz="1200" b="0" i="0" kern="1200" baseline="-25000" dirty="0" err="1">
                <a:solidFill>
                  <a:schemeClr val="tx1"/>
                </a:solidFill>
                <a:effectLst/>
                <a:latin typeface="Arial" charset="0"/>
                <a:ea typeface="+mn-ea"/>
                <a:cs typeface="Arial" charset="0"/>
              </a:rPr>
              <a:t>i</a:t>
            </a:r>
            <a:r>
              <a:rPr lang="en-US" altLang="zh-CN" sz="1200" b="0" i="0" kern="1200" dirty="0">
                <a:solidFill>
                  <a:schemeClr val="tx1"/>
                </a:solidFill>
                <a:effectLst/>
                <a:latin typeface="Arial" charset="0"/>
                <a:ea typeface="+mn-ea"/>
                <a:cs typeface="Arial" charset="0"/>
              </a:rPr>
              <a:t> should define its operator() to map objects of type </a:t>
            </a:r>
            <a:r>
              <a:rPr lang="en-US" altLang="zh-CN" sz="1200" b="0" i="1" kern="1200" dirty="0">
                <a:solidFill>
                  <a:schemeClr val="tx1"/>
                </a:solidFill>
                <a:effectLst/>
                <a:latin typeface="Arial" charset="0"/>
                <a:ea typeface="+mn-ea"/>
                <a:cs typeface="Arial" charset="0"/>
              </a:rPr>
              <a:t>I</a:t>
            </a:r>
            <a:r>
              <a:rPr lang="en-US" altLang="zh-CN" sz="1200" b="0" i="0" kern="1200" baseline="-25000" dirty="0">
                <a:solidFill>
                  <a:schemeClr val="tx1"/>
                </a:solidFill>
                <a:effectLst/>
                <a:latin typeface="Arial" charset="0"/>
                <a:ea typeface="+mn-ea"/>
                <a:cs typeface="Arial" charset="0"/>
              </a:rPr>
              <a:t>i</a:t>
            </a:r>
            <a:r>
              <a:rPr lang="en-US" altLang="zh-CN" sz="1200" b="0" i="0" kern="1200" dirty="0">
                <a:solidFill>
                  <a:schemeClr val="tx1"/>
                </a:solidFill>
                <a:effectLst/>
                <a:latin typeface="Arial" charset="0"/>
                <a:ea typeface="+mn-ea"/>
                <a:cs typeface="Arial" charset="0"/>
              </a:rPr>
              <a:t> to objects of type </a:t>
            </a:r>
            <a:r>
              <a:rPr lang="en-US" altLang="zh-CN" sz="1200" b="0" i="1" kern="1200" dirty="0">
                <a:solidFill>
                  <a:schemeClr val="tx1"/>
                </a:solidFill>
                <a:effectLst/>
                <a:latin typeface="Arial" charset="0"/>
                <a:ea typeface="+mn-ea"/>
                <a:cs typeface="Arial" charset="0"/>
              </a:rPr>
              <a:t>I</a:t>
            </a:r>
            <a:r>
              <a:rPr lang="en-US" altLang="zh-CN" sz="1200" b="0" i="0" kern="1200" baseline="-25000" dirty="0">
                <a:solidFill>
                  <a:schemeClr val="tx1"/>
                </a:solidFill>
                <a:effectLst/>
                <a:latin typeface="Arial" charset="0"/>
                <a:ea typeface="+mn-ea"/>
                <a:cs typeface="Arial" charset="0"/>
              </a:rPr>
              <a:t>i+1</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Functor</a:t>
            </a:r>
            <a:r>
              <a:rPr lang="en-US" altLang="zh-CN"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g</a:t>
            </a:r>
            <a:r>
              <a:rPr lang="en-US" altLang="zh-CN" sz="1200" b="0" i="0" kern="1200" baseline="-25000" dirty="0">
                <a:solidFill>
                  <a:schemeClr val="tx1"/>
                </a:solidFill>
                <a:effectLst/>
                <a:latin typeface="Arial" charset="0"/>
                <a:ea typeface="+mn-ea"/>
                <a:cs typeface="Arial" charset="0"/>
              </a:rPr>
              <a:t>0</a:t>
            </a:r>
            <a:r>
              <a:rPr lang="en-US" altLang="zh-CN" sz="1200" b="0" i="0" kern="1200" dirty="0">
                <a:solidFill>
                  <a:schemeClr val="tx1"/>
                </a:solidFill>
                <a:effectLst/>
                <a:latin typeface="Arial" charset="0"/>
                <a:ea typeface="+mn-ea"/>
                <a:cs typeface="Arial" charset="0"/>
              </a:rPr>
              <a:t> is a special case, because it notifies the pipeline when the end of the input stream is reached. </a:t>
            </a:r>
            <a:r>
              <a:rPr lang="en-US" altLang="zh-CN" sz="1200" b="0" i="0" kern="1200" dirty="0" err="1">
                <a:solidFill>
                  <a:schemeClr val="tx1"/>
                </a:solidFill>
                <a:effectLst/>
                <a:latin typeface="Arial" charset="0"/>
                <a:ea typeface="+mn-ea"/>
                <a:cs typeface="Arial" charset="0"/>
              </a:rPr>
              <a:t>Functor</a:t>
            </a:r>
            <a:r>
              <a:rPr lang="en-US" altLang="zh-CN"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g</a:t>
            </a:r>
            <a:r>
              <a:rPr lang="en-US" altLang="zh-CN" sz="1200" b="0" i="0" kern="1200" baseline="-25000" dirty="0">
                <a:solidFill>
                  <a:schemeClr val="tx1"/>
                </a:solidFill>
                <a:effectLst/>
                <a:latin typeface="Arial" charset="0"/>
                <a:ea typeface="+mn-ea"/>
                <a:cs typeface="Arial" charset="0"/>
              </a:rPr>
              <a:t>0</a:t>
            </a:r>
            <a:r>
              <a:rPr lang="en-US" altLang="zh-CN" sz="1200" b="0" i="0" kern="1200" dirty="0">
                <a:solidFill>
                  <a:schemeClr val="tx1"/>
                </a:solidFill>
                <a:effectLst/>
                <a:latin typeface="Arial" charset="0"/>
                <a:ea typeface="+mn-ea"/>
                <a:cs typeface="Arial" charset="0"/>
              </a:rPr>
              <a:t> must be defined such that for a </a:t>
            </a:r>
            <a:r>
              <a:rPr lang="en-US" altLang="zh-CN" sz="1200" b="0" i="0" kern="1200" dirty="0" err="1">
                <a:solidFill>
                  <a:schemeClr val="tx1"/>
                </a:solidFill>
                <a:effectLst/>
                <a:latin typeface="Arial" charset="0"/>
                <a:ea typeface="+mn-ea"/>
                <a:cs typeface="Arial" charset="0"/>
              </a:rPr>
              <a:t>flow_control</a:t>
            </a:r>
            <a:r>
              <a:rPr lang="en-US" altLang="zh-CN" sz="1200" b="0" i="0" kern="1200" dirty="0">
                <a:solidFill>
                  <a:schemeClr val="tx1"/>
                </a:solidFill>
                <a:effectLst/>
                <a:latin typeface="Arial" charset="0"/>
                <a:ea typeface="+mn-ea"/>
                <a:cs typeface="Arial" charset="0"/>
              </a:rPr>
              <a:t> object </a:t>
            </a:r>
            <a:r>
              <a:rPr lang="en-US" altLang="zh-CN" sz="1200" b="0" i="1" kern="1200" dirty="0">
                <a:solidFill>
                  <a:schemeClr val="tx1"/>
                </a:solidFill>
                <a:effectLst/>
                <a:latin typeface="Arial" charset="0"/>
                <a:ea typeface="+mn-ea"/>
                <a:cs typeface="Arial" charset="0"/>
              </a:rPr>
              <a:t>fc</a:t>
            </a:r>
            <a:r>
              <a:rPr lang="en-US" altLang="zh-CN" sz="1200" b="0" i="0" kern="1200" dirty="0">
                <a:solidFill>
                  <a:schemeClr val="tx1"/>
                </a:solidFill>
                <a:effectLst/>
                <a:latin typeface="Arial" charset="0"/>
                <a:ea typeface="+mn-ea"/>
                <a:cs typeface="Arial" charset="0"/>
              </a:rPr>
              <a:t>, the expression </a:t>
            </a:r>
            <a:r>
              <a:rPr lang="en-US" altLang="zh-CN" sz="1200" b="0" i="1" kern="1200" dirty="0">
                <a:solidFill>
                  <a:schemeClr val="tx1"/>
                </a:solidFill>
                <a:effectLst/>
                <a:latin typeface="Arial" charset="0"/>
                <a:ea typeface="+mn-ea"/>
                <a:cs typeface="Arial" charset="0"/>
              </a:rPr>
              <a:t>g</a:t>
            </a:r>
            <a:r>
              <a:rPr lang="en-US" altLang="zh-CN" sz="1200" b="0" i="0" kern="1200" baseline="-25000" dirty="0">
                <a:solidFill>
                  <a:schemeClr val="tx1"/>
                </a:solidFill>
                <a:effectLst/>
                <a:latin typeface="Arial" charset="0"/>
                <a:ea typeface="+mn-ea"/>
                <a:cs typeface="Arial" charset="0"/>
              </a:rPr>
              <a:t>0</a:t>
            </a:r>
            <a:r>
              <a:rPr lang="en-US" altLang="zh-CN"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fc</a:t>
            </a:r>
            <a:r>
              <a:rPr lang="en-US" altLang="zh-CN" sz="1200" b="0" i="0" kern="1200" dirty="0">
                <a:solidFill>
                  <a:schemeClr val="tx1"/>
                </a:solidFill>
                <a:effectLst/>
                <a:latin typeface="Arial" charset="0"/>
                <a:ea typeface="+mn-ea"/>
                <a:cs typeface="Arial" charset="0"/>
              </a:rPr>
              <a:t> ) either returns the next value in the input stream, or if at the end of the input stream, invokes </a:t>
            </a:r>
            <a:r>
              <a:rPr lang="en-US" altLang="zh-CN" sz="1200" b="0" i="1" kern="1200" dirty="0" err="1">
                <a:solidFill>
                  <a:schemeClr val="tx1"/>
                </a:solidFill>
                <a:effectLst/>
                <a:latin typeface="Arial" charset="0"/>
                <a:ea typeface="+mn-ea"/>
                <a:cs typeface="Arial" charset="0"/>
              </a:rPr>
              <a:t>fc.</a:t>
            </a:r>
            <a:r>
              <a:rPr lang="en-US" altLang="zh-CN" sz="1200" b="0" i="0" kern="1200" dirty="0" err="1">
                <a:solidFill>
                  <a:schemeClr val="tx1"/>
                </a:solidFill>
                <a:effectLst/>
                <a:latin typeface="Arial" charset="0"/>
                <a:ea typeface="+mn-ea"/>
                <a:cs typeface="Arial" charset="0"/>
              </a:rPr>
              <a:t>stop</a:t>
            </a:r>
            <a:r>
              <a:rPr lang="en-US" altLang="zh-CN" sz="1200" b="0" i="0" kern="1200" dirty="0">
                <a:solidFill>
                  <a:schemeClr val="tx1"/>
                </a:solidFill>
                <a:effectLst/>
                <a:latin typeface="Arial" charset="0"/>
                <a:ea typeface="+mn-ea"/>
                <a:cs typeface="Arial" charset="0"/>
              </a:rPr>
              <a:t>() and returns a dummy value.</a:t>
            </a:r>
          </a:p>
          <a:p>
            <a:endParaRPr lang="en-US" altLang="zh-CN" sz="1200" b="0" i="0" kern="1200" dirty="0">
              <a:solidFill>
                <a:schemeClr val="tx1"/>
              </a:solidFill>
              <a:effectLst/>
              <a:latin typeface="Arial" charset="0"/>
              <a:ea typeface="+mn-ea"/>
              <a:cs typeface="Arial" charset="0"/>
            </a:endParaRPr>
          </a:p>
          <a:p>
            <a:r>
              <a:rPr lang="en-US" altLang="zh-CN" sz="1200" b="0" i="0" kern="1200" dirty="0">
                <a:solidFill>
                  <a:schemeClr val="tx1"/>
                </a:solidFill>
                <a:effectLst/>
                <a:latin typeface="Arial" charset="0"/>
                <a:ea typeface="+mn-ea"/>
                <a:cs typeface="Arial" charset="0"/>
              </a:rPr>
              <a:t>The value </a:t>
            </a:r>
            <a:r>
              <a:rPr lang="en-US" altLang="zh-CN" sz="1200" b="0" i="1" kern="1200" dirty="0" err="1">
                <a:solidFill>
                  <a:schemeClr val="tx1"/>
                </a:solidFill>
                <a:effectLst/>
                <a:latin typeface="Arial" charset="0"/>
                <a:ea typeface="+mn-ea"/>
                <a:cs typeface="Arial" charset="0"/>
              </a:rPr>
              <a:t>max_number_of_live_tokens</a:t>
            </a:r>
            <a:r>
              <a:rPr lang="en-US" altLang="zh-CN" sz="1200" b="0" i="0" kern="1200" dirty="0">
                <a:solidFill>
                  <a:schemeClr val="tx1"/>
                </a:solidFill>
                <a:effectLst/>
                <a:latin typeface="Arial" charset="0"/>
                <a:ea typeface="+mn-ea"/>
                <a:cs typeface="Arial" charset="0"/>
              </a:rPr>
              <a:t> has the same meaning as it does for pipeline::</a:t>
            </a:r>
            <a:r>
              <a:rPr lang="en-US" altLang="zh-CN" sz="1200" b="0" i="0" kern="1200" dirty="0" err="1">
                <a:solidFill>
                  <a:schemeClr val="tx1"/>
                </a:solidFill>
                <a:effectLst/>
                <a:latin typeface="Arial" charset="0"/>
                <a:ea typeface="+mn-ea"/>
                <a:cs typeface="Arial" charset="0"/>
              </a:rPr>
              <a:t>run.If</a:t>
            </a:r>
            <a:r>
              <a:rPr lang="en-US" altLang="zh-CN" sz="1200" b="0" i="0" kern="1200" dirty="0">
                <a:solidFill>
                  <a:schemeClr val="tx1"/>
                </a:solidFill>
                <a:effectLst/>
                <a:latin typeface="Arial" charset="0"/>
                <a:ea typeface="+mn-ea"/>
                <a:cs typeface="Arial" charset="0"/>
              </a:rPr>
              <a:t> the group argument is specified, pipeline's tasks are executed in this group. By default the algorithm is executed in a bound group of its own.</a:t>
            </a:r>
          </a:p>
          <a:p>
            <a:r>
              <a:rPr lang="en-US" altLang="zh-CN" sz="1200" b="1" i="0" kern="1200" dirty="0">
                <a:solidFill>
                  <a:schemeClr val="tx1"/>
                </a:solidFill>
                <a:effectLst/>
                <a:latin typeface="Arial" charset="0"/>
                <a:ea typeface="+mn-ea"/>
                <a:cs typeface="Arial" charset="0"/>
              </a:rPr>
              <a:t>Example</a:t>
            </a:r>
          </a:p>
          <a:p>
            <a:r>
              <a:rPr lang="en-US" altLang="zh-CN" sz="1200" b="0" i="0" kern="1200" dirty="0">
                <a:solidFill>
                  <a:schemeClr val="tx1"/>
                </a:solidFill>
                <a:effectLst/>
                <a:latin typeface="Arial" charset="0"/>
                <a:ea typeface="+mn-ea"/>
                <a:cs typeface="Arial" charset="0"/>
              </a:rPr>
              <a:t>The following example uses </a:t>
            </a:r>
            <a:r>
              <a:rPr lang="en-US" altLang="zh-CN" sz="1200" b="0" i="0" kern="1200" dirty="0" err="1">
                <a:solidFill>
                  <a:schemeClr val="tx1"/>
                </a:solidFill>
                <a:effectLst/>
                <a:latin typeface="Arial" charset="0"/>
                <a:ea typeface="+mn-ea"/>
                <a:cs typeface="Arial" charset="0"/>
              </a:rPr>
              <a:t>parallel_pipeline</a:t>
            </a:r>
            <a:r>
              <a:rPr lang="en-US" altLang="zh-CN" sz="1200" b="0" i="0" kern="1200" dirty="0">
                <a:solidFill>
                  <a:schemeClr val="tx1"/>
                </a:solidFill>
                <a:effectLst/>
                <a:latin typeface="Arial" charset="0"/>
                <a:ea typeface="+mn-ea"/>
                <a:cs typeface="Arial" charset="0"/>
              </a:rPr>
              <a:t> compute the root-mean-square of a sequence defined by [ </a:t>
            </a:r>
            <a:r>
              <a:rPr lang="en-US" altLang="zh-CN" sz="1200" b="0" i="1" kern="1200" dirty="0">
                <a:solidFill>
                  <a:schemeClr val="tx1"/>
                </a:solidFill>
                <a:effectLst/>
                <a:latin typeface="Arial" charset="0"/>
                <a:ea typeface="+mn-ea"/>
                <a:cs typeface="Arial" charset="0"/>
              </a:rPr>
              <a:t>first</a:t>
            </a:r>
            <a:r>
              <a:rPr lang="en-US" altLang="zh-CN" sz="1200" b="0" i="0" kern="1200" dirty="0">
                <a:solidFill>
                  <a:schemeClr val="tx1"/>
                </a:solidFill>
                <a:effectLst/>
                <a:latin typeface="Arial" charset="0"/>
                <a:ea typeface="+mn-ea"/>
                <a:cs typeface="Arial" charset="0"/>
              </a:rPr>
              <a:t> , </a:t>
            </a:r>
            <a:r>
              <a:rPr lang="en-US" altLang="zh-CN" sz="1200" b="0" i="1" kern="1200" dirty="0">
                <a:solidFill>
                  <a:schemeClr val="tx1"/>
                </a:solidFill>
                <a:effectLst/>
                <a:latin typeface="Arial" charset="0"/>
                <a:ea typeface="+mn-ea"/>
                <a:cs typeface="Arial" charset="0"/>
              </a:rPr>
              <a:t>last</a:t>
            </a:r>
            <a:r>
              <a:rPr lang="en-US" altLang="zh-CN" sz="1200" b="0" i="0" kern="1200" dirty="0">
                <a:solidFill>
                  <a:schemeClr val="tx1"/>
                </a:solidFill>
                <a:effectLst/>
                <a:latin typeface="Arial" charset="0"/>
                <a:ea typeface="+mn-ea"/>
                <a:cs typeface="Arial" charset="0"/>
              </a:rPr>
              <a:t> ). The example is only for demonstrating syntactic mechanics. It is not as a practical way to do the calculation because parallel overhead would be vastly higher than useful work. Operator &amp; requires that the output type of its first </a:t>
            </a:r>
            <a:r>
              <a:rPr lang="en-US" altLang="zh-CN" sz="1200" b="0" i="0" kern="1200" dirty="0" err="1">
                <a:solidFill>
                  <a:schemeClr val="tx1"/>
                </a:solidFill>
                <a:effectLst/>
                <a:latin typeface="Arial" charset="0"/>
                <a:ea typeface="+mn-ea"/>
                <a:cs typeface="Arial" charset="0"/>
              </a:rPr>
              <a:t>filter_t</a:t>
            </a:r>
            <a:r>
              <a:rPr lang="en-US" altLang="zh-CN" sz="1200" b="0" i="0" kern="1200" dirty="0">
                <a:solidFill>
                  <a:schemeClr val="tx1"/>
                </a:solidFill>
                <a:effectLst/>
                <a:latin typeface="Arial" charset="0"/>
                <a:ea typeface="+mn-ea"/>
                <a:cs typeface="Arial" charset="0"/>
              </a:rPr>
              <a:t> argument matches the input type of its second </a:t>
            </a:r>
            <a:r>
              <a:rPr lang="en-US" altLang="zh-CN" sz="1200" b="0" i="0" kern="1200" dirty="0" err="1">
                <a:solidFill>
                  <a:schemeClr val="tx1"/>
                </a:solidFill>
                <a:effectLst/>
                <a:latin typeface="Arial" charset="0"/>
                <a:ea typeface="+mn-ea"/>
                <a:cs typeface="Arial" charset="0"/>
              </a:rPr>
              <a:t>filter_t</a:t>
            </a:r>
            <a:r>
              <a:rPr lang="en-US" altLang="zh-CN" sz="1200" b="0" i="0" kern="1200" dirty="0">
                <a:solidFill>
                  <a:schemeClr val="tx1"/>
                </a:solidFill>
                <a:effectLst/>
                <a:latin typeface="Arial" charset="0"/>
                <a:ea typeface="+mn-ea"/>
                <a:cs typeface="Arial" charset="0"/>
              </a:rPr>
              <a:t> argument.</a:t>
            </a:r>
          </a:p>
          <a:p>
            <a:endParaRPr lang="en-US" altLang="zh-CN" sz="1200" b="0" i="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float </a:t>
            </a:r>
            <a:r>
              <a:rPr lang="en-US" altLang="zh-CN" sz="1200" kern="1200" dirty="0" err="1">
                <a:solidFill>
                  <a:schemeClr val="tx1"/>
                </a:solidFill>
                <a:effectLst/>
                <a:latin typeface="Arial" charset="0"/>
                <a:ea typeface="+mn-ea"/>
                <a:cs typeface="Arial" charset="0"/>
              </a:rPr>
              <a:t>RootMeanSquare</a:t>
            </a:r>
            <a:r>
              <a:rPr lang="en-US" altLang="zh-CN" sz="1200" kern="1200" dirty="0">
                <a:solidFill>
                  <a:schemeClr val="tx1"/>
                </a:solidFill>
                <a:effectLst/>
                <a:latin typeface="Arial" charset="0"/>
                <a:ea typeface="+mn-ea"/>
                <a:cs typeface="Arial" charset="0"/>
              </a:rPr>
              <a:t>( float* first, float* last )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float sum=0;</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parallel_pipeline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max_number_of_live_token</a:t>
            </a:r>
            <a:r>
              <a:rPr lang="en-US" altLang="zh-CN" sz="1200" kern="1200" dirty="0">
                <a:solidFill>
                  <a:schemeClr val="tx1"/>
                </a:solidFill>
                <a:effectLst/>
                <a:latin typeface="Arial" charset="0"/>
                <a:ea typeface="+mn-ea"/>
                <a:cs typeface="Arial" charset="0"/>
              </a:rPr>
              <a:t>=*/16,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make_filter</a:t>
            </a:r>
            <a:r>
              <a:rPr lang="en-US" altLang="zh-CN" sz="1200" kern="1200" dirty="0">
                <a:solidFill>
                  <a:schemeClr val="tx1"/>
                </a:solidFill>
                <a:effectLst/>
                <a:latin typeface="Arial" charset="0"/>
                <a:ea typeface="+mn-ea"/>
                <a:cs typeface="Arial" charset="0"/>
              </a:rPr>
              <a:t>&lt;</a:t>
            </a:r>
            <a:r>
              <a:rPr lang="en-US" altLang="zh-CN" sz="1200" kern="1200" dirty="0" err="1">
                <a:solidFill>
                  <a:schemeClr val="tx1"/>
                </a:solidFill>
                <a:effectLst/>
                <a:latin typeface="Arial" charset="0"/>
                <a:ea typeface="+mn-ea"/>
                <a:cs typeface="Arial" charset="0"/>
              </a:rPr>
              <a:t>void,float</a:t>
            </a:r>
            <a:r>
              <a:rPr lang="en-US" altLang="zh-CN" sz="1200" kern="1200" dirty="0">
                <a:solidFill>
                  <a:schemeClr val="tx1"/>
                </a:solidFill>
                <a:effectLst/>
                <a:latin typeface="Arial" charset="0"/>
                <a:ea typeface="+mn-ea"/>
                <a:cs typeface="Arial" charset="0"/>
              </a:rPr>
              <a:t>*&gt;(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filter::serial,</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flow_control</a:t>
            </a:r>
            <a:r>
              <a:rPr lang="en-US" altLang="zh-CN" sz="1200" kern="1200" dirty="0">
                <a:solidFill>
                  <a:schemeClr val="tx1"/>
                </a:solidFill>
                <a:effectLst/>
                <a:latin typeface="Arial" charset="0"/>
                <a:ea typeface="+mn-ea"/>
                <a:cs typeface="Arial" charset="0"/>
              </a:rPr>
              <a:t>&amp; fc)-&gt; float*{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if( first&lt;last )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return first++;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 else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fc.stop</a:t>
            </a:r>
            <a:r>
              <a:rPr lang="en-US" altLang="zh-CN" sz="1200" kern="1200" dirty="0">
                <a:solidFill>
                  <a:schemeClr val="tx1"/>
                </a:solidFill>
                <a:effectLst/>
                <a:latin typeface="Arial" charset="0"/>
                <a:ea typeface="+mn-ea"/>
                <a:cs typeface="Arial" charset="0"/>
              </a:rPr>
              <a: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return NULL;</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 &amp;</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make_filter</a:t>
            </a:r>
            <a:r>
              <a:rPr lang="en-US" altLang="zh-CN" sz="1200" kern="1200" dirty="0">
                <a:solidFill>
                  <a:schemeClr val="tx1"/>
                </a:solidFill>
                <a:effectLst/>
                <a:latin typeface="Arial" charset="0"/>
                <a:ea typeface="+mn-ea"/>
                <a:cs typeface="Arial" charset="0"/>
              </a:rPr>
              <a:t>&lt;float*,float&gt;(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filter::parallel,</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[](float* p){return (*p)*(*p);}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 &amp;</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make_filter</a:t>
            </a:r>
            <a:r>
              <a:rPr lang="en-US" altLang="zh-CN" sz="1200" kern="1200" dirty="0">
                <a:solidFill>
                  <a:schemeClr val="tx1"/>
                </a:solidFill>
                <a:effectLst/>
                <a:latin typeface="Arial" charset="0"/>
                <a:ea typeface="+mn-ea"/>
                <a:cs typeface="Arial" charset="0"/>
              </a:rPr>
              <a:t>&lt;</a:t>
            </a:r>
            <a:r>
              <a:rPr lang="en-US" altLang="zh-CN" sz="1200" kern="1200" dirty="0" err="1">
                <a:solidFill>
                  <a:schemeClr val="tx1"/>
                </a:solidFill>
                <a:effectLst/>
                <a:latin typeface="Arial" charset="0"/>
                <a:ea typeface="+mn-ea"/>
                <a:cs typeface="Arial" charset="0"/>
              </a:rPr>
              <a:t>float,void</a:t>
            </a:r>
            <a:r>
              <a:rPr lang="en-US" altLang="zh-CN" sz="1200" kern="1200" dirty="0">
                <a:solidFill>
                  <a:schemeClr val="tx1"/>
                </a:solidFill>
                <a:effectLst/>
                <a:latin typeface="Arial" charset="0"/>
                <a:ea typeface="+mn-ea"/>
                <a:cs typeface="Arial" charset="0"/>
              </a:rPr>
              <a:t>&gt;(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filter::serial,</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[&amp;](float x) {sum+=x;}</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return </a:t>
            </a:r>
            <a:r>
              <a:rPr lang="en-US" altLang="zh-CN" sz="1200" kern="1200" dirty="0" err="1">
                <a:solidFill>
                  <a:schemeClr val="tx1"/>
                </a:solidFill>
                <a:effectLst/>
                <a:latin typeface="Arial" charset="0"/>
                <a:ea typeface="+mn-ea"/>
                <a:cs typeface="Arial" charset="0"/>
              </a:rPr>
              <a:t>sqrt</a:t>
            </a:r>
            <a:r>
              <a:rPr lang="en-US" altLang="zh-CN" sz="1200" kern="1200" dirty="0">
                <a:solidFill>
                  <a:schemeClr val="tx1"/>
                </a:solidFill>
                <a:effectLst/>
                <a:latin typeface="Arial" charset="0"/>
                <a:ea typeface="+mn-ea"/>
                <a:cs typeface="Arial" charset="0"/>
              </a:rPr>
              <a:t>(sum);</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a:t>
            </a:r>
            <a:endParaRPr lang="zh-CN" altLang="zh-CN" sz="1200" kern="1200" dirty="0">
              <a:solidFill>
                <a:schemeClr val="tx1"/>
              </a:solidFill>
              <a:effectLst/>
              <a:latin typeface="Arial" charset="0"/>
              <a:ea typeface="+mn-ea"/>
              <a:cs typeface="Arial" charset="0"/>
            </a:endParaRPr>
          </a:p>
          <a:p>
            <a:endParaRPr lang="zh-CN" altLang="en-US" dirty="0"/>
          </a:p>
        </p:txBody>
      </p:sp>
      <p:sp>
        <p:nvSpPr>
          <p:cNvPr id="4" name="灯片编号占位符 3"/>
          <p:cNvSpPr>
            <a:spLocks noGrp="1"/>
          </p:cNvSpPr>
          <p:nvPr>
            <p:ph type="sldNum" sz="quarter" idx="10"/>
          </p:nvPr>
        </p:nvSpPr>
        <p:spPr/>
        <p:txBody>
          <a:bodyPr/>
          <a:lstStyle/>
          <a:p>
            <a:pPr>
              <a:defRPr/>
            </a:pPr>
            <a:fld id="{B11E42A8-665C-403D-AEB3-AC6DD930C62E}" type="slidenum">
              <a:rPr lang="zh-CN" altLang="en-US" smtClean="0"/>
              <a:pPr>
                <a:defRPr/>
              </a:pPr>
              <a:t>60</a:t>
            </a:fld>
            <a:endParaRPr lang="en-US" altLang="zh-CN"/>
          </a:p>
        </p:txBody>
      </p:sp>
    </p:spTree>
    <p:extLst>
      <p:ext uri="{BB962C8B-B14F-4D97-AF65-F5344CB8AC3E}">
        <p14:creationId xmlns:p14="http://schemas.microsoft.com/office/powerpoint/2010/main" val="26411924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Arial" charset="0"/>
                <a:ea typeface="+mn-ea"/>
                <a:cs typeface="Arial" charset="0"/>
              </a:rPr>
              <a:t>filter Class</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Summary</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CAUTION</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This feature is deprecated and will be removed in the future.</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Abstract base class that represents a filter in a pipeline.</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Header</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#include "</a:t>
            </a:r>
            <a:r>
              <a:rPr lang="en-US" altLang="zh-CN" sz="1200" kern="1200" dirty="0" err="1">
                <a:solidFill>
                  <a:schemeClr val="tx1"/>
                </a:solidFill>
                <a:effectLst/>
                <a:latin typeface="Arial" charset="0"/>
                <a:ea typeface="+mn-ea"/>
                <a:cs typeface="Arial" charset="0"/>
              </a:rPr>
              <a:t>tbb</a:t>
            </a:r>
            <a:r>
              <a:rPr lang="en-US" altLang="zh-CN" sz="1200" kern="1200" dirty="0">
                <a:solidFill>
                  <a:schemeClr val="tx1"/>
                </a:solidFill>
                <a:effectLst/>
                <a:latin typeface="Arial" charset="0"/>
                <a:ea typeface="+mn-ea"/>
                <a:cs typeface="Arial" charset="0"/>
              </a:rPr>
              <a:t>/</a:t>
            </a:r>
            <a:r>
              <a:rPr lang="en-US" altLang="zh-CN" sz="1200" kern="1200" dirty="0" err="1">
                <a:solidFill>
                  <a:schemeClr val="tx1"/>
                </a:solidFill>
                <a:effectLst/>
                <a:latin typeface="Arial" charset="0"/>
                <a:ea typeface="+mn-ea"/>
                <a:cs typeface="Arial" charset="0"/>
              </a:rPr>
              <a:t>pipeline.h</a:t>
            </a:r>
            <a:r>
              <a:rPr lang="en-US" altLang="zh-CN" sz="1200" kern="1200" dirty="0">
                <a:solidFill>
                  <a:schemeClr val="tx1"/>
                </a:solidFill>
                <a:effectLst/>
                <a:latin typeface="Arial" charset="0"/>
                <a:ea typeface="+mn-ea"/>
                <a:cs typeface="Arial" charset="0"/>
              </a:rPr>
              <a: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Syntax</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class filter;</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Description</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A filter represents a filter in a </a:t>
            </a:r>
            <a:r>
              <a:rPr lang="en-US" altLang="zh-CN" sz="1200" kern="1200" dirty="0" err="1">
                <a:solidFill>
                  <a:schemeClr val="tx1"/>
                </a:solidFill>
                <a:effectLst/>
                <a:latin typeface="Arial" charset="0"/>
                <a:ea typeface="+mn-ea"/>
                <a:cs typeface="Arial" charset="0"/>
              </a:rPr>
              <a:t>pipeline.There</a:t>
            </a:r>
            <a:r>
              <a:rPr lang="en-US" altLang="zh-CN" sz="1200" kern="1200" dirty="0">
                <a:solidFill>
                  <a:schemeClr val="tx1"/>
                </a:solidFill>
                <a:effectLst/>
                <a:latin typeface="Arial" charset="0"/>
                <a:ea typeface="+mn-ea"/>
                <a:cs typeface="Arial" charset="0"/>
              </a:rPr>
              <a:t> are three modes of filters:</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A parallel filter can process multiple items in parallel and in no particular order.</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A </a:t>
            </a:r>
            <a:r>
              <a:rPr lang="en-US" altLang="zh-CN" sz="1200" kern="1200" dirty="0" err="1">
                <a:solidFill>
                  <a:schemeClr val="tx1"/>
                </a:solidFill>
                <a:effectLst/>
                <a:latin typeface="Arial" charset="0"/>
                <a:ea typeface="+mn-ea"/>
                <a:cs typeface="Arial" charset="0"/>
              </a:rPr>
              <a:t>serial_out_of_order</a:t>
            </a:r>
            <a:r>
              <a:rPr lang="en-US" altLang="zh-CN" sz="1200" kern="1200" dirty="0">
                <a:solidFill>
                  <a:schemeClr val="tx1"/>
                </a:solidFill>
                <a:effectLst/>
                <a:latin typeface="Arial" charset="0"/>
                <a:ea typeface="+mn-ea"/>
                <a:cs typeface="Arial" charset="0"/>
              </a:rPr>
              <a:t> filter processes items one at a time, and in no particular order.</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A </a:t>
            </a:r>
            <a:r>
              <a:rPr lang="en-US" altLang="zh-CN" sz="1200" kern="1200" dirty="0" err="1">
                <a:solidFill>
                  <a:schemeClr val="tx1"/>
                </a:solidFill>
                <a:effectLst/>
                <a:latin typeface="Arial" charset="0"/>
                <a:ea typeface="+mn-ea"/>
                <a:cs typeface="Arial" charset="0"/>
              </a:rPr>
              <a:t>serial_in_order</a:t>
            </a:r>
            <a:r>
              <a:rPr lang="en-US" altLang="zh-CN" sz="1200" kern="1200" dirty="0">
                <a:solidFill>
                  <a:schemeClr val="tx1"/>
                </a:solidFill>
                <a:effectLst/>
                <a:latin typeface="Arial" charset="0"/>
                <a:ea typeface="+mn-ea"/>
                <a:cs typeface="Arial" charset="0"/>
              </a:rPr>
              <a:t> filter processes items one at a time. The order in which items are processed is implicitly set by the first </a:t>
            </a:r>
            <a:r>
              <a:rPr lang="en-US" altLang="zh-CN" sz="1200" kern="1200" dirty="0" err="1">
                <a:solidFill>
                  <a:schemeClr val="tx1"/>
                </a:solidFill>
                <a:effectLst/>
                <a:latin typeface="Arial" charset="0"/>
                <a:ea typeface="+mn-ea"/>
                <a:cs typeface="Arial" charset="0"/>
              </a:rPr>
              <a:t>serial_in_order</a:t>
            </a:r>
            <a:r>
              <a:rPr lang="en-US" altLang="zh-CN" sz="1200" kern="1200" dirty="0">
                <a:solidFill>
                  <a:schemeClr val="tx1"/>
                </a:solidFill>
                <a:effectLst/>
                <a:latin typeface="Arial" charset="0"/>
                <a:ea typeface="+mn-ea"/>
                <a:cs typeface="Arial" charset="0"/>
              </a:rPr>
              <a:t> filter and respected by all other such filters in the pipeline.</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The mode of filter is specified by an argument to the constructor. Parallel filters are preferred when practical because they permit parallel speedup. If a filter must be serial, the out of order variant is preferred when practical because it puts less constraints on processing order.</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Class filter should only be used in conjunction with class pipeline.</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TIP</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Use a </a:t>
            </a:r>
            <a:r>
              <a:rPr lang="en-US" altLang="zh-CN" sz="1200" kern="1200" dirty="0" err="1">
                <a:solidFill>
                  <a:schemeClr val="tx1"/>
                </a:solidFill>
                <a:effectLst/>
                <a:latin typeface="Arial" charset="0"/>
                <a:ea typeface="+mn-ea"/>
                <a:cs typeface="Arial" charset="0"/>
              </a:rPr>
              <a:t>serial_in_order</a:t>
            </a:r>
            <a:r>
              <a:rPr lang="en-US" altLang="zh-CN" sz="1200" kern="1200" dirty="0">
                <a:solidFill>
                  <a:schemeClr val="tx1"/>
                </a:solidFill>
                <a:effectLst/>
                <a:latin typeface="Arial" charset="0"/>
                <a:ea typeface="+mn-ea"/>
                <a:cs typeface="Arial" charset="0"/>
              </a:rPr>
              <a:t> input filter if there are any subsequent </a:t>
            </a:r>
            <a:r>
              <a:rPr lang="en-US" altLang="zh-CN" sz="1200" kern="1200" dirty="0" err="1">
                <a:solidFill>
                  <a:schemeClr val="tx1"/>
                </a:solidFill>
                <a:effectLst/>
                <a:latin typeface="Arial" charset="0"/>
                <a:ea typeface="+mn-ea"/>
                <a:cs typeface="Arial" charset="0"/>
              </a:rPr>
              <a:t>serial_in_order</a:t>
            </a:r>
            <a:r>
              <a:rPr lang="en-US" altLang="zh-CN" sz="1200" kern="1200" dirty="0">
                <a:solidFill>
                  <a:schemeClr val="tx1"/>
                </a:solidFill>
                <a:effectLst/>
                <a:latin typeface="Arial" charset="0"/>
                <a:ea typeface="+mn-ea"/>
                <a:cs typeface="Arial" charset="0"/>
              </a:rPr>
              <a:t> stages that should process items in their input order.</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CAUTION</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Intel® Threading Building Blocks (Intel® TBB) 2.0 and prior treated parallel input stages as serial. Later versions of Intel TBB can execute a parallel input stage in parallel, so if you specify such a stage, ensure that its operator() is thread safe.</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Members</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namespace </a:t>
            </a:r>
            <a:r>
              <a:rPr lang="en-US" altLang="zh-CN" sz="1200" kern="1200" dirty="0" err="1">
                <a:solidFill>
                  <a:schemeClr val="tx1"/>
                </a:solidFill>
                <a:effectLst/>
                <a:latin typeface="Arial" charset="0"/>
                <a:ea typeface="+mn-ea"/>
                <a:cs typeface="Arial" charset="0"/>
              </a:rPr>
              <a:t>tbb</a:t>
            </a:r>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class filter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public:</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enum</a:t>
            </a:r>
            <a:r>
              <a:rPr lang="en-US" altLang="zh-CN" sz="1200" kern="1200" dirty="0">
                <a:solidFill>
                  <a:schemeClr val="tx1"/>
                </a:solidFill>
                <a:effectLst/>
                <a:latin typeface="Arial" charset="0"/>
                <a:ea typeface="+mn-ea"/>
                <a:cs typeface="Arial" charset="0"/>
              </a:rPr>
              <a:t> mode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parallel = implementation-defined,</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serial_in_order</a:t>
            </a:r>
            <a:r>
              <a:rPr lang="en-US" altLang="zh-CN" sz="1200" kern="1200" dirty="0">
                <a:solidFill>
                  <a:schemeClr val="tx1"/>
                </a:solidFill>
                <a:effectLst/>
                <a:latin typeface="Arial" charset="0"/>
                <a:ea typeface="+mn-ea"/>
                <a:cs typeface="Arial" charset="0"/>
              </a:rPr>
              <a:t> = implementation-defined,</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serial_out_of_order</a:t>
            </a:r>
            <a:r>
              <a:rPr lang="en-US" altLang="zh-CN" sz="1200" kern="1200" dirty="0">
                <a:solidFill>
                  <a:schemeClr val="tx1"/>
                </a:solidFill>
                <a:effectLst/>
                <a:latin typeface="Arial" charset="0"/>
                <a:ea typeface="+mn-ea"/>
                <a:cs typeface="Arial" charset="0"/>
              </a:rPr>
              <a:t> = implementation-defined</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bool </a:t>
            </a:r>
            <a:r>
              <a:rPr lang="en-US" altLang="zh-CN" sz="1200" kern="1200" dirty="0" err="1">
                <a:solidFill>
                  <a:schemeClr val="tx1"/>
                </a:solidFill>
                <a:effectLst/>
                <a:latin typeface="Arial" charset="0"/>
                <a:ea typeface="+mn-ea"/>
                <a:cs typeface="Arial" charset="0"/>
              </a:rPr>
              <a:t>is_serial</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bool </a:t>
            </a:r>
            <a:r>
              <a:rPr lang="en-US" altLang="zh-CN" sz="1200" kern="1200" dirty="0" err="1">
                <a:solidFill>
                  <a:schemeClr val="tx1"/>
                </a:solidFill>
                <a:effectLst/>
                <a:latin typeface="Arial" charset="0"/>
                <a:ea typeface="+mn-ea"/>
                <a:cs typeface="Arial" charset="0"/>
              </a:rPr>
              <a:t>is_ordered</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virtual void* operator()( void* item ) = 0;</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virtual void finalize( void* item )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virtual ~filter();</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protected:</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explicit filter( mode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The following table provides additional information on the members of this template class.</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Member	Description</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explicit filter( mode </a:t>
            </a:r>
            <a:r>
              <a:rPr lang="en-US" altLang="zh-CN" sz="1200" kern="1200" dirty="0" err="1">
                <a:solidFill>
                  <a:schemeClr val="tx1"/>
                </a:solidFill>
                <a:effectLst/>
                <a:latin typeface="Arial" charset="0"/>
                <a:ea typeface="+mn-ea"/>
                <a:cs typeface="Arial" charset="0"/>
              </a:rPr>
              <a:t>filter_mode</a:t>
            </a:r>
            <a:r>
              <a:rPr lang="en-US" altLang="zh-CN" sz="1200" kern="1200" dirty="0">
                <a:solidFill>
                  <a:schemeClr val="tx1"/>
                </a:solidFill>
                <a:effectLst/>
                <a:latin typeface="Arial" charset="0"/>
                <a:ea typeface="+mn-ea"/>
                <a:cs typeface="Arial" charset="0"/>
              </a:rPr>
              <a:t> )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Constructs a filter of the specified mode.</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NOTE</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Intel TBB 2.1 and prior had a similar constructor with a bool argument </a:t>
            </a:r>
            <a:r>
              <a:rPr lang="en-US" altLang="zh-CN" sz="1200" kern="1200" dirty="0" err="1">
                <a:solidFill>
                  <a:schemeClr val="tx1"/>
                </a:solidFill>
                <a:effectLst/>
                <a:latin typeface="Arial" charset="0"/>
                <a:ea typeface="+mn-ea"/>
                <a:cs typeface="Arial" charset="0"/>
              </a:rPr>
              <a:t>is_serial</a:t>
            </a:r>
            <a:r>
              <a:rPr lang="en-US" altLang="zh-CN" sz="1200" kern="1200" dirty="0">
                <a:solidFill>
                  <a:schemeClr val="tx1"/>
                </a:solidFill>
                <a:effectLst/>
                <a:latin typeface="Arial" charset="0"/>
                <a:ea typeface="+mn-ea"/>
                <a:cs typeface="Arial" charset="0"/>
              </a:rPr>
              <a: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~filter()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Destroys the filter. If the filter is in a pipeline, it is automatically removed from that pipeline.</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bool </a:t>
            </a:r>
            <a:r>
              <a:rPr lang="en-US" altLang="zh-CN" sz="1200" kern="1200" dirty="0" err="1">
                <a:solidFill>
                  <a:schemeClr val="tx1"/>
                </a:solidFill>
                <a:effectLst/>
                <a:latin typeface="Arial" charset="0"/>
                <a:ea typeface="+mn-ea"/>
                <a:cs typeface="Arial" charset="0"/>
              </a:rPr>
              <a:t>is_serial</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Returns: False if filter mode is parallel; true otherwise.</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bool </a:t>
            </a:r>
            <a:r>
              <a:rPr lang="en-US" altLang="zh-CN" sz="1200" kern="1200" dirty="0" err="1">
                <a:solidFill>
                  <a:schemeClr val="tx1"/>
                </a:solidFill>
                <a:effectLst/>
                <a:latin typeface="Arial" charset="0"/>
                <a:ea typeface="+mn-ea"/>
                <a:cs typeface="Arial" charset="0"/>
              </a:rPr>
              <a:t>is_ordered</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Returns: True if filter mode is </a:t>
            </a:r>
            <a:r>
              <a:rPr lang="en-US" altLang="zh-CN" sz="1200" kern="1200" dirty="0" err="1">
                <a:solidFill>
                  <a:schemeClr val="tx1"/>
                </a:solidFill>
                <a:effectLst/>
                <a:latin typeface="Arial" charset="0"/>
                <a:ea typeface="+mn-ea"/>
                <a:cs typeface="Arial" charset="0"/>
              </a:rPr>
              <a:t>serial_in_order</a:t>
            </a:r>
            <a:r>
              <a:rPr lang="en-US" altLang="zh-CN" sz="1200" kern="1200" dirty="0">
                <a:solidFill>
                  <a:schemeClr val="tx1"/>
                </a:solidFill>
                <a:effectLst/>
                <a:latin typeface="Arial" charset="0"/>
                <a:ea typeface="+mn-ea"/>
                <a:cs typeface="Arial" charset="0"/>
              </a:rPr>
              <a:t>, false otherwise.</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virtual void* operator()( void * item )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The derived filter should override this method to process an item and return a pointer to an item to be processed by the next filter. The item parameter is NULL for the first filter in the pipeline.</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Returns: The first filter in a pipeline should return NULL if there are no more items to process. The result of the last filter in a pipeline is ignored.</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virtual void finalize( void * item )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A pipeline can be cancelled by user demand or because of an exception. When a pipeline is cancelled, there may be items returned by a filter's operator() that have not yet been processed by the next filter. When a pipeline is cancelled, the next filter invokes finalize() on each item instead of operator(). In contrast to operator(), method finalize() does not return an item for further processing. A derived filter should override finalize() to perform proper cleanup for an item. A pipeline will not invoke any further methods on the item.</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Returns: The default definition has no effect.</a:t>
            </a:r>
            <a:endParaRPr lang="zh-CN" altLang="zh-CN" sz="1200" kern="1200" dirty="0">
              <a:solidFill>
                <a:schemeClr val="tx1"/>
              </a:solidFill>
              <a:effectLst/>
              <a:latin typeface="Arial" charset="0"/>
              <a:ea typeface="+mn-ea"/>
              <a:cs typeface="Arial" charset="0"/>
            </a:endParaRPr>
          </a:p>
          <a:p>
            <a:endParaRPr lang="zh-CN" altLang="en-US" dirty="0"/>
          </a:p>
        </p:txBody>
      </p:sp>
      <p:sp>
        <p:nvSpPr>
          <p:cNvPr id="4" name="灯片编号占位符 3"/>
          <p:cNvSpPr>
            <a:spLocks noGrp="1"/>
          </p:cNvSpPr>
          <p:nvPr>
            <p:ph type="sldNum" sz="quarter" idx="10"/>
          </p:nvPr>
        </p:nvSpPr>
        <p:spPr/>
        <p:txBody>
          <a:bodyPr/>
          <a:lstStyle/>
          <a:p>
            <a:pPr>
              <a:defRPr/>
            </a:pPr>
            <a:fld id="{B11E42A8-665C-403D-AEB3-AC6DD930C62E}" type="slidenum">
              <a:rPr lang="zh-CN" altLang="en-US" smtClean="0"/>
              <a:pPr>
                <a:defRPr/>
              </a:pPr>
              <a:t>61</a:t>
            </a:fld>
            <a:endParaRPr lang="en-US" altLang="zh-CN"/>
          </a:p>
        </p:txBody>
      </p:sp>
    </p:spTree>
    <p:extLst>
      <p:ext uri="{BB962C8B-B14F-4D97-AF65-F5344CB8AC3E}">
        <p14:creationId xmlns:p14="http://schemas.microsoft.com/office/powerpoint/2010/main" val="42376959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Arial" charset="0"/>
                <a:ea typeface="+mn-ea"/>
                <a:cs typeface="Arial" charset="0"/>
              </a:rPr>
              <a:t>pipeline Class</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Summary</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CAUTION</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This feature is deprecated and will be removed in the future.</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Class that performs pipelined execution.</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Header</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#include "</a:t>
            </a:r>
            <a:r>
              <a:rPr lang="en-US" altLang="zh-CN" sz="1200" kern="1200" dirty="0" err="1">
                <a:solidFill>
                  <a:schemeClr val="tx1"/>
                </a:solidFill>
                <a:effectLst/>
                <a:latin typeface="Arial" charset="0"/>
                <a:ea typeface="+mn-ea"/>
                <a:cs typeface="Arial" charset="0"/>
              </a:rPr>
              <a:t>tbb</a:t>
            </a:r>
            <a:r>
              <a:rPr lang="en-US" altLang="zh-CN" sz="1200" kern="1200" dirty="0">
                <a:solidFill>
                  <a:schemeClr val="tx1"/>
                </a:solidFill>
                <a:effectLst/>
                <a:latin typeface="Arial" charset="0"/>
                <a:ea typeface="+mn-ea"/>
                <a:cs typeface="Arial" charset="0"/>
              </a:rPr>
              <a:t>/</a:t>
            </a:r>
            <a:r>
              <a:rPr lang="en-US" altLang="zh-CN" sz="1200" kern="1200" dirty="0" err="1">
                <a:solidFill>
                  <a:schemeClr val="tx1"/>
                </a:solidFill>
                <a:effectLst/>
                <a:latin typeface="Arial" charset="0"/>
                <a:ea typeface="+mn-ea"/>
                <a:cs typeface="Arial" charset="0"/>
              </a:rPr>
              <a:t>pipeline.h</a:t>
            </a:r>
            <a:r>
              <a:rPr lang="en-US" altLang="zh-CN" sz="1200" kern="1200" dirty="0">
                <a:solidFill>
                  <a:schemeClr val="tx1"/>
                </a:solidFill>
                <a:effectLst/>
                <a:latin typeface="Arial" charset="0"/>
                <a:ea typeface="+mn-ea"/>
                <a:cs typeface="Arial" charset="0"/>
              </a:rPr>
              <a: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Syntax</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class pipeline;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Description</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A pipeline represents pipelined application of a series of filters to a stream of items. Each filter operates in a particular mode: parallel, serial in-order, or serial out-of-order (MacDonald 2004).</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A pipeline contains one or more filters, denoted here as fi , where </a:t>
            </a:r>
            <a:r>
              <a:rPr lang="en-US" altLang="zh-CN" sz="1200" kern="1200" dirty="0" err="1">
                <a:solidFill>
                  <a:schemeClr val="tx1"/>
                </a:solidFill>
                <a:effectLst/>
                <a:latin typeface="Arial" charset="0"/>
                <a:ea typeface="+mn-ea"/>
                <a:cs typeface="Arial" charset="0"/>
              </a:rPr>
              <a:t>i</a:t>
            </a:r>
            <a:r>
              <a:rPr lang="en-US" altLang="zh-CN" sz="1200" kern="1200" dirty="0">
                <a:solidFill>
                  <a:schemeClr val="tx1"/>
                </a:solidFill>
                <a:effectLst/>
                <a:latin typeface="Arial" charset="0"/>
                <a:ea typeface="+mn-ea"/>
                <a:cs typeface="Arial" charset="0"/>
              </a:rPr>
              <a:t> denotes the position of the filter in the pipeline. The pipeline starts with filter f0, followed by f1, f2, etc. The following steps describe how to use class pipeline.</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Derive each class fi from filter. The constructor for fi specifies its mode as a parameter to the constructor for base class filter</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Override virtual method filter::operator() to perform the filter's action on the item, and return a pointer to the item to be processed by the next filter. The first filter f0 generates the stream. It should return NULL if there are no more items in the stream. The return value for the last filter is ignored.</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Create an instance of class pipeline.</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Create instances of the filters fi and add them to the pipeline, in order from first to last. An instance of a filter can be added at most once to a pipeline. A filter should never be a member of more than one pipeline at a time.</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Call method pipeline::run . The parameter </a:t>
            </a:r>
            <a:r>
              <a:rPr lang="en-US" altLang="zh-CN" sz="1200" kern="1200" dirty="0" err="1">
                <a:solidFill>
                  <a:schemeClr val="tx1"/>
                </a:solidFill>
                <a:effectLst/>
                <a:latin typeface="Arial" charset="0"/>
                <a:ea typeface="+mn-ea"/>
                <a:cs typeface="Arial" charset="0"/>
              </a:rPr>
              <a:t>max_number_of_live_tokens</a:t>
            </a:r>
            <a:r>
              <a:rPr lang="en-US" altLang="zh-CN" sz="1200" kern="1200" dirty="0">
                <a:solidFill>
                  <a:schemeClr val="tx1"/>
                </a:solidFill>
                <a:effectLst/>
                <a:latin typeface="Arial" charset="0"/>
                <a:ea typeface="+mn-ea"/>
                <a:cs typeface="Arial" charset="0"/>
              </a:rPr>
              <a:t> puts an upper bound on the number of stages that will be run concurrently. Higher values may increase concurrency at the expense of more memory consumption from having more items in flight. See the Tutorial, in the section on class pipeline, for more about effective use of </a:t>
            </a:r>
            <a:r>
              <a:rPr lang="en-US" altLang="zh-CN" sz="1200" kern="1200" dirty="0" err="1">
                <a:solidFill>
                  <a:schemeClr val="tx1"/>
                </a:solidFill>
                <a:effectLst/>
                <a:latin typeface="Arial" charset="0"/>
                <a:ea typeface="+mn-ea"/>
                <a:cs typeface="Arial" charset="0"/>
              </a:rPr>
              <a:t>max_number_of_live_tokens</a:t>
            </a:r>
            <a:r>
              <a:rPr lang="en-US" altLang="zh-CN" sz="1200" kern="1200" dirty="0">
                <a:solidFill>
                  <a:schemeClr val="tx1"/>
                </a:solidFill>
                <a:effectLst/>
                <a:latin typeface="Arial" charset="0"/>
                <a:ea typeface="+mn-ea"/>
                <a:cs typeface="Arial" charset="0"/>
              </a:rPr>
              <a: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TIP</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Given sufficient processors and tokens, the throughput of the pipeline is limited to the throughput of the slowest serial filter.</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NOTE</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Function </a:t>
            </a:r>
            <a:r>
              <a:rPr lang="en-US" altLang="zh-CN" sz="1200" kern="1200" dirty="0" err="1">
                <a:solidFill>
                  <a:schemeClr val="tx1"/>
                </a:solidFill>
                <a:effectLst/>
                <a:latin typeface="Arial" charset="0"/>
                <a:ea typeface="+mn-ea"/>
                <a:cs typeface="Arial" charset="0"/>
              </a:rPr>
              <a:t>parallel_pipeline</a:t>
            </a:r>
            <a:r>
              <a:rPr lang="en-US" altLang="zh-CN" sz="1200" kern="1200" dirty="0">
                <a:solidFill>
                  <a:schemeClr val="tx1"/>
                </a:solidFill>
                <a:effectLst/>
                <a:latin typeface="Arial" charset="0"/>
                <a:ea typeface="+mn-ea"/>
                <a:cs typeface="Arial" charset="0"/>
              </a:rPr>
              <a:t> provides a strongly typed lambda-friendly way to build and run pipelines.</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Members</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namespace </a:t>
            </a:r>
            <a:r>
              <a:rPr lang="en-US" altLang="zh-CN" sz="1200" kern="1200" dirty="0" err="1">
                <a:solidFill>
                  <a:schemeClr val="tx1"/>
                </a:solidFill>
                <a:effectLst/>
                <a:latin typeface="Arial" charset="0"/>
                <a:ea typeface="+mn-ea"/>
                <a:cs typeface="Arial" charset="0"/>
              </a:rPr>
              <a:t>tbb</a:t>
            </a:r>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class pipeline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public:</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pipeline();</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~pipeline();</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void </a:t>
            </a:r>
            <a:r>
              <a:rPr lang="en-US" altLang="zh-CN" sz="1200" kern="1200" dirty="0" err="1">
                <a:solidFill>
                  <a:schemeClr val="tx1"/>
                </a:solidFill>
                <a:effectLst/>
                <a:latin typeface="Arial" charset="0"/>
                <a:ea typeface="+mn-ea"/>
                <a:cs typeface="Arial" charset="0"/>
              </a:rPr>
              <a:t>add_filter</a:t>
            </a:r>
            <a:r>
              <a:rPr lang="en-US" altLang="zh-CN" sz="1200" kern="1200" dirty="0">
                <a:solidFill>
                  <a:schemeClr val="tx1"/>
                </a:solidFill>
                <a:effectLst/>
                <a:latin typeface="Arial" charset="0"/>
                <a:ea typeface="+mn-ea"/>
                <a:cs typeface="Arial" charset="0"/>
              </a:rPr>
              <a:t>( filter&amp; f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void run( </a:t>
            </a:r>
            <a:r>
              <a:rPr lang="en-US" altLang="zh-CN" sz="1200" kern="1200" dirty="0" err="1">
                <a:solidFill>
                  <a:schemeClr val="tx1"/>
                </a:solidFill>
                <a:effectLst/>
                <a:latin typeface="Arial" charset="0"/>
                <a:ea typeface="+mn-ea"/>
                <a:cs typeface="Arial" charset="0"/>
              </a:rPr>
              <a:t>size_t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max_number_of_live_tokens</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task_group_context</a:t>
            </a:r>
            <a:r>
              <a:rPr lang="en-US" altLang="zh-CN" sz="1200" kern="1200" dirty="0">
                <a:solidFill>
                  <a:schemeClr val="tx1"/>
                </a:solidFill>
                <a:effectLst/>
                <a:latin typeface="Arial" charset="0"/>
                <a:ea typeface="+mn-ea"/>
                <a:cs typeface="Arial" charset="0"/>
              </a:rPr>
              <a:t>&amp; group]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void clear();</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NOTE</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Though the current implementation declares the destructor virtual, do not rely on this detail. The virtual nature is deprecated and may disappear in future versions of Intel® Threading Building Blocks (Intel® TBB).</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The following table provides additional information on the members of this template class.</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Member	Description</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pipeline()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Constructs pipeline with no filters.</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~pipeline()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Removes all filters from the pipeline and destroys the pipeline.</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void </a:t>
            </a:r>
            <a:r>
              <a:rPr lang="en-US" altLang="zh-CN" sz="1200" kern="1200" dirty="0" err="1">
                <a:solidFill>
                  <a:schemeClr val="tx1"/>
                </a:solidFill>
                <a:effectLst/>
                <a:latin typeface="Arial" charset="0"/>
                <a:ea typeface="+mn-ea"/>
                <a:cs typeface="Arial" charset="0"/>
              </a:rPr>
              <a:t>add_filter</a:t>
            </a:r>
            <a:r>
              <a:rPr lang="en-US" altLang="zh-CN" sz="1200" kern="1200" dirty="0">
                <a:solidFill>
                  <a:schemeClr val="tx1"/>
                </a:solidFill>
                <a:effectLst/>
                <a:latin typeface="Arial" charset="0"/>
                <a:ea typeface="+mn-ea"/>
                <a:cs typeface="Arial" charset="0"/>
              </a:rPr>
              <a:t>( filter&amp; f )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Appends filter f to sequence of filters in the pipeline. The filter f must not already be in a pipeline.</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void run( </a:t>
            </a:r>
            <a:r>
              <a:rPr lang="en-US" altLang="zh-CN" sz="1200" kern="1200" dirty="0" err="1">
                <a:solidFill>
                  <a:schemeClr val="tx1"/>
                </a:solidFill>
                <a:effectLst/>
                <a:latin typeface="Arial" charset="0"/>
                <a:ea typeface="+mn-ea"/>
                <a:cs typeface="Arial" charset="0"/>
              </a:rPr>
              <a:t>size_t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max_number_of_live_tokens</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task_group_context</a:t>
            </a:r>
            <a:r>
              <a:rPr lang="en-US" altLang="zh-CN" sz="1200" kern="1200" dirty="0">
                <a:solidFill>
                  <a:schemeClr val="tx1"/>
                </a:solidFill>
                <a:effectLst/>
                <a:latin typeface="Arial" charset="0"/>
                <a:ea typeface="+mn-ea"/>
                <a:cs typeface="Arial" charset="0"/>
              </a:rPr>
              <a:t>&amp; group] )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Runs the pipeline until the first filter returns NULL and each subsequent filter has processed all items from its predecessor. The number of items processed in parallel depends upon the structure of the pipeline and number of available threads. At most </a:t>
            </a:r>
            <a:r>
              <a:rPr lang="en-US" altLang="zh-CN" sz="1200" kern="1200" dirty="0" err="1">
                <a:solidFill>
                  <a:schemeClr val="tx1"/>
                </a:solidFill>
                <a:effectLst/>
                <a:latin typeface="Arial" charset="0"/>
                <a:ea typeface="+mn-ea"/>
                <a:cs typeface="Arial" charset="0"/>
              </a:rPr>
              <a:t>max_number_of_live_tokens</a:t>
            </a:r>
            <a:r>
              <a:rPr lang="en-US" altLang="zh-CN" sz="1200" kern="1200" dirty="0">
                <a:solidFill>
                  <a:schemeClr val="tx1"/>
                </a:solidFill>
                <a:effectLst/>
                <a:latin typeface="Arial" charset="0"/>
                <a:ea typeface="+mn-ea"/>
                <a:cs typeface="Arial" charset="0"/>
              </a:rPr>
              <a:t> are in flight at any given time.</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A pipeline can be run multiple times. It is safe to add stages between runs. Concurrent invocations of run on the same instance of pipeline are prohibited.</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If the group argument is specified, pipeline’s tasks are executed in this group. By default the algorithm is executed in a bound group of its own.</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void clear()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Removes all filters from the pipeline.</a:t>
            </a:r>
            <a:endParaRPr lang="zh-CN" altLang="zh-CN" sz="1200" kern="1200" dirty="0">
              <a:solidFill>
                <a:schemeClr val="tx1"/>
              </a:solidFill>
              <a:effectLst/>
              <a:latin typeface="Arial" charset="0"/>
              <a:ea typeface="+mn-ea"/>
              <a:cs typeface="Arial" charset="0"/>
            </a:endParaRPr>
          </a:p>
          <a:p>
            <a:endParaRPr lang="zh-CN" altLang="en-US" dirty="0"/>
          </a:p>
        </p:txBody>
      </p:sp>
      <p:sp>
        <p:nvSpPr>
          <p:cNvPr id="4" name="灯片编号占位符 3"/>
          <p:cNvSpPr>
            <a:spLocks noGrp="1"/>
          </p:cNvSpPr>
          <p:nvPr>
            <p:ph type="sldNum" sz="quarter" idx="10"/>
          </p:nvPr>
        </p:nvSpPr>
        <p:spPr/>
        <p:txBody>
          <a:bodyPr/>
          <a:lstStyle/>
          <a:p>
            <a:pPr>
              <a:defRPr/>
            </a:pPr>
            <a:fld id="{B11E42A8-665C-403D-AEB3-AC6DD930C62E}" type="slidenum">
              <a:rPr lang="zh-CN" altLang="en-US" smtClean="0"/>
              <a:pPr>
                <a:defRPr/>
              </a:pPr>
              <a:t>62</a:t>
            </a:fld>
            <a:endParaRPr lang="en-US" altLang="zh-CN"/>
          </a:p>
        </p:txBody>
      </p:sp>
    </p:spTree>
    <p:extLst>
      <p:ext uri="{BB962C8B-B14F-4D97-AF65-F5344CB8AC3E}">
        <p14:creationId xmlns:p14="http://schemas.microsoft.com/office/powerpoint/2010/main" val="27039809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EF8F89-031F-45E3-B64F-1FF55BBEE27D}" type="slidenum">
              <a:rPr lang="en-US">
                <a:solidFill>
                  <a:prstClr val="black"/>
                </a:solidFill>
              </a:rPr>
              <a:pPr/>
              <a:t>63</a:t>
            </a:fld>
            <a:endParaRPr lang="en-US">
              <a:solidFill>
                <a:prstClr val="black"/>
              </a:solidFill>
            </a:endParaRPr>
          </a:p>
        </p:txBody>
      </p:sp>
      <p:sp>
        <p:nvSpPr>
          <p:cNvPr id="658434" name="Rectangle 2"/>
          <p:cNvSpPr>
            <a:spLocks noGrp="1" noRot="1" noChangeAspect="1" noChangeArrowheads="1" noTextEdit="1"/>
          </p:cNvSpPr>
          <p:nvPr>
            <p:ph type="sldImg"/>
          </p:nvPr>
        </p:nvSpPr>
        <p:spPr>
          <a:ln/>
        </p:spPr>
      </p:sp>
      <p:sp>
        <p:nvSpPr>
          <p:cNvPr id="658435" name="Rectangle 3"/>
          <p:cNvSpPr>
            <a:spLocks noGrp="1" noChangeArrowheads="1"/>
          </p:cNvSpPr>
          <p:nvPr>
            <p:ph type="body" idx="1"/>
          </p:nvPr>
        </p:nvSpPr>
        <p:spPr/>
        <p:txBody>
          <a:bodyPr/>
          <a:lstStyle/>
          <a:p>
            <a:r>
              <a:rPr lang="en-US"/>
              <a:t>Note tbb:filter(serial)</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114F6C-CC04-41FB-9527-2AE0B7C8156F}" type="slidenum">
              <a:rPr lang="en-US">
                <a:solidFill>
                  <a:prstClr val="black"/>
                </a:solidFill>
              </a:rPr>
              <a:pPr/>
              <a:t>64</a:t>
            </a:fld>
            <a:endParaRPr lang="en-US">
              <a:solidFill>
                <a:prstClr val="black"/>
              </a:solidFill>
            </a:endParaRPr>
          </a:p>
        </p:txBody>
      </p:sp>
      <p:sp>
        <p:nvSpPr>
          <p:cNvPr id="659458" name="Rectangle 2"/>
          <p:cNvSpPr>
            <a:spLocks noGrp="1" noRot="1" noChangeAspect="1" noChangeArrowheads="1" noTextEdit="1"/>
          </p:cNvSpPr>
          <p:nvPr>
            <p:ph type="sldImg"/>
          </p:nvPr>
        </p:nvSpPr>
        <p:spPr>
          <a:ln/>
        </p:spPr>
      </p:sp>
      <p:sp>
        <p:nvSpPr>
          <p:cNvPr id="659459" name="Rectangle 3"/>
          <p:cNvSpPr>
            <a:spLocks noGrp="1" noChangeArrowheads="1"/>
          </p:cNvSpPr>
          <p:nvPr>
            <p:ph type="body" idx="1"/>
          </p:nvPr>
        </p:nvSpPr>
        <p:spPr/>
        <p:txBody>
          <a:bodyPr/>
          <a:lstStyle/>
          <a:p>
            <a:r>
              <a:rPr lang="en-US"/>
              <a:t>Note tbb::filter(parallel)</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Arial" charset="0"/>
                <a:ea typeface="+mn-ea"/>
                <a:cs typeface="Arial" charset="0"/>
              </a:rPr>
              <a:t>namespace </a:t>
            </a:r>
            <a:r>
              <a:rPr lang="en-US" altLang="zh-CN" sz="1200" b="0" i="0" u="none" strike="noStrike" kern="1200" baseline="0" dirty="0" err="1">
                <a:solidFill>
                  <a:schemeClr val="tx1"/>
                </a:solidFill>
                <a:latin typeface="Arial" charset="0"/>
                <a:ea typeface="+mn-ea"/>
                <a:cs typeface="Arial" charset="0"/>
              </a:rPr>
              <a:t>tbb</a:t>
            </a:r>
            <a:r>
              <a:rPr lang="en-US" altLang="zh-CN" sz="1200" b="0" i="0" u="none" strike="noStrike" kern="1200" baseline="0" dirty="0">
                <a:solidFill>
                  <a:schemeClr val="tx1"/>
                </a:solidFill>
                <a:latin typeface="Arial" charset="0"/>
                <a:ea typeface="+mn-ea"/>
                <a:cs typeface="Arial" charset="0"/>
              </a:rPr>
              <a:t> { </a:t>
            </a:r>
          </a:p>
          <a:p>
            <a:r>
              <a:rPr lang="en-US" altLang="zh-CN" sz="1200" b="0" i="0" u="none" strike="noStrike" kern="1200" baseline="0" dirty="0" err="1">
                <a:solidFill>
                  <a:schemeClr val="tx1"/>
                </a:solidFill>
                <a:latin typeface="Arial" charset="0"/>
                <a:ea typeface="+mn-ea"/>
                <a:cs typeface="Arial" charset="0"/>
              </a:rPr>
              <a:t>typedef</a:t>
            </a:r>
            <a:r>
              <a:rPr lang="en-US" altLang="zh-CN" sz="1200" b="0" i="0" u="none" strike="noStrike" kern="1200" baseline="0" dirty="0">
                <a:solidFill>
                  <a:schemeClr val="tx1"/>
                </a:solidFill>
                <a:latin typeface="Arial" charset="0"/>
                <a:ea typeface="+mn-ea"/>
                <a:cs typeface="Arial" charset="0"/>
              </a:rPr>
              <a:t> </a:t>
            </a:r>
            <a:r>
              <a:rPr lang="en-US" altLang="zh-CN" sz="1200" b="0" i="1" u="none" strike="noStrike" kern="1200" baseline="0" dirty="0">
                <a:solidFill>
                  <a:schemeClr val="tx1"/>
                </a:solidFill>
                <a:latin typeface="Arial" charset="0"/>
                <a:ea typeface="+mn-ea"/>
                <a:cs typeface="Arial" charset="0"/>
              </a:rPr>
              <a:t>unsigned-integral-type </a:t>
            </a:r>
            <a:r>
              <a:rPr lang="en-US" altLang="zh-CN" sz="1200" b="0" i="0" u="none" strike="noStrike" kern="1200" baseline="0" dirty="0" err="1">
                <a:solidFill>
                  <a:schemeClr val="tx1"/>
                </a:solidFill>
                <a:latin typeface="Arial" charset="0"/>
                <a:ea typeface="+mn-ea"/>
                <a:cs typeface="Arial" charset="0"/>
              </a:rPr>
              <a:t>stack_size_type</a:t>
            </a:r>
            <a:r>
              <a:rPr lang="en-US" altLang="zh-CN" sz="1200" b="0" i="0" u="none" strike="noStrike" kern="1200" baseline="0" dirty="0">
                <a:solidFill>
                  <a:schemeClr val="tx1"/>
                </a:solidFill>
                <a:latin typeface="Arial" charset="0"/>
                <a:ea typeface="+mn-ea"/>
                <a:cs typeface="Arial" charset="0"/>
              </a:rPr>
              <a:t>; </a:t>
            </a:r>
          </a:p>
          <a:p>
            <a:r>
              <a:rPr lang="en-US" altLang="zh-CN" sz="1200" b="0" i="0" u="none" strike="noStrike" kern="1200" baseline="0" dirty="0">
                <a:solidFill>
                  <a:schemeClr val="tx1"/>
                </a:solidFill>
                <a:latin typeface="Arial" charset="0"/>
                <a:ea typeface="+mn-ea"/>
                <a:cs typeface="Arial" charset="0"/>
              </a:rPr>
              <a:t>class </a:t>
            </a:r>
            <a:r>
              <a:rPr lang="en-US" altLang="zh-CN" sz="1200" b="0" i="0" u="none" strike="noStrike" kern="1200" baseline="0" dirty="0" err="1">
                <a:solidFill>
                  <a:schemeClr val="tx1"/>
                </a:solidFill>
                <a:latin typeface="Arial" charset="0"/>
                <a:ea typeface="+mn-ea"/>
                <a:cs typeface="Arial" charset="0"/>
              </a:rPr>
              <a:t>task_scheduler_init</a:t>
            </a:r>
            <a:r>
              <a:rPr lang="en-US" altLang="zh-CN" sz="1200" b="0" i="0" u="none" strike="noStrike" kern="1200" baseline="0" dirty="0">
                <a:solidFill>
                  <a:schemeClr val="tx1"/>
                </a:solidFill>
                <a:latin typeface="Arial" charset="0"/>
                <a:ea typeface="+mn-ea"/>
                <a:cs typeface="Arial" charset="0"/>
              </a:rPr>
              <a:t> { </a:t>
            </a:r>
          </a:p>
          <a:p>
            <a:r>
              <a:rPr lang="en-US" altLang="zh-CN" sz="1200" b="0" i="0" u="none" strike="noStrike" kern="1200" baseline="0" dirty="0">
                <a:solidFill>
                  <a:schemeClr val="tx1"/>
                </a:solidFill>
                <a:latin typeface="Arial" charset="0"/>
                <a:ea typeface="+mn-ea"/>
                <a:cs typeface="Arial" charset="0"/>
              </a:rPr>
              <a:t>public: </a:t>
            </a:r>
          </a:p>
          <a:p>
            <a:pPr lvl="1"/>
            <a:r>
              <a:rPr lang="en-US" altLang="zh-CN" sz="1200" b="0" i="0" u="none" strike="noStrike" kern="1200" baseline="0" dirty="0">
                <a:solidFill>
                  <a:schemeClr val="tx1"/>
                </a:solidFill>
                <a:latin typeface="Arial" charset="0"/>
                <a:ea typeface="+mn-ea"/>
                <a:cs typeface="Arial" charset="0"/>
              </a:rPr>
              <a:t>static </a:t>
            </a:r>
            <a:r>
              <a:rPr lang="en-US" altLang="zh-CN" sz="1200" b="0" i="0" u="none" strike="noStrike" kern="1200" baseline="0" dirty="0" err="1">
                <a:solidFill>
                  <a:schemeClr val="tx1"/>
                </a:solidFill>
                <a:latin typeface="Arial" charset="0"/>
                <a:ea typeface="+mn-ea"/>
                <a:cs typeface="Arial" charset="0"/>
              </a:rPr>
              <a:t>const</a:t>
            </a:r>
            <a:r>
              <a:rPr lang="en-US" altLang="zh-CN" sz="1200" b="0" i="0" u="none" strike="noStrike" kern="1200" baseline="0" dirty="0">
                <a:solidFill>
                  <a:schemeClr val="tx1"/>
                </a:solidFill>
                <a:latin typeface="Arial" charset="0"/>
                <a:ea typeface="+mn-ea"/>
                <a:cs typeface="Arial" charset="0"/>
              </a:rPr>
              <a:t> </a:t>
            </a:r>
            <a:r>
              <a:rPr lang="en-US" altLang="zh-CN" sz="1200" b="0" i="0" u="none" strike="noStrike" kern="1200" baseline="0" dirty="0" err="1">
                <a:solidFill>
                  <a:schemeClr val="tx1"/>
                </a:solidFill>
                <a:latin typeface="Arial" charset="0"/>
                <a:ea typeface="+mn-ea"/>
                <a:cs typeface="Arial" charset="0"/>
              </a:rPr>
              <a:t>int</a:t>
            </a:r>
            <a:r>
              <a:rPr lang="en-US" altLang="zh-CN" sz="1200" b="0" i="0" u="none" strike="noStrike" kern="1200" baseline="0" dirty="0">
                <a:solidFill>
                  <a:schemeClr val="tx1"/>
                </a:solidFill>
                <a:latin typeface="Arial" charset="0"/>
                <a:ea typeface="+mn-ea"/>
                <a:cs typeface="Arial" charset="0"/>
              </a:rPr>
              <a:t> automatic = </a:t>
            </a:r>
            <a:r>
              <a:rPr lang="en-US" altLang="zh-CN" sz="1200" b="0" i="1" u="none" strike="noStrike" kern="1200" baseline="0" dirty="0">
                <a:solidFill>
                  <a:schemeClr val="tx1"/>
                </a:solidFill>
                <a:latin typeface="Arial" charset="0"/>
                <a:ea typeface="+mn-ea"/>
                <a:cs typeface="Arial" charset="0"/>
              </a:rPr>
              <a:t>implementation-defined</a:t>
            </a:r>
            <a:r>
              <a:rPr lang="en-US" altLang="zh-CN" sz="1200" b="0" i="0" u="none" strike="noStrike" kern="1200" baseline="0" dirty="0">
                <a:solidFill>
                  <a:schemeClr val="tx1"/>
                </a:solidFill>
                <a:latin typeface="Arial" charset="0"/>
                <a:ea typeface="+mn-ea"/>
                <a:cs typeface="Arial" charset="0"/>
              </a:rPr>
              <a:t>; </a:t>
            </a:r>
          </a:p>
          <a:p>
            <a:pPr lvl="1"/>
            <a:r>
              <a:rPr lang="en-US" altLang="zh-CN" sz="1200" b="0" i="0" u="none" strike="noStrike" kern="1200" baseline="0" dirty="0">
                <a:solidFill>
                  <a:schemeClr val="tx1"/>
                </a:solidFill>
                <a:latin typeface="Arial" charset="0"/>
                <a:ea typeface="+mn-ea"/>
                <a:cs typeface="Arial" charset="0"/>
              </a:rPr>
              <a:t>static </a:t>
            </a:r>
            <a:r>
              <a:rPr lang="en-US" altLang="zh-CN" sz="1200" b="0" i="0" u="none" strike="noStrike" kern="1200" baseline="0" dirty="0" err="1">
                <a:solidFill>
                  <a:schemeClr val="tx1"/>
                </a:solidFill>
                <a:latin typeface="Arial" charset="0"/>
                <a:ea typeface="+mn-ea"/>
                <a:cs typeface="Arial" charset="0"/>
              </a:rPr>
              <a:t>const</a:t>
            </a:r>
            <a:r>
              <a:rPr lang="en-US" altLang="zh-CN" sz="1200" b="0" i="0" u="none" strike="noStrike" kern="1200" baseline="0" dirty="0">
                <a:solidFill>
                  <a:schemeClr val="tx1"/>
                </a:solidFill>
                <a:latin typeface="Arial" charset="0"/>
                <a:ea typeface="+mn-ea"/>
                <a:cs typeface="Arial" charset="0"/>
              </a:rPr>
              <a:t> </a:t>
            </a:r>
            <a:r>
              <a:rPr lang="en-US" altLang="zh-CN" sz="1200" b="0" i="0" u="none" strike="noStrike" kern="1200" baseline="0" dirty="0" err="1">
                <a:solidFill>
                  <a:schemeClr val="tx1"/>
                </a:solidFill>
                <a:latin typeface="Arial" charset="0"/>
                <a:ea typeface="+mn-ea"/>
                <a:cs typeface="Arial" charset="0"/>
              </a:rPr>
              <a:t>int</a:t>
            </a:r>
            <a:r>
              <a:rPr lang="en-US" altLang="zh-CN" sz="1200" b="0" i="0" u="none" strike="noStrike" kern="1200" baseline="0" dirty="0">
                <a:solidFill>
                  <a:schemeClr val="tx1"/>
                </a:solidFill>
                <a:latin typeface="Arial" charset="0"/>
                <a:ea typeface="+mn-ea"/>
                <a:cs typeface="Arial" charset="0"/>
              </a:rPr>
              <a:t> deferred = </a:t>
            </a:r>
            <a:r>
              <a:rPr lang="en-US" altLang="zh-CN" sz="1200" b="0" i="1" u="none" strike="noStrike" kern="1200" baseline="0" dirty="0">
                <a:solidFill>
                  <a:schemeClr val="tx1"/>
                </a:solidFill>
                <a:latin typeface="Arial" charset="0"/>
                <a:ea typeface="+mn-ea"/>
                <a:cs typeface="Arial" charset="0"/>
              </a:rPr>
              <a:t>implementation-defined</a:t>
            </a:r>
            <a:r>
              <a:rPr lang="en-US" altLang="zh-CN" sz="1200" b="0" i="0" u="none" strike="noStrike" kern="1200" baseline="0" dirty="0">
                <a:solidFill>
                  <a:schemeClr val="tx1"/>
                </a:solidFill>
                <a:latin typeface="Arial" charset="0"/>
                <a:ea typeface="+mn-ea"/>
                <a:cs typeface="Arial" charset="0"/>
              </a:rPr>
              <a:t>; </a:t>
            </a:r>
          </a:p>
          <a:p>
            <a:pPr lvl="1"/>
            <a:r>
              <a:rPr lang="en-US" altLang="zh-CN" sz="1200" b="0" i="0" u="none" strike="noStrike" kern="1200" baseline="0" dirty="0" err="1">
                <a:solidFill>
                  <a:schemeClr val="tx1"/>
                </a:solidFill>
                <a:latin typeface="Arial" charset="0"/>
                <a:ea typeface="+mn-ea"/>
                <a:cs typeface="Arial" charset="0"/>
              </a:rPr>
              <a:t>task_scheduler_init</a:t>
            </a:r>
            <a:r>
              <a:rPr lang="en-US" altLang="zh-CN" sz="1200" b="0" i="0" u="none" strike="noStrike" kern="1200" baseline="0" dirty="0">
                <a:solidFill>
                  <a:schemeClr val="tx1"/>
                </a:solidFill>
                <a:latin typeface="Arial" charset="0"/>
                <a:ea typeface="+mn-ea"/>
                <a:cs typeface="Arial" charset="0"/>
              </a:rPr>
              <a:t>( </a:t>
            </a:r>
            <a:r>
              <a:rPr lang="en-US" altLang="zh-CN" sz="1200" b="0" i="0" u="none" strike="noStrike" kern="1200" baseline="0" dirty="0" err="1">
                <a:solidFill>
                  <a:schemeClr val="tx1"/>
                </a:solidFill>
                <a:latin typeface="Arial" charset="0"/>
                <a:ea typeface="+mn-ea"/>
                <a:cs typeface="Arial" charset="0"/>
              </a:rPr>
              <a:t>int</a:t>
            </a:r>
            <a:r>
              <a:rPr lang="en-US" altLang="zh-CN" sz="1200" b="0" i="0" u="none" strike="noStrike" kern="1200" baseline="0" dirty="0">
                <a:solidFill>
                  <a:schemeClr val="tx1"/>
                </a:solidFill>
                <a:latin typeface="Arial" charset="0"/>
                <a:ea typeface="+mn-ea"/>
                <a:cs typeface="Arial" charset="0"/>
              </a:rPr>
              <a:t> </a:t>
            </a:r>
            <a:r>
              <a:rPr lang="en-US" altLang="zh-CN" sz="1200" b="0" i="0" u="none" strike="noStrike" kern="1200" baseline="0" dirty="0" err="1">
                <a:solidFill>
                  <a:schemeClr val="tx1"/>
                </a:solidFill>
                <a:latin typeface="Arial" charset="0"/>
                <a:ea typeface="+mn-ea"/>
                <a:cs typeface="Arial" charset="0"/>
              </a:rPr>
              <a:t>max_threads</a:t>
            </a:r>
            <a:r>
              <a:rPr lang="en-US" altLang="zh-CN" sz="1200" b="0" i="0" u="none" strike="noStrike" kern="1200" baseline="0" dirty="0">
                <a:solidFill>
                  <a:schemeClr val="tx1"/>
                </a:solidFill>
                <a:latin typeface="Arial" charset="0"/>
                <a:ea typeface="+mn-ea"/>
                <a:cs typeface="Arial" charset="0"/>
              </a:rPr>
              <a:t>=automatic, </a:t>
            </a:r>
            <a:r>
              <a:rPr lang="en-US" altLang="zh-CN" sz="1200" b="0" i="0" u="none" strike="noStrike" kern="1200" baseline="0" dirty="0" err="1">
                <a:solidFill>
                  <a:schemeClr val="tx1"/>
                </a:solidFill>
                <a:latin typeface="Arial" charset="0"/>
                <a:ea typeface="+mn-ea"/>
                <a:cs typeface="Arial" charset="0"/>
              </a:rPr>
              <a:t>stack_size_type</a:t>
            </a:r>
            <a:r>
              <a:rPr lang="en-US" altLang="zh-CN" sz="1200" b="0" i="0" u="none" strike="noStrike" kern="1200" baseline="0" dirty="0">
                <a:solidFill>
                  <a:schemeClr val="tx1"/>
                </a:solidFill>
                <a:latin typeface="Arial" charset="0"/>
                <a:ea typeface="+mn-ea"/>
                <a:cs typeface="Arial" charset="0"/>
              </a:rPr>
              <a:t> </a:t>
            </a:r>
            <a:r>
              <a:rPr lang="en-US" altLang="zh-CN" sz="1200" b="0" i="0" u="none" strike="noStrike" kern="1200" baseline="0" dirty="0" err="1">
                <a:solidFill>
                  <a:schemeClr val="tx1"/>
                </a:solidFill>
                <a:latin typeface="Arial" charset="0"/>
                <a:ea typeface="+mn-ea"/>
                <a:cs typeface="Arial" charset="0"/>
              </a:rPr>
              <a:t>thread_stack_size</a:t>
            </a:r>
            <a:r>
              <a:rPr lang="en-US" altLang="zh-CN" sz="1200" b="0" i="0" u="none" strike="noStrike" kern="1200" baseline="0" dirty="0">
                <a:solidFill>
                  <a:schemeClr val="tx1"/>
                </a:solidFill>
                <a:latin typeface="Arial" charset="0"/>
                <a:ea typeface="+mn-ea"/>
                <a:cs typeface="Arial" charset="0"/>
              </a:rPr>
              <a:t>=0 ); </a:t>
            </a:r>
          </a:p>
          <a:p>
            <a:pPr lvl="1"/>
            <a:r>
              <a:rPr lang="en-US" altLang="zh-CN" sz="1200" b="0" i="0" u="none" strike="noStrike" kern="1200" baseline="0" dirty="0">
                <a:solidFill>
                  <a:schemeClr val="tx1"/>
                </a:solidFill>
                <a:latin typeface="Arial" charset="0"/>
                <a:ea typeface="+mn-ea"/>
                <a:cs typeface="Arial" charset="0"/>
              </a:rPr>
              <a:t>~</a:t>
            </a:r>
            <a:r>
              <a:rPr lang="en-US" altLang="zh-CN" sz="1200" b="0" i="0" u="none" strike="noStrike" kern="1200" baseline="0" dirty="0" err="1">
                <a:solidFill>
                  <a:schemeClr val="tx1"/>
                </a:solidFill>
                <a:latin typeface="Arial" charset="0"/>
                <a:ea typeface="+mn-ea"/>
                <a:cs typeface="Arial" charset="0"/>
              </a:rPr>
              <a:t>task_scheduler_init</a:t>
            </a:r>
            <a:r>
              <a:rPr lang="en-US" altLang="zh-CN" sz="1200" b="0" i="0" u="none" strike="noStrike" kern="1200" baseline="0" dirty="0">
                <a:solidFill>
                  <a:schemeClr val="tx1"/>
                </a:solidFill>
                <a:latin typeface="Arial" charset="0"/>
                <a:ea typeface="+mn-ea"/>
                <a:cs typeface="Arial" charset="0"/>
              </a:rPr>
              <a:t>(); </a:t>
            </a:r>
          </a:p>
          <a:p>
            <a:pPr lvl="1"/>
            <a:r>
              <a:rPr lang="en-US" altLang="zh-CN" sz="1200" b="0" i="0" u="none" strike="noStrike" kern="1200" baseline="0" dirty="0">
                <a:solidFill>
                  <a:schemeClr val="tx1"/>
                </a:solidFill>
                <a:latin typeface="Arial" charset="0"/>
                <a:ea typeface="+mn-ea"/>
                <a:cs typeface="Arial" charset="0"/>
              </a:rPr>
              <a:t>void initialize( </a:t>
            </a:r>
            <a:r>
              <a:rPr lang="en-US" altLang="zh-CN" sz="1200" b="0" i="0" u="none" strike="noStrike" kern="1200" baseline="0" dirty="0" err="1">
                <a:solidFill>
                  <a:schemeClr val="tx1"/>
                </a:solidFill>
                <a:latin typeface="Arial" charset="0"/>
                <a:ea typeface="+mn-ea"/>
                <a:cs typeface="Arial" charset="0"/>
              </a:rPr>
              <a:t>int</a:t>
            </a:r>
            <a:r>
              <a:rPr lang="en-US" altLang="zh-CN" sz="1200" b="0" i="0" u="none" strike="noStrike" kern="1200" baseline="0" dirty="0">
                <a:solidFill>
                  <a:schemeClr val="tx1"/>
                </a:solidFill>
                <a:latin typeface="Arial" charset="0"/>
                <a:ea typeface="+mn-ea"/>
                <a:cs typeface="Arial" charset="0"/>
              </a:rPr>
              <a:t> </a:t>
            </a:r>
            <a:r>
              <a:rPr lang="en-US" altLang="zh-CN" sz="1200" b="0" i="0" u="none" strike="noStrike" kern="1200" baseline="0" dirty="0" err="1">
                <a:solidFill>
                  <a:schemeClr val="tx1"/>
                </a:solidFill>
                <a:latin typeface="Arial" charset="0"/>
                <a:ea typeface="+mn-ea"/>
                <a:cs typeface="Arial" charset="0"/>
              </a:rPr>
              <a:t>max_threads</a:t>
            </a:r>
            <a:r>
              <a:rPr lang="en-US" altLang="zh-CN" sz="1200" b="0" i="0" u="none" strike="noStrike" kern="1200" baseline="0" dirty="0">
                <a:solidFill>
                  <a:schemeClr val="tx1"/>
                </a:solidFill>
                <a:latin typeface="Arial" charset="0"/>
                <a:ea typeface="+mn-ea"/>
                <a:cs typeface="Arial" charset="0"/>
              </a:rPr>
              <a:t>=automatic ); </a:t>
            </a:r>
          </a:p>
          <a:p>
            <a:pPr lvl="1"/>
            <a:r>
              <a:rPr lang="en-US" altLang="zh-CN" sz="1200" b="0" i="0" u="none" strike="noStrike" kern="1200" baseline="0" dirty="0">
                <a:solidFill>
                  <a:schemeClr val="tx1"/>
                </a:solidFill>
                <a:latin typeface="Arial" charset="0"/>
                <a:ea typeface="+mn-ea"/>
                <a:cs typeface="Arial" charset="0"/>
              </a:rPr>
              <a:t>void terminate(); </a:t>
            </a:r>
          </a:p>
          <a:p>
            <a:pPr lvl="1"/>
            <a:r>
              <a:rPr lang="en-US" altLang="zh-CN" sz="1200" b="0" i="0" u="none" strike="noStrike" kern="1200" baseline="0" dirty="0">
                <a:solidFill>
                  <a:schemeClr val="tx1"/>
                </a:solidFill>
                <a:latin typeface="Arial" charset="0"/>
                <a:ea typeface="+mn-ea"/>
                <a:cs typeface="Arial" charset="0"/>
              </a:rPr>
              <a:t>static </a:t>
            </a:r>
            <a:r>
              <a:rPr lang="en-US" altLang="zh-CN" sz="1200" b="0" i="0" u="none" strike="noStrike" kern="1200" baseline="0" dirty="0" err="1">
                <a:solidFill>
                  <a:schemeClr val="tx1"/>
                </a:solidFill>
                <a:latin typeface="Arial" charset="0"/>
                <a:ea typeface="+mn-ea"/>
                <a:cs typeface="Arial" charset="0"/>
              </a:rPr>
              <a:t>int</a:t>
            </a:r>
            <a:r>
              <a:rPr lang="en-US" altLang="zh-CN" sz="1200" b="0" i="0" u="none" strike="noStrike" kern="1200" baseline="0" dirty="0">
                <a:solidFill>
                  <a:schemeClr val="tx1"/>
                </a:solidFill>
                <a:latin typeface="Arial" charset="0"/>
                <a:ea typeface="+mn-ea"/>
                <a:cs typeface="Arial" charset="0"/>
              </a:rPr>
              <a:t> </a:t>
            </a:r>
            <a:r>
              <a:rPr lang="en-US" altLang="zh-CN" sz="1200" b="0" i="0" u="none" strike="noStrike" kern="1200" baseline="0" dirty="0" err="1">
                <a:solidFill>
                  <a:schemeClr val="tx1"/>
                </a:solidFill>
                <a:latin typeface="Arial" charset="0"/>
                <a:ea typeface="+mn-ea"/>
                <a:cs typeface="Arial" charset="0"/>
              </a:rPr>
              <a:t>default_num_threads</a:t>
            </a:r>
            <a:r>
              <a:rPr lang="en-US" altLang="zh-CN" sz="1200" b="0" i="0" u="none" strike="noStrike" kern="1200" baseline="0" dirty="0">
                <a:solidFill>
                  <a:schemeClr val="tx1"/>
                </a:solidFill>
                <a:latin typeface="Arial" charset="0"/>
                <a:ea typeface="+mn-ea"/>
                <a:cs typeface="Arial" charset="0"/>
              </a:rPr>
              <a:t>(); </a:t>
            </a:r>
          </a:p>
          <a:p>
            <a:pPr lvl="1"/>
            <a:r>
              <a:rPr lang="en-US" altLang="zh-CN" sz="1200" b="0" i="0" u="none" strike="noStrike" kern="1200" baseline="0" dirty="0">
                <a:solidFill>
                  <a:schemeClr val="tx1"/>
                </a:solidFill>
                <a:latin typeface="Arial" charset="0"/>
                <a:ea typeface="+mn-ea"/>
                <a:cs typeface="Arial" charset="0"/>
              </a:rPr>
              <a:t>bool </a:t>
            </a:r>
            <a:r>
              <a:rPr lang="en-US" altLang="zh-CN" sz="1200" b="0" i="0" u="none" strike="noStrike" kern="1200" baseline="0" dirty="0" err="1">
                <a:solidFill>
                  <a:schemeClr val="tx1"/>
                </a:solidFill>
                <a:latin typeface="Arial" charset="0"/>
                <a:ea typeface="+mn-ea"/>
                <a:cs typeface="Arial" charset="0"/>
              </a:rPr>
              <a:t>is_active</a:t>
            </a:r>
            <a:r>
              <a:rPr lang="en-US" altLang="zh-CN" sz="1200" b="0" i="0" u="none" strike="noStrike" kern="1200" baseline="0" dirty="0">
                <a:solidFill>
                  <a:schemeClr val="tx1"/>
                </a:solidFill>
                <a:latin typeface="Arial" charset="0"/>
                <a:ea typeface="+mn-ea"/>
                <a:cs typeface="Arial" charset="0"/>
              </a:rPr>
              <a:t>() </a:t>
            </a:r>
            <a:r>
              <a:rPr lang="en-US" altLang="zh-CN" sz="1200" b="0" i="0" u="none" strike="noStrike" kern="1200" baseline="0" dirty="0" err="1">
                <a:solidFill>
                  <a:schemeClr val="tx1"/>
                </a:solidFill>
                <a:latin typeface="Arial" charset="0"/>
                <a:ea typeface="+mn-ea"/>
                <a:cs typeface="Arial" charset="0"/>
              </a:rPr>
              <a:t>const</a:t>
            </a:r>
            <a:r>
              <a:rPr lang="en-US" altLang="zh-CN" sz="1200" b="0" i="0" u="none" strike="noStrike" kern="1200" baseline="0" dirty="0">
                <a:solidFill>
                  <a:schemeClr val="tx1"/>
                </a:solidFill>
                <a:latin typeface="Arial" charset="0"/>
                <a:ea typeface="+mn-ea"/>
                <a:cs typeface="Arial" charset="0"/>
              </a:rPr>
              <a:t>; </a:t>
            </a:r>
          </a:p>
          <a:p>
            <a:pPr lvl="1"/>
            <a:r>
              <a:rPr lang="en-US" altLang="zh-CN" sz="1200" b="0" i="0" u="none" strike="noStrike" kern="1200" baseline="0" dirty="0">
                <a:solidFill>
                  <a:schemeClr val="tx1"/>
                </a:solidFill>
                <a:latin typeface="Arial" charset="0"/>
                <a:ea typeface="+mn-ea"/>
                <a:cs typeface="Arial" charset="0"/>
              </a:rPr>
              <a:t>}; </a:t>
            </a:r>
          </a:p>
          <a:p>
            <a:r>
              <a:rPr lang="en-US" altLang="zh-CN" sz="1200" b="0" i="0" u="none" strike="noStrike" kern="1200" baseline="0" dirty="0">
                <a:solidFill>
                  <a:schemeClr val="tx1"/>
                </a:solidFill>
                <a:latin typeface="Arial" charset="0"/>
                <a:ea typeface="+mn-ea"/>
                <a:cs typeface="Arial" charset="0"/>
              </a:rPr>
              <a:t>} // namespace </a:t>
            </a:r>
            <a:r>
              <a:rPr lang="en-US" altLang="zh-CN" sz="1200" b="0" i="0" u="none" strike="noStrike" kern="1200" baseline="0" dirty="0" err="1">
                <a:solidFill>
                  <a:schemeClr val="tx1"/>
                </a:solidFill>
                <a:latin typeface="Arial" charset="0"/>
                <a:ea typeface="+mn-ea"/>
                <a:cs typeface="Arial" charset="0"/>
              </a:rPr>
              <a:t>tbb</a:t>
            </a:r>
            <a:r>
              <a:rPr lang="en-US" altLang="zh-CN" sz="1200" b="0" i="0" u="none" strike="noStrike" kern="1200" baseline="0" dirty="0">
                <a:solidFill>
                  <a:schemeClr val="tx1"/>
                </a:solidFill>
                <a:latin typeface="Arial" charset="0"/>
                <a:ea typeface="+mn-ea"/>
                <a:cs typeface="Arial" charset="0"/>
              </a:rPr>
              <a:t> </a:t>
            </a:r>
            <a:endParaRPr lang="zh-CN" altLang="en-US" dirty="0"/>
          </a:p>
        </p:txBody>
      </p:sp>
      <p:sp>
        <p:nvSpPr>
          <p:cNvPr id="4" name="灯片编号占位符 3"/>
          <p:cNvSpPr>
            <a:spLocks noGrp="1"/>
          </p:cNvSpPr>
          <p:nvPr>
            <p:ph type="sldNum" sz="quarter" idx="10"/>
          </p:nvPr>
        </p:nvSpPr>
        <p:spPr/>
        <p:txBody>
          <a:bodyPr/>
          <a:lstStyle/>
          <a:p>
            <a:pPr>
              <a:defRPr/>
            </a:pPr>
            <a:fld id="{B11E42A8-665C-403D-AEB3-AC6DD930C62E}" type="slidenum">
              <a:rPr lang="zh-CN" altLang="en-US" smtClean="0"/>
              <a:pPr>
                <a:defRPr/>
              </a:pPr>
              <a:t>65</a:t>
            </a:fld>
            <a:endParaRPr lang="en-US" altLang="zh-CN"/>
          </a:p>
        </p:txBody>
      </p:sp>
    </p:spTree>
    <p:extLst>
      <p:ext uri="{BB962C8B-B14F-4D97-AF65-F5344CB8AC3E}">
        <p14:creationId xmlns:p14="http://schemas.microsoft.com/office/powerpoint/2010/main" val="2532518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https://www.threadingbuildingblocks.org/docs/help/index.htm#reference/task_scheduler/task_cls.html</a:t>
            </a:r>
            <a:endParaRPr lang="en-US" altLang="zh-CN" dirty="0"/>
          </a:p>
          <a:p>
            <a:r>
              <a:rPr lang="en-US" altLang="zh-CN" sz="1200" kern="1200" dirty="0">
                <a:solidFill>
                  <a:schemeClr val="tx1"/>
                </a:solidFill>
                <a:effectLst/>
                <a:latin typeface="Arial" charset="0"/>
                <a:ea typeface="+mn-ea"/>
                <a:cs typeface="Arial" charset="0"/>
              </a:rPr>
              <a:t>task Class</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Summary</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Base class for tasks.</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Syntax</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class task;</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Header</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#include "</a:t>
            </a:r>
            <a:r>
              <a:rPr lang="en-US" altLang="zh-CN" sz="1200" kern="1200" dirty="0" err="1">
                <a:solidFill>
                  <a:schemeClr val="tx1"/>
                </a:solidFill>
                <a:effectLst/>
                <a:latin typeface="Arial" charset="0"/>
                <a:ea typeface="+mn-ea"/>
                <a:cs typeface="Arial" charset="0"/>
              </a:rPr>
              <a:t>tbb</a:t>
            </a:r>
            <a:r>
              <a:rPr lang="en-US" altLang="zh-CN" sz="1200" kern="1200" dirty="0">
                <a:solidFill>
                  <a:schemeClr val="tx1"/>
                </a:solidFill>
                <a:effectLst/>
                <a:latin typeface="Arial" charset="0"/>
                <a:ea typeface="+mn-ea"/>
                <a:cs typeface="Arial" charset="0"/>
              </a:rPr>
              <a:t>/</a:t>
            </a:r>
            <a:r>
              <a:rPr lang="en-US" altLang="zh-CN" sz="1200" kern="1200" dirty="0" err="1">
                <a:solidFill>
                  <a:schemeClr val="tx1"/>
                </a:solidFill>
                <a:effectLst/>
                <a:latin typeface="Arial" charset="0"/>
                <a:ea typeface="+mn-ea"/>
                <a:cs typeface="Arial" charset="0"/>
              </a:rPr>
              <a:t>task.h</a:t>
            </a:r>
            <a:r>
              <a:rPr lang="en-US" altLang="zh-CN" sz="1200" kern="1200" dirty="0">
                <a:solidFill>
                  <a:schemeClr val="tx1"/>
                </a:solidFill>
                <a:effectLst/>
                <a:latin typeface="Arial" charset="0"/>
                <a:ea typeface="+mn-ea"/>
                <a:cs typeface="Arial" charset="0"/>
              </a:rPr>
              <a: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Description</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Class task is the base class for tasks. You are expected to derive classes from task, and at least override the virtual method task* task::execute().</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Each instance of task has associated attributes, that while not directly visible, must be understood to fully grasp how task objects are used. The attributes are described in the table below.</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Task Attributes</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Attribute</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Description</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successor</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Either null, or a pointer to another task whose </a:t>
            </a:r>
            <a:r>
              <a:rPr lang="en-US" altLang="zh-CN" sz="1200" kern="1200" dirty="0" err="1">
                <a:solidFill>
                  <a:schemeClr val="tx1"/>
                </a:solidFill>
                <a:effectLst/>
                <a:latin typeface="Arial" charset="0"/>
                <a:ea typeface="+mn-ea"/>
                <a:cs typeface="Arial" charset="0"/>
              </a:rPr>
              <a:t>refcount</a:t>
            </a:r>
            <a:r>
              <a:rPr lang="en-US" altLang="zh-CN" sz="1200" kern="1200" dirty="0">
                <a:solidFill>
                  <a:schemeClr val="tx1"/>
                </a:solidFill>
                <a:effectLst/>
                <a:latin typeface="Arial" charset="0"/>
                <a:ea typeface="+mn-ea"/>
                <a:cs typeface="Arial" charset="0"/>
              </a:rPr>
              <a:t> field will be decremented after the present task completes. Typically, the successor is the task that allocated the present task, or a task allocated as the continuation of that task.</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Methods of class task call the successor "parent" and its preceding task the "child", because this was a common use case. But the library has evolved such that a child-parent relationship is no longer required between the predecessor and successor.</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err="1">
                <a:solidFill>
                  <a:schemeClr val="tx1"/>
                </a:solidFill>
                <a:effectLst/>
                <a:latin typeface="Arial" charset="0"/>
                <a:ea typeface="+mn-ea"/>
                <a:cs typeface="Arial" charset="0"/>
              </a:rPr>
              <a:t>refcount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The number of Tasks that have this as their parent. Increments and decrement of </a:t>
            </a:r>
            <a:r>
              <a:rPr lang="en-US" altLang="zh-CN" sz="1200" kern="1200" dirty="0" err="1">
                <a:solidFill>
                  <a:schemeClr val="tx1"/>
                </a:solidFill>
                <a:effectLst/>
                <a:latin typeface="Arial" charset="0"/>
                <a:ea typeface="+mn-ea"/>
                <a:cs typeface="Arial" charset="0"/>
              </a:rPr>
              <a:t>refcount</a:t>
            </a:r>
            <a:r>
              <a:rPr lang="en-US" altLang="zh-CN" sz="1200" kern="1200" dirty="0">
                <a:solidFill>
                  <a:schemeClr val="tx1"/>
                </a:solidFill>
                <a:effectLst/>
                <a:latin typeface="Arial" charset="0"/>
                <a:ea typeface="+mn-ea"/>
                <a:cs typeface="Arial" charset="0"/>
              </a:rPr>
              <a:t> are always atomic.</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TIP</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Always allocate memory for task objects using special overloaded new operators provided by the library, otherwise the results are undefined. Destruction of a task is normally implicit. The copy constructor and assignment operators for task are not accessible. This prevents accidental copying of a task, which would be ill-defined and corrupt internal data structures.</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Notation</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Some member descriptions illustrate effects by diagrams such as in the figure below.</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Example Effect Diagram</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Conventions in these diagrams are as follows:</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The big arrow denotes the transition from the old state to the new state.</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Each task's state is shown as a box divided into parent and </a:t>
            </a:r>
            <a:r>
              <a:rPr lang="en-US" altLang="zh-CN" sz="1200" kern="1200" dirty="0" err="1">
                <a:solidFill>
                  <a:schemeClr val="tx1"/>
                </a:solidFill>
                <a:effectLst/>
                <a:latin typeface="Arial" charset="0"/>
                <a:ea typeface="+mn-ea"/>
                <a:cs typeface="Arial" charset="0"/>
              </a:rPr>
              <a:t>refcount</a:t>
            </a:r>
            <a:r>
              <a:rPr lang="en-US" altLang="zh-CN" sz="1200" kern="1200" dirty="0">
                <a:solidFill>
                  <a:schemeClr val="tx1"/>
                </a:solidFill>
                <a:effectLst/>
                <a:latin typeface="Arial" charset="0"/>
                <a:ea typeface="+mn-ea"/>
                <a:cs typeface="Arial" charset="0"/>
              </a:rPr>
              <a:t> sub-boxes.</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Gray denotes state that is ignored. Sometimes ignored state is left blank.</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Black denotes state that is read.</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Blue denotes state that is written.</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Members</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In the description below, types proxy1...proxy5 are internal types. Methods returning such types should only be used in conjunction with the special overloaded new operators, as described in Section task Allocation.</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namespace </a:t>
            </a:r>
            <a:r>
              <a:rPr lang="en-US" altLang="zh-CN" sz="1200" kern="1200" dirty="0" err="1">
                <a:solidFill>
                  <a:schemeClr val="tx1"/>
                </a:solidFill>
                <a:effectLst/>
                <a:latin typeface="Arial" charset="0"/>
                <a:ea typeface="+mn-ea"/>
                <a:cs typeface="Arial" charset="0"/>
              </a:rPr>
              <a:t>tbb</a:t>
            </a:r>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class task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protected:</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task();</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public:</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virtual ~task()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virtual task* execute() = 0;</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 Allocation</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static proxy1 </a:t>
            </a:r>
            <a:r>
              <a:rPr lang="en-US" altLang="zh-CN" sz="1200" kern="1200" dirty="0" err="1">
                <a:solidFill>
                  <a:schemeClr val="tx1"/>
                </a:solidFill>
                <a:effectLst/>
                <a:latin typeface="Arial" charset="0"/>
                <a:ea typeface="+mn-ea"/>
                <a:cs typeface="Arial" charset="0"/>
              </a:rPr>
              <a:t>allocate_root</a:t>
            </a:r>
            <a:r>
              <a:rPr lang="en-US" altLang="zh-CN" sz="1200" kern="1200" dirty="0">
                <a:solidFill>
                  <a:schemeClr val="tx1"/>
                </a:solidFill>
                <a:effectLst/>
                <a:latin typeface="Arial" charset="0"/>
                <a:ea typeface="+mn-ea"/>
                <a:cs typeface="Arial" charset="0"/>
              </a:rPr>
              <a: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static proxy2 </a:t>
            </a:r>
            <a:r>
              <a:rPr lang="en-US" altLang="zh-CN" sz="1200" kern="1200" dirty="0" err="1">
                <a:solidFill>
                  <a:schemeClr val="tx1"/>
                </a:solidFill>
                <a:effectLst/>
                <a:latin typeface="Arial" charset="0"/>
                <a:ea typeface="+mn-ea"/>
                <a:cs typeface="Arial" charset="0"/>
              </a:rPr>
              <a:t>allocate_root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task_group_context</a:t>
            </a:r>
            <a:r>
              <a:rPr lang="en-US" altLang="zh-CN" sz="1200" kern="1200" dirty="0">
                <a:solidFill>
                  <a:schemeClr val="tx1"/>
                </a:solidFill>
                <a:effectLst/>
                <a:latin typeface="Arial" charset="0"/>
                <a:ea typeface="+mn-ea"/>
                <a:cs typeface="Arial" charset="0"/>
              </a:rPr>
              <a:t>&amp;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proxy3 </a:t>
            </a:r>
            <a:r>
              <a:rPr lang="en-US" altLang="zh-CN" sz="1200" kern="1200" dirty="0" err="1">
                <a:solidFill>
                  <a:schemeClr val="tx1"/>
                </a:solidFill>
                <a:effectLst/>
                <a:latin typeface="Arial" charset="0"/>
                <a:ea typeface="+mn-ea"/>
                <a:cs typeface="Arial" charset="0"/>
              </a:rPr>
              <a:t>allocate_continuation</a:t>
            </a:r>
            <a:r>
              <a:rPr lang="en-US" altLang="zh-CN" sz="1200" kern="1200" dirty="0">
                <a:solidFill>
                  <a:schemeClr val="tx1"/>
                </a:solidFill>
                <a:effectLst/>
                <a:latin typeface="Arial" charset="0"/>
                <a:ea typeface="+mn-ea"/>
                <a:cs typeface="Arial" charset="0"/>
              </a:rPr>
              <a: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proxy4 </a:t>
            </a:r>
            <a:r>
              <a:rPr lang="en-US" altLang="zh-CN" sz="1200" kern="1200" dirty="0" err="1">
                <a:solidFill>
                  <a:schemeClr val="tx1"/>
                </a:solidFill>
                <a:effectLst/>
                <a:latin typeface="Arial" charset="0"/>
                <a:ea typeface="+mn-ea"/>
                <a:cs typeface="Arial" charset="0"/>
              </a:rPr>
              <a:t>allocate_child</a:t>
            </a:r>
            <a:r>
              <a:rPr lang="en-US" altLang="zh-CN" sz="1200" kern="1200" dirty="0">
                <a:solidFill>
                  <a:schemeClr val="tx1"/>
                </a:solidFill>
                <a:effectLst/>
                <a:latin typeface="Arial" charset="0"/>
                <a:ea typeface="+mn-ea"/>
                <a:cs typeface="Arial" charset="0"/>
              </a:rPr>
              <a: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static proxy5 </a:t>
            </a:r>
            <a:r>
              <a:rPr lang="en-US" altLang="zh-CN" sz="1200" kern="1200" dirty="0" err="1">
                <a:solidFill>
                  <a:schemeClr val="tx1"/>
                </a:solidFill>
                <a:effectLst/>
                <a:latin typeface="Arial" charset="0"/>
                <a:ea typeface="+mn-ea"/>
                <a:cs typeface="Arial" charset="0"/>
              </a:rPr>
              <a:t>allocate_additional_child_of</a:t>
            </a:r>
            <a:r>
              <a:rPr lang="en-US" altLang="zh-CN" sz="1200" kern="1200" dirty="0">
                <a:solidFill>
                  <a:schemeClr val="tx1"/>
                </a:solidFill>
                <a:effectLst/>
                <a:latin typeface="Arial" charset="0"/>
                <a:ea typeface="+mn-ea"/>
                <a:cs typeface="Arial" charset="0"/>
              </a:rPr>
              <a:t>( task&amp;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 Explicit destruction</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static void destroy( task&amp; victim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 Recycling</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void </a:t>
            </a:r>
            <a:r>
              <a:rPr lang="en-US" altLang="zh-CN" sz="1200" kern="1200" dirty="0" err="1">
                <a:solidFill>
                  <a:schemeClr val="tx1"/>
                </a:solidFill>
                <a:effectLst/>
                <a:latin typeface="Arial" charset="0"/>
                <a:ea typeface="+mn-ea"/>
                <a:cs typeface="Arial" charset="0"/>
              </a:rPr>
              <a:t>recycle_as_continuation</a:t>
            </a:r>
            <a:r>
              <a:rPr lang="en-US" altLang="zh-CN" sz="1200" kern="1200" dirty="0">
                <a:solidFill>
                  <a:schemeClr val="tx1"/>
                </a:solidFill>
                <a:effectLst/>
                <a:latin typeface="Arial" charset="0"/>
                <a:ea typeface="+mn-ea"/>
                <a:cs typeface="Arial" charset="0"/>
              </a:rPr>
              <a: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void </a:t>
            </a:r>
            <a:r>
              <a:rPr lang="en-US" altLang="zh-CN" sz="1200" kern="1200" dirty="0" err="1">
                <a:solidFill>
                  <a:schemeClr val="tx1"/>
                </a:solidFill>
                <a:effectLst/>
                <a:latin typeface="Arial" charset="0"/>
                <a:ea typeface="+mn-ea"/>
                <a:cs typeface="Arial" charset="0"/>
              </a:rPr>
              <a:t>recycle_as_safe_continuation</a:t>
            </a:r>
            <a:r>
              <a:rPr lang="en-US" altLang="zh-CN" sz="1200" kern="1200" dirty="0">
                <a:solidFill>
                  <a:schemeClr val="tx1"/>
                </a:solidFill>
                <a:effectLst/>
                <a:latin typeface="Arial" charset="0"/>
                <a:ea typeface="+mn-ea"/>
                <a:cs typeface="Arial" charset="0"/>
              </a:rPr>
              <a: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void </a:t>
            </a:r>
            <a:r>
              <a:rPr lang="en-US" altLang="zh-CN" sz="1200" kern="1200" dirty="0" err="1">
                <a:solidFill>
                  <a:schemeClr val="tx1"/>
                </a:solidFill>
                <a:effectLst/>
                <a:latin typeface="Arial" charset="0"/>
                <a:ea typeface="+mn-ea"/>
                <a:cs typeface="Arial" charset="0"/>
              </a:rPr>
              <a:t>recycle_as_child_of</a:t>
            </a:r>
            <a:r>
              <a:rPr lang="en-US" altLang="zh-CN" sz="1200" kern="1200" dirty="0">
                <a:solidFill>
                  <a:schemeClr val="tx1"/>
                </a:solidFill>
                <a:effectLst/>
                <a:latin typeface="Arial" charset="0"/>
                <a:ea typeface="+mn-ea"/>
                <a:cs typeface="Arial" charset="0"/>
              </a:rPr>
              <a:t>( task&amp; </a:t>
            </a:r>
            <a:r>
              <a:rPr lang="en-US" altLang="zh-CN" sz="1200" kern="1200" dirty="0" err="1">
                <a:solidFill>
                  <a:schemeClr val="tx1"/>
                </a:solidFill>
                <a:effectLst/>
                <a:latin typeface="Arial" charset="0"/>
                <a:ea typeface="+mn-ea"/>
                <a:cs typeface="Arial" charset="0"/>
              </a:rPr>
              <a:t>new_parent</a:t>
            </a:r>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 Synchronization</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void </a:t>
            </a:r>
            <a:r>
              <a:rPr lang="en-US" altLang="zh-CN" sz="1200" kern="1200" dirty="0" err="1">
                <a:solidFill>
                  <a:schemeClr val="tx1"/>
                </a:solidFill>
                <a:effectLst/>
                <a:latin typeface="Arial" charset="0"/>
                <a:ea typeface="+mn-ea"/>
                <a:cs typeface="Arial" charset="0"/>
              </a:rPr>
              <a:t>set_ref_count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int</a:t>
            </a:r>
            <a:r>
              <a:rPr lang="en-US" altLang="zh-CN" sz="1200" kern="1200" dirty="0">
                <a:solidFill>
                  <a:schemeClr val="tx1"/>
                </a:solidFill>
                <a:effectLst/>
                <a:latin typeface="Arial" charset="0"/>
                <a:ea typeface="+mn-ea"/>
                <a:cs typeface="Arial" charset="0"/>
              </a:rPr>
              <a:t> count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void </a:t>
            </a:r>
            <a:r>
              <a:rPr lang="en-US" altLang="zh-CN" sz="1200" kern="1200" dirty="0" err="1">
                <a:solidFill>
                  <a:schemeClr val="tx1"/>
                </a:solidFill>
                <a:effectLst/>
                <a:latin typeface="Arial" charset="0"/>
                <a:ea typeface="+mn-ea"/>
                <a:cs typeface="Arial" charset="0"/>
              </a:rPr>
              <a:t>increment_ref_count</a:t>
            </a:r>
            <a:r>
              <a:rPr lang="en-US" altLang="zh-CN" sz="1200" kern="1200" dirty="0">
                <a:solidFill>
                  <a:schemeClr val="tx1"/>
                </a:solidFill>
                <a:effectLst/>
                <a:latin typeface="Arial" charset="0"/>
                <a:ea typeface="+mn-ea"/>
                <a:cs typeface="Arial" charset="0"/>
              </a:rPr>
              <a: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int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add_ref_count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int</a:t>
            </a:r>
            <a:r>
              <a:rPr lang="en-US" altLang="zh-CN" sz="1200" kern="1200" dirty="0">
                <a:solidFill>
                  <a:schemeClr val="tx1"/>
                </a:solidFill>
                <a:effectLst/>
                <a:latin typeface="Arial" charset="0"/>
                <a:ea typeface="+mn-ea"/>
                <a:cs typeface="Arial" charset="0"/>
              </a:rPr>
              <a:t> count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int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decrement_ref_count</a:t>
            </a:r>
            <a:r>
              <a:rPr lang="en-US" altLang="zh-CN" sz="1200" kern="1200" dirty="0">
                <a:solidFill>
                  <a:schemeClr val="tx1"/>
                </a:solidFill>
                <a:effectLst/>
                <a:latin typeface="Arial" charset="0"/>
                <a:ea typeface="+mn-ea"/>
                <a:cs typeface="Arial" charset="0"/>
              </a:rPr>
              <a: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void </a:t>
            </a:r>
            <a:r>
              <a:rPr lang="en-US" altLang="zh-CN" sz="1200" kern="1200" dirty="0" err="1">
                <a:solidFill>
                  <a:schemeClr val="tx1"/>
                </a:solidFill>
                <a:effectLst/>
                <a:latin typeface="Arial" charset="0"/>
                <a:ea typeface="+mn-ea"/>
                <a:cs typeface="Arial" charset="0"/>
              </a:rPr>
              <a:t>wait_for_all</a:t>
            </a:r>
            <a:r>
              <a:rPr lang="en-US" altLang="zh-CN" sz="1200" kern="1200" dirty="0">
                <a:solidFill>
                  <a:schemeClr val="tx1"/>
                </a:solidFill>
                <a:effectLst/>
                <a:latin typeface="Arial" charset="0"/>
                <a:ea typeface="+mn-ea"/>
                <a:cs typeface="Arial" charset="0"/>
              </a:rPr>
              <a: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static void spawn( task&amp; 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static void spawn( </a:t>
            </a:r>
            <a:r>
              <a:rPr lang="en-US" altLang="zh-CN" sz="1200" kern="1200" dirty="0" err="1">
                <a:solidFill>
                  <a:schemeClr val="tx1"/>
                </a:solidFill>
                <a:effectLst/>
                <a:latin typeface="Arial" charset="0"/>
                <a:ea typeface="+mn-ea"/>
                <a:cs typeface="Arial" charset="0"/>
              </a:rPr>
              <a:t>task_list</a:t>
            </a:r>
            <a:r>
              <a:rPr lang="en-US" altLang="zh-CN" sz="1200" kern="1200" dirty="0">
                <a:solidFill>
                  <a:schemeClr val="tx1"/>
                </a:solidFill>
                <a:effectLst/>
                <a:latin typeface="Arial" charset="0"/>
                <a:ea typeface="+mn-ea"/>
                <a:cs typeface="Arial" charset="0"/>
              </a:rPr>
              <a:t>&amp; list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void </a:t>
            </a:r>
            <a:r>
              <a:rPr lang="en-US" altLang="zh-CN" sz="1200" kern="1200" dirty="0" err="1">
                <a:solidFill>
                  <a:schemeClr val="tx1"/>
                </a:solidFill>
                <a:effectLst/>
                <a:latin typeface="Arial" charset="0"/>
                <a:ea typeface="+mn-ea"/>
                <a:cs typeface="Arial" charset="0"/>
              </a:rPr>
              <a:t>spawn_and_wait_for_all</a:t>
            </a:r>
            <a:r>
              <a:rPr lang="en-US" altLang="zh-CN" sz="1200" kern="1200" dirty="0">
                <a:solidFill>
                  <a:schemeClr val="tx1"/>
                </a:solidFill>
                <a:effectLst/>
                <a:latin typeface="Arial" charset="0"/>
                <a:ea typeface="+mn-ea"/>
                <a:cs typeface="Arial" charset="0"/>
              </a:rPr>
              <a:t>( task&amp; t );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void </a:t>
            </a:r>
            <a:r>
              <a:rPr lang="en-US" altLang="zh-CN" sz="1200" kern="1200" dirty="0" err="1">
                <a:solidFill>
                  <a:schemeClr val="tx1"/>
                </a:solidFill>
                <a:effectLst/>
                <a:latin typeface="Arial" charset="0"/>
                <a:ea typeface="+mn-ea"/>
                <a:cs typeface="Arial" charset="0"/>
              </a:rPr>
              <a:t>spawn_and_wait_for_all</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task_list</a:t>
            </a:r>
            <a:r>
              <a:rPr lang="en-US" altLang="zh-CN" sz="1200" kern="1200" dirty="0">
                <a:solidFill>
                  <a:schemeClr val="tx1"/>
                </a:solidFill>
                <a:effectLst/>
                <a:latin typeface="Arial" charset="0"/>
                <a:ea typeface="+mn-ea"/>
                <a:cs typeface="Arial" charset="0"/>
              </a:rPr>
              <a:t>&amp; list );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static void </a:t>
            </a:r>
            <a:r>
              <a:rPr lang="en-US" altLang="zh-CN" sz="1200" kern="1200" dirty="0" err="1">
                <a:solidFill>
                  <a:schemeClr val="tx1"/>
                </a:solidFill>
                <a:effectLst/>
                <a:latin typeface="Arial" charset="0"/>
                <a:ea typeface="+mn-ea"/>
                <a:cs typeface="Arial" charset="0"/>
              </a:rPr>
              <a:t>spawn_root_and_wait</a:t>
            </a:r>
            <a:r>
              <a:rPr lang="en-US" altLang="zh-CN" sz="1200" kern="1200" dirty="0">
                <a:solidFill>
                  <a:schemeClr val="tx1"/>
                </a:solidFill>
                <a:effectLst/>
                <a:latin typeface="Arial" charset="0"/>
                <a:ea typeface="+mn-ea"/>
                <a:cs typeface="Arial" charset="0"/>
              </a:rPr>
              <a:t>( task&amp; root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static void </a:t>
            </a:r>
            <a:r>
              <a:rPr lang="en-US" altLang="zh-CN" sz="1200" kern="1200" dirty="0" err="1">
                <a:solidFill>
                  <a:schemeClr val="tx1"/>
                </a:solidFill>
                <a:effectLst/>
                <a:latin typeface="Arial" charset="0"/>
                <a:ea typeface="+mn-ea"/>
                <a:cs typeface="Arial" charset="0"/>
              </a:rPr>
              <a:t>spawn_root_and_wait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task_list</a:t>
            </a:r>
            <a:r>
              <a:rPr lang="en-US" altLang="zh-CN" sz="1200" kern="1200" dirty="0">
                <a:solidFill>
                  <a:schemeClr val="tx1"/>
                </a:solidFill>
                <a:effectLst/>
                <a:latin typeface="Arial" charset="0"/>
                <a:ea typeface="+mn-ea"/>
                <a:cs typeface="Arial" charset="0"/>
              </a:rPr>
              <a:t>&amp; root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static void </a:t>
            </a:r>
            <a:r>
              <a:rPr lang="en-US" altLang="zh-CN" sz="1200" kern="1200" dirty="0" err="1">
                <a:solidFill>
                  <a:schemeClr val="tx1"/>
                </a:solidFill>
                <a:effectLst/>
                <a:latin typeface="Arial" charset="0"/>
                <a:ea typeface="+mn-ea"/>
                <a:cs typeface="Arial" charset="0"/>
              </a:rPr>
              <a:t>enqueue</a:t>
            </a:r>
            <a:r>
              <a:rPr lang="en-US" altLang="zh-CN" sz="1200" kern="1200" dirty="0">
                <a:solidFill>
                  <a:schemeClr val="tx1"/>
                </a:solidFill>
                <a:effectLst/>
                <a:latin typeface="Arial" charset="0"/>
                <a:ea typeface="+mn-ea"/>
                <a:cs typeface="Arial" charset="0"/>
              </a:rPr>
              <a:t>( task&amp;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static void </a:t>
            </a:r>
            <a:r>
              <a:rPr lang="en-US" altLang="zh-CN" sz="1200" kern="1200" dirty="0" err="1">
                <a:solidFill>
                  <a:schemeClr val="tx1"/>
                </a:solidFill>
                <a:effectLst/>
                <a:latin typeface="Arial" charset="0"/>
                <a:ea typeface="+mn-ea"/>
                <a:cs typeface="Arial" charset="0"/>
              </a:rPr>
              <a:t>enqueue</a:t>
            </a:r>
            <a:r>
              <a:rPr lang="en-US" altLang="zh-CN" sz="1200" kern="1200" dirty="0">
                <a:solidFill>
                  <a:schemeClr val="tx1"/>
                </a:solidFill>
                <a:effectLst/>
                <a:latin typeface="Arial" charset="0"/>
                <a:ea typeface="+mn-ea"/>
                <a:cs typeface="Arial" charset="0"/>
              </a:rPr>
              <a:t>( task&amp;, </a:t>
            </a:r>
            <a:r>
              <a:rPr lang="en-US" altLang="zh-CN" sz="1200" kern="1200" dirty="0" err="1">
                <a:solidFill>
                  <a:schemeClr val="tx1"/>
                </a:solidFill>
                <a:effectLst/>
                <a:latin typeface="Arial" charset="0"/>
                <a:ea typeface="+mn-ea"/>
                <a:cs typeface="Arial" charset="0"/>
              </a:rPr>
              <a:t>task_arena</a:t>
            </a:r>
            <a:r>
              <a:rPr lang="en-US" altLang="zh-CN" sz="1200" kern="1200" dirty="0">
                <a:solidFill>
                  <a:schemeClr val="tx1"/>
                </a:solidFill>
                <a:effectLst/>
                <a:latin typeface="Arial" charset="0"/>
                <a:ea typeface="+mn-ea"/>
                <a:cs typeface="Arial" charset="0"/>
              </a:rPr>
              <a:t>&amp;[, </a:t>
            </a:r>
            <a:r>
              <a:rPr lang="en-US" altLang="zh-CN" sz="1200" kern="1200" dirty="0" err="1">
                <a:solidFill>
                  <a:schemeClr val="tx1"/>
                </a:solidFill>
                <a:effectLst/>
                <a:latin typeface="Arial" charset="0"/>
                <a:ea typeface="+mn-ea"/>
                <a:cs typeface="Arial" charset="0"/>
              </a:rPr>
              <a:t>priority_t</a:t>
            </a:r>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 Task context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static task&amp; self();</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task* parent()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void </a:t>
            </a:r>
            <a:r>
              <a:rPr lang="en-US" altLang="zh-CN" sz="1200" kern="1200" dirty="0" err="1">
                <a:solidFill>
                  <a:schemeClr val="tx1"/>
                </a:solidFill>
                <a:effectLst/>
                <a:latin typeface="Arial" charset="0"/>
                <a:ea typeface="+mn-ea"/>
                <a:cs typeface="Arial" charset="0"/>
              </a:rPr>
              <a:t>set_parent</a:t>
            </a:r>
            <a:r>
              <a:rPr lang="en-US" altLang="zh-CN" sz="1200" kern="1200" dirty="0">
                <a:solidFill>
                  <a:schemeClr val="tx1"/>
                </a:solidFill>
                <a:effectLst/>
                <a:latin typeface="Arial" charset="0"/>
                <a:ea typeface="+mn-ea"/>
                <a:cs typeface="Arial" charset="0"/>
              </a:rPr>
              <a:t>( task *p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bool </a:t>
            </a:r>
            <a:r>
              <a:rPr lang="en-US" altLang="zh-CN" sz="1200" kern="1200" dirty="0" err="1">
                <a:solidFill>
                  <a:schemeClr val="tx1"/>
                </a:solidFill>
                <a:effectLst/>
                <a:latin typeface="Arial" charset="0"/>
                <a:ea typeface="+mn-ea"/>
                <a:cs typeface="Arial" charset="0"/>
              </a:rPr>
              <a:t>is_stolen_task</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task_group_context</a:t>
            </a:r>
            <a:r>
              <a:rPr lang="en-US" altLang="zh-CN" sz="1200" kern="1200" dirty="0">
                <a:solidFill>
                  <a:schemeClr val="tx1"/>
                </a:solidFill>
                <a:effectLst/>
                <a:latin typeface="Arial" charset="0"/>
                <a:ea typeface="+mn-ea"/>
                <a:cs typeface="Arial" charset="0"/>
              </a:rPr>
              <a:t>* group();</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void </a:t>
            </a:r>
            <a:r>
              <a:rPr lang="en-US" altLang="zh-CN" sz="1200" kern="1200" dirty="0" err="1">
                <a:solidFill>
                  <a:schemeClr val="tx1"/>
                </a:solidFill>
                <a:effectLst/>
                <a:latin typeface="Arial" charset="0"/>
                <a:ea typeface="+mn-ea"/>
                <a:cs typeface="Arial" charset="0"/>
              </a:rPr>
              <a:t>change_group</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task_group_context</a:t>
            </a:r>
            <a:r>
              <a:rPr lang="en-US" altLang="zh-CN" sz="1200" kern="1200" dirty="0">
                <a:solidFill>
                  <a:schemeClr val="tx1"/>
                </a:solidFill>
                <a:effectLst/>
                <a:latin typeface="Arial" charset="0"/>
                <a:ea typeface="+mn-ea"/>
                <a:cs typeface="Arial" charset="0"/>
              </a:rPr>
              <a:t>&amp; </a:t>
            </a:r>
            <a:r>
              <a:rPr lang="en-US" altLang="zh-CN" sz="1200" kern="1200" dirty="0" err="1">
                <a:solidFill>
                  <a:schemeClr val="tx1"/>
                </a:solidFill>
                <a:effectLst/>
                <a:latin typeface="Arial" charset="0"/>
                <a:ea typeface="+mn-ea"/>
                <a:cs typeface="Arial" charset="0"/>
              </a:rPr>
              <a:t>ctx</a:t>
            </a:r>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 Cancellation</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bool </a:t>
            </a:r>
            <a:r>
              <a:rPr lang="en-US" altLang="zh-CN" sz="1200" kern="1200" dirty="0" err="1">
                <a:solidFill>
                  <a:schemeClr val="tx1"/>
                </a:solidFill>
                <a:effectLst/>
                <a:latin typeface="Arial" charset="0"/>
                <a:ea typeface="+mn-ea"/>
                <a:cs typeface="Arial" charset="0"/>
              </a:rPr>
              <a:t>cancel_group_execution</a:t>
            </a:r>
            <a:r>
              <a:rPr lang="en-US" altLang="zh-CN" sz="1200" kern="1200" dirty="0">
                <a:solidFill>
                  <a:schemeClr val="tx1"/>
                </a:solidFill>
                <a:effectLst/>
                <a:latin typeface="Arial" charset="0"/>
                <a:ea typeface="+mn-ea"/>
                <a:cs typeface="Arial" charset="0"/>
              </a:rPr>
              <a: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bool </a:t>
            </a:r>
            <a:r>
              <a:rPr lang="en-US" altLang="zh-CN" sz="1200" kern="1200" dirty="0" err="1">
                <a:solidFill>
                  <a:schemeClr val="tx1"/>
                </a:solidFill>
                <a:effectLst/>
                <a:latin typeface="Arial" charset="0"/>
                <a:ea typeface="+mn-ea"/>
                <a:cs typeface="Arial" charset="0"/>
              </a:rPr>
              <a:t>is_cancelled</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 Priority</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static void </a:t>
            </a:r>
            <a:r>
              <a:rPr lang="en-US" altLang="zh-CN" sz="1200" kern="1200" dirty="0" err="1">
                <a:solidFill>
                  <a:schemeClr val="tx1"/>
                </a:solidFill>
                <a:effectLst/>
                <a:latin typeface="Arial" charset="0"/>
                <a:ea typeface="+mn-ea"/>
                <a:cs typeface="Arial" charset="0"/>
              </a:rPr>
              <a:t>enqueue</a:t>
            </a:r>
            <a:r>
              <a:rPr lang="en-US" altLang="zh-CN" sz="1200" kern="1200" dirty="0">
                <a:solidFill>
                  <a:schemeClr val="tx1"/>
                </a:solidFill>
                <a:effectLst/>
                <a:latin typeface="Arial" charset="0"/>
                <a:ea typeface="+mn-ea"/>
                <a:cs typeface="Arial" charset="0"/>
              </a:rPr>
              <a:t>( task&amp;, </a:t>
            </a:r>
            <a:r>
              <a:rPr lang="en-US" altLang="zh-CN" sz="1200" kern="1200" dirty="0" err="1">
                <a:solidFill>
                  <a:schemeClr val="tx1"/>
                </a:solidFill>
                <a:effectLst/>
                <a:latin typeface="Arial" charset="0"/>
                <a:ea typeface="+mn-ea"/>
                <a:cs typeface="Arial" charset="0"/>
              </a:rPr>
              <a:t>priority_t</a:t>
            </a:r>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void </a:t>
            </a:r>
            <a:r>
              <a:rPr lang="en-US" altLang="zh-CN" sz="1200" kern="1200" dirty="0" err="1">
                <a:solidFill>
                  <a:schemeClr val="tx1"/>
                </a:solidFill>
                <a:effectLst/>
                <a:latin typeface="Arial" charset="0"/>
                <a:ea typeface="+mn-ea"/>
                <a:cs typeface="Arial" charset="0"/>
              </a:rPr>
              <a:t>set_group_priority</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priority_t</a:t>
            </a:r>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priority_t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group_priority</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 Affinity</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implementation-defined-unsigned-type </a:t>
            </a:r>
            <a:r>
              <a:rPr lang="en-US" altLang="zh-CN" sz="1200" kern="1200" dirty="0" err="1">
                <a:solidFill>
                  <a:schemeClr val="tx1"/>
                </a:solidFill>
                <a:effectLst/>
                <a:latin typeface="Arial" charset="0"/>
                <a:ea typeface="+mn-ea"/>
                <a:cs typeface="Arial" charset="0"/>
              </a:rPr>
              <a:t>affinity_id</a:t>
            </a:r>
            <a:r>
              <a:rPr lang="en-US" altLang="zh-CN" sz="1200" kern="1200" dirty="0">
                <a:solidFill>
                  <a:schemeClr val="tx1"/>
                </a:solidFill>
                <a:effectLst/>
                <a:latin typeface="Arial" charset="0"/>
                <a:ea typeface="+mn-ea"/>
                <a:cs typeface="Arial" charset="0"/>
              </a:rPr>
              <a: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virtual void </a:t>
            </a:r>
            <a:r>
              <a:rPr lang="en-US" altLang="zh-CN" sz="1200" kern="1200" dirty="0" err="1">
                <a:solidFill>
                  <a:schemeClr val="tx1"/>
                </a:solidFill>
                <a:effectLst/>
                <a:latin typeface="Arial" charset="0"/>
                <a:ea typeface="+mn-ea"/>
                <a:cs typeface="Arial" charset="0"/>
              </a:rPr>
              <a:t>note_affinity</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affinity_id</a:t>
            </a:r>
            <a:r>
              <a:rPr lang="en-US" altLang="zh-CN" sz="1200" kern="1200" dirty="0">
                <a:solidFill>
                  <a:schemeClr val="tx1"/>
                </a:solidFill>
                <a:effectLst/>
                <a:latin typeface="Arial" charset="0"/>
                <a:ea typeface="+mn-ea"/>
                <a:cs typeface="Arial" charset="0"/>
              </a:rPr>
              <a:t> id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void </a:t>
            </a:r>
            <a:r>
              <a:rPr lang="en-US" altLang="zh-CN" sz="1200" kern="1200" dirty="0" err="1">
                <a:solidFill>
                  <a:schemeClr val="tx1"/>
                </a:solidFill>
                <a:effectLst/>
                <a:latin typeface="Arial" charset="0"/>
                <a:ea typeface="+mn-ea"/>
                <a:cs typeface="Arial" charset="0"/>
              </a:rPr>
              <a:t>set_affinity</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affinity_id</a:t>
            </a:r>
            <a:r>
              <a:rPr lang="en-US" altLang="zh-CN" sz="1200" kern="1200" dirty="0">
                <a:solidFill>
                  <a:schemeClr val="tx1"/>
                </a:solidFill>
                <a:effectLst/>
                <a:latin typeface="Arial" charset="0"/>
                <a:ea typeface="+mn-ea"/>
                <a:cs typeface="Arial" charset="0"/>
              </a:rPr>
              <a:t> id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affinity_id</a:t>
            </a:r>
            <a:r>
              <a:rPr lang="en-US" altLang="zh-CN" sz="1200" kern="1200" dirty="0">
                <a:solidFill>
                  <a:schemeClr val="tx1"/>
                </a:solidFill>
                <a:effectLst/>
                <a:latin typeface="Arial" charset="0"/>
                <a:ea typeface="+mn-ea"/>
                <a:cs typeface="Arial" charset="0"/>
              </a:rPr>
              <a:t> affinity()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 Debugging</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enum</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state_type</a:t>
            </a:r>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executing,</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reexecute</a:t>
            </a:r>
            <a:r>
              <a:rPr lang="en-US" altLang="zh-CN" sz="1200" kern="1200" dirty="0">
                <a:solidFill>
                  <a:schemeClr val="tx1"/>
                </a:solidFill>
                <a:effectLst/>
                <a:latin typeface="Arial" charset="0"/>
                <a:ea typeface="+mn-ea"/>
                <a:cs typeface="Arial" charset="0"/>
              </a:rPr>
              <a: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ready,</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allocated,</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freed</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int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ref_count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state_type</a:t>
            </a:r>
            <a:r>
              <a:rPr lang="en-US" altLang="zh-CN" sz="1200" kern="1200" dirty="0">
                <a:solidFill>
                  <a:schemeClr val="tx1"/>
                </a:solidFill>
                <a:effectLst/>
                <a:latin typeface="Arial" charset="0"/>
                <a:ea typeface="+mn-ea"/>
                <a:cs typeface="Arial" charset="0"/>
              </a:rPr>
              <a:t> state()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 // namespace </a:t>
            </a:r>
            <a:r>
              <a:rPr lang="en-US" altLang="zh-CN" sz="1200" kern="1200" dirty="0" err="1">
                <a:solidFill>
                  <a:schemeClr val="tx1"/>
                </a:solidFill>
                <a:effectLst/>
                <a:latin typeface="Arial" charset="0"/>
                <a:ea typeface="+mn-ea"/>
                <a:cs typeface="Arial" charset="0"/>
              </a:rPr>
              <a:t>tbb</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void *operator new( </a:t>
            </a:r>
            <a:r>
              <a:rPr lang="en-US" altLang="zh-CN" sz="1200" kern="1200" dirty="0" err="1">
                <a:solidFill>
                  <a:schemeClr val="tx1"/>
                </a:solidFill>
                <a:effectLst/>
                <a:latin typeface="Arial" charset="0"/>
                <a:ea typeface="+mn-ea"/>
                <a:cs typeface="Arial" charset="0"/>
              </a:rPr>
              <a:t>size_t</a:t>
            </a:r>
            <a:r>
              <a:rPr lang="en-US" altLang="zh-CN" sz="1200" kern="1200" dirty="0">
                <a:solidFill>
                  <a:schemeClr val="tx1"/>
                </a:solidFill>
                <a:effectLst/>
                <a:latin typeface="Arial" charset="0"/>
                <a:ea typeface="+mn-ea"/>
                <a:cs typeface="Arial" charset="0"/>
              </a:rPr>
              <a:t> bytes,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proxy1&amp; p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void operator delete( void* task,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proxy1&amp; p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void *operator new( </a:t>
            </a:r>
            <a:r>
              <a:rPr lang="en-US" altLang="zh-CN" sz="1200" kern="1200" dirty="0" err="1">
                <a:solidFill>
                  <a:schemeClr val="tx1"/>
                </a:solidFill>
                <a:effectLst/>
                <a:latin typeface="Arial" charset="0"/>
                <a:ea typeface="+mn-ea"/>
                <a:cs typeface="Arial" charset="0"/>
              </a:rPr>
              <a:t>size_t</a:t>
            </a:r>
            <a:r>
              <a:rPr lang="en-US" altLang="zh-CN" sz="1200" kern="1200" dirty="0">
                <a:solidFill>
                  <a:schemeClr val="tx1"/>
                </a:solidFill>
                <a:effectLst/>
                <a:latin typeface="Arial" charset="0"/>
                <a:ea typeface="+mn-ea"/>
                <a:cs typeface="Arial" charset="0"/>
              </a:rPr>
              <a:t> bytes,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proxy2&amp; p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void operator delete( void* task,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proxy2&amp; p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void *operator new( </a:t>
            </a:r>
            <a:r>
              <a:rPr lang="en-US" altLang="zh-CN" sz="1200" kern="1200" dirty="0" err="1">
                <a:solidFill>
                  <a:schemeClr val="tx1"/>
                </a:solidFill>
                <a:effectLst/>
                <a:latin typeface="Arial" charset="0"/>
                <a:ea typeface="+mn-ea"/>
                <a:cs typeface="Arial" charset="0"/>
              </a:rPr>
              <a:t>size_t</a:t>
            </a:r>
            <a:r>
              <a:rPr lang="en-US" altLang="zh-CN" sz="1200" kern="1200" dirty="0">
                <a:solidFill>
                  <a:schemeClr val="tx1"/>
                </a:solidFill>
                <a:effectLst/>
                <a:latin typeface="Arial" charset="0"/>
                <a:ea typeface="+mn-ea"/>
                <a:cs typeface="Arial" charset="0"/>
              </a:rPr>
              <a:t> bytes,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proxy3&amp; p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void operator delete( void* task,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proxy3&amp; p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void *operator new( </a:t>
            </a:r>
            <a:r>
              <a:rPr lang="en-US" altLang="zh-CN" sz="1200" kern="1200" dirty="0" err="1">
                <a:solidFill>
                  <a:schemeClr val="tx1"/>
                </a:solidFill>
                <a:effectLst/>
                <a:latin typeface="Arial" charset="0"/>
                <a:ea typeface="+mn-ea"/>
                <a:cs typeface="Arial" charset="0"/>
              </a:rPr>
              <a:t>size_t</a:t>
            </a:r>
            <a:r>
              <a:rPr lang="en-US" altLang="zh-CN" sz="1200" kern="1200" dirty="0">
                <a:solidFill>
                  <a:schemeClr val="tx1"/>
                </a:solidFill>
                <a:effectLst/>
                <a:latin typeface="Arial" charset="0"/>
                <a:ea typeface="+mn-ea"/>
                <a:cs typeface="Arial" charset="0"/>
              </a:rPr>
              <a:t> bytes, proxy4&amp; p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void operator delete( void* task, proxy4&amp; p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void *operator new( </a:t>
            </a:r>
            <a:r>
              <a:rPr lang="en-US" altLang="zh-CN" sz="1200" kern="1200" dirty="0" err="1">
                <a:solidFill>
                  <a:schemeClr val="tx1"/>
                </a:solidFill>
                <a:effectLst/>
                <a:latin typeface="Arial" charset="0"/>
                <a:ea typeface="+mn-ea"/>
                <a:cs typeface="Arial" charset="0"/>
              </a:rPr>
              <a:t>size_t</a:t>
            </a:r>
            <a:r>
              <a:rPr lang="en-US" altLang="zh-CN" sz="1200" kern="1200" dirty="0">
                <a:solidFill>
                  <a:schemeClr val="tx1"/>
                </a:solidFill>
                <a:effectLst/>
                <a:latin typeface="Arial" charset="0"/>
                <a:ea typeface="+mn-ea"/>
                <a:cs typeface="Arial" charset="0"/>
              </a:rPr>
              <a:t> bytes, proxy5&amp; p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void operator delete( void* task, proxy5&amp; p );</a:t>
            </a:r>
            <a:endParaRPr lang="zh-CN" altLang="zh-CN" sz="1200" kern="1200" dirty="0">
              <a:solidFill>
                <a:schemeClr val="tx1"/>
              </a:solidFill>
              <a:effectLst/>
              <a:latin typeface="Arial" charset="0"/>
              <a:ea typeface="+mn-ea"/>
              <a:cs typeface="Arial" charset="0"/>
            </a:endParaRPr>
          </a:p>
          <a:p>
            <a:endParaRPr lang="zh-CN" altLang="en-US" dirty="0"/>
          </a:p>
        </p:txBody>
      </p:sp>
      <p:sp>
        <p:nvSpPr>
          <p:cNvPr id="4" name="灯片编号占位符 3"/>
          <p:cNvSpPr>
            <a:spLocks noGrp="1"/>
          </p:cNvSpPr>
          <p:nvPr>
            <p:ph type="sldNum" sz="quarter" idx="10"/>
          </p:nvPr>
        </p:nvSpPr>
        <p:spPr/>
        <p:txBody>
          <a:bodyPr/>
          <a:lstStyle/>
          <a:p>
            <a:pPr>
              <a:defRPr/>
            </a:pPr>
            <a:fld id="{B11E42A8-665C-403D-AEB3-AC6DD930C62E}" type="slidenum">
              <a:rPr lang="zh-CN" altLang="en-US" smtClean="0"/>
              <a:pPr>
                <a:defRPr/>
              </a:pPr>
              <a:t>66</a:t>
            </a:fld>
            <a:endParaRPr lang="en-US" altLang="zh-CN"/>
          </a:p>
        </p:txBody>
      </p:sp>
    </p:spTree>
    <p:extLst>
      <p:ext uri="{BB962C8B-B14F-4D97-AF65-F5344CB8AC3E}">
        <p14:creationId xmlns:p14="http://schemas.microsoft.com/office/powerpoint/2010/main" val="3332440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https://docs.microsoft.com/en-us/dotnet/standard/parallel-programming/data-structures-for-parallel-programming</a:t>
            </a:r>
            <a:endParaRPr lang="zh-CN" altLang="en-US" dirty="0"/>
          </a:p>
        </p:txBody>
      </p:sp>
      <p:sp>
        <p:nvSpPr>
          <p:cNvPr id="4" name="灯片编号占位符 3"/>
          <p:cNvSpPr>
            <a:spLocks noGrp="1"/>
          </p:cNvSpPr>
          <p:nvPr>
            <p:ph type="sldNum" sz="quarter" idx="5"/>
          </p:nvPr>
        </p:nvSpPr>
        <p:spPr/>
        <p:txBody>
          <a:bodyPr/>
          <a:lstStyle/>
          <a:p>
            <a:fld id="{8197AC37-C1FB-4832-9DC5-A631CBAF12DD}" type="slidenum">
              <a:rPr lang="zh-CN" altLang="en-US" smtClean="0"/>
              <a:t>24</a:t>
            </a:fld>
            <a:endParaRPr lang="zh-CN" altLang="en-US"/>
          </a:p>
        </p:txBody>
      </p:sp>
    </p:spTree>
    <p:extLst>
      <p:ext uri="{BB962C8B-B14F-4D97-AF65-F5344CB8AC3E}">
        <p14:creationId xmlns:p14="http://schemas.microsoft.com/office/powerpoint/2010/main" val="15228388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19">
              <a:defRPr sz="2300">
                <a:solidFill>
                  <a:schemeClr val="tx1"/>
                </a:solidFill>
                <a:latin typeface="Verdana" pitchFamily="34" charset="0"/>
              </a:defRPr>
            </a:lvl1pPr>
            <a:lvl2pPr marL="716204" indent="-275463" defTabSz="913619">
              <a:defRPr sz="2300">
                <a:solidFill>
                  <a:schemeClr val="tx1"/>
                </a:solidFill>
                <a:latin typeface="Verdana" pitchFamily="34" charset="0"/>
              </a:defRPr>
            </a:lvl2pPr>
            <a:lvl3pPr marL="1101852" indent="-220370" defTabSz="913619">
              <a:defRPr sz="2300">
                <a:solidFill>
                  <a:schemeClr val="tx1"/>
                </a:solidFill>
                <a:latin typeface="Verdana" pitchFamily="34" charset="0"/>
              </a:defRPr>
            </a:lvl3pPr>
            <a:lvl4pPr marL="1542593" indent="-220370" defTabSz="913619">
              <a:defRPr sz="2300">
                <a:solidFill>
                  <a:schemeClr val="tx1"/>
                </a:solidFill>
                <a:latin typeface="Verdana" pitchFamily="34" charset="0"/>
              </a:defRPr>
            </a:lvl4pPr>
            <a:lvl5pPr marL="1983334" indent="-220370" defTabSz="913619">
              <a:defRPr sz="2300">
                <a:solidFill>
                  <a:schemeClr val="tx1"/>
                </a:solidFill>
                <a:latin typeface="Verdana" pitchFamily="34" charset="0"/>
              </a:defRPr>
            </a:lvl5pPr>
            <a:lvl6pPr marL="2424074" indent="-220370" algn="ctr" defTabSz="913619" eaLnBrk="0" fontAlgn="base" hangingPunct="0">
              <a:spcBef>
                <a:spcPct val="0"/>
              </a:spcBef>
              <a:spcAft>
                <a:spcPct val="0"/>
              </a:spcAft>
              <a:defRPr sz="2300">
                <a:solidFill>
                  <a:schemeClr val="tx1"/>
                </a:solidFill>
                <a:latin typeface="Verdana" pitchFamily="34" charset="0"/>
              </a:defRPr>
            </a:lvl6pPr>
            <a:lvl7pPr marL="2864815" indent="-220370" algn="ctr" defTabSz="913619" eaLnBrk="0" fontAlgn="base" hangingPunct="0">
              <a:spcBef>
                <a:spcPct val="0"/>
              </a:spcBef>
              <a:spcAft>
                <a:spcPct val="0"/>
              </a:spcAft>
              <a:defRPr sz="2300">
                <a:solidFill>
                  <a:schemeClr val="tx1"/>
                </a:solidFill>
                <a:latin typeface="Verdana" pitchFamily="34" charset="0"/>
              </a:defRPr>
            </a:lvl7pPr>
            <a:lvl8pPr marL="3305556" indent="-220370" algn="ctr" defTabSz="913619" eaLnBrk="0" fontAlgn="base" hangingPunct="0">
              <a:spcBef>
                <a:spcPct val="0"/>
              </a:spcBef>
              <a:spcAft>
                <a:spcPct val="0"/>
              </a:spcAft>
              <a:defRPr sz="2300">
                <a:solidFill>
                  <a:schemeClr val="tx1"/>
                </a:solidFill>
                <a:latin typeface="Verdana" pitchFamily="34" charset="0"/>
              </a:defRPr>
            </a:lvl8pPr>
            <a:lvl9pPr marL="3746297" indent="-220370" algn="ctr" defTabSz="913619" eaLnBrk="0" fontAlgn="base" hangingPunct="0">
              <a:spcBef>
                <a:spcPct val="0"/>
              </a:spcBef>
              <a:spcAft>
                <a:spcPct val="0"/>
              </a:spcAft>
              <a:defRPr sz="2300">
                <a:solidFill>
                  <a:schemeClr val="tx1"/>
                </a:solidFill>
                <a:latin typeface="Verdana" pitchFamily="34" charset="0"/>
              </a:defRPr>
            </a:lvl9pPr>
          </a:lstStyle>
          <a:p>
            <a:fld id="{1EA18857-4FFE-46BF-AADA-5C5223CEC07A}" type="slidenum">
              <a:rPr lang="zh-CN" altLang="en-US" sz="1200"/>
              <a:pPr/>
              <a:t>68</a:t>
            </a:fld>
            <a:endParaRPr lang="en-US" altLang="zh-CN" sz="120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t>task::</a:t>
            </a:r>
            <a:r>
              <a:rPr lang="en-US" altLang="zh-CN" dirty="0" err="1"/>
              <a:t>allocate_root</a:t>
            </a:r>
            <a:r>
              <a:rPr lang="en-US" altLang="zh-CN" dirty="0"/>
              <a:t>()</a:t>
            </a:r>
            <a:r>
              <a:rPr lang="zh-CN" altLang="en-US" dirty="0"/>
              <a:t>生成根任务</a:t>
            </a:r>
            <a:endParaRPr lang="en-US" altLang="zh-CN" dirty="0"/>
          </a:p>
          <a:p>
            <a:pPr eaLnBrk="1" hangingPunct="1"/>
            <a:r>
              <a:rPr lang="en-US" altLang="zh-CN" dirty="0" err="1"/>
              <a:t>allocate_continuation</a:t>
            </a:r>
            <a:r>
              <a:rPr lang="en-US" altLang="zh-CN" dirty="0"/>
              <a:t>()</a:t>
            </a:r>
            <a:r>
              <a:rPr lang="zh-CN" altLang="en-US" dirty="0"/>
              <a:t>生成一个和当前任务同級的任务，并把当前任务的父任务转移过来。一般用于立即返回當前任務並由這個新任務代替當前任務繼續做接下去的事。</a:t>
            </a:r>
            <a:endParaRPr lang="en-US" altLang="zh-CN" dirty="0"/>
          </a:p>
          <a:p>
            <a:pPr eaLnBrk="1" hangingPunct="1"/>
            <a:r>
              <a:rPr lang="en-US" altLang="zh-CN" dirty="0" err="1"/>
              <a:t>allocate_child</a:t>
            </a:r>
            <a:r>
              <a:rPr lang="en-US" altLang="zh-CN" dirty="0"/>
              <a:t>()</a:t>
            </a:r>
            <a:r>
              <a:rPr lang="zh-CN" altLang="en-US" dirty="0"/>
              <a:t>生成當前任務的子任務</a:t>
            </a:r>
            <a:endParaRPr lang="en-US" altLang="zh-CN" dirty="0"/>
          </a:p>
          <a:p>
            <a:pPr eaLnBrk="1" hangingPunct="1"/>
            <a:r>
              <a:rPr lang="en-US" altLang="zh-CN" dirty="0" err="1"/>
              <a:t>allocate_additional_child_of</a:t>
            </a:r>
            <a:r>
              <a:rPr lang="en-US" altLang="zh-CN" dirty="0"/>
              <a:t>(parent)</a:t>
            </a:r>
            <a:r>
              <a:rPr lang="zh-CN" altLang="en-US" dirty="0"/>
              <a:t>為指定的</a:t>
            </a:r>
            <a:r>
              <a:rPr lang="en-US" altLang="zh-CN" dirty="0"/>
              <a:t>parent</a:t>
            </a:r>
            <a:r>
              <a:rPr lang="zh-CN" altLang="en-US" dirty="0"/>
              <a:t>生成一個子任務</a:t>
            </a:r>
            <a:endParaRPr lang="en-US" altLang="zh-CN" dirty="0"/>
          </a:p>
          <a:p>
            <a:pPr eaLnBrk="1" hangingPunct="1"/>
            <a:endParaRPr lang="en-US" altLang="zh-CN" dirty="0">
              <a:cs typeface="Arial" pitchFamily="34" charset="0"/>
            </a:endParaRPr>
          </a:p>
          <a:p>
            <a:pPr eaLnBrk="1" hangingPunct="1"/>
            <a:r>
              <a:rPr lang="en-US" altLang="zh-CN" dirty="0">
                <a:cs typeface="Arial" pitchFamily="34" charset="0"/>
              </a:rPr>
              <a:t>https://www.sharcnet.ca/Software/Intel/IntelICC/tbb/html/a00261.html</a:t>
            </a:r>
          </a:p>
          <a:p>
            <a:r>
              <a:rPr lang="en-US" altLang="zh-CN" sz="1200" b="1" i="0" kern="1200" dirty="0" err="1">
                <a:solidFill>
                  <a:schemeClr val="tx1"/>
                </a:solidFill>
                <a:effectLst/>
                <a:latin typeface="Arial" charset="0"/>
                <a:ea typeface="+mn-ea"/>
                <a:cs typeface="Arial" charset="0"/>
              </a:rPr>
              <a:t>tbb</a:t>
            </a:r>
            <a:r>
              <a:rPr lang="en-US" altLang="zh-CN" sz="1200" b="1" i="0" kern="1200" dirty="0">
                <a:solidFill>
                  <a:schemeClr val="tx1"/>
                </a:solidFill>
                <a:effectLst/>
                <a:latin typeface="Arial" charset="0"/>
                <a:ea typeface="+mn-ea"/>
                <a:cs typeface="Arial" charset="0"/>
              </a:rPr>
              <a:t>::task Class Reference</a:t>
            </a:r>
          </a:p>
          <a:p>
            <a:r>
              <a:rPr lang="en-US" altLang="zh-CN" sz="1200" b="0" i="0" kern="1200" dirty="0">
                <a:solidFill>
                  <a:schemeClr val="tx1"/>
                </a:solidFill>
                <a:effectLst/>
                <a:latin typeface="Arial" charset="0"/>
                <a:ea typeface="+mn-ea"/>
                <a:cs typeface="Arial" charset="0"/>
              </a:rPr>
              <a:t>Base class for user-defined tasks. </a:t>
            </a:r>
            <a:r>
              <a:rPr lang="en-US" altLang="zh-CN" sz="1200" b="0" i="0" kern="1200" dirty="0">
                <a:solidFill>
                  <a:schemeClr val="tx1"/>
                </a:solidFill>
                <a:effectLst/>
                <a:latin typeface="Arial" charset="0"/>
                <a:ea typeface="+mn-ea"/>
                <a:cs typeface="Arial" charset="0"/>
                <a:hlinkClick r:id="rId3"/>
              </a:rPr>
              <a:t>More...</a:t>
            </a:r>
            <a:r>
              <a:rPr lang="en-US" altLang="zh-CN" sz="1200" b="0" i="0" kern="1200" dirty="0">
                <a:solidFill>
                  <a:schemeClr val="tx1"/>
                </a:solidFill>
                <a:effectLst/>
                <a:latin typeface="Arial" charset="0"/>
                <a:ea typeface="+mn-ea"/>
                <a:cs typeface="Arial" charset="0"/>
              </a:rPr>
              <a:t>#include &lt;</a:t>
            </a:r>
            <a:r>
              <a:rPr lang="en-US" altLang="zh-CN" sz="1200" b="1" i="0" u="none" strike="noStrike" kern="1200" dirty="0" err="1">
                <a:solidFill>
                  <a:schemeClr val="tx1"/>
                </a:solidFill>
                <a:effectLst/>
                <a:latin typeface="Arial" charset="0"/>
                <a:ea typeface="+mn-ea"/>
                <a:cs typeface="Arial" charset="0"/>
                <a:hlinkClick r:id="rId4"/>
              </a:rPr>
              <a:t>task.h</a:t>
            </a:r>
            <a:r>
              <a:rPr lang="en-US" altLang="zh-CN" sz="1200" b="0" i="0" kern="1200" dirty="0">
                <a:solidFill>
                  <a:schemeClr val="tx1"/>
                </a:solidFill>
                <a:effectLst/>
                <a:latin typeface="Arial" charset="0"/>
                <a:ea typeface="+mn-ea"/>
                <a:cs typeface="Arial" charset="0"/>
              </a:rPr>
              <a:t>&gt;</a:t>
            </a:r>
          </a:p>
          <a:p>
            <a:r>
              <a:rPr lang="en-US" altLang="zh-CN" sz="1200" b="0" i="0" kern="1200" dirty="0">
                <a:solidFill>
                  <a:schemeClr val="tx1"/>
                </a:solidFill>
                <a:effectLst/>
                <a:latin typeface="Arial" charset="0"/>
                <a:ea typeface="+mn-ea"/>
                <a:cs typeface="Arial" charset="0"/>
              </a:rPr>
              <a:t>Inherits </a:t>
            </a:r>
            <a:r>
              <a:rPr lang="en-US" altLang="zh-CN" sz="1200" b="1" i="0" u="none" strike="noStrike" kern="1200" dirty="0" err="1">
                <a:solidFill>
                  <a:schemeClr val="tx1"/>
                </a:solidFill>
                <a:effectLst/>
                <a:latin typeface="Arial" charset="0"/>
                <a:ea typeface="+mn-ea"/>
                <a:cs typeface="Arial" charset="0"/>
                <a:hlinkClick r:id="rId5"/>
              </a:rPr>
              <a:t>tbb</a:t>
            </a:r>
            <a:r>
              <a:rPr lang="en-US" altLang="zh-CN" sz="1200" b="1" i="0" u="none" strike="noStrike" kern="1200" dirty="0">
                <a:solidFill>
                  <a:schemeClr val="tx1"/>
                </a:solidFill>
                <a:effectLst/>
                <a:latin typeface="Arial" charset="0"/>
                <a:ea typeface="+mn-ea"/>
                <a:cs typeface="Arial" charset="0"/>
                <a:hlinkClick r:id="rId5"/>
              </a:rPr>
              <a:t>::internal::</a:t>
            </a:r>
            <a:r>
              <a:rPr lang="en-US" altLang="zh-CN" sz="1200" b="1" i="0" u="none" strike="noStrike" kern="1200" dirty="0" err="1">
                <a:solidFill>
                  <a:schemeClr val="tx1"/>
                </a:solidFill>
                <a:effectLst/>
                <a:latin typeface="Arial" charset="0"/>
                <a:ea typeface="+mn-ea"/>
                <a:cs typeface="Arial" charset="0"/>
                <a:hlinkClick r:id="rId5"/>
              </a:rPr>
              <a:t>no_copy</a:t>
            </a:r>
            <a:r>
              <a:rPr lang="en-US" altLang="zh-CN" sz="1200" b="0" i="0" kern="1200" dirty="0">
                <a:solidFill>
                  <a:schemeClr val="tx1"/>
                </a:solidFill>
                <a:effectLst/>
                <a:latin typeface="Arial" charset="0"/>
                <a:ea typeface="+mn-ea"/>
                <a:cs typeface="Arial" charset="0"/>
              </a:rPr>
              <a:t>.</a:t>
            </a:r>
          </a:p>
          <a:p>
            <a:r>
              <a:rPr lang="en-US" altLang="zh-CN" sz="1200" b="0" i="0" kern="1200" dirty="0">
                <a:solidFill>
                  <a:schemeClr val="tx1"/>
                </a:solidFill>
                <a:effectLst/>
                <a:latin typeface="Arial" charset="0"/>
                <a:ea typeface="+mn-ea"/>
                <a:cs typeface="Arial" charset="0"/>
              </a:rPr>
              <a:t>Inherited by </a:t>
            </a:r>
            <a:r>
              <a:rPr lang="en-US" altLang="zh-CN" sz="1200" b="1" i="0" u="none" strike="noStrike" kern="1200" dirty="0" err="1">
                <a:solidFill>
                  <a:schemeClr val="tx1"/>
                </a:solidFill>
                <a:effectLst/>
                <a:latin typeface="Arial" charset="0"/>
                <a:ea typeface="+mn-ea"/>
                <a:cs typeface="Arial" charset="0"/>
                <a:hlinkClick r:id="rId6"/>
              </a:rPr>
              <a:t>tbb</a:t>
            </a:r>
            <a:r>
              <a:rPr lang="en-US" altLang="zh-CN" sz="1200" b="1" i="0" u="none" strike="noStrike" kern="1200" dirty="0">
                <a:solidFill>
                  <a:schemeClr val="tx1"/>
                </a:solidFill>
                <a:effectLst/>
                <a:latin typeface="Arial" charset="0"/>
                <a:ea typeface="+mn-ea"/>
                <a:cs typeface="Arial" charset="0"/>
                <a:hlinkClick r:id="rId6"/>
              </a:rPr>
              <a:t>::</a:t>
            </a:r>
            <a:r>
              <a:rPr lang="en-US" altLang="zh-CN" sz="1200" b="1" i="0" u="none" strike="noStrike" kern="1200" dirty="0" err="1">
                <a:solidFill>
                  <a:schemeClr val="tx1"/>
                </a:solidFill>
                <a:effectLst/>
                <a:latin typeface="Arial" charset="0"/>
                <a:ea typeface="+mn-ea"/>
                <a:cs typeface="Arial" charset="0"/>
                <a:hlinkClick r:id="rId6"/>
              </a:rPr>
              <a:t>empty_task</a:t>
            </a:r>
            <a:r>
              <a:rPr lang="en-US" altLang="zh-CN" sz="1200" b="0"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7"/>
              </a:rPr>
              <a:t>tbb</a:t>
            </a:r>
            <a:r>
              <a:rPr lang="en-US" altLang="zh-CN" sz="1200" b="1" i="0" u="none" strike="noStrike" kern="1200" dirty="0">
                <a:solidFill>
                  <a:schemeClr val="tx1"/>
                </a:solidFill>
                <a:effectLst/>
                <a:latin typeface="Arial" charset="0"/>
                <a:ea typeface="+mn-ea"/>
                <a:cs typeface="Arial" charset="0"/>
                <a:hlinkClick r:id="rId7"/>
              </a:rPr>
              <a:t>::internal::</a:t>
            </a:r>
            <a:r>
              <a:rPr lang="en-US" altLang="zh-CN" sz="1200" b="1" i="0" u="none" strike="noStrike" kern="1200" dirty="0" err="1">
                <a:solidFill>
                  <a:schemeClr val="tx1"/>
                </a:solidFill>
                <a:effectLst/>
                <a:latin typeface="Arial" charset="0"/>
                <a:ea typeface="+mn-ea"/>
                <a:cs typeface="Arial" charset="0"/>
                <a:hlinkClick r:id="rId7"/>
              </a:rPr>
              <a:t>do_group_task_forward</a:t>
            </a:r>
            <a:r>
              <a:rPr lang="en-US" altLang="zh-CN" sz="1200" b="1" i="0" u="none" strike="noStrike" kern="1200" dirty="0">
                <a:solidFill>
                  <a:schemeClr val="tx1"/>
                </a:solidFill>
                <a:effectLst/>
                <a:latin typeface="Arial" charset="0"/>
                <a:ea typeface="+mn-ea"/>
                <a:cs typeface="Arial" charset="0"/>
                <a:hlinkClick r:id="rId7"/>
              </a:rPr>
              <a:t>&lt; Iterator, Body, Item &gt;</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tbb</a:t>
            </a:r>
            <a:r>
              <a:rPr lang="en-US" altLang="zh-CN" sz="1200" b="0" i="0" kern="1200" dirty="0">
                <a:solidFill>
                  <a:schemeClr val="tx1"/>
                </a:solidFill>
                <a:effectLst/>
                <a:latin typeface="Arial" charset="0"/>
                <a:ea typeface="+mn-ea"/>
                <a:cs typeface="Arial" charset="0"/>
              </a:rPr>
              <a:t>::internal::</a:t>
            </a:r>
            <a:r>
              <a:rPr lang="en-US" altLang="zh-CN" sz="1200" b="0" i="0" kern="1200" dirty="0" err="1">
                <a:solidFill>
                  <a:schemeClr val="tx1"/>
                </a:solidFill>
                <a:effectLst/>
                <a:latin typeface="Arial" charset="0"/>
                <a:ea typeface="+mn-ea"/>
                <a:cs typeface="Arial" charset="0"/>
              </a:rPr>
              <a:t>do_group_task_input</a:t>
            </a:r>
            <a:r>
              <a:rPr lang="en-US" altLang="zh-CN" sz="1200" b="0" i="0" kern="1200" dirty="0">
                <a:solidFill>
                  <a:schemeClr val="tx1"/>
                </a:solidFill>
                <a:effectLst/>
                <a:latin typeface="Arial" charset="0"/>
                <a:ea typeface="+mn-ea"/>
                <a:cs typeface="Arial" charset="0"/>
              </a:rPr>
              <a:t>&lt; Body, Item &gt;, </a:t>
            </a:r>
            <a:r>
              <a:rPr lang="en-US" altLang="zh-CN" sz="1200" b="1" i="0" u="none" strike="noStrike" kern="1200" dirty="0" err="1">
                <a:solidFill>
                  <a:schemeClr val="tx1"/>
                </a:solidFill>
                <a:effectLst/>
                <a:latin typeface="Arial" charset="0"/>
                <a:ea typeface="+mn-ea"/>
                <a:cs typeface="Arial" charset="0"/>
                <a:hlinkClick r:id="rId8"/>
              </a:rPr>
              <a:t>tbb</a:t>
            </a:r>
            <a:r>
              <a:rPr lang="en-US" altLang="zh-CN" sz="1200" b="1" i="0" u="none" strike="noStrike" kern="1200" dirty="0">
                <a:solidFill>
                  <a:schemeClr val="tx1"/>
                </a:solidFill>
                <a:effectLst/>
                <a:latin typeface="Arial" charset="0"/>
                <a:ea typeface="+mn-ea"/>
                <a:cs typeface="Arial" charset="0"/>
                <a:hlinkClick r:id="rId8"/>
              </a:rPr>
              <a:t>::internal::</a:t>
            </a:r>
            <a:r>
              <a:rPr lang="en-US" altLang="zh-CN" sz="1200" b="1" i="0" u="none" strike="noStrike" kern="1200" dirty="0" err="1">
                <a:solidFill>
                  <a:schemeClr val="tx1"/>
                </a:solidFill>
                <a:effectLst/>
                <a:latin typeface="Arial" charset="0"/>
                <a:ea typeface="+mn-ea"/>
                <a:cs typeface="Arial" charset="0"/>
                <a:hlinkClick r:id="rId8"/>
              </a:rPr>
              <a:t>do_iteration_task</a:t>
            </a:r>
            <a:r>
              <a:rPr lang="en-US" altLang="zh-CN" sz="1200" b="1" i="0" u="none" strike="noStrike" kern="1200" dirty="0">
                <a:solidFill>
                  <a:schemeClr val="tx1"/>
                </a:solidFill>
                <a:effectLst/>
                <a:latin typeface="Arial" charset="0"/>
                <a:ea typeface="+mn-ea"/>
                <a:cs typeface="Arial" charset="0"/>
                <a:hlinkClick r:id="rId8"/>
              </a:rPr>
              <a:t>&lt; Body, Item &gt;</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tbb</a:t>
            </a:r>
            <a:r>
              <a:rPr lang="en-US" altLang="zh-CN" sz="1200" b="0" i="0" kern="1200" dirty="0">
                <a:solidFill>
                  <a:schemeClr val="tx1"/>
                </a:solidFill>
                <a:effectLst/>
                <a:latin typeface="Arial" charset="0"/>
                <a:ea typeface="+mn-ea"/>
                <a:cs typeface="Arial" charset="0"/>
              </a:rPr>
              <a:t>::internal::</a:t>
            </a:r>
            <a:r>
              <a:rPr lang="en-US" altLang="zh-CN" sz="1200" b="0" i="0" kern="1200" dirty="0" err="1">
                <a:solidFill>
                  <a:schemeClr val="tx1"/>
                </a:solidFill>
                <a:effectLst/>
                <a:latin typeface="Arial" charset="0"/>
                <a:ea typeface="+mn-ea"/>
                <a:cs typeface="Arial" charset="0"/>
              </a:rPr>
              <a:t>do_iteration_task_iter</a:t>
            </a:r>
            <a:r>
              <a:rPr lang="en-US" altLang="zh-CN" sz="1200" b="0" i="0" kern="1200" dirty="0">
                <a:solidFill>
                  <a:schemeClr val="tx1"/>
                </a:solidFill>
                <a:effectLst/>
                <a:latin typeface="Arial" charset="0"/>
                <a:ea typeface="+mn-ea"/>
                <a:cs typeface="Arial" charset="0"/>
              </a:rPr>
              <a:t>&lt; Iterator, Body, Item &gt;, </a:t>
            </a:r>
            <a:r>
              <a:rPr lang="en-US" altLang="zh-CN" sz="1200" b="1" i="0" u="none" strike="noStrike" kern="1200" dirty="0" err="1">
                <a:solidFill>
                  <a:schemeClr val="tx1"/>
                </a:solidFill>
                <a:effectLst/>
                <a:latin typeface="Arial" charset="0"/>
                <a:ea typeface="+mn-ea"/>
                <a:cs typeface="Arial" charset="0"/>
                <a:hlinkClick r:id="rId9"/>
              </a:rPr>
              <a:t>tbb</a:t>
            </a:r>
            <a:r>
              <a:rPr lang="en-US" altLang="zh-CN" sz="1200" b="1" i="0" u="none" strike="noStrike" kern="1200" dirty="0">
                <a:solidFill>
                  <a:schemeClr val="tx1"/>
                </a:solidFill>
                <a:effectLst/>
                <a:latin typeface="Arial" charset="0"/>
                <a:ea typeface="+mn-ea"/>
                <a:cs typeface="Arial" charset="0"/>
                <a:hlinkClick r:id="rId9"/>
              </a:rPr>
              <a:t>::internal::</a:t>
            </a:r>
            <a:r>
              <a:rPr lang="en-US" altLang="zh-CN" sz="1200" b="1" i="0" u="none" strike="noStrike" kern="1200" dirty="0" err="1">
                <a:solidFill>
                  <a:schemeClr val="tx1"/>
                </a:solidFill>
                <a:effectLst/>
                <a:latin typeface="Arial" charset="0"/>
                <a:ea typeface="+mn-ea"/>
                <a:cs typeface="Arial" charset="0"/>
                <a:hlinkClick r:id="rId9"/>
              </a:rPr>
              <a:t>do_task_iter</a:t>
            </a:r>
            <a:r>
              <a:rPr lang="en-US" altLang="zh-CN" sz="1200" b="1" i="0" u="none" strike="noStrike" kern="1200" dirty="0">
                <a:solidFill>
                  <a:schemeClr val="tx1"/>
                </a:solidFill>
                <a:effectLst/>
                <a:latin typeface="Arial" charset="0"/>
                <a:ea typeface="+mn-ea"/>
                <a:cs typeface="Arial" charset="0"/>
                <a:hlinkClick r:id="rId9"/>
              </a:rPr>
              <a:t>&lt; Iterator, Body, Item &gt;</a:t>
            </a:r>
            <a:r>
              <a:rPr lang="en-US" altLang="zh-CN" sz="1200" b="0"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10"/>
              </a:rPr>
              <a:t>tbb</a:t>
            </a:r>
            <a:r>
              <a:rPr lang="en-US" altLang="zh-CN" sz="1200" b="1" i="0" u="none" strike="noStrike" kern="1200" dirty="0">
                <a:solidFill>
                  <a:schemeClr val="tx1"/>
                </a:solidFill>
                <a:effectLst/>
                <a:latin typeface="Arial" charset="0"/>
                <a:ea typeface="+mn-ea"/>
                <a:cs typeface="Arial" charset="0"/>
                <a:hlinkClick r:id="rId10"/>
              </a:rPr>
              <a:t>::internal::</a:t>
            </a:r>
            <a:r>
              <a:rPr lang="en-US" altLang="zh-CN" sz="1200" b="1" i="0" u="none" strike="noStrike" kern="1200" dirty="0" err="1">
                <a:solidFill>
                  <a:schemeClr val="tx1"/>
                </a:solidFill>
                <a:effectLst/>
                <a:latin typeface="Arial" charset="0"/>
                <a:ea typeface="+mn-ea"/>
                <a:cs typeface="Arial" charset="0"/>
                <a:hlinkClick r:id="rId10"/>
              </a:rPr>
              <a:t>final_sum</a:t>
            </a:r>
            <a:r>
              <a:rPr lang="en-US" altLang="zh-CN" sz="1200" b="1" i="0" u="none" strike="noStrike" kern="1200" dirty="0">
                <a:solidFill>
                  <a:schemeClr val="tx1"/>
                </a:solidFill>
                <a:effectLst/>
                <a:latin typeface="Arial" charset="0"/>
                <a:ea typeface="+mn-ea"/>
                <a:cs typeface="Arial" charset="0"/>
                <a:hlinkClick r:id="rId10"/>
              </a:rPr>
              <a:t>&lt; Range, Body &gt;</a:t>
            </a:r>
            <a:r>
              <a:rPr lang="en-US" altLang="zh-CN" sz="1200" b="0"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11"/>
              </a:rPr>
              <a:t>tbb</a:t>
            </a:r>
            <a:r>
              <a:rPr lang="en-US" altLang="zh-CN" sz="1200" b="1" i="0" u="none" strike="noStrike" kern="1200" dirty="0">
                <a:solidFill>
                  <a:schemeClr val="tx1"/>
                </a:solidFill>
                <a:effectLst/>
                <a:latin typeface="Arial" charset="0"/>
                <a:ea typeface="+mn-ea"/>
                <a:cs typeface="Arial" charset="0"/>
                <a:hlinkClick r:id="rId11"/>
              </a:rPr>
              <a:t>::internal::</a:t>
            </a:r>
            <a:r>
              <a:rPr lang="en-US" altLang="zh-CN" sz="1200" b="1" i="0" u="none" strike="noStrike" kern="1200" dirty="0" err="1">
                <a:solidFill>
                  <a:schemeClr val="tx1"/>
                </a:solidFill>
                <a:effectLst/>
                <a:latin typeface="Arial" charset="0"/>
                <a:ea typeface="+mn-ea"/>
                <a:cs typeface="Arial" charset="0"/>
                <a:hlinkClick r:id="rId11"/>
              </a:rPr>
              <a:t>finish_reduce</a:t>
            </a:r>
            <a:r>
              <a:rPr lang="en-US" altLang="zh-CN" sz="1200" b="1" i="0" u="none" strike="noStrike" kern="1200" dirty="0">
                <a:solidFill>
                  <a:schemeClr val="tx1"/>
                </a:solidFill>
                <a:effectLst/>
                <a:latin typeface="Arial" charset="0"/>
                <a:ea typeface="+mn-ea"/>
                <a:cs typeface="Arial" charset="0"/>
                <a:hlinkClick r:id="rId11"/>
              </a:rPr>
              <a:t>&lt; Body &gt;</a:t>
            </a:r>
            <a:r>
              <a:rPr lang="en-US" altLang="zh-CN" sz="1200" b="0"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12"/>
              </a:rPr>
              <a:t>tbb</a:t>
            </a:r>
            <a:r>
              <a:rPr lang="en-US" altLang="zh-CN" sz="1200" b="1" i="0" u="none" strike="noStrike" kern="1200" dirty="0">
                <a:solidFill>
                  <a:schemeClr val="tx1"/>
                </a:solidFill>
                <a:effectLst/>
                <a:latin typeface="Arial" charset="0"/>
                <a:ea typeface="+mn-ea"/>
                <a:cs typeface="Arial" charset="0"/>
                <a:hlinkClick r:id="rId12"/>
              </a:rPr>
              <a:t>::internal::</a:t>
            </a:r>
            <a:r>
              <a:rPr lang="en-US" altLang="zh-CN" sz="1200" b="1" i="0" u="none" strike="noStrike" kern="1200" dirty="0" err="1">
                <a:solidFill>
                  <a:schemeClr val="tx1"/>
                </a:solidFill>
                <a:effectLst/>
                <a:latin typeface="Arial" charset="0"/>
                <a:ea typeface="+mn-ea"/>
                <a:cs typeface="Arial" charset="0"/>
                <a:hlinkClick r:id="rId12"/>
              </a:rPr>
              <a:t>finish_reduce_with_affinity</a:t>
            </a:r>
            <a:r>
              <a:rPr lang="en-US" altLang="zh-CN" sz="1200" b="1" i="0" u="none" strike="noStrike" kern="1200" dirty="0">
                <a:solidFill>
                  <a:schemeClr val="tx1"/>
                </a:solidFill>
                <a:effectLst/>
                <a:latin typeface="Arial" charset="0"/>
                <a:ea typeface="+mn-ea"/>
                <a:cs typeface="Arial" charset="0"/>
                <a:hlinkClick r:id="rId12"/>
              </a:rPr>
              <a:t>&lt; Body &gt;</a:t>
            </a:r>
            <a:r>
              <a:rPr lang="en-US" altLang="zh-CN" sz="1200" b="0"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13"/>
              </a:rPr>
              <a:t>tbb</a:t>
            </a:r>
            <a:r>
              <a:rPr lang="en-US" altLang="zh-CN" sz="1200" b="1" i="0" u="none" strike="noStrike" kern="1200" dirty="0">
                <a:solidFill>
                  <a:schemeClr val="tx1"/>
                </a:solidFill>
                <a:effectLst/>
                <a:latin typeface="Arial" charset="0"/>
                <a:ea typeface="+mn-ea"/>
                <a:cs typeface="Arial" charset="0"/>
                <a:hlinkClick r:id="rId13"/>
              </a:rPr>
              <a:t>::internal::</a:t>
            </a:r>
            <a:r>
              <a:rPr lang="en-US" altLang="zh-CN" sz="1200" b="1" i="0" u="none" strike="noStrike" kern="1200" dirty="0" err="1">
                <a:solidFill>
                  <a:schemeClr val="tx1"/>
                </a:solidFill>
                <a:effectLst/>
                <a:latin typeface="Arial" charset="0"/>
                <a:ea typeface="+mn-ea"/>
                <a:cs typeface="Arial" charset="0"/>
                <a:hlinkClick r:id="rId13"/>
              </a:rPr>
              <a:t>finish_scan</a:t>
            </a:r>
            <a:r>
              <a:rPr lang="en-US" altLang="zh-CN" sz="1200" b="1" i="0" u="none" strike="noStrike" kern="1200" dirty="0">
                <a:solidFill>
                  <a:schemeClr val="tx1"/>
                </a:solidFill>
                <a:effectLst/>
                <a:latin typeface="Arial" charset="0"/>
                <a:ea typeface="+mn-ea"/>
                <a:cs typeface="Arial" charset="0"/>
                <a:hlinkClick r:id="rId13"/>
              </a:rPr>
              <a:t>&lt; Range, Body &gt;</a:t>
            </a:r>
            <a:r>
              <a:rPr lang="en-US" altLang="zh-CN" sz="1200" b="0"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14"/>
              </a:rPr>
              <a:t>tbb</a:t>
            </a:r>
            <a:r>
              <a:rPr lang="en-US" altLang="zh-CN" sz="1200" b="1" i="0" u="none" strike="noStrike" kern="1200" dirty="0">
                <a:solidFill>
                  <a:schemeClr val="tx1"/>
                </a:solidFill>
                <a:effectLst/>
                <a:latin typeface="Arial" charset="0"/>
                <a:ea typeface="+mn-ea"/>
                <a:cs typeface="Arial" charset="0"/>
                <a:hlinkClick r:id="rId14"/>
              </a:rPr>
              <a:t>::internal::</a:t>
            </a:r>
            <a:r>
              <a:rPr lang="en-US" altLang="zh-CN" sz="1200" b="1" i="0" u="none" strike="noStrike" kern="1200" dirty="0" err="1">
                <a:solidFill>
                  <a:schemeClr val="tx1"/>
                </a:solidFill>
                <a:effectLst/>
                <a:latin typeface="Arial" charset="0"/>
                <a:ea typeface="+mn-ea"/>
                <a:cs typeface="Arial" charset="0"/>
                <a:hlinkClick r:id="rId14"/>
              </a:rPr>
              <a:t>start_for</a:t>
            </a:r>
            <a:r>
              <a:rPr lang="en-US" altLang="zh-CN" sz="1200" b="1" i="0" u="none" strike="noStrike" kern="1200" dirty="0">
                <a:solidFill>
                  <a:schemeClr val="tx1"/>
                </a:solidFill>
                <a:effectLst/>
                <a:latin typeface="Arial" charset="0"/>
                <a:ea typeface="+mn-ea"/>
                <a:cs typeface="Arial" charset="0"/>
                <a:hlinkClick r:id="rId14"/>
              </a:rPr>
              <a:t>&lt; Range, Body, </a:t>
            </a:r>
            <a:r>
              <a:rPr lang="en-US" altLang="zh-CN" sz="1200" b="1" i="0" u="none" strike="noStrike" kern="1200" dirty="0" err="1">
                <a:solidFill>
                  <a:schemeClr val="tx1"/>
                </a:solidFill>
                <a:effectLst/>
                <a:latin typeface="Arial" charset="0"/>
                <a:ea typeface="+mn-ea"/>
                <a:cs typeface="Arial" charset="0"/>
                <a:hlinkClick r:id="rId14"/>
              </a:rPr>
              <a:t>Partitioner</a:t>
            </a:r>
            <a:r>
              <a:rPr lang="en-US" altLang="zh-CN" sz="1200" b="1" i="0" u="none" strike="noStrike" kern="1200" dirty="0">
                <a:solidFill>
                  <a:schemeClr val="tx1"/>
                </a:solidFill>
                <a:effectLst/>
                <a:latin typeface="Arial" charset="0"/>
                <a:ea typeface="+mn-ea"/>
                <a:cs typeface="Arial" charset="0"/>
                <a:hlinkClick r:id="rId14"/>
              </a:rPr>
              <a:t> &gt;</a:t>
            </a:r>
            <a:r>
              <a:rPr lang="en-US" altLang="zh-CN" sz="1200" b="0"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15"/>
              </a:rPr>
              <a:t>tbb</a:t>
            </a:r>
            <a:r>
              <a:rPr lang="en-US" altLang="zh-CN" sz="1200" b="1" i="0" u="none" strike="noStrike" kern="1200" dirty="0">
                <a:solidFill>
                  <a:schemeClr val="tx1"/>
                </a:solidFill>
                <a:effectLst/>
                <a:latin typeface="Arial" charset="0"/>
                <a:ea typeface="+mn-ea"/>
                <a:cs typeface="Arial" charset="0"/>
                <a:hlinkClick r:id="rId15"/>
              </a:rPr>
              <a:t>::internal::</a:t>
            </a:r>
            <a:r>
              <a:rPr lang="en-US" altLang="zh-CN" sz="1200" b="1" i="0" u="none" strike="noStrike" kern="1200" dirty="0" err="1">
                <a:solidFill>
                  <a:schemeClr val="tx1"/>
                </a:solidFill>
                <a:effectLst/>
                <a:latin typeface="Arial" charset="0"/>
                <a:ea typeface="+mn-ea"/>
                <a:cs typeface="Arial" charset="0"/>
                <a:hlinkClick r:id="rId15"/>
              </a:rPr>
              <a:t>start_reduce</a:t>
            </a:r>
            <a:r>
              <a:rPr lang="en-US" altLang="zh-CN" sz="1200" b="1" i="0" u="none" strike="noStrike" kern="1200" dirty="0">
                <a:solidFill>
                  <a:schemeClr val="tx1"/>
                </a:solidFill>
                <a:effectLst/>
                <a:latin typeface="Arial" charset="0"/>
                <a:ea typeface="+mn-ea"/>
                <a:cs typeface="Arial" charset="0"/>
                <a:hlinkClick r:id="rId15"/>
              </a:rPr>
              <a:t>&lt; Range, Body, </a:t>
            </a:r>
            <a:r>
              <a:rPr lang="en-US" altLang="zh-CN" sz="1200" b="1" i="0" u="none" strike="noStrike" kern="1200" dirty="0" err="1">
                <a:solidFill>
                  <a:schemeClr val="tx1"/>
                </a:solidFill>
                <a:effectLst/>
                <a:latin typeface="Arial" charset="0"/>
                <a:ea typeface="+mn-ea"/>
                <a:cs typeface="Arial" charset="0"/>
                <a:hlinkClick r:id="rId15"/>
              </a:rPr>
              <a:t>Partitioner</a:t>
            </a:r>
            <a:r>
              <a:rPr lang="en-US" altLang="zh-CN" sz="1200" b="1" i="0" u="none" strike="noStrike" kern="1200" dirty="0">
                <a:solidFill>
                  <a:schemeClr val="tx1"/>
                </a:solidFill>
                <a:effectLst/>
                <a:latin typeface="Arial" charset="0"/>
                <a:ea typeface="+mn-ea"/>
                <a:cs typeface="Arial" charset="0"/>
                <a:hlinkClick r:id="rId15"/>
              </a:rPr>
              <a:t> &gt;</a:t>
            </a:r>
            <a:r>
              <a:rPr lang="en-US" altLang="zh-CN" sz="1200" b="0"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16"/>
              </a:rPr>
              <a:t>tbb</a:t>
            </a:r>
            <a:r>
              <a:rPr lang="en-US" altLang="zh-CN" sz="1200" b="1" i="0" u="none" strike="noStrike" kern="1200" dirty="0">
                <a:solidFill>
                  <a:schemeClr val="tx1"/>
                </a:solidFill>
                <a:effectLst/>
                <a:latin typeface="Arial" charset="0"/>
                <a:ea typeface="+mn-ea"/>
                <a:cs typeface="Arial" charset="0"/>
                <a:hlinkClick r:id="rId16"/>
              </a:rPr>
              <a:t>::internal::</a:t>
            </a:r>
            <a:r>
              <a:rPr lang="en-US" altLang="zh-CN" sz="1200" b="1" i="0" u="none" strike="noStrike" kern="1200" dirty="0" err="1">
                <a:solidFill>
                  <a:schemeClr val="tx1"/>
                </a:solidFill>
                <a:effectLst/>
                <a:latin typeface="Arial" charset="0"/>
                <a:ea typeface="+mn-ea"/>
                <a:cs typeface="Arial" charset="0"/>
                <a:hlinkClick r:id="rId16"/>
              </a:rPr>
              <a:t>start_reduce_with_affinity</a:t>
            </a:r>
            <a:r>
              <a:rPr lang="en-US" altLang="zh-CN" sz="1200" b="1" i="0" u="none" strike="noStrike" kern="1200" dirty="0">
                <a:solidFill>
                  <a:schemeClr val="tx1"/>
                </a:solidFill>
                <a:effectLst/>
                <a:latin typeface="Arial" charset="0"/>
                <a:ea typeface="+mn-ea"/>
                <a:cs typeface="Arial" charset="0"/>
                <a:hlinkClick r:id="rId16"/>
              </a:rPr>
              <a:t>&lt; Range, Body &gt;</a:t>
            </a:r>
            <a:r>
              <a:rPr lang="en-US" altLang="zh-CN" sz="1200" b="0"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17"/>
              </a:rPr>
              <a:t>tbb</a:t>
            </a:r>
            <a:r>
              <a:rPr lang="en-US" altLang="zh-CN" sz="1200" b="1" i="0" u="none" strike="noStrike" kern="1200" dirty="0">
                <a:solidFill>
                  <a:schemeClr val="tx1"/>
                </a:solidFill>
                <a:effectLst/>
                <a:latin typeface="Arial" charset="0"/>
                <a:ea typeface="+mn-ea"/>
                <a:cs typeface="Arial" charset="0"/>
                <a:hlinkClick r:id="rId17"/>
              </a:rPr>
              <a:t>::internal::</a:t>
            </a:r>
            <a:r>
              <a:rPr lang="en-US" altLang="zh-CN" sz="1200" b="1" i="0" u="none" strike="noStrike" kern="1200" dirty="0" err="1">
                <a:solidFill>
                  <a:schemeClr val="tx1"/>
                </a:solidFill>
                <a:effectLst/>
                <a:latin typeface="Arial" charset="0"/>
                <a:ea typeface="+mn-ea"/>
                <a:cs typeface="Arial" charset="0"/>
                <a:hlinkClick r:id="rId17"/>
              </a:rPr>
              <a:t>start_scan</a:t>
            </a:r>
            <a:r>
              <a:rPr lang="en-US" altLang="zh-CN" sz="1200" b="1" i="0" u="none" strike="noStrike" kern="1200" dirty="0">
                <a:solidFill>
                  <a:schemeClr val="tx1"/>
                </a:solidFill>
                <a:effectLst/>
                <a:latin typeface="Arial" charset="0"/>
                <a:ea typeface="+mn-ea"/>
                <a:cs typeface="Arial" charset="0"/>
                <a:hlinkClick r:id="rId17"/>
              </a:rPr>
              <a:t>&lt; Range, Body, </a:t>
            </a:r>
            <a:r>
              <a:rPr lang="en-US" altLang="zh-CN" sz="1200" b="1" i="0" u="none" strike="noStrike" kern="1200" dirty="0" err="1">
                <a:solidFill>
                  <a:schemeClr val="tx1"/>
                </a:solidFill>
                <a:effectLst/>
                <a:latin typeface="Arial" charset="0"/>
                <a:ea typeface="+mn-ea"/>
                <a:cs typeface="Arial" charset="0"/>
                <a:hlinkClick r:id="rId17"/>
              </a:rPr>
              <a:t>Partitioner</a:t>
            </a:r>
            <a:r>
              <a:rPr lang="en-US" altLang="zh-CN" sz="1200" b="1" i="0" u="none" strike="noStrike" kern="1200" dirty="0">
                <a:solidFill>
                  <a:schemeClr val="tx1"/>
                </a:solidFill>
                <a:effectLst/>
                <a:latin typeface="Arial" charset="0"/>
                <a:ea typeface="+mn-ea"/>
                <a:cs typeface="Arial" charset="0"/>
                <a:hlinkClick r:id="rId17"/>
              </a:rPr>
              <a:t> &gt;</a:t>
            </a:r>
            <a:r>
              <a:rPr lang="en-US" altLang="zh-CN" sz="1200" b="0"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18"/>
              </a:rPr>
              <a:t>tbb</a:t>
            </a:r>
            <a:r>
              <a:rPr lang="en-US" altLang="zh-CN" sz="1200" b="1" i="0" u="none" strike="noStrike" kern="1200" dirty="0">
                <a:solidFill>
                  <a:schemeClr val="tx1"/>
                </a:solidFill>
                <a:effectLst/>
                <a:latin typeface="Arial" charset="0"/>
                <a:ea typeface="+mn-ea"/>
                <a:cs typeface="Arial" charset="0"/>
                <a:hlinkClick r:id="rId18"/>
              </a:rPr>
              <a:t>::internal::</a:t>
            </a:r>
            <a:r>
              <a:rPr lang="en-US" altLang="zh-CN" sz="1200" b="1" i="0" u="none" strike="noStrike" kern="1200" dirty="0" err="1">
                <a:solidFill>
                  <a:schemeClr val="tx1"/>
                </a:solidFill>
                <a:effectLst/>
                <a:latin typeface="Arial" charset="0"/>
                <a:ea typeface="+mn-ea"/>
                <a:cs typeface="Arial" charset="0"/>
                <a:hlinkClick r:id="rId18"/>
              </a:rPr>
              <a:t>sum_node</a:t>
            </a:r>
            <a:r>
              <a:rPr lang="en-US" altLang="zh-CN" sz="1200" b="1" i="0" u="none" strike="noStrike" kern="1200" dirty="0">
                <a:solidFill>
                  <a:schemeClr val="tx1"/>
                </a:solidFill>
                <a:effectLst/>
                <a:latin typeface="Arial" charset="0"/>
                <a:ea typeface="+mn-ea"/>
                <a:cs typeface="Arial" charset="0"/>
                <a:hlinkClick r:id="rId18"/>
              </a:rPr>
              <a:t>&lt; Range, Body &gt;</a:t>
            </a:r>
            <a:r>
              <a:rPr lang="en-US" altLang="zh-CN" sz="1200" b="0"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19"/>
              </a:rPr>
              <a:t>tbb</a:t>
            </a:r>
            <a:r>
              <a:rPr lang="en-US" altLang="zh-CN" sz="1200" b="1" i="0" u="none" strike="noStrike" kern="1200" dirty="0">
                <a:solidFill>
                  <a:schemeClr val="tx1"/>
                </a:solidFill>
                <a:effectLst/>
                <a:latin typeface="Arial" charset="0"/>
                <a:ea typeface="+mn-ea"/>
                <a:cs typeface="Arial" charset="0"/>
                <a:hlinkClick r:id="rId19"/>
              </a:rPr>
              <a:t>::internal::</a:t>
            </a:r>
            <a:r>
              <a:rPr lang="en-US" altLang="zh-CN" sz="1200" b="1" i="0" u="none" strike="noStrike" kern="1200" dirty="0" err="1">
                <a:solidFill>
                  <a:schemeClr val="tx1"/>
                </a:solidFill>
                <a:effectLst/>
                <a:latin typeface="Arial" charset="0"/>
                <a:ea typeface="+mn-ea"/>
                <a:cs typeface="Arial" charset="0"/>
                <a:hlinkClick r:id="rId19"/>
              </a:rPr>
              <a:t>while_group_task</a:t>
            </a:r>
            <a:r>
              <a:rPr lang="en-US" altLang="zh-CN" sz="1200" b="1" i="0" u="none" strike="noStrike" kern="1200" dirty="0">
                <a:solidFill>
                  <a:schemeClr val="tx1"/>
                </a:solidFill>
                <a:effectLst/>
                <a:latin typeface="Arial" charset="0"/>
                <a:ea typeface="+mn-ea"/>
                <a:cs typeface="Arial" charset="0"/>
                <a:hlinkClick r:id="rId19"/>
              </a:rPr>
              <a:t>&lt; Body &gt;</a:t>
            </a:r>
            <a:r>
              <a:rPr lang="en-US" altLang="zh-CN" sz="1200" b="0"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20"/>
              </a:rPr>
              <a:t>tbb</a:t>
            </a:r>
            <a:r>
              <a:rPr lang="en-US" altLang="zh-CN" sz="1200" b="1" i="0" u="none" strike="noStrike" kern="1200" dirty="0">
                <a:solidFill>
                  <a:schemeClr val="tx1"/>
                </a:solidFill>
                <a:effectLst/>
                <a:latin typeface="Arial" charset="0"/>
                <a:ea typeface="+mn-ea"/>
                <a:cs typeface="Arial" charset="0"/>
                <a:hlinkClick r:id="rId20"/>
              </a:rPr>
              <a:t>::internal::</a:t>
            </a:r>
            <a:r>
              <a:rPr lang="en-US" altLang="zh-CN" sz="1200" b="1" i="0" u="none" strike="noStrike" kern="1200" dirty="0" err="1">
                <a:solidFill>
                  <a:schemeClr val="tx1"/>
                </a:solidFill>
                <a:effectLst/>
                <a:latin typeface="Arial" charset="0"/>
                <a:ea typeface="+mn-ea"/>
                <a:cs typeface="Arial" charset="0"/>
                <a:hlinkClick r:id="rId20"/>
              </a:rPr>
              <a:t>while_iteration_task</a:t>
            </a:r>
            <a:r>
              <a:rPr lang="en-US" altLang="zh-CN" sz="1200" b="1" i="0" u="none" strike="noStrike" kern="1200" dirty="0">
                <a:solidFill>
                  <a:schemeClr val="tx1"/>
                </a:solidFill>
                <a:effectLst/>
                <a:latin typeface="Arial" charset="0"/>
                <a:ea typeface="+mn-ea"/>
                <a:cs typeface="Arial" charset="0"/>
                <a:hlinkClick r:id="rId20"/>
              </a:rPr>
              <a:t>&lt; Body &gt;</a:t>
            </a:r>
            <a:r>
              <a:rPr lang="en-US" altLang="zh-CN" sz="1200" b="0" i="0" kern="1200" dirty="0">
                <a:solidFill>
                  <a:schemeClr val="tx1"/>
                </a:solidFill>
                <a:effectLst/>
                <a:latin typeface="Arial" charset="0"/>
                <a:ea typeface="+mn-ea"/>
                <a:cs typeface="Arial" charset="0"/>
              </a:rPr>
              <a:t>, and </a:t>
            </a:r>
            <a:r>
              <a:rPr lang="en-US" altLang="zh-CN" sz="1200" b="1" i="0" u="none" strike="noStrike" kern="1200" dirty="0" err="1">
                <a:solidFill>
                  <a:schemeClr val="tx1"/>
                </a:solidFill>
                <a:effectLst/>
                <a:latin typeface="Arial" charset="0"/>
                <a:ea typeface="+mn-ea"/>
                <a:cs typeface="Arial" charset="0"/>
                <a:hlinkClick r:id="rId21"/>
              </a:rPr>
              <a:t>tbb</a:t>
            </a:r>
            <a:r>
              <a:rPr lang="en-US" altLang="zh-CN" sz="1200" b="1" i="0" u="none" strike="noStrike" kern="1200" dirty="0">
                <a:solidFill>
                  <a:schemeClr val="tx1"/>
                </a:solidFill>
                <a:effectLst/>
                <a:latin typeface="Arial" charset="0"/>
                <a:ea typeface="+mn-ea"/>
                <a:cs typeface="Arial" charset="0"/>
                <a:hlinkClick r:id="rId21"/>
              </a:rPr>
              <a:t>::internal::</a:t>
            </a:r>
            <a:r>
              <a:rPr lang="en-US" altLang="zh-CN" sz="1200" b="1" i="0" u="none" strike="noStrike" kern="1200" dirty="0" err="1">
                <a:solidFill>
                  <a:schemeClr val="tx1"/>
                </a:solidFill>
                <a:effectLst/>
                <a:latin typeface="Arial" charset="0"/>
                <a:ea typeface="+mn-ea"/>
                <a:cs typeface="Arial" charset="0"/>
                <a:hlinkClick r:id="rId21"/>
              </a:rPr>
              <a:t>while_task</a:t>
            </a:r>
            <a:r>
              <a:rPr lang="en-US" altLang="zh-CN" sz="1200" b="1" i="0" u="none" strike="noStrike" kern="1200" dirty="0">
                <a:solidFill>
                  <a:schemeClr val="tx1"/>
                </a:solidFill>
                <a:effectLst/>
                <a:latin typeface="Arial" charset="0"/>
                <a:ea typeface="+mn-ea"/>
                <a:cs typeface="Arial" charset="0"/>
                <a:hlinkClick r:id="rId21"/>
              </a:rPr>
              <a:t>&lt; Stream, Body &gt;</a:t>
            </a:r>
            <a:r>
              <a:rPr lang="en-US" altLang="zh-CN" sz="1200" b="0" i="0" kern="1200" dirty="0">
                <a:solidFill>
                  <a:schemeClr val="tx1"/>
                </a:solidFill>
                <a:effectLst/>
                <a:latin typeface="Arial" charset="0"/>
                <a:ea typeface="+mn-ea"/>
                <a:cs typeface="Arial" charset="0"/>
              </a:rPr>
              <a:t>.</a:t>
            </a:r>
          </a:p>
          <a:p>
            <a:r>
              <a:rPr lang="en-US" altLang="zh-CN" sz="1200" b="0" i="0" kern="1200" dirty="0">
                <a:solidFill>
                  <a:schemeClr val="tx1"/>
                </a:solidFill>
                <a:effectLst/>
                <a:latin typeface="Arial" charset="0"/>
                <a:ea typeface="+mn-ea"/>
                <a:cs typeface="Arial" charset="0"/>
              </a:rPr>
              <a:t>Inheritance diagram for </a:t>
            </a:r>
            <a:r>
              <a:rPr lang="en-US" altLang="zh-CN" sz="1200" b="0" i="0" kern="1200" dirty="0" err="1">
                <a:solidFill>
                  <a:schemeClr val="tx1"/>
                </a:solidFill>
                <a:effectLst/>
                <a:latin typeface="Arial" charset="0"/>
                <a:ea typeface="+mn-ea"/>
                <a:cs typeface="Arial" charset="0"/>
              </a:rPr>
              <a:t>tbb</a:t>
            </a:r>
            <a:r>
              <a:rPr lang="en-US" altLang="zh-CN" sz="1200" b="0" i="0" kern="1200" dirty="0">
                <a:solidFill>
                  <a:schemeClr val="tx1"/>
                </a:solidFill>
                <a:effectLst/>
                <a:latin typeface="Arial" charset="0"/>
                <a:ea typeface="+mn-ea"/>
                <a:cs typeface="Arial" charset="0"/>
              </a:rPr>
              <a:t>::task:</a:t>
            </a:r>
          </a:p>
          <a:p>
            <a:r>
              <a:rPr lang="en-US" altLang="zh-CN" dirty="0"/>
              <a:t>[</a:t>
            </a:r>
            <a:r>
              <a:rPr lang="en-US" altLang="zh-CN" sz="1200" kern="1200" dirty="0">
                <a:solidFill>
                  <a:schemeClr val="tx1"/>
                </a:solidFill>
                <a:effectLst/>
                <a:latin typeface="Arial" charset="0"/>
                <a:ea typeface="+mn-ea"/>
                <a:cs typeface="Arial" charset="0"/>
                <a:hlinkClick r:id="rId22"/>
              </a:rPr>
              <a:t>legend</a:t>
            </a:r>
            <a:r>
              <a:rPr lang="en-US" altLang="zh-CN" dirty="0"/>
              <a:t>]</a:t>
            </a:r>
            <a:r>
              <a:rPr lang="en-US" altLang="zh-CN" sz="1200" b="0" i="0" kern="1200" dirty="0">
                <a:solidFill>
                  <a:schemeClr val="tx1"/>
                </a:solidFill>
                <a:effectLst/>
                <a:latin typeface="Arial" charset="0"/>
                <a:ea typeface="+mn-ea"/>
                <a:cs typeface="Arial" charset="0"/>
                <a:hlinkClick r:id="rId23"/>
              </a:rPr>
              <a:t>List of all members.</a:t>
            </a:r>
            <a:br>
              <a:rPr lang="en-US" altLang="zh-CN" sz="1200" kern="1200" dirty="0">
                <a:solidFill>
                  <a:schemeClr val="tx1"/>
                </a:solidFill>
                <a:effectLst/>
                <a:latin typeface="Arial" charset="0"/>
                <a:ea typeface="+mn-ea"/>
                <a:cs typeface="Arial" charset="0"/>
              </a:rPr>
            </a:br>
            <a:r>
              <a:rPr lang="en-US" altLang="zh-CN" sz="1200" b="1" kern="1200" dirty="0">
                <a:solidFill>
                  <a:schemeClr val="tx1"/>
                </a:solidFill>
                <a:effectLst/>
                <a:latin typeface="Arial" charset="0"/>
                <a:ea typeface="+mn-ea"/>
                <a:cs typeface="Arial" charset="0"/>
              </a:rPr>
              <a:t>Public Types</a:t>
            </a:r>
          </a:p>
          <a:p>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24"/>
              </a:rPr>
              <a:t>internal::</a:t>
            </a:r>
            <a:r>
              <a:rPr lang="en-US" altLang="zh-CN" sz="1200" b="1" u="none" strike="noStrike" kern="1200" dirty="0" err="1">
                <a:solidFill>
                  <a:schemeClr val="tx1"/>
                </a:solidFill>
                <a:effectLst/>
                <a:latin typeface="Arial" charset="0"/>
                <a:ea typeface="+mn-ea"/>
                <a:cs typeface="Arial" charset="0"/>
                <a:hlinkClick r:id="rId24"/>
              </a:rPr>
              <a:t>intptr</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25"/>
              </a:rPr>
              <a:t>depth_type</a:t>
            </a:r>
            <a:r>
              <a:rPr lang="en-US" altLang="zh-CN" sz="1200" i="1" kern="1200" dirty="0">
                <a:solidFill>
                  <a:schemeClr val="tx1"/>
                </a:solidFill>
                <a:effectLst/>
                <a:latin typeface="Arial" charset="0"/>
                <a:ea typeface="+mn-ea"/>
                <a:cs typeface="Arial" charset="0"/>
              </a:rPr>
              <a:t> A scheduling depth.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26"/>
              </a:rPr>
              <a:t>internal::</a:t>
            </a:r>
            <a:r>
              <a:rPr lang="en-US" altLang="zh-CN" sz="1200" b="1" u="none" strike="noStrike" kern="1200" dirty="0" err="1">
                <a:solidFill>
                  <a:schemeClr val="tx1"/>
                </a:solidFill>
                <a:effectLst/>
                <a:latin typeface="Arial" charset="0"/>
                <a:ea typeface="+mn-ea"/>
                <a:cs typeface="Arial" charset="0"/>
                <a:hlinkClick r:id="rId26"/>
              </a:rPr>
              <a:t>affinity_id</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27"/>
              </a:rPr>
              <a:t>affinity_id</a:t>
            </a:r>
            <a:r>
              <a:rPr lang="en-US" altLang="zh-CN" sz="1200" i="1" kern="1200" dirty="0">
                <a:solidFill>
                  <a:schemeClr val="tx1"/>
                </a:solidFill>
                <a:effectLst/>
                <a:latin typeface="Arial" charset="0"/>
                <a:ea typeface="+mn-ea"/>
                <a:cs typeface="Arial" charset="0"/>
              </a:rPr>
              <a:t> An id as used for specifying affinity.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enum</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28"/>
              </a:rPr>
              <a:t>state_type</a:t>
            </a:r>
            <a:r>
              <a:rPr lang="en-US" altLang="zh-CN" sz="1200" kern="1200" dirty="0">
                <a:solidFill>
                  <a:schemeClr val="tx1"/>
                </a:solidFill>
                <a:effectLst/>
                <a:latin typeface="Arial" charset="0"/>
                <a:ea typeface="+mn-ea"/>
                <a:cs typeface="Arial" charset="0"/>
              </a:rPr>
              <a:t> { </a:t>
            </a:r>
            <a:br>
              <a:rPr lang="en-US" altLang="zh-CN" sz="1200"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29"/>
              </a:rPr>
              <a:t>executing</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30"/>
              </a:rPr>
              <a:t>reexecute</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31"/>
              </a:rPr>
              <a:t>ready</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32"/>
              </a:rPr>
              <a:t>allocated</a:t>
            </a:r>
            <a:r>
              <a:rPr lang="en-US" altLang="zh-CN" sz="1200" kern="1200" dirty="0">
                <a:solidFill>
                  <a:schemeClr val="tx1"/>
                </a:solidFill>
                <a:effectLst/>
                <a:latin typeface="Arial" charset="0"/>
                <a:ea typeface="+mn-ea"/>
                <a:cs typeface="Arial" charset="0"/>
              </a:rPr>
              <a:t>, </a:t>
            </a:r>
            <a:br>
              <a:rPr lang="en-US" altLang="zh-CN" sz="1200"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33"/>
              </a:rPr>
              <a:t>freed</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34"/>
              </a:rPr>
              <a:t>recycle</a:t>
            </a:r>
            <a:r>
              <a:rPr lang="en-US" altLang="zh-CN" sz="1200" kern="1200" dirty="0">
                <a:solidFill>
                  <a:schemeClr val="tx1"/>
                </a:solidFill>
                <a:effectLst/>
                <a:latin typeface="Arial" charset="0"/>
                <a:ea typeface="+mn-ea"/>
                <a:cs typeface="Arial" charset="0"/>
              </a:rPr>
              <a:t> </a:t>
            </a:r>
            <a:br>
              <a:rPr lang="en-US" altLang="zh-CN" sz="1200"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Enumeration of task states that the scheduler considers. </a:t>
            </a:r>
            <a:r>
              <a:rPr lang="en-US" altLang="zh-CN" sz="1200" i="1" kern="1200" dirty="0">
                <a:solidFill>
                  <a:schemeClr val="tx1"/>
                </a:solidFill>
                <a:effectLst/>
                <a:latin typeface="Arial" charset="0"/>
                <a:ea typeface="+mn-ea"/>
                <a:cs typeface="Arial" charset="0"/>
                <a:hlinkClick r:id="rId28"/>
              </a:rPr>
              <a:t>More...</a:t>
            </a:r>
            <a:br>
              <a:rPr lang="en-US" altLang="zh-CN" sz="1200" i="1" kern="1200" dirty="0">
                <a:solidFill>
                  <a:schemeClr val="tx1"/>
                </a:solidFill>
                <a:effectLst/>
                <a:latin typeface="Arial" charset="0"/>
                <a:ea typeface="+mn-ea"/>
                <a:cs typeface="Arial" charset="0"/>
              </a:rPr>
            </a:br>
            <a:br>
              <a:rPr lang="en-US" altLang="zh-CN" sz="1200" kern="1200" dirty="0">
                <a:solidFill>
                  <a:schemeClr val="tx1"/>
                </a:solidFill>
                <a:effectLst/>
                <a:latin typeface="Arial" charset="0"/>
                <a:ea typeface="+mn-ea"/>
                <a:cs typeface="Arial" charset="0"/>
              </a:rPr>
            </a:br>
            <a:r>
              <a:rPr lang="en-US" altLang="zh-CN" sz="1200" b="1" kern="1200" dirty="0">
                <a:solidFill>
                  <a:schemeClr val="tx1"/>
                </a:solidFill>
                <a:effectLst/>
                <a:latin typeface="Arial" charset="0"/>
                <a:ea typeface="+mn-ea"/>
                <a:cs typeface="Arial" charset="0"/>
              </a:rPr>
              <a:t>Public Member Functions</a:t>
            </a:r>
          </a:p>
          <a:p>
            <a:r>
              <a:rPr lang="en-US" altLang="zh-CN" sz="1200" kern="1200" dirty="0">
                <a:solidFill>
                  <a:schemeClr val="tx1"/>
                </a:solidFill>
                <a:effectLst/>
                <a:latin typeface="Arial" charset="0"/>
                <a:ea typeface="+mn-ea"/>
                <a:cs typeface="Arial" charset="0"/>
              </a:rPr>
              <a:t>virtual </a:t>
            </a:r>
            <a:r>
              <a:rPr lang="en-US" altLang="zh-CN" sz="1200" b="1" u="none" strike="noStrike" kern="1200" dirty="0">
                <a:solidFill>
                  <a:schemeClr val="tx1"/>
                </a:solidFill>
                <a:effectLst/>
                <a:latin typeface="Arial" charset="0"/>
                <a:ea typeface="+mn-ea"/>
                <a:cs typeface="Arial" charset="0"/>
                <a:hlinkClick r:id="rId35"/>
              </a:rPr>
              <a:t>~task</a:t>
            </a:r>
            <a:r>
              <a:rPr lang="en-US" altLang="zh-CN" sz="1200"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rPr>
              <a:t> Destructor.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virtual </a:t>
            </a:r>
            <a:r>
              <a:rPr lang="en-US" altLang="zh-CN" sz="1200" b="1" u="none" strike="noStrike" kern="1200" dirty="0">
                <a:solidFill>
                  <a:schemeClr val="tx1"/>
                </a:solidFill>
                <a:effectLst/>
                <a:latin typeface="Arial" charset="0"/>
                <a:ea typeface="+mn-ea"/>
                <a:cs typeface="Arial" charset="0"/>
                <a:hlinkClick r:id="rId36"/>
              </a:rPr>
              <a:t>task</a:t>
            </a:r>
            <a:r>
              <a:rPr lang="en-US" altLang="zh-CN" sz="1200" kern="1200" dirty="0">
                <a:solidFill>
                  <a:schemeClr val="tx1"/>
                </a:solidFill>
                <a:effectLst/>
                <a:latin typeface="Arial" charset="0"/>
                <a:ea typeface="+mn-ea"/>
                <a:cs typeface="Arial" charset="0"/>
              </a:rPr>
              <a:t> * </a:t>
            </a:r>
            <a:r>
              <a:rPr lang="en-US" altLang="zh-CN" sz="1200" b="1" u="none" strike="noStrike" kern="1200" dirty="0">
                <a:solidFill>
                  <a:schemeClr val="tx1"/>
                </a:solidFill>
                <a:effectLst/>
                <a:latin typeface="Arial" charset="0"/>
                <a:ea typeface="+mn-ea"/>
                <a:cs typeface="Arial" charset="0"/>
                <a:hlinkClick r:id="rId37"/>
              </a:rPr>
              <a:t>execute</a:t>
            </a:r>
            <a:r>
              <a:rPr lang="en-US" altLang="zh-CN" sz="1200" kern="1200" dirty="0">
                <a:solidFill>
                  <a:schemeClr val="tx1"/>
                </a:solidFill>
                <a:effectLst/>
                <a:latin typeface="Arial" charset="0"/>
                <a:ea typeface="+mn-ea"/>
                <a:cs typeface="Arial" charset="0"/>
              </a:rPr>
              <a:t> ()=0</a:t>
            </a:r>
            <a:r>
              <a:rPr lang="en-US" altLang="zh-CN" sz="1200" i="1" kern="1200" dirty="0">
                <a:solidFill>
                  <a:schemeClr val="tx1"/>
                </a:solidFill>
                <a:effectLst/>
                <a:latin typeface="Arial" charset="0"/>
                <a:ea typeface="+mn-ea"/>
                <a:cs typeface="Arial" charset="0"/>
              </a:rPr>
              <a:t> Should be overridden by derived classes.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internal::</a:t>
            </a:r>
            <a:r>
              <a:rPr lang="en-US" altLang="zh-CN" sz="1200" kern="1200" dirty="0" err="1">
                <a:solidFill>
                  <a:schemeClr val="tx1"/>
                </a:solidFill>
                <a:effectLst/>
                <a:latin typeface="Arial" charset="0"/>
                <a:ea typeface="+mn-ea"/>
                <a:cs typeface="Arial" charset="0"/>
              </a:rPr>
              <a:t>allocate_continuation_proxy</a:t>
            </a:r>
            <a:r>
              <a:rPr lang="en-US" altLang="zh-CN" sz="1200" kern="1200" dirty="0">
                <a:solidFill>
                  <a:schemeClr val="tx1"/>
                </a:solidFill>
                <a:effectLst/>
                <a:latin typeface="Arial" charset="0"/>
                <a:ea typeface="+mn-ea"/>
                <a:cs typeface="Arial" charset="0"/>
              </a:rPr>
              <a:t> &amp; </a:t>
            </a:r>
            <a:r>
              <a:rPr lang="en-US" altLang="zh-CN" sz="1200" b="1" u="none" strike="noStrike" kern="1200" dirty="0" err="1">
                <a:solidFill>
                  <a:schemeClr val="tx1"/>
                </a:solidFill>
                <a:effectLst/>
                <a:latin typeface="Arial" charset="0"/>
                <a:ea typeface="+mn-ea"/>
                <a:cs typeface="Arial" charset="0"/>
                <a:hlinkClick r:id="rId38"/>
              </a:rPr>
              <a:t>allocate_continuation</a:t>
            </a:r>
            <a:r>
              <a:rPr lang="en-US" altLang="zh-CN" sz="1200"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rPr>
              <a:t> Returns proxy for overloaded new that allocates a continuation task of *this.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internal::</a:t>
            </a:r>
            <a:r>
              <a:rPr lang="en-US" altLang="zh-CN" sz="1200" kern="1200" dirty="0" err="1">
                <a:solidFill>
                  <a:schemeClr val="tx1"/>
                </a:solidFill>
                <a:effectLst/>
                <a:latin typeface="Arial" charset="0"/>
                <a:ea typeface="+mn-ea"/>
                <a:cs typeface="Arial" charset="0"/>
              </a:rPr>
              <a:t>allocate_child_proxy</a:t>
            </a:r>
            <a:r>
              <a:rPr lang="en-US" altLang="zh-CN" sz="1200" kern="1200" dirty="0">
                <a:solidFill>
                  <a:schemeClr val="tx1"/>
                </a:solidFill>
                <a:effectLst/>
                <a:latin typeface="Arial" charset="0"/>
                <a:ea typeface="+mn-ea"/>
                <a:cs typeface="Arial" charset="0"/>
              </a:rPr>
              <a:t> &amp; </a:t>
            </a:r>
            <a:r>
              <a:rPr lang="en-US" altLang="zh-CN" sz="1200" b="1" u="none" strike="noStrike" kern="1200" dirty="0" err="1">
                <a:solidFill>
                  <a:schemeClr val="tx1"/>
                </a:solidFill>
                <a:effectLst/>
                <a:latin typeface="Arial" charset="0"/>
                <a:ea typeface="+mn-ea"/>
                <a:cs typeface="Arial" charset="0"/>
                <a:hlinkClick r:id="rId39"/>
              </a:rPr>
              <a:t>allocate_child</a:t>
            </a:r>
            <a:r>
              <a:rPr lang="en-US" altLang="zh-CN" sz="1200"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rPr>
              <a:t> Returns proxy for overloaded new that allocates a child task of *this.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internal::</a:t>
            </a:r>
            <a:r>
              <a:rPr lang="en-US" altLang="zh-CN" sz="1200" kern="1200" dirty="0" err="1">
                <a:solidFill>
                  <a:schemeClr val="tx1"/>
                </a:solidFill>
                <a:effectLst/>
                <a:latin typeface="Arial" charset="0"/>
                <a:ea typeface="+mn-ea"/>
                <a:cs typeface="Arial" charset="0"/>
              </a:rPr>
              <a:t>allocate_additional_child_of_proxy</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40"/>
              </a:rPr>
              <a:t>allocate_additional_child_of</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36"/>
              </a:rPr>
              <a:t>task</a:t>
            </a:r>
            <a:r>
              <a:rPr lang="en-US" altLang="zh-CN" sz="1200" kern="1200" dirty="0">
                <a:solidFill>
                  <a:schemeClr val="tx1"/>
                </a:solidFill>
                <a:effectLst/>
                <a:latin typeface="Arial" charset="0"/>
                <a:ea typeface="+mn-ea"/>
                <a:cs typeface="Arial" charset="0"/>
              </a:rPr>
              <a:t> &amp;t)</a:t>
            </a:r>
            <a:r>
              <a:rPr lang="en-US" altLang="zh-CN" sz="1200" i="1" kern="1200" dirty="0">
                <a:solidFill>
                  <a:schemeClr val="tx1"/>
                </a:solidFill>
                <a:effectLst/>
                <a:latin typeface="Arial" charset="0"/>
                <a:ea typeface="+mn-ea"/>
                <a:cs typeface="Arial" charset="0"/>
              </a:rPr>
              <a:t> Like </a:t>
            </a:r>
            <a:r>
              <a:rPr lang="en-US" altLang="zh-CN" sz="1200" i="1" kern="1200" dirty="0" err="1">
                <a:solidFill>
                  <a:schemeClr val="tx1"/>
                </a:solidFill>
                <a:effectLst/>
                <a:latin typeface="Arial" charset="0"/>
                <a:ea typeface="+mn-ea"/>
                <a:cs typeface="Arial" charset="0"/>
              </a:rPr>
              <a:t>allocate_child</a:t>
            </a:r>
            <a:r>
              <a:rPr lang="en-US" altLang="zh-CN" sz="1200" i="1" kern="1200" dirty="0">
                <a:solidFill>
                  <a:schemeClr val="tx1"/>
                </a:solidFill>
                <a:effectLst/>
                <a:latin typeface="Arial" charset="0"/>
                <a:ea typeface="+mn-ea"/>
                <a:cs typeface="Arial" charset="0"/>
              </a:rPr>
              <a:t>, except that task's parent becomes "t", not this.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__TBB_EXPORTED_METHOD </a:t>
            </a:r>
            <a:r>
              <a:rPr lang="en-US" altLang="zh-CN" sz="1200" b="1" u="none" strike="noStrike" kern="1200" dirty="0">
                <a:solidFill>
                  <a:schemeClr val="tx1"/>
                </a:solidFill>
                <a:effectLst/>
                <a:latin typeface="Arial" charset="0"/>
                <a:ea typeface="+mn-ea"/>
                <a:cs typeface="Arial" charset="0"/>
                <a:hlinkClick r:id="rId41"/>
              </a:rPr>
              <a:t>destroy</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36"/>
              </a:rPr>
              <a:t>task</a:t>
            </a:r>
            <a:r>
              <a:rPr lang="en-US" altLang="zh-CN" sz="1200" kern="1200" dirty="0">
                <a:solidFill>
                  <a:schemeClr val="tx1"/>
                </a:solidFill>
                <a:effectLst/>
                <a:latin typeface="Arial" charset="0"/>
                <a:ea typeface="+mn-ea"/>
                <a:cs typeface="Arial" charset="0"/>
              </a:rPr>
              <a:t> &amp;victim)</a:t>
            </a:r>
            <a:r>
              <a:rPr lang="en-US" altLang="zh-CN" sz="1200" i="1" kern="1200" dirty="0">
                <a:solidFill>
                  <a:schemeClr val="tx1"/>
                </a:solidFill>
                <a:effectLst/>
                <a:latin typeface="Arial" charset="0"/>
                <a:ea typeface="+mn-ea"/>
                <a:cs typeface="Arial" charset="0"/>
              </a:rPr>
              <a:t> Destroy a task.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a:t>
            </a:r>
            <a:r>
              <a:rPr lang="en-US" altLang="zh-CN" sz="1200" b="1" u="none" strike="noStrike" kern="1200" dirty="0" err="1">
                <a:solidFill>
                  <a:schemeClr val="tx1"/>
                </a:solidFill>
                <a:effectLst/>
                <a:latin typeface="Arial" charset="0"/>
                <a:ea typeface="+mn-ea"/>
                <a:cs typeface="Arial" charset="0"/>
                <a:hlinkClick r:id="rId42"/>
              </a:rPr>
              <a:t>recycle_as_continuation</a:t>
            </a:r>
            <a:r>
              <a:rPr lang="en-US" altLang="zh-CN" sz="1200"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rPr>
              <a:t> Change this to be a continuation of its former self.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a:t>
            </a:r>
            <a:r>
              <a:rPr lang="en-US" altLang="zh-CN" sz="1200" b="1" u="none" strike="noStrike" kern="1200" dirty="0" err="1">
                <a:solidFill>
                  <a:schemeClr val="tx1"/>
                </a:solidFill>
                <a:effectLst/>
                <a:latin typeface="Arial" charset="0"/>
                <a:ea typeface="+mn-ea"/>
                <a:cs typeface="Arial" charset="0"/>
                <a:hlinkClick r:id="rId43"/>
              </a:rPr>
              <a:t>recycle_as_safe_continuation</a:t>
            </a:r>
            <a:r>
              <a:rPr lang="en-US" altLang="zh-CN" sz="1200"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rPr>
              <a:t> Recommended to use, safe variant of </a:t>
            </a:r>
            <a:r>
              <a:rPr lang="en-US" altLang="zh-CN" sz="1200" i="1" kern="1200" dirty="0" err="1">
                <a:solidFill>
                  <a:schemeClr val="tx1"/>
                </a:solidFill>
                <a:effectLst/>
                <a:latin typeface="Arial" charset="0"/>
                <a:ea typeface="+mn-ea"/>
                <a:cs typeface="Arial" charset="0"/>
              </a:rPr>
              <a:t>recycle_as_continuation</a:t>
            </a:r>
            <a:r>
              <a:rPr lang="en-US" altLang="zh-CN" sz="1200" i="1" kern="1200" dirty="0">
                <a:solidFill>
                  <a:schemeClr val="tx1"/>
                </a:solidFill>
                <a:effectLst/>
                <a:latin typeface="Arial" charset="0"/>
                <a:ea typeface="+mn-ea"/>
                <a:cs typeface="Arial" charset="0"/>
              </a:rPr>
              <a: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a:t>
            </a:r>
            <a:r>
              <a:rPr lang="en-US" altLang="zh-CN" sz="1200" b="1" u="none" strike="noStrike" kern="1200" dirty="0" err="1">
                <a:solidFill>
                  <a:schemeClr val="tx1"/>
                </a:solidFill>
                <a:effectLst/>
                <a:latin typeface="Arial" charset="0"/>
                <a:ea typeface="+mn-ea"/>
                <a:cs typeface="Arial" charset="0"/>
                <a:hlinkClick r:id="rId44"/>
              </a:rPr>
              <a:t>recycle_as_child_of</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36"/>
              </a:rPr>
              <a:t>task</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new_parent</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Change this to be a child of </a:t>
            </a:r>
            <a:r>
              <a:rPr lang="en-US" altLang="zh-CN" sz="1200" i="1" kern="1200" dirty="0" err="1">
                <a:solidFill>
                  <a:schemeClr val="tx1"/>
                </a:solidFill>
                <a:effectLst/>
                <a:latin typeface="Arial" charset="0"/>
                <a:ea typeface="+mn-ea"/>
                <a:cs typeface="Arial" charset="0"/>
              </a:rPr>
              <a:t>new_parent</a:t>
            </a:r>
            <a:r>
              <a:rPr lang="en-US" altLang="zh-CN" sz="1200" i="1" kern="1200" dirty="0">
                <a:solidFill>
                  <a:schemeClr val="tx1"/>
                </a:solidFill>
                <a:effectLst/>
                <a:latin typeface="Arial" charset="0"/>
                <a:ea typeface="+mn-ea"/>
                <a:cs typeface="Arial" charset="0"/>
              </a:rPr>
              <a: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a:t>
            </a:r>
            <a:r>
              <a:rPr lang="en-US" altLang="zh-CN" sz="1200" b="1" u="none" strike="noStrike" kern="1200" dirty="0" err="1">
                <a:solidFill>
                  <a:schemeClr val="tx1"/>
                </a:solidFill>
                <a:effectLst/>
                <a:latin typeface="Arial" charset="0"/>
                <a:ea typeface="+mn-ea"/>
                <a:cs typeface="Arial" charset="0"/>
                <a:hlinkClick r:id="rId45"/>
              </a:rPr>
              <a:t>recycle_to_reexecute</a:t>
            </a:r>
            <a:r>
              <a:rPr lang="en-US" altLang="zh-CN" sz="1200"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rPr>
              <a:t> Schedule this for </a:t>
            </a:r>
            <a:r>
              <a:rPr lang="en-US" altLang="zh-CN" sz="1200" i="1" kern="1200" dirty="0" err="1">
                <a:solidFill>
                  <a:schemeClr val="tx1"/>
                </a:solidFill>
                <a:effectLst/>
                <a:latin typeface="Arial" charset="0"/>
                <a:ea typeface="+mn-ea"/>
                <a:cs typeface="Arial" charset="0"/>
              </a:rPr>
              <a:t>reexecution</a:t>
            </a:r>
            <a:r>
              <a:rPr lang="en-US" altLang="zh-CN" sz="1200" i="1" kern="1200" dirty="0">
                <a:solidFill>
                  <a:schemeClr val="tx1"/>
                </a:solidFill>
                <a:effectLst/>
                <a:latin typeface="Arial" charset="0"/>
                <a:ea typeface="+mn-ea"/>
                <a:cs typeface="Arial" charset="0"/>
              </a:rPr>
              <a:t> after current </a:t>
            </a:r>
            <a:r>
              <a:rPr lang="en-US" altLang="zh-CN" sz="1200" b="1" i="1" u="none" strike="noStrike" kern="1200" dirty="0">
                <a:solidFill>
                  <a:schemeClr val="tx1"/>
                </a:solidFill>
                <a:effectLst/>
                <a:latin typeface="Arial" charset="0"/>
                <a:ea typeface="+mn-ea"/>
                <a:cs typeface="Arial" charset="0"/>
                <a:hlinkClick r:id="rId37"/>
              </a:rPr>
              <a:t>execute()</a:t>
            </a:r>
            <a:r>
              <a:rPr lang="en-US" altLang="zh-CN" sz="1200" i="1" kern="1200" dirty="0">
                <a:solidFill>
                  <a:schemeClr val="tx1"/>
                </a:solidFill>
                <a:effectLst/>
                <a:latin typeface="Arial" charset="0"/>
                <a:ea typeface="+mn-ea"/>
                <a:cs typeface="Arial" charset="0"/>
              </a:rPr>
              <a:t> returns. </a:t>
            </a:r>
            <a:br>
              <a:rPr lang="en-US" altLang="zh-CN" sz="1200" i="1" kern="1200" dirty="0">
                <a:solidFill>
                  <a:schemeClr val="tx1"/>
                </a:solidFill>
                <a:effectLst/>
                <a:latin typeface="Arial" charset="0"/>
                <a:ea typeface="+mn-ea"/>
                <a:cs typeface="Arial" charset="0"/>
              </a:rPr>
            </a:br>
            <a:r>
              <a:rPr lang="en-US" altLang="zh-CN" sz="1200" b="1" u="none" strike="noStrike" kern="1200" dirty="0" err="1">
                <a:solidFill>
                  <a:schemeClr val="tx1"/>
                </a:solidFill>
                <a:effectLst/>
                <a:latin typeface="Arial" charset="0"/>
                <a:ea typeface="+mn-ea"/>
                <a:cs typeface="Arial" charset="0"/>
                <a:hlinkClick r:id="rId25"/>
              </a:rPr>
              <a:t>depth_type</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46"/>
              </a:rPr>
              <a:t>depth</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Scheduling depth.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a:t>
            </a:r>
            <a:r>
              <a:rPr lang="en-US" altLang="zh-CN" sz="1200" b="1" u="none" strike="noStrike" kern="1200" dirty="0" err="1">
                <a:solidFill>
                  <a:schemeClr val="tx1"/>
                </a:solidFill>
                <a:effectLst/>
                <a:latin typeface="Arial" charset="0"/>
                <a:ea typeface="+mn-ea"/>
                <a:cs typeface="Arial" charset="0"/>
                <a:hlinkClick r:id="rId47"/>
              </a:rPr>
              <a:t>set_depth</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25"/>
              </a:rPr>
              <a:t>depth_type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new_depth</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Set scheduling depth to given value.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a:t>
            </a:r>
            <a:r>
              <a:rPr lang="en-US" altLang="zh-CN" sz="1200" b="1" u="none" strike="noStrike" kern="1200" dirty="0" err="1">
                <a:solidFill>
                  <a:schemeClr val="tx1"/>
                </a:solidFill>
                <a:effectLst/>
                <a:latin typeface="Arial" charset="0"/>
                <a:ea typeface="+mn-ea"/>
                <a:cs typeface="Arial" charset="0"/>
                <a:hlinkClick r:id="rId48"/>
              </a:rPr>
              <a:t>add_to_depth</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int</a:t>
            </a:r>
            <a:r>
              <a:rPr lang="en-US" altLang="zh-CN" sz="1200" kern="1200" dirty="0">
                <a:solidFill>
                  <a:schemeClr val="tx1"/>
                </a:solidFill>
                <a:effectLst/>
                <a:latin typeface="Arial" charset="0"/>
                <a:ea typeface="+mn-ea"/>
                <a:cs typeface="Arial" charset="0"/>
              </a:rPr>
              <a:t> delta)</a:t>
            </a:r>
            <a:r>
              <a:rPr lang="en-US" altLang="zh-CN" sz="1200" i="1" kern="1200" dirty="0">
                <a:solidFill>
                  <a:schemeClr val="tx1"/>
                </a:solidFill>
                <a:effectLst/>
                <a:latin typeface="Arial" charset="0"/>
                <a:ea typeface="+mn-ea"/>
                <a:cs typeface="Arial" charset="0"/>
              </a:rPr>
              <a:t> Change scheduling depth by given amount.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a:t>
            </a:r>
            <a:r>
              <a:rPr lang="en-US" altLang="zh-CN" sz="1200" b="1" u="none" strike="noStrike" kern="1200" dirty="0" err="1">
                <a:solidFill>
                  <a:schemeClr val="tx1"/>
                </a:solidFill>
                <a:effectLst/>
                <a:latin typeface="Arial" charset="0"/>
                <a:ea typeface="+mn-ea"/>
                <a:cs typeface="Arial" charset="0"/>
                <a:hlinkClick r:id="rId49"/>
              </a:rPr>
              <a:t>set_ref_count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int</a:t>
            </a:r>
            <a:r>
              <a:rPr lang="en-US" altLang="zh-CN" sz="1200" kern="1200" dirty="0">
                <a:solidFill>
                  <a:schemeClr val="tx1"/>
                </a:solidFill>
                <a:effectLst/>
                <a:latin typeface="Arial" charset="0"/>
                <a:ea typeface="+mn-ea"/>
                <a:cs typeface="Arial" charset="0"/>
              </a:rPr>
              <a:t> count)</a:t>
            </a:r>
            <a:r>
              <a:rPr lang="en-US" altLang="zh-CN" sz="1200" i="1" kern="1200" dirty="0">
                <a:solidFill>
                  <a:schemeClr val="tx1"/>
                </a:solidFill>
                <a:effectLst/>
                <a:latin typeface="Arial" charset="0"/>
                <a:ea typeface="+mn-ea"/>
                <a:cs typeface="Arial" charset="0"/>
              </a:rPr>
              <a:t> Set reference count.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a:t>
            </a:r>
            <a:r>
              <a:rPr lang="en-US" altLang="zh-CN" sz="1200" b="1" u="none" strike="noStrike" kern="1200" dirty="0">
                <a:solidFill>
                  <a:schemeClr val="tx1"/>
                </a:solidFill>
                <a:effectLst/>
                <a:latin typeface="Arial" charset="0"/>
                <a:ea typeface="+mn-ea"/>
                <a:cs typeface="Arial" charset="0"/>
                <a:hlinkClick r:id="rId50"/>
              </a:rPr>
              <a:t>spawn</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36"/>
              </a:rPr>
              <a:t>task</a:t>
            </a:r>
            <a:r>
              <a:rPr lang="en-US" altLang="zh-CN" sz="1200" kern="1200" dirty="0">
                <a:solidFill>
                  <a:schemeClr val="tx1"/>
                </a:solidFill>
                <a:effectLst/>
                <a:latin typeface="Arial" charset="0"/>
                <a:ea typeface="+mn-ea"/>
                <a:cs typeface="Arial" charset="0"/>
              </a:rPr>
              <a:t> &amp;child)</a:t>
            </a:r>
            <a:r>
              <a:rPr lang="en-US" altLang="zh-CN" sz="1200" i="1" kern="1200" dirty="0">
                <a:solidFill>
                  <a:schemeClr val="tx1"/>
                </a:solidFill>
                <a:effectLst/>
                <a:latin typeface="Arial" charset="0"/>
                <a:ea typeface="+mn-ea"/>
                <a:cs typeface="Arial" charset="0"/>
              </a:rPr>
              <a:t> Schedule task for execution when a worker becomes available.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a:t>
            </a:r>
            <a:r>
              <a:rPr lang="en-US" altLang="zh-CN" sz="1200" b="1" u="none" strike="noStrike" kern="1200" dirty="0">
                <a:solidFill>
                  <a:schemeClr val="tx1"/>
                </a:solidFill>
                <a:effectLst/>
                <a:latin typeface="Arial" charset="0"/>
                <a:ea typeface="+mn-ea"/>
                <a:cs typeface="Arial" charset="0"/>
                <a:hlinkClick r:id="rId51"/>
              </a:rPr>
              <a:t>spawn</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52"/>
              </a:rPr>
              <a:t>task_list</a:t>
            </a:r>
            <a:r>
              <a:rPr lang="en-US" altLang="zh-CN" sz="1200" kern="1200" dirty="0">
                <a:solidFill>
                  <a:schemeClr val="tx1"/>
                </a:solidFill>
                <a:effectLst/>
                <a:latin typeface="Arial" charset="0"/>
                <a:ea typeface="+mn-ea"/>
                <a:cs typeface="Arial" charset="0"/>
              </a:rPr>
              <a:t> &amp;list)</a:t>
            </a:r>
            <a:r>
              <a:rPr lang="en-US" altLang="zh-CN" sz="1200" i="1" kern="1200" dirty="0">
                <a:solidFill>
                  <a:schemeClr val="tx1"/>
                </a:solidFill>
                <a:effectLst/>
                <a:latin typeface="Arial" charset="0"/>
                <a:ea typeface="+mn-ea"/>
                <a:cs typeface="Arial" charset="0"/>
              </a:rPr>
              <a:t> Spawn multiple tasks and clear list.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a:t>
            </a:r>
            <a:r>
              <a:rPr lang="en-US" altLang="zh-CN" sz="1200" b="1" u="none" strike="noStrike" kern="1200" dirty="0" err="1">
                <a:solidFill>
                  <a:schemeClr val="tx1"/>
                </a:solidFill>
                <a:effectLst/>
                <a:latin typeface="Arial" charset="0"/>
                <a:ea typeface="+mn-ea"/>
                <a:cs typeface="Arial" charset="0"/>
                <a:hlinkClick r:id="rId53"/>
              </a:rPr>
              <a:t>spawn_and_wait_for_all</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36"/>
              </a:rPr>
              <a:t>task</a:t>
            </a:r>
            <a:r>
              <a:rPr lang="en-US" altLang="zh-CN" sz="1200" kern="1200" dirty="0">
                <a:solidFill>
                  <a:schemeClr val="tx1"/>
                </a:solidFill>
                <a:effectLst/>
                <a:latin typeface="Arial" charset="0"/>
                <a:ea typeface="+mn-ea"/>
                <a:cs typeface="Arial" charset="0"/>
              </a:rPr>
              <a:t> &amp;child)</a:t>
            </a:r>
            <a:r>
              <a:rPr lang="en-US" altLang="zh-CN" sz="1200" i="1" kern="1200" dirty="0">
                <a:solidFill>
                  <a:schemeClr val="tx1"/>
                </a:solidFill>
                <a:effectLst/>
                <a:latin typeface="Arial" charset="0"/>
                <a:ea typeface="+mn-ea"/>
                <a:cs typeface="Arial" charset="0"/>
              </a:rPr>
              <a:t> Similar to spawn followed by </a:t>
            </a:r>
            <a:r>
              <a:rPr lang="en-US" altLang="zh-CN" sz="1200" i="1" kern="1200" dirty="0" err="1">
                <a:solidFill>
                  <a:schemeClr val="tx1"/>
                </a:solidFill>
                <a:effectLst/>
                <a:latin typeface="Arial" charset="0"/>
                <a:ea typeface="+mn-ea"/>
                <a:cs typeface="Arial" charset="0"/>
              </a:rPr>
              <a:t>wait_for_all</a:t>
            </a:r>
            <a:r>
              <a:rPr lang="en-US" altLang="zh-CN" sz="1200" i="1" kern="1200" dirty="0">
                <a:solidFill>
                  <a:schemeClr val="tx1"/>
                </a:solidFill>
                <a:effectLst/>
                <a:latin typeface="Arial" charset="0"/>
                <a:ea typeface="+mn-ea"/>
                <a:cs typeface="Arial" charset="0"/>
              </a:rPr>
              <a:t>, but more efficient.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__TBB_EXPORTED_METHOD </a:t>
            </a:r>
            <a:r>
              <a:rPr lang="en-US" altLang="zh-CN" sz="1200" b="1" u="none" strike="noStrike" kern="1200" dirty="0" err="1">
                <a:solidFill>
                  <a:schemeClr val="tx1"/>
                </a:solidFill>
                <a:effectLst/>
                <a:latin typeface="Arial" charset="0"/>
                <a:ea typeface="+mn-ea"/>
                <a:cs typeface="Arial" charset="0"/>
                <a:hlinkClick r:id="rId54"/>
              </a:rPr>
              <a:t>spawn_and_wait_for_all</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52"/>
              </a:rPr>
              <a:t>task_list</a:t>
            </a:r>
            <a:r>
              <a:rPr lang="en-US" altLang="zh-CN" sz="1200" kern="1200" dirty="0">
                <a:solidFill>
                  <a:schemeClr val="tx1"/>
                </a:solidFill>
                <a:effectLst/>
                <a:latin typeface="Arial" charset="0"/>
                <a:ea typeface="+mn-ea"/>
                <a:cs typeface="Arial" charset="0"/>
              </a:rPr>
              <a:t> &amp;list)</a:t>
            </a:r>
            <a:r>
              <a:rPr lang="en-US" altLang="zh-CN" sz="1200" i="1" kern="1200" dirty="0">
                <a:solidFill>
                  <a:schemeClr val="tx1"/>
                </a:solidFill>
                <a:effectLst/>
                <a:latin typeface="Arial" charset="0"/>
                <a:ea typeface="+mn-ea"/>
                <a:cs typeface="Arial" charset="0"/>
              </a:rPr>
              <a:t> Similar to spawn followed by </a:t>
            </a:r>
            <a:r>
              <a:rPr lang="en-US" altLang="zh-CN" sz="1200" i="1" kern="1200" dirty="0" err="1">
                <a:solidFill>
                  <a:schemeClr val="tx1"/>
                </a:solidFill>
                <a:effectLst/>
                <a:latin typeface="Arial" charset="0"/>
                <a:ea typeface="+mn-ea"/>
                <a:cs typeface="Arial" charset="0"/>
              </a:rPr>
              <a:t>wait_for_all</a:t>
            </a:r>
            <a:r>
              <a:rPr lang="en-US" altLang="zh-CN" sz="1200" i="1" kern="1200" dirty="0">
                <a:solidFill>
                  <a:schemeClr val="tx1"/>
                </a:solidFill>
                <a:effectLst/>
                <a:latin typeface="Arial" charset="0"/>
                <a:ea typeface="+mn-ea"/>
                <a:cs typeface="Arial" charset="0"/>
              </a:rPr>
              <a:t>, but more efficient.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a:t>
            </a:r>
            <a:r>
              <a:rPr lang="en-US" altLang="zh-CN" sz="1200" b="1" u="none" strike="noStrike" kern="1200" dirty="0" err="1">
                <a:solidFill>
                  <a:schemeClr val="tx1"/>
                </a:solidFill>
                <a:effectLst/>
                <a:latin typeface="Arial" charset="0"/>
                <a:ea typeface="+mn-ea"/>
                <a:cs typeface="Arial" charset="0"/>
                <a:hlinkClick r:id="rId55"/>
              </a:rPr>
              <a:t>wait_for_all</a:t>
            </a:r>
            <a:r>
              <a:rPr lang="en-US" altLang="zh-CN" sz="1200"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rPr>
              <a:t> Wait for reference count to become one, and set reference count to zero. </a:t>
            </a:r>
            <a:br>
              <a:rPr lang="en-US" altLang="zh-CN" sz="1200" i="1" kern="1200" dirty="0">
                <a:solidFill>
                  <a:schemeClr val="tx1"/>
                </a:solidFill>
                <a:effectLst/>
                <a:latin typeface="Arial" charset="0"/>
                <a:ea typeface="+mn-ea"/>
                <a:cs typeface="Arial" charset="0"/>
              </a:rPr>
            </a:br>
            <a:r>
              <a:rPr lang="en-US" altLang="zh-CN" sz="1200" b="1" u="none" strike="noStrike" kern="1200" dirty="0">
                <a:solidFill>
                  <a:schemeClr val="tx1"/>
                </a:solidFill>
                <a:effectLst/>
                <a:latin typeface="Arial" charset="0"/>
                <a:ea typeface="+mn-ea"/>
                <a:cs typeface="Arial" charset="0"/>
                <a:hlinkClick r:id="rId36"/>
              </a:rPr>
              <a:t>task</a:t>
            </a:r>
            <a:r>
              <a:rPr lang="en-US" altLang="zh-CN" sz="1200" kern="1200" dirty="0">
                <a:solidFill>
                  <a:schemeClr val="tx1"/>
                </a:solidFill>
                <a:effectLst/>
                <a:latin typeface="Arial" charset="0"/>
                <a:ea typeface="+mn-ea"/>
                <a:cs typeface="Arial" charset="0"/>
              </a:rPr>
              <a:t> * </a:t>
            </a:r>
            <a:r>
              <a:rPr lang="en-US" altLang="zh-CN" sz="1200" b="1" u="none" strike="noStrike" kern="1200" dirty="0">
                <a:solidFill>
                  <a:schemeClr val="tx1"/>
                </a:solidFill>
                <a:effectLst/>
                <a:latin typeface="Arial" charset="0"/>
                <a:ea typeface="+mn-ea"/>
                <a:cs typeface="Arial" charset="0"/>
                <a:hlinkClick r:id="rId56"/>
              </a:rPr>
              <a:t>parent</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task on whose behalf this task is working, or NULL if this is a root.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bool </a:t>
            </a:r>
            <a:r>
              <a:rPr lang="en-US" altLang="zh-CN" sz="1200" b="1" u="none" strike="noStrike" kern="1200" dirty="0" err="1">
                <a:solidFill>
                  <a:schemeClr val="tx1"/>
                </a:solidFill>
                <a:effectLst/>
                <a:latin typeface="Arial" charset="0"/>
                <a:ea typeface="+mn-ea"/>
                <a:cs typeface="Arial" charset="0"/>
                <a:hlinkClick r:id="rId57"/>
              </a:rPr>
              <a:t>is_stolen_task</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True if task is owned by different thread than thread that owns its parent. </a:t>
            </a:r>
            <a:br>
              <a:rPr lang="en-US" altLang="zh-CN" sz="1200" i="1" kern="1200" dirty="0">
                <a:solidFill>
                  <a:schemeClr val="tx1"/>
                </a:solidFill>
                <a:effectLst/>
                <a:latin typeface="Arial" charset="0"/>
                <a:ea typeface="+mn-ea"/>
                <a:cs typeface="Arial" charset="0"/>
              </a:rPr>
            </a:br>
            <a:r>
              <a:rPr lang="en-US" altLang="zh-CN" sz="1200" b="1" u="none" strike="noStrike" kern="1200" dirty="0" err="1">
                <a:solidFill>
                  <a:schemeClr val="tx1"/>
                </a:solidFill>
                <a:effectLst/>
                <a:latin typeface="Arial" charset="0"/>
                <a:ea typeface="+mn-ea"/>
                <a:cs typeface="Arial" charset="0"/>
                <a:hlinkClick r:id="rId28"/>
              </a:rPr>
              <a:t>state_type</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58"/>
              </a:rPr>
              <a:t>state</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Current execution state.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int</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59"/>
              </a:rPr>
              <a:t>ref_count</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The internal reference count.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bool __TBB_EXPORTED_METHOD </a:t>
            </a:r>
            <a:r>
              <a:rPr lang="en-US" altLang="zh-CN" sz="1200" b="1" u="none" strike="noStrike" kern="1200" dirty="0" err="1">
                <a:solidFill>
                  <a:schemeClr val="tx1"/>
                </a:solidFill>
                <a:effectLst/>
                <a:latin typeface="Arial" charset="0"/>
                <a:ea typeface="+mn-ea"/>
                <a:cs typeface="Arial" charset="0"/>
                <a:hlinkClick r:id="rId60"/>
              </a:rPr>
              <a:t>is_owned_by_current_thread</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True if this task is owned by the calling thread; false otherwise.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a:t>
            </a:r>
            <a:r>
              <a:rPr lang="en-US" altLang="zh-CN" sz="1200" b="1" u="none" strike="noStrike" kern="1200" dirty="0" err="1">
                <a:solidFill>
                  <a:schemeClr val="tx1"/>
                </a:solidFill>
                <a:effectLst/>
                <a:latin typeface="Arial" charset="0"/>
                <a:ea typeface="+mn-ea"/>
                <a:cs typeface="Arial" charset="0"/>
                <a:hlinkClick r:id="rId61"/>
              </a:rPr>
              <a:t>set_affinity</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27"/>
              </a:rPr>
              <a:t>affinity_id</a:t>
            </a:r>
            <a:r>
              <a:rPr lang="en-US" altLang="zh-CN" sz="1200" kern="1200" dirty="0">
                <a:solidFill>
                  <a:schemeClr val="tx1"/>
                </a:solidFill>
                <a:effectLst/>
                <a:latin typeface="Arial" charset="0"/>
                <a:ea typeface="+mn-ea"/>
                <a:cs typeface="Arial" charset="0"/>
              </a:rPr>
              <a:t> id)</a:t>
            </a:r>
            <a:r>
              <a:rPr lang="en-US" altLang="zh-CN" sz="1200" i="1" kern="1200" dirty="0">
                <a:solidFill>
                  <a:schemeClr val="tx1"/>
                </a:solidFill>
                <a:effectLst/>
                <a:latin typeface="Arial" charset="0"/>
                <a:ea typeface="+mn-ea"/>
                <a:cs typeface="Arial" charset="0"/>
              </a:rPr>
              <a:t> Set affinity for this task. </a:t>
            </a:r>
            <a:br>
              <a:rPr lang="en-US" altLang="zh-CN" sz="1200" i="1" kern="1200" dirty="0">
                <a:solidFill>
                  <a:schemeClr val="tx1"/>
                </a:solidFill>
                <a:effectLst/>
                <a:latin typeface="Arial" charset="0"/>
                <a:ea typeface="+mn-ea"/>
                <a:cs typeface="Arial" charset="0"/>
              </a:rPr>
            </a:br>
            <a:r>
              <a:rPr lang="en-US" altLang="zh-CN" sz="1200" b="1" u="none" strike="noStrike" kern="1200" dirty="0" err="1">
                <a:solidFill>
                  <a:schemeClr val="tx1"/>
                </a:solidFill>
                <a:effectLst/>
                <a:latin typeface="Arial" charset="0"/>
                <a:ea typeface="+mn-ea"/>
                <a:cs typeface="Arial" charset="0"/>
                <a:hlinkClick r:id="rId27"/>
              </a:rPr>
              <a:t>affinity_id</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62"/>
              </a:rPr>
              <a:t>affinity</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Current affinity of this task.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virtual void __TBB_EXPORTED_METHOD </a:t>
            </a:r>
            <a:r>
              <a:rPr lang="en-US" altLang="zh-CN" sz="1200" b="1" u="none" strike="noStrike" kern="1200" dirty="0" err="1">
                <a:solidFill>
                  <a:schemeClr val="tx1"/>
                </a:solidFill>
                <a:effectLst/>
                <a:latin typeface="Arial" charset="0"/>
                <a:ea typeface="+mn-ea"/>
                <a:cs typeface="Arial" charset="0"/>
                <a:hlinkClick r:id="rId63"/>
              </a:rPr>
              <a:t>note_affinity</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27"/>
              </a:rPr>
              <a:t>affinity_id</a:t>
            </a:r>
            <a:r>
              <a:rPr lang="en-US" altLang="zh-CN" sz="1200" kern="1200" dirty="0">
                <a:solidFill>
                  <a:schemeClr val="tx1"/>
                </a:solidFill>
                <a:effectLst/>
                <a:latin typeface="Arial" charset="0"/>
                <a:ea typeface="+mn-ea"/>
                <a:cs typeface="Arial" charset="0"/>
              </a:rPr>
              <a:t> id)</a:t>
            </a:r>
            <a:r>
              <a:rPr lang="en-US" altLang="zh-CN" sz="1200" i="1" kern="1200" dirty="0">
                <a:solidFill>
                  <a:schemeClr val="tx1"/>
                </a:solidFill>
                <a:effectLst/>
                <a:latin typeface="Arial" charset="0"/>
                <a:ea typeface="+mn-ea"/>
                <a:cs typeface="Arial" charset="0"/>
              </a:rPr>
              <a:t> Invoked by scheduler to notify task that it ran on unexpected thread.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bool </a:t>
            </a:r>
            <a:r>
              <a:rPr lang="en-US" altLang="zh-CN" sz="1200" b="1" u="none" strike="noStrike" kern="1200" dirty="0" err="1">
                <a:solidFill>
                  <a:schemeClr val="tx1"/>
                </a:solidFill>
                <a:effectLst/>
                <a:latin typeface="Arial" charset="0"/>
                <a:ea typeface="+mn-ea"/>
                <a:cs typeface="Arial" charset="0"/>
                <a:hlinkClick r:id="rId64"/>
              </a:rPr>
              <a:t>cancel_group_execution</a:t>
            </a:r>
            <a:r>
              <a:rPr lang="en-US" altLang="zh-CN" sz="1200"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rPr>
              <a:t> Initiates cancellation of all tasks in this cancellation group and its subordinate groups.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bool </a:t>
            </a:r>
            <a:r>
              <a:rPr lang="en-US" altLang="zh-CN" sz="1200" b="1" u="none" strike="noStrike" kern="1200" dirty="0" err="1">
                <a:solidFill>
                  <a:schemeClr val="tx1"/>
                </a:solidFill>
                <a:effectLst/>
                <a:latin typeface="Arial" charset="0"/>
                <a:ea typeface="+mn-ea"/>
                <a:cs typeface="Arial" charset="0"/>
                <a:hlinkClick r:id="rId65"/>
              </a:rPr>
              <a:t>is_cancelled</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Returns true if the context received cancellation request. </a:t>
            </a:r>
            <a:br>
              <a:rPr lang="en-US" altLang="zh-CN" sz="1200" i="1" kern="1200" dirty="0">
                <a:solidFill>
                  <a:schemeClr val="tx1"/>
                </a:solidFill>
                <a:effectLst/>
                <a:latin typeface="Arial" charset="0"/>
                <a:ea typeface="+mn-ea"/>
                <a:cs typeface="Arial" charset="0"/>
              </a:rPr>
            </a:br>
            <a:br>
              <a:rPr lang="en-US" altLang="zh-CN" sz="1200" kern="1200" dirty="0">
                <a:solidFill>
                  <a:schemeClr val="tx1"/>
                </a:solidFill>
                <a:effectLst/>
                <a:latin typeface="Arial" charset="0"/>
                <a:ea typeface="+mn-ea"/>
                <a:cs typeface="Arial" charset="0"/>
              </a:rPr>
            </a:br>
            <a:r>
              <a:rPr lang="en-US" altLang="zh-CN" sz="1200" b="1" kern="1200" dirty="0">
                <a:solidFill>
                  <a:schemeClr val="tx1"/>
                </a:solidFill>
                <a:effectLst/>
                <a:latin typeface="Arial" charset="0"/>
                <a:ea typeface="+mn-ea"/>
                <a:cs typeface="Arial" charset="0"/>
              </a:rPr>
              <a:t>Static Public Member Functions</a:t>
            </a:r>
          </a:p>
          <a:p>
            <a:r>
              <a:rPr lang="en-US" altLang="zh-CN" sz="1200" kern="1200" dirty="0">
                <a:solidFill>
                  <a:schemeClr val="tx1"/>
                </a:solidFill>
                <a:effectLst/>
                <a:latin typeface="Arial" charset="0"/>
                <a:ea typeface="+mn-ea"/>
                <a:cs typeface="Arial" charset="0"/>
              </a:rPr>
              <a:t>internal::</a:t>
            </a:r>
            <a:r>
              <a:rPr lang="en-US" altLang="zh-CN" sz="1200" kern="1200" dirty="0" err="1">
                <a:solidFill>
                  <a:schemeClr val="tx1"/>
                </a:solidFill>
                <a:effectLst/>
                <a:latin typeface="Arial" charset="0"/>
                <a:ea typeface="+mn-ea"/>
                <a:cs typeface="Arial" charset="0"/>
              </a:rPr>
              <a:t>allocate_root_proxy</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66"/>
              </a:rPr>
              <a:t>allocate_root</a:t>
            </a:r>
            <a:r>
              <a:rPr lang="en-US" altLang="zh-CN" sz="1200"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rPr>
              <a:t> Returns proxy for overloaded new that allocates a root task.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internal::</a:t>
            </a:r>
            <a:r>
              <a:rPr lang="en-US" altLang="zh-CN" sz="1200" kern="1200" dirty="0" err="1">
                <a:solidFill>
                  <a:schemeClr val="tx1"/>
                </a:solidFill>
                <a:effectLst/>
                <a:latin typeface="Arial" charset="0"/>
                <a:ea typeface="+mn-ea"/>
                <a:cs typeface="Arial" charset="0"/>
              </a:rPr>
              <a:t>allocate_root_with_context_proxy</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67"/>
              </a:rPr>
              <a:t>allocate_root</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68"/>
              </a:rPr>
              <a:t>task_group_context</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ctx</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Returns proxy for overloaded new that allocates a root task associated with user supplied context.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a:t>
            </a:r>
            <a:r>
              <a:rPr lang="en-US" altLang="zh-CN" sz="1200" b="1" u="none" strike="noStrike" kern="1200" dirty="0" err="1">
                <a:solidFill>
                  <a:schemeClr val="tx1"/>
                </a:solidFill>
                <a:effectLst/>
                <a:latin typeface="Arial" charset="0"/>
                <a:ea typeface="+mn-ea"/>
                <a:cs typeface="Arial" charset="0"/>
                <a:hlinkClick r:id="rId69"/>
              </a:rPr>
              <a:t>spawn_root_and_wait</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36"/>
              </a:rPr>
              <a:t>task</a:t>
            </a:r>
            <a:r>
              <a:rPr lang="en-US" altLang="zh-CN" sz="1200" kern="1200" dirty="0">
                <a:solidFill>
                  <a:schemeClr val="tx1"/>
                </a:solidFill>
                <a:effectLst/>
                <a:latin typeface="Arial" charset="0"/>
                <a:ea typeface="+mn-ea"/>
                <a:cs typeface="Arial" charset="0"/>
              </a:rPr>
              <a:t> &amp;root)</a:t>
            </a:r>
            <a:r>
              <a:rPr lang="en-US" altLang="zh-CN" sz="1200" i="1" kern="1200" dirty="0">
                <a:solidFill>
                  <a:schemeClr val="tx1"/>
                </a:solidFill>
                <a:effectLst/>
                <a:latin typeface="Arial" charset="0"/>
                <a:ea typeface="+mn-ea"/>
                <a:cs typeface="Arial" charset="0"/>
              </a:rPr>
              <a:t> Spawn task allocated by </a:t>
            </a:r>
            <a:r>
              <a:rPr lang="en-US" altLang="zh-CN" sz="1200" i="1" kern="1200" dirty="0" err="1">
                <a:solidFill>
                  <a:schemeClr val="tx1"/>
                </a:solidFill>
                <a:effectLst/>
                <a:latin typeface="Arial" charset="0"/>
                <a:ea typeface="+mn-ea"/>
                <a:cs typeface="Arial" charset="0"/>
              </a:rPr>
              <a:t>allocate_root</a:t>
            </a:r>
            <a:r>
              <a:rPr lang="en-US" altLang="zh-CN" sz="1200" i="1" kern="1200" dirty="0">
                <a:solidFill>
                  <a:schemeClr val="tx1"/>
                </a:solidFill>
                <a:effectLst/>
                <a:latin typeface="Arial" charset="0"/>
                <a:ea typeface="+mn-ea"/>
                <a:cs typeface="Arial" charset="0"/>
              </a:rPr>
              <a:t>, wait for it to complete, and deallocate it.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a:t>
            </a:r>
            <a:r>
              <a:rPr lang="en-US" altLang="zh-CN" sz="1200" b="1" u="none" strike="noStrike" kern="1200" dirty="0" err="1">
                <a:solidFill>
                  <a:schemeClr val="tx1"/>
                </a:solidFill>
                <a:effectLst/>
                <a:latin typeface="Arial" charset="0"/>
                <a:ea typeface="+mn-ea"/>
                <a:cs typeface="Arial" charset="0"/>
                <a:hlinkClick r:id="rId70"/>
              </a:rPr>
              <a:t>spawn_root_and_wait</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52"/>
              </a:rPr>
              <a:t>task_list</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root_list</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Spawn root tasks on list and wait for all of them to finish. </a:t>
            </a:r>
            <a:br>
              <a:rPr lang="en-US" altLang="zh-CN" sz="1200" i="1" kern="1200" dirty="0">
                <a:solidFill>
                  <a:schemeClr val="tx1"/>
                </a:solidFill>
                <a:effectLst/>
                <a:latin typeface="Arial" charset="0"/>
                <a:ea typeface="+mn-ea"/>
                <a:cs typeface="Arial" charset="0"/>
              </a:rPr>
            </a:br>
            <a:r>
              <a:rPr lang="en-US" altLang="zh-CN" sz="1200" b="1" u="none" strike="noStrike" kern="1200" dirty="0">
                <a:solidFill>
                  <a:schemeClr val="tx1"/>
                </a:solidFill>
                <a:effectLst/>
                <a:latin typeface="Arial" charset="0"/>
                <a:ea typeface="+mn-ea"/>
                <a:cs typeface="Arial" charset="0"/>
                <a:hlinkClick r:id="rId36"/>
              </a:rPr>
              <a:t>task</a:t>
            </a:r>
            <a:r>
              <a:rPr lang="en-US" altLang="zh-CN" sz="1200" kern="1200" dirty="0">
                <a:solidFill>
                  <a:schemeClr val="tx1"/>
                </a:solidFill>
                <a:effectLst/>
                <a:latin typeface="Arial" charset="0"/>
                <a:ea typeface="+mn-ea"/>
                <a:cs typeface="Arial" charset="0"/>
              </a:rPr>
              <a:t> &amp;__TBB_EXPORTED_FUNC </a:t>
            </a:r>
            <a:r>
              <a:rPr lang="en-US" altLang="zh-CN" sz="1200" b="1" u="none" strike="noStrike" kern="1200" dirty="0">
                <a:solidFill>
                  <a:schemeClr val="tx1"/>
                </a:solidFill>
                <a:effectLst/>
                <a:latin typeface="Arial" charset="0"/>
                <a:ea typeface="+mn-ea"/>
                <a:cs typeface="Arial" charset="0"/>
                <a:hlinkClick r:id="rId71"/>
              </a:rPr>
              <a:t>self</a:t>
            </a:r>
            <a:r>
              <a:rPr lang="en-US" altLang="zh-CN" sz="1200"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rPr>
              <a:t> The innermost task being executed or destroyed by the current thread at the moment. </a:t>
            </a:r>
            <a:br>
              <a:rPr lang="en-US" altLang="zh-CN" sz="1200" i="1" kern="1200" dirty="0">
                <a:solidFill>
                  <a:schemeClr val="tx1"/>
                </a:solidFill>
                <a:effectLst/>
                <a:latin typeface="Arial" charset="0"/>
                <a:ea typeface="+mn-ea"/>
                <a:cs typeface="Arial" charset="0"/>
              </a:rPr>
            </a:br>
            <a:br>
              <a:rPr lang="en-US" altLang="zh-CN" sz="1200" kern="1200" dirty="0">
                <a:solidFill>
                  <a:schemeClr val="tx1"/>
                </a:solidFill>
                <a:effectLst/>
                <a:latin typeface="Arial" charset="0"/>
                <a:ea typeface="+mn-ea"/>
                <a:cs typeface="Arial" charset="0"/>
              </a:rPr>
            </a:br>
            <a:r>
              <a:rPr lang="en-US" altLang="zh-CN" sz="1200" b="1" kern="1200" dirty="0">
                <a:solidFill>
                  <a:schemeClr val="tx1"/>
                </a:solidFill>
                <a:effectLst/>
                <a:latin typeface="Arial" charset="0"/>
                <a:ea typeface="+mn-ea"/>
                <a:cs typeface="Arial" charset="0"/>
              </a:rPr>
              <a:t>Protected Member Functions</a:t>
            </a:r>
          </a:p>
          <a:p>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72"/>
              </a:rPr>
              <a:t>task</a:t>
            </a:r>
            <a:r>
              <a:rPr lang="en-US" altLang="zh-CN" sz="1200"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rPr>
              <a:t> Default constructor. </a:t>
            </a:r>
            <a:br>
              <a:rPr lang="en-US" altLang="zh-CN" sz="1200" i="1" kern="1200" dirty="0">
                <a:solidFill>
                  <a:schemeClr val="tx1"/>
                </a:solidFill>
                <a:effectLst/>
                <a:latin typeface="Arial" charset="0"/>
                <a:ea typeface="+mn-ea"/>
                <a:cs typeface="Arial" charset="0"/>
              </a:rPr>
            </a:br>
            <a:br>
              <a:rPr lang="en-US" altLang="zh-CN" sz="1200" kern="1200" dirty="0">
                <a:solidFill>
                  <a:schemeClr val="tx1"/>
                </a:solidFill>
                <a:effectLst/>
                <a:latin typeface="Arial" charset="0"/>
                <a:ea typeface="+mn-ea"/>
                <a:cs typeface="Arial" charset="0"/>
              </a:rPr>
            </a:br>
            <a:r>
              <a:rPr lang="en-US" altLang="zh-CN" sz="1200" b="1" kern="1200" dirty="0">
                <a:solidFill>
                  <a:schemeClr val="tx1"/>
                </a:solidFill>
                <a:effectLst/>
                <a:latin typeface="Arial" charset="0"/>
                <a:ea typeface="+mn-ea"/>
                <a:cs typeface="Arial" charset="0"/>
              </a:rPr>
              <a:t>Friends</a:t>
            </a:r>
          </a:p>
          <a:p>
            <a:r>
              <a:rPr lang="en-US" altLang="zh-CN" sz="1200" kern="1200" dirty="0">
                <a:solidFill>
                  <a:schemeClr val="tx1"/>
                </a:solidFill>
                <a:effectLst/>
                <a:latin typeface="Arial" charset="0"/>
                <a:ea typeface="+mn-ea"/>
                <a:cs typeface="Arial" charset="0"/>
              </a:rPr>
              <a:t>class </a:t>
            </a:r>
            <a:r>
              <a:rPr lang="en-US" altLang="zh-CN" sz="1200" b="1" kern="1200" dirty="0" err="1">
                <a:solidFill>
                  <a:schemeClr val="tx1"/>
                </a:solidFill>
                <a:effectLst/>
                <a:latin typeface="Arial" charset="0"/>
                <a:ea typeface="+mn-ea"/>
                <a:cs typeface="Arial" charset="0"/>
              </a:rPr>
              <a:t>task_list</a:t>
            </a:r>
            <a:r>
              <a:rPr lang="en-US" altLang="zh-CN" sz="1200" kern="1200" dirty="0" err="1">
                <a:solidFill>
                  <a:schemeClr val="tx1"/>
                </a:solidFill>
                <a:effectLst/>
                <a:latin typeface="Arial" charset="0"/>
                <a:ea typeface="+mn-ea"/>
                <a:cs typeface="Arial" charset="0"/>
              </a:rPr>
              <a:t>class</a:t>
            </a:r>
            <a:r>
              <a:rPr lang="en-US" altLang="zh-CN" sz="1200" kern="1200" dirty="0">
                <a:solidFill>
                  <a:schemeClr val="tx1"/>
                </a:solidFill>
                <a:effectLst/>
                <a:latin typeface="Arial" charset="0"/>
                <a:ea typeface="+mn-ea"/>
                <a:cs typeface="Arial" charset="0"/>
              </a:rPr>
              <a:t> </a:t>
            </a:r>
            <a:r>
              <a:rPr lang="en-US" altLang="zh-CN" sz="1200" b="1" kern="1200" dirty="0">
                <a:solidFill>
                  <a:schemeClr val="tx1"/>
                </a:solidFill>
                <a:effectLst/>
                <a:latin typeface="Arial" charset="0"/>
                <a:ea typeface="+mn-ea"/>
                <a:cs typeface="Arial" charset="0"/>
              </a:rPr>
              <a:t>internal::</a:t>
            </a:r>
            <a:r>
              <a:rPr lang="en-US" altLang="zh-CN" sz="1200" b="1" kern="1200" dirty="0" err="1">
                <a:solidFill>
                  <a:schemeClr val="tx1"/>
                </a:solidFill>
                <a:effectLst/>
                <a:latin typeface="Arial" charset="0"/>
                <a:ea typeface="+mn-ea"/>
                <a:cs typeface="Arial" charset="0"/>
              </a:rPr>
              <a:t>scheduler</a:t>
            </a:r>
            <a:r>
              <a:rPr lang="en-US" altLang="zh-CN" sz="1200" kern="1200" dirty="0" err="1">
                <a:solidFill>
                  <a:schemeClr val="tx1"/>
                </a:solidFill>
                <a:effectLst/>
                <a:latin typeface="Arial" charset="0"/>
                <a:ea typeface="+mn-ea"/>
                <a:cs typeface="Arial" charset="0"/>
              </a:rPr>
              <a:t>class</a:t>
            </a:r>
            <a:r>
              <a:rPr lang="en-US" altLang="zh-CN" sz="1200" kern="1200" dirty="0">
                <a:solidFill>
                  <a:schemeClr val="tx1"/>
                </a:solidFill>
                <a:effectLst/>
                <a:latin typeface="Arial" charset="0"/>
                <a:ea typeface="+mn-ea"/>
                <a:cs typeface="Arial" charset="0"/>
              </a:rPr>
              <a:t> </a:t>
            </a:r>
            <a:r>
              <a:rPr lang="en-US" altLang="zh-CN" sz="1200" b="1" kern="1200" dirty="0">
                <a:solidFill>
                  <a:schemeClr val="tx1"/>
                </a:solidFill>
                <a:effectLst/>
                <a:latin typeface="Arial" charset="0"/>
                <a:ea typeface="+mn-ea"/>
                <a:cs typeface="Arial" charset="0"/>
              </a:rPr>
              <a:t>internal::</a:t>
            </a:r>
            <a:r>
              <a:rPr lang="en-US" altLang="zh-CN" sz="1200" b="1" kern="1200" dirty="0" err="1">
                <a:solidFill>
                  <a:schemeClr val="tx1"/>
                </a:solidFill>
                <a:effectLst/>
                <a:latin typeface="Arial" charset="0"/>
                <a:ea typeface="+mn-ea"/>
                <a:cs typeface="Arial" charset="0"/>
              </a:rPr>
              <a:t>allocate_root_proxy</a:t>
            </a:r>
            <a:r>
              <a:rPr lang="en-US" altLang="zh-CN" sz="1200" kern="1200" dirty="0" err="1">
                <a:solidFill>
                  <a:schemeClr val="tx1"/>
                </a:solidFill>
                <a:effectLst/>
                <a:latin typeface="Arial" charset="0"/>
                <a:ea typeface="+mn-ea"/>
                <a:cs typeface="Arial" charset="0"/>
              </a:rPr>
              <a:t>class</a:t>
            </a:r>
            <a:r>
              <a:rPr lang="en-US" altLang="zh-CN" sz="1200" kern="1200" dirty="0">
                <a:solidFill>
                  <a:schemeClr val="tx1"/>
                </a:solidFill>
                <a:effectLst/>
                <a:latin typeface="Arial" charset="0"/>
                <a:ea typeface="+mn-ea"/>
                <a:cs typeface="Arial" charset="0"/>
              </a:rPr>
              <a:t> </a:t>
            </a:r>
            <a:r>
              <a:rPr lang="en-US" altLang="zh-CN" sz="1200" b="1" kern="1200" dirty="0">
                <a:solidFill>
                  <a:schemeClr val="tx1"/>
                </a:solidFill>
                <a:effectLst/>
                <a:latin typeface="Arial" charset="0"/>
                <a:ea typeface="+mn-ea"/>
                <a:cs typeface="Arial" charset="0"/>
              </a:rPr>
              <a:t>internal::</a:t>
            </a:r>
            <a:r>
              <a:rPr lang="en-US" altLang="zh-CN" sz="1200" b="1" kern="1200" dirty="0" err="1">
                <a:solidFill>
                  <a:schemeClr val="tx1"/>
                </a:solidFill>
                <a:effectLst/>
                <a:latin typeface="Arial" charset="0"/>
                <a:ea typeface="+mn-ea"/>
                <a:cs typeface="Arial" charset="0"/>
              </a:rPr>
              <a:t>allocate_root_with_context_proxy</a:t>
            </a:r>
            <a:r>
              <a:rPr lang="en-US" altLang="zh-CN" sz="1200" kern="1200" dirty="0" err="1">
                <a:solidFill>
                  <a:schemeClr val="tx1"/>
                </a:solidFill>
                <a:effectLst/>
                <a:latin typeface="Arial" charset="0"/>
                <a:ea typeface="+mn-ea"/>
                <a:cs typeface="Arial" charset="0"/>
              </a:rPr>
              <a:t>class</a:t>
            </a:r>
            <a:r>
              <a:rPr lang="en-US" altLang="zh-CN" sz="1200" kern="1200" dirty="0">
                <a:solidFill>
                  <a:schemeClr val="tx1"/>
                </a:solidFill>
                <a:effectLst/>
                <a:latin typeface="Arial" charset="0"/>
                <a:ea typeface="+mn-ea"/>
                <a:cs typeface="Arial" charset="0"/>
              </a:rPr>
              <a:t> </a:t>
            </a:r>
            <a:r>
              <a:rPr lang="en-US" altLang="zh-CN" sz="1200" b="1" kern="1200" dirty="0">
                <a:solidFill>
                  <a:schemeClr val="tx1"/>
                </a:solidFill>
                <a:effectLst/>
                <a:latin typeface="Arial" charset="0"/>
                <a:ea typeface="+mn-ea"/>
                <a:cs typeface="Arial" charset="0"/>
              </a:rPr>
              <a:t>internal::</a:t>
            </a:r>
            <a:r>
              <a:rPr lang="en-US" altLang="zh-CN" sz="1200" b="1" kern="1200" dirty="0" err="1">
                <a:solidFill>
                  <a:schemeClr val="tx1"/>
                </a:solidFill>
                <a:effectLst/>
                <a:latin typeface="Arial" charset="0"/>
                <a:ea typeface="+mn-ea"/>
                <a:cs typeface="Arial" charset="0"/>
              </a:rPr>
              <a:t>allocate_continuation_proxy</a:t>
            </a:r>
            <a:r>
              <a:rPr lang="en-US" altLang="zh-CN" sz="1200" kern="1200" dirty="0" err="1">
                <a:solidFill>
                  <a:schemeClr val="tx1"/>
                </a:solidFill>
                <a:effectLst/>
                <a:latin typeface="Arial" charset="0"/>
                <a:ea typeface="+mn-ea"/>
                <a:cs typeface="Arial" charset="0"/>
              </a:rPr>
              <a:t>class</a:t>
            </a:r>
            <a:r>
              <a:rPr lang="en-US" altLang="zh-CN" sz="1200" kern="1200" dirty="0">
                <a:solidFill>
                  <a:schemeClr val="tx1"/>
                </a:solidFill>
                <a:effectLst/>
                <a:latin typeface="Arial" charset="0"/>
                <a:ea typeface="+mn-ea"/>
                <a:cs typeface="Arial" charset="0"/>
              </a:rPr>
              <a:t> </a:t>
            </a:r>
            <a:r>
              <a:rPr lang="en-US" altLang="zh-CN" sz="1200" b="1" kern="1200" dirty="0">
                <a:solidFill>
                  <a:schemeClr val="tx1"/>
                </a:solidFill>
                <a:effectLst/>
                <a:latin typeface="Arial" charset="0"/>
                <a:ea typeface="+mn-ea"/>
                <a:cs typeface="Arial" charset="0"/>
              </a:rPr>
              <a:t>internal::</a:t>
            </a:r>
            <a:r>
              <a:rPr lang="en-US" altLang="zh-CN" sz="1200" b="1" kern="1200" dirty="0" err="1">
                <a:solidFill>
                  <a:schemeClr val="tx1"/>
                </a:solidFill>
                <a:effectLst/>
                <a:latin typeface="Arial" charset="0"/>
                <a:ea typeface="+mn-ea"/>
                <a:cs typeface="Arial" charset="0"/>
              </a:rPr>
              <a:t>allocate_child_proxy</a:t>
            </a:r>
            <a:r>
              <a:rPr lang="en-US" altLang="zh-CN" sz="1200" kern="1200" dirty="0" err="1">
                <a:solidFill>
                  <a:schemeClr val="tx1"/>
                </a:solidFill>
                <a:effectLst/>
                <a:latin typeface="Arial" charset="0"/>
                <a:ea typeface="+mn-ea"/>
                <a:cs typeface="Arial" charset="0"/>
              </a:rPr>
              <a:t>class</a:t>
            </a:r>
            <a:r>
              <a:rPr lang="en-US" altLang="zh-CN" sz="1200" kern="1200" dirty="0">
                <a:solidFill>
                  <a:schemeClr val="tx1"/>
                </a:solidFill>
                <a:effectLst/>
                <a:latin typeface="Arial" charset="0"/>
                <a:ea typeface="+mn-ea"/>
                <a:cs typeface="Arial" charset="0"/>
              </a:rPr>
              <a:t> </a:t>
            </a:r>
            <a:r>
              <a:rPr lang="en-US" altLang="zh-CN" sz="1200" b="1" kern="1200" dirty="0">
                <a:solidFill>
                  <a:schemeClr val="tx1"/>
                </a:solidFill>
                <a:effectLst/>
                <a:latin typeface="Arial" charset="0"/>
                <a:ea typeface="+mn-ea"/>
                <a:cs typeface="Arial" charset="0"/>
              </a:rPr>
              <a:t>internal::</a:t>
            </a:r>
            <a:r>
              <a:rPr lang="en-US" altLang="zh-CN" sz="1200" b="1" kern="1200" dirty="0" err="1">
                <a:solidFill>
                  <a:schemeClr val="tx1"/>
                </a:solidFill>
                <a:effectLst/>
                <a:latin typeface="Arial" charset="0"/>
                <a:ea typeface="+mn-ea"/>
                <a:cs typeface="Arial" charset="0"/>
              </a:rPr>
              <a:t>allocate_additional_child_of_proxy</a:t>
            </a:r>
            <a:r>
              <a:rPr lang="en-US" altLang="zh-CN" sz="1200" b="1" i="0" kern="1200" dirty="0" err="1">
                <a:solidFill>
                  <a:schemeClr val="tx1"/>
                </a:solidFill>
                <a:effectLst/>
                <a:latin typeface="Arial" charset="0"/>
                <a:ea typeface="+mn-ea"/>
                <a:cs typeface="Arial" charset="0"/>
              </a:rPr>
              <a:t>Detailed</a:t>
            </a:r>
            <a:r>
              <a:rPr lang="en-US" altLang="zh-CN" sz="1200" b="1" i="0" kern="1200" dirty="0">
                <a:solidFill>
                  <a:schemeClr val="tx1"/>
                </a:solidFill>
                <a:effectLst/>
                <a:latin typeface="Arial" charset="0"/>
                <a:ea typeface="+mn-ea"/>
                <a:cs typeface="Arial" charset="0"/>
              </a:rPr>
              <a:t> Description</a:t>
            </a:r>
          </a:p>
          <a:p>
            <a:r>
              <a:rPr lang="en-US" altLang="zh-CN" sz="1200" b="0" i="0" kern="1200" dirty="0">
                <a:solidFill>
                  <a:schemeClr val="tx1"/>
                </a:solidFill>
                <a:effectLst/>
                <a:latin typeface="Arial" charset="0"/>
                <a:ea typeface="+mn-ea"/>
                <a:cs typeface="Arial" charset="0"/>
              </a:rPr>
              <a:t>Base class for user-defined tasks.</a:t>
            </a:r>
          </a:p>
          <a:p>
            <a:r>
              <a:rPr lang="en-US" altLang="zh-CN" sz="1200" b="1" i="0" kern="1200" dirty="0">
                <a:solidFill>
                  <a:schemeClr val="tx1"/>
                </a:solidFill>
                <a:effectLst/>
                <a:latin typeface="Arial" charset="0"/>
                <a:ea typeface="+mn-ea"/>
                <a:cs typeface="Arial" charset="0"/>
              </a:rPr>
              <a:t>Member </a:t>
            </a:r>
            <a:r>
              <a:rPr lang="en-US" altLang="zh-CN" sz="1200" b="1" i="0" kern="1200" dirty="0" err="1">
                <a:solidFill>
                  <a:schemeClr val="tx1"/>
                </a:solidFill>
                <a:effectLst/>
                <a:latin typeface="Arial" charset="0"/>
                <a:ea typeface="+mn-ea"/>
                <a:cs typeface="Arial" charset="0"/>
              </a:rPr>
              <a:t>Typedef</a:t>
            </a:r>
            <a:r>
              <a:rPr lang="en-US" altLang="zh-CN" sz="1200" b="1" i="0" kern="1200" dirty="0">
                <a:solidFill>
                  <a:schemeClr val="tx1"/>
                </a:solidFill>
                <a:effectLst/>
                <a:latin typeface="Arial" charset="0"/>
                <a:ea typeface="+mn-ea"/>
                <a:cs typeface="Arial" charset="0"/>
              </a:rPr>
              <a:t> Documentation</a:t>
            </a:r>
          </a:p>
          <a:p>
            <a:r>
              <a:rPr lang="en-US" altLang="zh-CN" sz="1200" b="1" i="0" kern="1200" dirty="0" err="1">
                <a:solidFill>
                  <a:schemeClr val="tx1"/>
                </a:solidFill>
                <a:effectLst/>
                <a:latin typeface="Arial" charset="0"/>
                <a:ea typeface="+mn-ea"/>
                <a:cs typeface="Arial" charset="0"/>
              </a:rPr>
              <a:t>typedef</a:t>
            </a:r>
            <a:r>
              <a:rPr lang="en-US" altLang="zh-CN" sz="1200" b="1" i="0" kern="1200" dirty="0">
                <a:solidFill>
                  <a:schemeClr val="tx1"/>
                </a:solidFill>
                <a:effectLst/>
                <a:latin typeface="Arial" charset="0"/>
                <a:ea typeface="+mn-ea"/>
                <a:cs typeface="Arial" charset="0"/>
              </a:rPr>
              <a:t> </a:t>
            </a:r>
            <a:r>
              <a:rPr lang="en-US" altLang="zh-CN" sz="1200" b="1" i="0" u="none" strike="noStrike" kern="1200" dirty="0">
                <a:solidFill>
                  <a:schemeClr val="tx1"/>
                </a:solidFill>
                <a:effectLst/>
                <a:latin typeface="Arial" charset="0"/>
                <a:ea typeface="+mn-ea"/>
                <a:cs typeface="Arial" charset="0"/>
                <a:hlinkClick r:id="rId26"/>
              </a:rPr>
              <a:t>internal::</a:t>
            </a:r>
            <a:r>
              <a:rPr lang="en-US" altLang="zh-CN" sz="1200" b="1" i="0" u="none" strike="noStrike" kern="1200" dirty="0" err="1">
                <a:solidFill>
                  <a:schemeClr val="tx1"/>
                </a:solidFill>
                <a:effectLst/>
                <a:latin typeface="Arial" charset="0"/>
                <a:ea typeface="+mn-ea"/>
                <a:cs typeface="Arial" charset="0"/>
                <a:hlinkClick r:id="rId26"/>
              </a:rPr>
              <a:t>affinity_id</a:t>
            </a:r>
            <a:r>
              <a:rPr lang="en-US" altLang="zh-CN" sz="1200" b="1"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27"/>
              </a:rPr>
              <a:t>tbb</a:t>
            </a:r>
            <a:r>
              <a:rPr lang="en-US" altLang="zh-CN" sz="1200" b="1" i="0" u="none" strike="noStrike" kern="1200" dirty="0">
                <a:solidFill>
                  <a:schemeClr val="tx1"/>
                </a:solidFill>
                <a:effectLst/>
                <a:latin typeface="Arial" charset="0"/>
                <a:ea typeface="+mn-ea"/>
                <a:cs typeface="Arial" charset="0"/>
                <a:hlinkClick r:id="rId27"/>
              </a:rPr>
              <a:t>::task::</a:t>
            </a:r>
            <a:r>
              <a:rPr lang="en-US" altLang="zh-CN" sz="1200" b="1" i="0" u="none" strike="noStrike" kern="1200" dirty="0" err="1">
                <a:solidFill>
                  <a:schemeClr val="tx1"/>
                </a:solidFill>
                <a:effectLst/>
                <a:latin typeface="Arial" charset="0"/>
                <a:ea typeface="+mn-ea"/>
                <a:cs typeface="Arial" charset="0"/>
                <a:hlinkClick r:id="rId27"/>
              </a:rPr>
              <a:t>affinity_id</a:t>
            </a:r>
            <a:r>
              <a:rPr lang="en-US" altLang="zh-CN" sz="1200" b="0" i="0" kern="1200" dirty="0">
                <a:solidFill>
                  <a:schemeClr val="tx1"/>
                </a:solidFill>
                <a:effectLst/>
                <a:latin typeface="Arial" charset="0"/>
                <a:ea typeface="+mn-ea"/>
                <a:cs typeface="Arial" charset="0"/>
              </a:rPr>
              <a:t> An id as used for specifying affinity.</a:t>
            </a:r>
          </a:p>
          <a:p>
            <a:r>
              <a:rPr lang="en-US" altLang="zh-CN" sz="1200" b="0" i="0" kern="1200" dirty="0">
                <a:solidFill>
                  <a:schemeClr val="tx1"/>
                </a:solidFill>
                <a:effectLst/>
                <a:latin typeface="Arial" charset="0"/>
                <a:ea typeface="+mn-ea"/>
                <a:cs typeface="Arial" charset="0"/>
              </a:rPr>
              <a:t>Guaranteed to be integral type. Value of 0 means no affinity.</a:t>
            </a:r>
          </a:p>
          <a:p>
            <a:r>
              <a:rPr lang="en-US" altLang="zh-CN" sz="1200" b="1" i="0" kern="1200" dirty="0" err="1">
                <a:solidFill>
                  <a:schemeClr val="tx1"/>
                </a:solidFill>
                <a:effectLst/>
                <a:latin typeface="Arial" charset="0"/>
                <a:ea typeface="+mn-ea"/>
                <a:cs typeface="Arial" charset="0"/>
              </a:rPr>
              <a:t>typedef</a:t>
            </a:r>
            <a:r>
              <a:rPr lang="en-US" altLang="zh-CN" sz="1200" b="1" i="0" kern="1200" dirty="0">
                <a:solidFill>
                  <a:schemeClr val="tx1"/>
                </a:solidFill>
                <a:effectLst/>
                <a:latin typeface="Arial" charset="0"/>
                <a:ea typeface="+mn-ea"/>
                <a:cs typeface="Arial" charset="0"/>
              </a:rPr>
              <a:t> </a:t>
            </a:r>
            <a:r>
              <a:rPr lang="en-US" altLang="zh-CN" sz="1200" b="1" i="0" u="none" strike="noStrike" kern="1200" dirty="0">
                <a:solidFill>
                  <a:schemeClr val="tx1"/>
                </a:solidFill>
                <a:effectLst/>
                <a:latin typeface="Arial" charset="0"/>
                <a:ea typeface="+mn-ea"/>
                <a:cs typeface="Arial" charset="0"/>
                <a:hlinkClick r:id="rId24"/>
              </a:rPr>
              <a:t>internal::</a:t>
            </a:r>
            <a:r>
              <a:rPr lang="en-US" altLang="zh-CN" sz="1200" b="1" i="0" u="none" strike="noStrike" kern="1200" dirty="0" err="1">
                <a:solidFill>
                  <a:schemeClr val="tx1"/>
                </a:solidFill>
                <a:effectLst/>
                <a:latin typeface="Arial" charset="0"/>
                <a:ea typeface="+mn-ea"/>
                <a:cs typeface="Arial" charset="0"/>
                <a:hlinkClick r:id="rId24"/>
              </a:rPr>
              <a:t>intptr</a:t>
            </a:r>
            <a:r>
              <a:rPr lang="en-US" altLang="zh-CN" sz="1200" b="1"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25"/>
              </a:rPr>
              <a:t>tbb</a:t>
            </a:r>
            <a:r>
              <a:rPr lang="en-US" altLang="zh-CN" sz="1200" b="1" i="0" u="none" strike="noStrike" kern="1200" dirty="0">
                <a:solidFill>
                  <a:schemeClr val="tx1"/>
                </a:solidFill>
                <a:effectLst/>
                <a:latin typeface="Arial" charset="0"/>
                <a:ea typeface="+mn-ea"/>
                <a:cs typeface="Arial" charset="0"/>
                <a:hlinkClick r:id="rId25"/>
              </a:rPr>
              <a:t>::task::</a:t>
            </a:r>
            <a:r>
              <a:rPr lang="en-US" altLang="zh-CN" sz="1200" b="1" i="0" u="none" strike="noStrike" kern="1200" dirty="0" err="1">
                <a:solidFill>
                  <a:schemeClr val="tx1"/>
                </a:solidFill>
                <a:effectLst/>
                <a:latin typeface="Arial" charset="0"/>
                <a:ea typeface="+mn-ea"/>
                <a:cs typeface="Arial" charset="0"/>
                <a:hlinkClick r:id="rId25"/>
              </a:rPr>
              <a:t>depth_type</a:t>
            </a:r>
            <a:r>
              <a:rPr lang="en-US" altLang="zh-CN" sz="1200" b="0" i="0" kern="1200" dirty="0">
                <a:solidFill>
                  <a:schemeClr val="tx1"/>
                </a:solidFill>
                <a:effectLst/>
                <a:latin typeface="Arial" charset="0"/>
                <a:ea typeface="+mn-ea"/>
                <a:cs typeface="Arial" charset="0"/>
              </a:rPr>
              <a:t> A scheduling depth.</a:t>
            </a:r>
          </a:p>
          <a:p>
            <a:r>
              <a:rPr lang="en-US" altLang="zh-CN" sz="1200" b="0" i="0" kern="1200" dirty="0">
                <a:solidFill>
                  <a:schemeClr val="tx1"/>
                </a:solidFill>
                <a:effectLst/>
                <a:latin typeface="Arial" charset="0"/>
                <a:ea typeface="+mn-ea"/>
                <a:cs typeface="Arial" charset="0"/>
              </a:rPr>
              <a:t>Guaranteed to be a signed integral type.</a:t>
            </a:r>
          </a:p>
          <a:p>
            <a:r>
              <a:rPr lang="en-US" altLang="zh-CN" sz="1200" b="1" i="0" kern="1200" dirty="0">
                <a:solidFill>
                  <a:schemeClr val="tx1"/>
                </a:solidFill>
                <a:effectLst/>
                <a:latin typeface="Arial" charset="0"/>
                <a:ea typeface="+mn-ea"/>
                <a:cs typeface="Arial" charset="0"/>
              </a:rPr>
              <a:t>Member Enumeration Documentation</a:t>
            </a:r>
          </a:p>
          <a:p>
            <a:r>
              <a:rPr lang="en-US" altLang="zh-CN" sz="1200" b="1" i="0" kern="1200" dirty="0" err="1">
                <a:solidFill>
                  <a:schemeClr val="tx1"/>
                </a:solidFill>
                <a:effectLst/>
                <a:latin typeface="Arial" charset="0"/>
                <a:ea typeface="+mn-ea"/>
                <a:cs typeface="Arial" charset="0"/>
              </a:rPr>
              <a:t>enum</a:t>
            </a:r>
            <a:r>
              <a:rPr lang="en-US" altLang="zh-CN" sz="1200" b="1"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28"/>
              </a:rPr>
              <a:t>tbb</a:t>
            </a:r>
            <a:r>
              <a:rPr lang="en-US" altLang="zh-CN" sz="1200" b="1" i="0" u="none" strike="noStrike" kern="1200" dirty="0">
                <a:solidFill>
                  <a:schemeClr val="tx1"/>
                </a:solidFill>
                <a:effectLst/>
                <a:latin typeface="Arial" charset="0"/>
                <a:ea typeface="+mn-ea"/>
                <a:cs typeface="Arial" charset="0"/>
                <a:hlinkClick r:id="rId28"/>
              </a:rPr>
              <a:t>::task::</a:t>
            </a:r>
            <a:r>
              <a:rPr lang="en-US" altLang="zh-CN" sz="1200" b="1" i="0" u="none" strike="noStrike" kern="1200" dirty="0" err="1">
                <a:solidFill>
                  <a:schemeClr val="tx1"/>
                </a:solidFill>
                <a:effectLst/>
                <a:latin typeface="Arial" charset="0"/>
                <a:ea typeface="+mn-ea"/>
                <a:cs typeface="Arial" charset="0"/>
                <a:hlinkClick r:id="rId28"/>
              </a:rPr>
              <a:t>state_type</a:t>
            </a:r>
            <a:r>
              <a:rPr lang="en-US" altLang="zh-CN" sz="1200" b="0" i="0" kern="1200" dirty="0">
                <a:solidFill>
                  <a:schemeClr val="tx1"/>
                </a:solidFill>
                <a:effectLst/>
                <a:latin typeface="Arial" charset="0"/>
                <a:ea typeface="+mn-ea"/>
                <a:cs typeface="Arial" charset="0"/>
              </a:rPr>
              <a:t> Enumeration of task states that the scheduler considers.</a:t>
            </a:r>
          </a:p>
          <a:p>
            <a:r>
              <a:rPr lang="en-US" altLang="zh-CN" sz="1200" b="1" i="0" kern="1200" dirty="0">
                <a:solidFill>
                  <a:schemeClr val="tx1"/>
                </a:solidFill>
                <a:effectLst/>
                <a:latin typeface="Arial" charset="0"/>
                <a:ea typeface="+mn-ea"/>
                <a:cs typeface="Arial" charset="0"/>
              </a:rPr>
              <a:t>Enumeration </a:t>
            </a:r>
            <a:r>
              <a:rPr lang="en-US" altLang="zh-CN" sz="1200" b="1" i="0" kern="1200" dirty="0" err="1">
                <a:solidFill>
                  <a:schemeClr val="tx1"/>
                </a:solidFill>
                <a:effectLst/>
                <a:latin typeface="Arial" charset="0"/>
                <a:ea typeface="+mn-ea"/>
                <a:cs typeface="Arial" charset="0"/>
              </a:rPr>
              <a:t>values:</a:t>
            </a:r>
            <a:r>
              <a:rPr lang="en-US" altLang="zh-CN" sz="1200" b="0" i="1" kern="1200" dirty="0" err="1">
                <a:solidFill>
                  <a:schemeClr val="tx1"/>
                </a:solidFill>
                <a:effectLst/>
                <a:latin typeface="Arial" charset="0"/>
                <a:ea typeface="+mn-ea"/>
                <a:cs typeface="Arial" charset="0"/>
              </a:rPr>
              <a:t>executing</a:t>
            </a:r>
            <a:r>
              <a:rPr lang="en-US" altLang="zh-CN" sz="1200" b="0" i="0" kern="1200" dirty="0">
                <a:solidFill>
                  <a:schemeClr val="tx1"/>
                </a:solidFill>
                <a:effectLst/>
                <a:latin typeface="Arial" charset="0"/>
                <a:ea typeface="+mn-ea"/>
                <a:cs typeface="Arial" charset="0"/>
              </a:rPr>
              <a:t> task is running, and will be destroyed after method </a:t>
            </a:r>
            <a:r>
              <a:rPr lang="en-US" altLang="zh-CN" sz="1200" b="1" i="0" u="none" strike="noStrike" kern="1200" dirty="0">
                <a:solidFill>
                  <a:schemeClr val="tx1"/>
                </a:solidFill>
                <a:effectLst/>
                <a:latin typeface="Arial" charset="0"/>
                <a:ea typeface="+mn-ea"/>
                <a:cs typeface="Arial" charset="0"/>
                <a:hlinkClick r:id="rId37"/>
              </a:rPr>
              <a:t>execute()</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completes.</a:t>
            </a:r>
            <a:r>
              <a:rPr lang="en-US" altLang="zh-CN" sz="1200" b="0" i="1" kern="1200" dirty="0" err="1">
                <a:solidFill>
                  <a:schemeClr val="tx1"/>
                </a:solidFill>
                <a:effectLst/>
                <a:latin typeface="Arial" charset="0"/>
                <a:ea typeface="+mn-ea"/>
                <a:cs typeface="Arial" charset="0"/>
              </a:rPr>
              <a:t>reexecute</a:t>
            </a:r>
            <a:r>
              <a:rPr lang="en-US" altLang="zh-CN" sz="1200" b="0" i="0" kern="1200" dirty="0">
                <a:solidFill>
                  <a:schemeClr val="tx1"/>
                </a:solidFill>
                <a:effectLst/>
                <a:latin typeface="Arial" charset="0"/>
                <a:ea typeface="+mn-ea"/>
                <a:cs typeface="Arial" charset="0"/>
              </a:rPr>
              <a:t> task to be </a:t>
            </a:r>
            <a:r>
              <a:rPr lang="en-US" altLang="zh-CN" sz="1200" b="0" i="0" kern="1200" dirty="0" err="1">
                <a:solidFill>
                  <a:schemeClr val="tx1"/>
                </a:solidFill>
                <a:effectLst/>
                <a:latin typeface="Arial" charset="0"/>
                <a:ea typeface="+mn-ea"/>
                <a:cs typeface="Arial" charset="0"/>
              </a:rPr>
              <a:t>rescheduled.</a:t>
            </a:r>
            <a:r>
              <a:rPr lang="en-US" altLang="zh-CN" sz="1200" b="0" i="1" kern="1200" dirty="0" err="1">
                <a:solidFill>
                  <a:schemeClr val="tx1"/>
                </a:solidFill>
                <a:effectLst/>
                <a:latin typeface="Arial" charset="0"/>
                <a:ea typeface="+mn-ea"/>
                <a:cs typeface="Arial" charset="0"/>
              </a:rPr>
              <a:t>ready</a:t>
            </a:r>
            <a:r>
              <a:rPr lang="en-US" altLang="zh-CN" sz="1200" b="0" i="0" kern="1200" dirty="0">
                <a:solidFill>
                  <a:schemeClr val="tx1"/>
                </a:solidFill>
                <a:effectLst/>
                <a:latin typeface="Arial" charset="0"/>
                <a:ea typeface="+mn-ea"/>
                <a:cs typeface="Arial" charset="0"/>
              </a:rPr>
              <a:t> task is in ready pool, or is going to be put there, or was just taken </a:t>
            </a:r>
            <a:r>
              <a:rPr lang="en-US" altLang="zh-CN" sz="1200" b="0" i="0" kern="1200" dirty="0" err="1">
                <a:solidFill>
                  <a:schemeClr val="tx1"/>
                </a:solidFill>
                <a:effectLst/>
                <a:latin typeface="Arial" charset="0"/>
                <a:ea typeface="+mn-ea"/>
                <a:cs typeface="Arial" charset="0"/>
              </a:rPr>
              <a:t>off.</a:t>
            </a:r>
            <a:r>
              <a:rPr lang="en-US" altLang="zh-CN" sz="1200" b="0" i="1" kern="1200" dirty="0" err="1">
                <a:solidFill>
                  <a:schemeClr val="tx1"/>
                </a:solidFill>
                <a:effectLst/>
                <a:latin typeface="Arial" charset="0"/>
                <a:ea typeface="+mn-ea"/>
                <a:cs typeface="Arial" charset="0"/>
              </a:rPr>
              <a:t>allocated</a:t>
            </a:r>
            <a:r>
              <a:rPr lang="en-US" altLang="zh-CN" sz="1200" b="0" i="0" kern="1200" dirty="0">
                <a:solidFill>
                  <a:schemeClr val="tx1"/>
                </a:solidFill>
                <a:effectLst/>
                <a:latin typeface="Arial" charset="0"/>
                <a:ea typeface="+mn-ea"/>
                <a:cs typeface="Arial" charset="0"/>
              </a:rPr>
              <a:t> task object is freshly allocated or </a:t>
            </a:r>
            <a:r>
              <a:rPr lang="en-US" altLang="zh-CN" sz="1200" b="0" i="0" kern="1200" dirty="0" err="1">
                <a:solidFill>
                  <a:schemeClr val="tx1"/>
                </a:solidFill>
                <a:effectLst/>
                <a:latin typeface="Arial" charset="0"/>
                <a:ea typeface="+mn-ea"/>
                <a:cs typeface="Arial" charset="0"/>
              </a:rPr>
              <a:t>recycled.</a:t>
            </a:r>
            <a:r>
              <a:rPr lang="en-US" altLang="zh-CN" sz="1200" b="0" i="1" kern="1200" dirty="0" err="1">
                <a:solidFill>
                  <a:schemeClr val="tx1"/>
                </a:solidFill>
                <a:effectLst/>
                <a:latin typeface="Arial" charset="0"/>
                <a:ea typeface="+mn-ea"/>
                <a:cs typeface="Arial" charset="0"/>
              </a:rPr>
              <a:t>freed</a:t>
            </a:r>
            <a:r>
              <a:rPr lang="en-US" altLang="zh-CN" sz="1200" b="0" i="0" kern="1200" dirty="0">
                <a:solidFill>
                  <a:schemeClr val="tx1"/>
                </a:solidFill>
                <a:effectLst/>
                <a:latin typeface="Arial" charset="0"/>
                <a:ea typeface="+mn-ea"/>
                <a:cs typeface="Arial" charset="0"/>
              </a:rPr>
              <a:t> task object is on free list, or is going to be put there, or was just taken </a:t>
            </a:r>
            <a:r>
              <a:rPr lang="en-US" altLang="zh-CN" sz="1200" b="0" i="0" kern="1200" dirty="0" err="1">
                <a:solidFill>
                  <a:schemeClr val="tx1"/>
                </a:solidFill>
                <a:effectLst/>
                <a:latin typeface="Arial" charset="0"/>
                <a:ea typeface="+mn-ea"/>
                <a:cs typeface="Arial" charset="0"/>
              </a:rPr>
              <a:t>off.</a:t>
            </a:r>
            <a:r>
              <a:rPr lang="en-US" altLang="zh-CN" sz="1200" b="0" i="1" kern="1200" dirty="0" err="1">
                <a:solidFill>
                  <a:schemeClr val="tx1"/>
                </a:solidFill>
                <a:effectLst/>
                <a:latin typeface="Arial" charset="0"/>
                <a:ea typeface="+mn-ea"/>
                <a:cs typeface="Arial" charset="0"/>
              </a:rPr>
              <a:t>recycle</a:t>
            </a:r>
            <a:r>
              <a:rPr lang="en-US" altLang="zh-CN" sz="1200" b="0" i="0" kern="1200" dirty="0">
                <a:solidFill>
                  <a:schemeClr val="tx1"/>
                </a:solidFill>
                <a:effectLst/>
                <a:latin typeface="Arial" charset="0"/>
                <a:ea typeface="+mn-ea"/>
                <a:cs typeface="Arial" charset="0"/>
              </a:rPr>
              <a:t> task to be recycled as continuation</a:t>
            </a:r>
          </a:p>
          <a:p>
            <a:r>
              <a:rPr lang="en-US" altLang="zh-CN" sz="1200" b="1" i="0" kern="1200" dirty="0">
                <a:solidFill>
                  <a:schemeClr val="tx1"/>
                </a:solidFill>
                <a:effectLst/>
                <a:latin typeface="Arial" charset="0"/>
                <a:ea typeface="+mn-ea"/>
                <a:cs typeface="Arial" charset="0"/>
              </a:rPr>
              <a:t>Member Function Documentation</a:t>
            </a:r>
          </a:p>
          <a:p>
            <a:r>
              <a:rPr lang="en-US" altLang="zh-CN" sz="1200" b="1" i="0" kern="1200" dirty="0">
                <a:solidFill>
                  <a:schemeClr val="tx1"/>
                </a:solidFill>
                <a:effectLst/>
                <a:latin typeface="Arial" charset="0"/>
                <a:ea typeface="+mn-ea"/>
                <a:cs typeface="Arial" charset="0"/>
              </a:rPr>
              <a:t>void </a:t>
            </a:r>
            <a:r>
              <a:rPr lang="en-US" altLang="zh-CN" sz="1200" b="1" i="0" kern="1200" dirty="0" err="1">
                <a:solidFill>
                  <a:schemeClr val="tx1"/>
                </a:solidFill>
                <a:effectLst/>
                <a:latin typeface="Arial" charset="0"/>
                <a:ea typeface="+mn-ea"/>
                <a:cs typeface="Arial" charset="0"/>
              </a:rPr>
              <a:t>tbb</a:t>
            </a:r>
            <a:r>
              <a:rPr lang="en-US" altLang="zh-CN" sz="1200" b="1" i="0" kern="1200" dirty="0">
                <a:solidFill>
                  <a:schemeClr val="tx1"/>
                </a:solidFill>
                <a:effectLst/>
                <a:latin typeface="Arial" charset="0"/>
                <a:ea typeface="+mn-ea"/>
                <a:cs typeface="Arial" charset="0"/>
              </a:rPr>
              <a:t>::task::</a:t>
            </a:r>
            <a:r>
              <a:rPr lang="en-US" altLang="zh-CN" sz="1200" b="1" i="0" kern="1200" dirty="0" err="1">
                <a:solidFill>
                  <a:schemeClr val="tx1"/>
                </a:solidFill>
                <a:effectLst/>
                <a:latin typeface="Arial" charset="0"/>
                <a:ea typeface="+mn-ea"/>
                <a:cs typeface="Arial" charset="0"/>
              </a:rPr>
              <a:t>add_to_depth</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int</a:t>
            </a:r>
            <a:r>
              <a:rPr lang="en-US" altLang="zh-CN" sz="1200" b="1" i="0" kern="1200" dirty="0">
                <a:solidFill>
                  <a:schemeClr val="tx1"/>
                </a:solidFill>
                <a:effectLst/>
                <a:latin typeface="Arial" charset="0"/>
                <a:ea typeface="+mn-ea"/>
                <a:cs typeface="Arial" charset="0"/>
              </a:rPr>
              <a:t> </a:t>
            </a:r>
            <a:r>
              <a:rPr lang="en-US" altLang="zh-CN" sz="1200" b="1" i="1" kern="1200" dirty="0">
                <a:solidFill>
                  <a:schemeClr val="tx1"/>
                </a:solidFill>
                <a:effectLst/>
                <a:latin typeface="Arial" charset="0"/>
                <a:ea typeface="+mn-ea"/>
                <a:cs typeface="Arial" charset="0"/>
              </a:rPr>
              <a:t>delta</a:t>
            </a:r>
            <a:r>
              <a:rPr lang="en-US" altLang="zh-CN" sz="1200" b="1" i="0" kern="1200" dirty="0">
                <a:solidFill>
                  <a:schemeClr val="tx1"/>
                </a:solidFill>
                <a:effectLst/>
                <a:latin typeface="Arial" charset="0"/>
                <a:ea typeface="+mn-ea"/>
                <a:cs typeface="Arial" charset="0"/>
              </a:rPr>
              <a:t> ) [inline]</a:t>
            </a:r>
            <a:r>
              <a:rPr lang="en-US" altLang="zh-CN" sz="1200" b="0" i="0" kern="1200" dirty="0">
                <a:solidFill>
                  <a:schemeClr val="tx1"/>
                </a:solidFill>
                <a:effectLst/>
                <a:latin typeface="Arial" charset="0"/>
                <a:ea typeface="+mn-ea"/>
                <a:cs typeface="Arial" charset="0"/>
              </a:rPr>
              <a:t> Change scheduling depth by given amount.</a:t>
            </a:r>
          </a:p>
          <a:p>
            <a:r>
              <a:rPr lang="en-US" altLang="zh-CN" sz="1200" b="0" i="0" kern="1200" dirty="0">
                <a:solidFill>
                  <a:schemeClr val="tx1"/>
                </a:solidFill>
                <a:effectLst/>
                <a:latin typeface="Arial" charset="0"/>
                <a:ea typeface="+mn-ea"/>
                <a:cs typeface="Arial" charset="0"/>
              </a:rPr>
              <a:t>The resulting depth must be non-negative.</a:t>
            </a:r>
          </a:p>
          <a:p>
            <a:r>
              <a:rPr lang="en-US" altLang="zh-CN" sz="1200" b="1" i="0" kern="1200" dirty="0">
                <a:solidFill>
                  <a:schemeClr val="tx1"/>
                </a:solidFill>
                <a:effectLst/>
                <a:latin typeface="Arial" charset="0"/>
                <a:ea typeface="+mn-ea"/>
                <a:cs typeface="Arial" charset="0"/>
              </a:rPr>
              <a:t>internal::</a:t>
            </a:r>
            <a:r>
              <a:rPr lang="en-US" altLang="zh-CN" sz="1200" b="1" i="0" kern="1200" dirty="0" err="1">
                <a:solidFill>
                  <a:schemeClr val="tx1"/>
                </a:solidFill>
                <a:effectLst/>
                <a:latin typeface="Arial" charset="0"/>
                <a:ea typeface="+mn-ea"/>
                <a:cs typeface="Arial" charset="0"/>
              </a:rPr>
              <a:t>allocate_additional_child_of_proxy</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tbb</a:t>
            </a:r>
            <a:r>
              <a:rPr lang="en-US" altLang="zh-CN" sz="1200" b="1" i="0" kern="1200" dirty="0">
                <a:solidFill>
                  <a:schemeClr val="tx1"/>
                </a:solidFill>
                <a:effectLst/>
                <a:latin typeface="Arial" charset="0"/>
                <a:ea typeface="+mn-ea"/>
                <a:cs typeface="Arial" charset="0"/>
              </a:rPr>
              <a:t>::task::</a:t>
            </a:r>
            <a:r>
              <a:rPr lang="en-US" altLang="zh-CN" sz="1200" b="1" i="0" kern="1200" dirty="0" err="1">
                <a:solidFill>
                  <a:schemeClr val="tx1"/>
                </a:solidFill>
                <a:effectLst/>
                <a:latin typeface="Arial" charset="0"/>
                <a:ea typeface="+mn-ea"/>
                <a:cs typeface="Arial" charset="0"/>
              </a:rPr>
              <a:t>allocate_additional_child_of</a:t>
            </a:r>
            <a:r>
              <a:rPr lang="en-US" altLang="zh-CN" sz="1200" b="1" i="0" kern="1200" dirty="0">
                <a:solidFill>
                  <a:schemeClr val="tx1"/>
                </a:solidFill>
                <a:effectLst/>
                <a:latin typeface="Arial" charset="0"/>
                <a:ea typeface="+mn-ea"/>
                <a:cs typeface="Arial" charset="0"/>
              </a:rPr>
              <a:t>( </a:t>
            </a:r>
            <a:r>
              <a:rPr lang="en-US" altLang="zh-CN" sz="1200" b="1" i="0" u="none" strike="noStrike" kern="1200" dirty="0">
                <a:solidFill>
                  <a:schemeClr val="tx1"/>
                </a:solidFill>
                <a:effectLst/>
                <a:latin typeface="Arial" charset="0"/>
                <a:ea typeface="+mn-ea"/>
                <a:cs typeface="Arial" charset="0"/>
                <a:hlinkClick r:id="rId36"/>
              </a:rPr>
              <a:t>task</a:t>
            </a:r>
            <a:r>
              <a:rPr lang="en-US" altLang="zh-CN" sz="1200" b="1" i="0" kern="1200" dirty="0">
                <a:solidFill>
                  <a:schemeClr val="tx1"/>
                </a:solidFill>
                <a:effectLst/>
                <a:latin typeface="Arial" charset="0"/>
                <a:ea typeface="+mn-ea"/>
                <a:cs typeface="Arial" charset="0"/>
              </a:rPr>
              <a:t> &amp; </a:t>
            </a:r>
            <a:r>
              <a:rPr lang="en-US" altLang="zh-CN" sz="1200" b="1" i="1" kern="1200" dirty="0">
                <a:solidFill>
                  <a:schemeClr val="tx1"/>
                </a:solidFill>
                <a:effectLst/>
                <a:latin typeface="Arial" charset="0"/>
                <a:ea typeface="+mn-ea"/>
                <a:cs typeface="Arial" charset="0"/>
              </a:rPr>
              <a:t>t</a:t>
            </a:r>
            <a:r>
              <a:rPr lang="en-US" altLang="zh-CN" sz="1200" b="1" i="0" kern="1200" dirty="0">
                <a:solidFill>
                  <a:schemeClr val="tx1"/>
                </a:solidFill>
                <a:effectLst/>
                <a:latin typeface="Arial" charset="0"/>
                <a:ea typeface="+mn-ea"/>
                <a:cs typeface="Arial" charset="0"/>
              </a:rPr>
              <a:t> ) [inline]</a:t>
            </a:r>
            <a:r>
              <a:rPr lang="en-US" altLang="zh-CN" sz="1200" b="0" i="0" kern="1200" dirty="0">
                <a:solidFill>
                  <a:schemeClr val="tx1"/>
                </a:solidFill>
                <a:effectLst/>
                <a:latin typeface="Arial" charset="0"/>
                <a:ea typeface="+mn-ea"/>
                <a:cs typeface="Arial" charset="0"/>
              </a:rPr>
              <a:t> Like </a:t>
            </a:r>
            <a:r>
              <a:rPr lang="en-US" altLang="zh-CN" sz="1200" b="0" i="0" kern="1200" dirty="0" err="1">
                <a:solidFill>
                  <a:schemeClr val="tx1"/>
                </a:solidFill>
                <a:effectLst/>
                <a:latin typeface="Arial" charset="0"/>
                <a:ea typeface="+mn-ea"/>
                <a:cs typeface="Arial" charset="0"/>
              </a:rPr>
              <a:t>allocate_child</a:t>
            </a:r>
            <a:r>
              <a:rPr lang="en-US" altLang="zh-CN" sz="1200" b="0" i="0" kern="1200" dirty="0">
                <a:solidFill>
                  <a:schemeClr val="tx1"/>
                </a:solidFill>
                <a:effectLst/>
                <a:latin typeface="Arial" charset="0"/>
                <a:ea typeface="+mn-ea"/>
                <a:cs typeface="Arial" charset="0"/>
              </a:rPr>
              <a:t>, except that task's parent becomes "t", not this.</a:t>
            </a:r>
          </a:p>
          <a:p>
            <a:r>
              <a:rPr lang="en-US" altLang="zh-CN" sz="1200" b="0" i="0" kern="1200" dirty="0">
                <a:solidFill>
                  <a:schemeClr val="tx1"/>
                </a:solidFill>
                <a:effectLst/>
                <a:latin typeface="Arial" charset="0"/>
                <a:ea typeface="+mn-ea"/>
                <a:cs typeface="Arial" charset="0"/>
              </a:rPr>
              <a:t>Typically used in conjunction with </a:t>
            </a:r>
            <a:r>
              <a:rPr lang="en-US" altLang="zh-CN" sz="1200" b="0" i="0" kern="1200" dirty="0" err="1">
                <a:solidFill>
                  <a:schemeClr val="tx1"/>
                </a:solidFill>
                <a:effectLst/>
                <a:latin typeface="Arial" charset="0"/>
                <a:ea typeface="+mn-ea"/>
                <a:cs typeface="Arial" charset="0"/>
              </a:rPr>
              <a:t>schedule_to_reexecute</a:t>
            </a:r>
            <a:r>
              <a:rPr lang="en-US" altLang="zh-CN" sz="1200" b="0" i="0" kern="1200" dirty="0">
                <a:solidFill>
                  <a:schemeClr val="tx1"/>
                </a:solidFill>
                <a:effectLst/>
                <a:latin typeface="Arial" charset="0"/>
                <a:ea typeface="+mn-ea"/>
                <a:cs typeface="Arial" charset="0"/>
              </a:rPr>
              <a:t> to implement while loops. Atomically increments the reference count of </a:t>
            </a:r>
            <a:r>
              <a:rPr lang="en-US" altLang="zh-CN" sz="1200" b="0" i="0" kern="1200" dirty="0" err="1">
                <a:solidFill>
                  <a:schemeClr val="tx1"/>
                </a:solidFill>
                <a:effectLst/>
                <a:latin typeface="Arial" charset="0"/>
                <a:ea typeface="+mn-ea"/>
                <a:cs typeface="Arial" charset="0"/>
              </a:rPr>
              <a:t>t.parent</a:t>
            </a:r>
            <a:r>
              <a:rPr lang="en-US" altLang="zh-CN" sz="1200" b="0" i="0" kern="1200" dirty="0">
                <a:solidFill>
                  <a:schemeClr val="tx1"/>
                </a:solidFill>
                <a:effectLst/>
                <a:latin typeface="Arial" charset="0"/>
                <a:ea typeface="+mn-ea"/>
                <a:cs typeface="Arial" charset="0"/>
              </a:rPr>
              <a:t>()</a:t>
            </a:r>
          </a:p>
          <a:p>
            <a:r>
              <a:rPr lang="en-US" altLang="zh-CN" sz="1200" b="1" i="0" kern="1200" dirty="0">
                <a:solidFill>
                  <a:schemeClr val="tx1"/>
                </a:solidFill>
                <a:effectLst/>
                <a:latin typeface="Arial" charset="0"/>
                <a:ea typeface="+mn-ea"/>
                <a:cs typeface="Arial" charset="0"/>
              </a:rPr>
              <a:t>internal::</a:t>
            </a:r>
            <a:r>
              <a:rPr lang="en-US" altLang="zh-CN" sz="1200" b="1" i="0" kern="1200" dirty="0" err="1">
                <a:solidFill>
                  <a:schemeClr val="tx1"/>
                </a:solidFill>
                <a:effectLst/>
                <a:latin typeface="Arial" charset="0"/>
                <a:ea typeface="+mn-ea"/>
                <a:cs typeface="Arial" charset="0"/>
              </a:rPr>
              <a:t>allocate_continuation_proxy</a:t>
            </a:r>
            <a:r>
              <a:rPr lang="en-US" altLang="zh-CN" sz="1200" b="1" i="0" kern="1200" dirty="0">
                <a:solidFill>
                  <a:schemeClr val="tx1"/>
                </a:solidFill>
                <a:effectLst/>
                <a:latin typeface="Arial" charset="0"/>
                <a:ea typeface="+mn-ea"/>
                <a:cs typeface="Arial" charset="0"/>
              </a:rPr>
              <a:t>&amp; </a:t>
            </a:r>
            <a:r>
              <a:rPr lang="en-US" altLang="zh-CN" sz="1200" b="1" i="0" kern="1200" dirty="0" err="1">
                <a:solidFill>
                  <a:schemeClr val="tx1"/>
                </a:solidFill>
                <a:effectLst/>
                <a:latin typeface="Arial" charset="0"/>
                <a:ea typeface="+mn-ea"/>
                <a:cs typeface="Arial" charset="0"/>
              </a:rPr>
              <a:t>tbb</a:t>
            </a:r>
            <a:r>
              <a:rPr lang="en-US" altLang="zh-CN" sz="1200" b="1" i="0" kern="1200" dirty="0">
                <a:solidFill>
                  <a:schemeClr val="tx1"/>
                </a:solidFill>
                <a:effectLst/>
                <a:latin typeface="Arial" charset="0"/>
                <a:ea typeface="+mn-ea"/>
                <a:cs typeface="Arial" charset="0"/>
              </a:rPr>
              <a:t>::task::</a:t>
            </a:r>
            <a:r>
              <a:rPr lang="en-US" altLang="zh-CN" sz="1200" b="1" i="0" kern="1200" dirty="0" err="1">
                <a:solidFill>
                  <a:schemeClr val="tx1"/>
                </a:solidFill>
                <a:effectLst/>
                <a:latin typeface="Arial" charset="0"/>
                <a:ea typeface="+mn-ea"/>
                <a:cs typeface="Arial" charset="0"/>
              </a:rPr>
              <a:t>allocate_continuation</a:t>
            </a:r>
            <a:r>
              <a:rPr lang="en-US" altLang="zh-CN" sz="1200" b="1" i="0" kern="1200" dirty="0">
                <a:solidFill>
                  <a:schemeClr val="tx1"/>
                </a:solidFill>
                <a:effectLst/>
                <a:latin typeface="Arial" charset="0"/>
                <a:ea typeface="+mn-ea"/>
                <a:cs typeface="Arial" charset="0"/>
              </a:rPr>
              <a:t>(  ) [inline]</a:t>
            </a:r>
            <a:r>
              <a:rPr lang="en-US" altLang="zh-CN" sz="1200" b="0" i="0" kern="1200" dirty="0">
                <a:solidFill>
                  <a:schemeClr val="tx1"/>
                </a:solidFill>
                <a:effectLst/>
                <a:latin typeface="Arial" charset="0"/>
                <a:ea typeface="+mn-ea"/>
                <a:cs typeface="Arial" charset="0"/>
              </a:rPr>
              <a:t> Returns proxy for overloaded new that allocates a continuation task of *this.</a:t>
            </a:r>
          </a:p>
          <a:p>
            <a:r>
              <a:rPr lang="en-US" altLang="zh-CN" sz="1200" b="0" i="0" kern="1200" dirty="0">
                <a:solidFill>
                  <a:schemeClr val="tx1"/>
                </a:solidFill>
                <a:effectLst/>
                <a:latin typeface="Arial" charset="0"/>
                <a:ea typeface="+mn-ea"/>
                <a:cs typeface="Arial" charset="0"/>
              </a:rPr>
              <a:t>The continuation's parent becomes the parent of *this.</a:t>
            </a:r>
          </a:p>
          <a:p>
            <a:r>
              <a:rPr lang="en-US" altLang="zh-CN" sz="1200" b="1" i="0" kern="1200" dirty="0">
                <a:solidFill>
                  <a:schemeClr val="tx1"/>
                </a:solidFill>
                <a:effectLst/>
                <a:latin typeface="Arial" charset="0"/>
                <a:ea typeface="+mn-ea"/>
                <a:cs typeface="Arial" charset="0"/>
              </a:rPr>
              <a:t>bool </a:t>
            </a:r>
            <a:r>
              <a:rPr lang="en-US" altLang="zh-CN" sz="1200" b="1" i="0" kern="1200" dirty="0" err="1">
                <a:solidFill>
                  <a:schemeClr val="tx1"/>
                </a:solidFill>
                <a:effectLst/>
                <a:latin typeface="Arial" charset="0"/>
                <a:ea typeface="+mn-ea"/>
                <a:cs typeface="Arial" charset="0"/>
              </a:rPr>
              <a:t>tbb</a:t>
            </a:r>
            <a:r>
              <a:rPr lang="en-US" altLang="zh-CN" sz="1200" b="1" i="0" kern="1200" dirty="0">
                <a:solidFill>
                  <a:schemeClr val="tx1"/>
                </a:solidFill>
                <a:effectLst/>
                <a:latin typeface="Arial" charset="0"/>
                <a:ea typeface="+mn-ea"/>
                <a:cs typeface="Arial" charset="0"/>
              </a:rPr>
              <a:t>::task::</a:t>
            </a:r>
            <a:r>
              <a:rPr lang="en-US" altLang="zh-CN" sz="1200" b="1" i="0" kern="1200" dirty="0" err="1">
                <a:solidFill>
                  <a:schemeClr val="tx1"/>
                </a:solidFill>
                <a:effectLst/>
                <a:latin typeface="Arial" charset="0"/>
                <a:ea typeface="+mn-ea"/>
                <a:cs typeface="Arial" charset="0"/>
              </a:rPr>
              <a:t>cancel_group_execution</a:t>
            </a:r>
            <a:r>
              <a:rPr lang="en-US" altLang="zh-CN" sz="1200" b="1" i="0" kern="1200" dirty="0">
                <a:solidFill>
                  <a:schemeClr val="tx1"/>
                </a:solidFill>
                <a:effectLst/>
                <a:latin typeface="Arial" charset="0"/>
                <a:ea typeface="+mn-ea"/>
                <a:cs typeface="Arial" charset="0"/>
              </a:rPr>
              <a:t>(  ) [inline]</a:t>
            </a:r>
            <a:r>
              <a:rPr lang="en-US" altLang="zh-CN" sz="1200" b="0" i="0" kern="1200" dirty="0">
                <a:solidFill>
                  <a:schemeClr val="tx1"/>
                </a:solidFill>
                <a:effectLst/>
                <a:latin typeface="Arial" charset="0"/>
                <a:ea typeface="+mn-ea"/>
                <a:cs typeface="Arial" charset="0"/>
              </a:rPr>
              <a:t> Initiates cancellation of all tasks in this cancellation group and its subordinate groups.</a:t>
            </a:r>
          </a:p>
          <a:p>
            <a:r>
              <a:rPr lang="en-US" altLang="zh-CN" sz="1200" b="1" i="0" kern="1200" dirty="0" err="1">
                <a:solidFill>
                  <a:schemeClr val="tx1"/>
                </a:solidFill>
                <a:effectLst/>
                <a:latin typeface="Arial" charset="0"/>
                <a:ea typeface="+mn-ea"/>
                <a:cs typeface="Arial" charset="0"/>
              </a:rPr>
              <a:t>Returns:</a:t>
            </a:r>
            <a:r>
              <a:rPr lang="en-US" altLang="zh-CN" sz="1200" b="0" i="0" kern="1200" dirty="0" err="1">
                <a:solidFill>
                  <a:schemeClr val="tx1"/>
                </a:solidFill>
                <a:effectLst/>
                <a:latin typeface="Arial" charset="0"/>
                <a:ea typeface="+mn-ea"/>
                <a:cs typeface="Arial" charset="0"/>
              </a:rPr>
              <a:t>false</a:t>
            </a:r>
            <a:r>
              <a:rPr lang="en-US" altLang="zh-CN" sz="1200" b="0" i="0" kern="1200" dirty="0">
                <a:solidFill>
                  <a:schemeClr val="tx1"/>
                </a:solidFill>
                <a:effectLst/>
                <a:latin typeface="Arial" charset="0"/>
                <a:ea typeface="+mn-ea"/>
                <a:cs typeface="Arial" charset="0"/>
              </a:rPr>
              <a:t> if cancellation has already been requested, true otherwise. *</a:t>
            </a:r>
          </a:p>
          <a:p>
            <a:r>
              <a:rPr lang="en-US" altLang="zh-CN" sz="1200" b="1" i="0" kern="1200" dirty="0">
                <a:solidFill>
                  <a:schemeClr val="tx1"/>
                </a:solidFill>
                <a:effectLst/>
                <a:latin typeface="Arial" charset="0"/>
                <a:ea typeface="+mn-ea"/>
                <a:cs typeface="Arial" charset="0"/>
              </a:rPr>
              <a:t>void __TBB_EXPORTED_METHOD </a:t>
            </a:r>
            <a:r>
              <a:rPr lang="en-US" altLang="zh-CN" sz="1200" b="1" i="0" kern="1200" dirty="0" err="1">
                <a:solidFill>
                  <a:schemeClr val="tx1"/>
                </a:solidFill>
                <a:effectLst/>
                <a:latin typeface="Arial" charset="0"/>
                <a:ea typeface="+mn-ea"/>
                <a:cs typeface="Arial" charset="0"/>
              </a:rPr>
              <a:t>tbb</a:t>
            </a:r>
            <a:r>
              <a:rPr lang="en-US" altLang="zh-CN" sz="1200" b="1" i="0" kern="1200" dirty="0">
                <a:solidFill>
                  <a:schemeClr val="tx1"/>
                </a:solidFill>
                <a:effectLst/>
                <a:latin typeface="Arial" charset="0"/>
                <a:ea typeface="+mn-ea"/>
                <a:cs typeface="Arial" charset="0"/>
              </a:rPr>
              <a:t>::task::destroy( </a:t>
            </a:r>
            <a:r>
              <a:rPr lang="en-US" altLang="zh-CN" sz="1200" b="1" i="0" u="none" strike="noStrike" kern="1200" dirty="0">
                <a:solidFill>
                  <a:schemeClr val="tx1"/>
                </a:solidFill>
                <a:effectLst/>
                <a:latin typeface="Arial" charset="0"/>
                <a:ea typeface="+mn-ea"/>
                <a:cs typeface="Arial" charset="0"/>
                <a:hlinkClick r:id="rId36"/>
              </a:rPr>
              <a:t>task</a:t>
            </a:r>
            <a:r>
              <a:rPr lang="en-US" altLang="zh-CN" sz="1200" b="1" i="0" kern="1200" dirty="0">
                <a:solidFill>
                  <a:schemeClr val="tx1"/>
                </a:solidFill>
                <a:effectLst/>
                <a:latin typeface="Arial" charset="0"/>
                <a:ea typeface="+mn-ea"/>
                <a:cs typeface="Arial" charset="0"/>
              </a:rPr>
              <a:t> &amp; </a:t>
            </a:r>
            <a:r>
              <a:rPr lang="en-US" altLang="zh-CN" sz="1200" b="1" i="1" kern="1200" dirty="0">
                <a:solidFill>
                  <a:schemeClr val="tx1"/>
                </a:solidFill>
                <a:effectLst/>
                <a:latin typeface="Arial" charset="0"/>
                <a:ea typeface="+mn-ea"/>
                <a:cs typeface="Arial" charset="0"/>
              </a:rPr>
              <a:t>victim</a:t>
            </a:r>
            <a:r>
              <a:rPr lang="en-US" altLang="zh-CN" sz="1200" b="1" i="0" kern="1200" dirty="0">
                <a:solidFill>
                  <a:schemeClr val="tx1"/>
                </a:solidFill>
                <a:effectLst/>
                <a:latin typeface="Arial" charset="0"/>
                <a:ea typeface="+mn-ea"/>
                <a:cs typeface="Arial" charset="0"/>
              </a:rPr>
              <a:t> ) </a:t>
            </a:r>
            <a:r>
              <a:rPr lang="en-US" altLang="zh-CN" sz="1200" b="0" i="0" kern="1200" dirty="0">
                <a:solidFill>
                  <a:schemeClr val="tx1"/>
                </a:solidFill>
                <a:effectLst/>
                <a:latin typeface="Arial" charset="0"/>
                <a:ea typeface="+mn-ea"/>
                <a:cs typeface="Arial" charset="0"/>
              </a:rPr>
              <a:t> Destroy a task.</a:t>
            </a:r>
          </a:p>
          <a:p>
            <a:r>
              <a:rPr lang="en-US" altLang="zh-CN" sz="1200" b="0" i="0" kern="1200" dirty="0">
                <a:solidFill>
                  <a:schemeClr val="tx1"/>
                </a:solidFill>
                <a:effectLst/>
                <a:latin typeface="Arial" charset="0"/>
                <a:ea typeface="+mn-ea"/>
                <a:cs typeface="Arial" charset="0"/>
              </a:rPr>
              <a:t>Usually, calling this method is unnecessary, because a task is implicitly deleted after its </a:t>
            </a:r>
            <a:r>
              <a:rPr lang="en-US" altLang="zh-CN" sz="1200" b="1" i="0" u="none" strike="noStrike" kern="1200" dirty="0">
                <a:solidFill>
                  <a:schemeClr val="tx1"/>
                </a:solidFill>
                <a:effectLst/>
                <a:latin typeface="Arial" charset="0"/>
                <a:ea typeface="+mn-ea"/>
                <a:cs typeface="Arial" charset="0"/>
                <a:hlinkClick r:id="rId37"/>
              </a:rPr>
              <a:t>execute()</a:t>
            </a:r>
            <a:r>
              <a:rPr lang="en-US" altLang="zh-CN" sz="1200" b="0" i="0" kern="1200" dirty="0">
                <a:solidFill>
                  <a:schemeClr val="tx1"/>
                </a:solidFill>
                <a:effectLst/>
                <a:latin typeface="Arial" charset="0"/>
                <a:ea typeface="+mn-ea"/>
                <a:cs typeface="Arial" charset="0"/>
              </a:rPr>
              <a:t> method runs. However, sometimes a task needs to be explicitly deallocated, such as when a root task is used as the parent in </a:t>
            </a:r>
            <a:r>
              <a:rPr lang="en-US" altLang="zh-CN" sz="1200" b="0" i="0" kern="1200" dirty="0" err="1">
                <a:solidFill>
                  <a:schemeClr val="tx1"/>
                </a:solidFill>
                <a:effectLst/>
                <a:latin typeface="Arial" charset="0"/>
                <a:ea typeface="+mn-ea"/>
                <a:cs typeface="Arial" charset="0"/>
              </a:rPr>
              <a:t>spawn_and_wait_for_all</a:t>
            </a:r>
            <a:r>
              <a:rPr lang="en-US" altLang="zh-CN" sz="1200" b="0" i="0" kern="1200" dirty="0">
                <a:solidFill>
                  <a:schemeClr val="tx1"/>
                </a:solidFill>
                <a:effectLst/>
                <a:latin typeface="Arial" charset="0"/>
                <a:ea typeface="+mn-ea"/>
                <a:cs typeface="Arial" charset="0"/>
              </a:rPr>
              <a:t>.</a:t>
            </a:r>
          </a:p>
          <a:p>
            <a:r>
              <a:rPr lang="en-US" altLang="zh-CN" sz="1200" b="1" i="0" kern="1200" dirty="0">
                <a:solidFill>
                  <a:schemeClr val="tx1"/>
                </a:solidFill>
                <a:effectLst/>
                <a:latin typeface="Arial" charset="0"/>
                <a:ea typeface="+mn-ea"/>
                <a:cs typeface="Arial" charset="0"/>
              </a:rPr>
              <a:t>virtual void __TBB_EXPORTED_METHOD </a:t>
            </a:r>
            <a:r>
              <a:rPr lang="en-US" altLang="zh-CN" sz="1200" b="1" i="0" kern="1200" dirty="0" err="1">
                <a:solidFill>
                  <a:schemeClr val="tx1"/>
                </a:solidFill>
                <a:effectLst/>
                <a:latin typeface="Arial" charset="0"/>
                <a:ea typeface="+mn-ea"/>
                <a:cs typeface="Arial" charset="0"/>
              </a:rPr>
              <a:t>tbb</a:t>
            </a:r>
            <a:r>
              <a:rPr lang="en-US" altLang="zh-CN" sz="1200" b="1" i="0" kern="1200" dirty="0">
                <a:solidFill>
                  <a:schemeClr val="tx1"/>
                </a:solidFill>
                <a:effectLst/>
                <a:latin typeface="Arial" charset="0"/>
                <a:ea typeface="+mn-ea"/>
                <a:cs typeface="Arial" charset="0"/>
              </a:rPr>
              <a:t>::task::</a:t>
            </a:r>
            <a:r>
              <a:rPr lang="en-US" altLang="zh-CN" sz="1200" b="1" i="0" kern="1200" dirty="0" err="1">
                <a:solidFill>
                  <a:schemeClr val="tx1"/>
                </a:solidFill>
                <a:effectLst/>
                <a:latin typeface="Arial" charset="0"/>
                <a:ea typeface="+mn-ea"/>
                <a:cs typeface="Arial" charset="0"/>
              </a:rPr>
              <a:t>note_affinity</a:t>
            </a:r>
            <a:r>
              <a:rPr lang="en-US" altLang="zh-CN" sz="1200" b="1"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27"/>
              </a:rPr>
              <a:t>affinity_id</a:t>
            </a:r>
            <a:r>
              <a:rPr lang="en-US" altLang="zh-CN" sz="1200" b="1" i="0" kern="1200" dirty="0">
                <a:solidFill>
                  <a:schemeClr val="tx1"/>
                </a:solidFill>
                <a:effectLst/>
                <a:latin typeface="Arial" charset="0"/>
                <a:ea typeface="+mn-ea"/>
                <a:cs typeface="Arial" charset="0"/>
              </a:rPr>
              <a:t> </a:t>
            </a:r>
            <a:r>
              <a:rPr lang="en-US" altLang="zh-CN" sz="1200" b="1" i="1" kern="1200" dirty="0">
                <a:solidFill>
                  <a:schemeClr val="tx1"/>
                </a:solidFill>
                <a:effectLst/>
                <a:latin typeface="Arial" charset="0"/>
                <a:ea typeface="+mn-ea"/>
                <a:cs typeface="Arial" charset="0"/>
              </a:rPr>
              <a:t>id</a:t>
            </a:r>
            <a:r>
              <a:rPr lang="en-US" altLang="zh-CN" sz="1200" b="1" i="0" kern="1200" dirty="0">
                <a:solidFill>
                  <a:schemeClr val="tx1"/>
                </a:solidFill>
                <a:effectLst/>
                <a:latin typeface="Arial" charset="0"/>
                <a:ea typeface="+mn-ea"/>
                <a:cs typeface="Arial" charset="0"/>
              </a:rPr>
              <a:t> ) [virtual]</a:t>
            </a:r>
            <a:r>
              <a:rPr lang="en-US" altLang="zh-CN" sz="1200" b="0" i="0" kern="1200" dirty="0">
                <a:solidFill>
                  <a:schemeClr val="tx1"/>
                </a:solidFill>
                <a:effectLst/>
                <a:latin typeface="Arial" charset="0"/>
                <a:ea typeface="+mn-ea"/>
                <a:cs typeface="Arial" charset="0"/>
              </a:rPr>
              <a:t> Invoked by scheduler to notify task that it ran on unexpected thread.</a:t>
            </a:r>
          </a:p>
          <a:p>
            <a:r>
              <a:rPr lang="en-US" altLang="zh-CN" sz="1200" b="0" i="0" kern="1200" dirty="0">
                <a:solidFill>
                  <a:schemeClr val="tx1"/>
                </a:solidFill>
                <a:effectLst/>
                <a:latin typeface="Arial" charset="0"/>
                <a:ea typeface="+mn-ea"/>
                <a:cs typeface="Arial" charset="0"/>
              </a:rPr>
              <a:t>Invoked before method </a:t>
            </a:r>
            <a:r>
              <a:rPr lang="en-US" altLang="zh-CN" sz="1200" b="1" i="0" u="none" strike="noStrike" kern="1200" dirty="0">
                <a:solidFill>
                  <a:schemeClr val="tx1"/>
                </a:solidFill>
                <a:effectLst/>
                <a:latin typeface="Arial" charset="0"/>
                <a:ea typeface="+mn-ea"/>
                <a:cs typeface="Arial" charset="0"/>
                <a:hlinkClick r:id="rId37"/>
              </a:rPr>
              <a:t>execute()</a:t>
            </a:r>
            <a:r>
              <a:rPr lang="en-US" altLang="zh-CN" sz="1200" b="0" i="0" kern="1200" dirty="0">
                <a:solidFill>
                  <a:schemeClr val="tx1"/>
                </a:solidFill>
                <a:effectLst/>
                <a:latin typeface="Arial" charset="0"/>
                <a:ea typeface="+mn-ea"/>
                <a:cs typeface="Arial" charset="0"/>
              </a:rPr>
              <a:t> runs, if task is stolen, or task has affinity but will be executed on another thread.</a:t>
            </a:r>
          </a:p>
          <a:p>
            <a:r>
              <a:rPr lang="en-US" altLang="zh-CN" sz="1200" b="0" i="0" kern="1200" dirty="0">
                <a:solidFill>
                  <a:schemeClr val="tx1"/>
                </a:solidFill>
                <a:effectLst/>
                <a:latin typeface="Arial" charset="0"/>
                <a:ea typeface="+mn-ea"/>
                <a:cs typeface="Arial" charset="0"/>
              </a:rPr>
              <a:t>The default action does nothing.</a:t>
            </a:r>
          </a:p>
          <a:p>
            <a:r>
              <a:rPr lang="en-US" altLang="zh-CN" sz="1200" b="1" i="0" kern="1200" dirty="0">
                <a:solidFill>
                  <a:schemeClr val="tx1"/>
                </a:solidFill>
                <a:effectLst/>
                <a:latin typeface="Arial" charset="0"/>
                <a:ea typeface="+mn-ea"/>
                <a:cs typeface="Arial" charset="0"/>
              </a:rPr>
              <a:t>void </a:t>
            </a:r>
            <a:r>
              <a:rPr lang="en-US" altLang="zh-CN" sz="1200" b="1" i="0" kern="1200" dirty="0" err="1">
                <a:solidFill>
                  <a:schemeClr val="tx1"/>
                </a:solidFill>
                <a:effectLst/>
                <a:latin typeface="Arial" charset="0"/>
                <a:ea typeface="+mn-ea"/>
                <a:cs typeface="Arial" charset="0"/>
              </a:rPr>
              <a:t>tbb</a:t>
            </a:r>
            <a:r>
              <a:rPr lang="en-US" altLang="zh-CN" sz="1200" b="1" i="0" kern="1200" dirty="0">
                <a:solidFill>
                  <a:schemeClr val="tx1"/>
                </a:solidFill>
                <a:effectLst/>
                <a:latin typeface="Arial" charset="0"/>
                <a:ea typeface="+mn-ea"/>
                <a:cs typeface="Arial" charset="0"/>
              </a:rPr>
              <a:t>::task::</a:t>
            </a:r>
            <a:r>
              <a:rPr lang="en-US" altLang="zh-CN" sz="1200" b="1" i="0" kern="1200" dirty="0" err="1">
                <a:solidFill>
                  <a:schemeClr val="tx1"/>
                </a:solidFill>
                <a:effectLst/>
                <a:latin typeface="Arial" charset="0"/>
                <a:ea typeface="+mn-ea"/>
                <a:cs typeface="Arial" charset="0"/>
              </a:rPr>
              <a:t>recycle_as_continuation</a:t>
            </a:r>
            <a:r>
              <a:rPr lang="en-US" altLang="zh-CN" sz="1200" b="1" i="0" kern="1200" dirty="0">
                <a:solidFill>
                  <a:schemeClr val="tx1"/>
                </a:solidFill>
                <a:effectLst/>
                <a:latin typeface="Arial" charset="0"/>
                <a:ea typeface="+mn-ea"/>
                <a:cs typeface="Arial" charset="0"/>
              </a:rPr>
              <a:t>(  ) [inline]</a:t>
            </a:r>
            <a:r>
              <a:rPr lang="en-US" altLang="zh-CN" sz="1200" b="0" i="0" kern="1200" dirty="0">
                <a:solidFill>
                  <a:schemeClr val="tx1"/>
                </a:solidFill>
                <a:effectLst/>
                <a:latin typeface="Arial" charset="0"/>
                <a:ea typeface="+mn-ea"/>
                <a:cs typeface="Arial" charset="0"/>
              </a:rPr>
              <a:t> Change this to be a continuation of its former self.</a:t>
            </a:r>
          </a:p>
          <a:p>
            <a:r>
              <a:rPr lang="en-US" altLang="zh-CN" sz="1200" b="0" i="0" kern="1200" dirty="0">
                <a:solidFill>
                  <a:schemeClr val="tx1"/>
                </a:solidFill>
                <a:effectLst/>
                <a:latin typeface="Arial" charset="0"/>
                <a:ea typeface="+mn-ea"/>
                <a:cs typeface="Arial" charset="0"/>
              </a:rPr>
              <a:t>The caller must guarantee that the task's </a:t>
            </a:r>
            <a:r>
              <a:rPr lang="en-US" altLang="zh-CN" sz="1200" b="0" i="0" kern="1200" dirty="0" err="1">
                <a:solidFill>
                  <a:schemeClr val="tx1"/>
                </a:solidFill>
                <a:effectLst/>
                <a:latin typeface="Arial" charset="0"/>
                <a:ea typeface="+mn-ea"/>
                <a:cs typeface="Arial" charset="0"/>
              </a:rPr>
              <a:t>refcount</a:t>
            </a:r>
            <a:r>
              <a:rPr lang="en-US" altLang="zh-CN" sz="1200" b="0" i="0" kern="1200" dirty="0">
                <a:solidFill>
                  <a:schemeClr val="tx1"/>
                </a:solidFill>
                <a:effectLst/>
                <a:latin typeface="Arial" charset="0"/>
                <a:ea typeface="+mn-ea"/>
                <a:cs typeface="Arial" charset="0"/>
              </a:rPr>
              <a:t> does not become zero until after the method </a:t>
            </a:r>
            <a:r>
              <a:rPr lang="en-US" altLang="zh-CN" sz="1200" b="1" i="0" u="none" strike="noStrike" kern="1200" dirty="0">
                <a:solidFill>
                  <a:schemeClr val="tx1"/>
                </a:solidFill>
                <a:effectLst/>
                <a:latin typeface="Arial" charset="0"/>
                <a:ea typeface="+mn-ea"/>
                <a:cs typeface="Arial" charset="0"/>
                <a:hlinkClick r:id="rId37"/>
              </a:rPr>
              <a:t>execute()</a:t>
            </a:r>
            <a:r>
              <a:rPr lang="en-US" altLang="zh-CN" sz="1200" b="0" i="0" kern="1200" dirty="0">
                <a:solidFill>
                  <a:schemeClr val="tx1"/>
                </a:solidFill>
                <a:effectLst/>
                <a:latin typeface="Arial" charset="0"/>
                <a:ea typeface="+mn-ea"/>
                <a:cs typeface="Arial" charset="0"/>
              </a:rPr>
              <a:t>returns. Typically, this is done by having method </a:t>
            </a:r>
            <a:r>
              <a:rPr lang="en-US" altLang="zh-CN" sz="1200" b="1" i="0" u="none" strike="noStrike" kern="1200" dirty="0">
                <a:solidFill>
                  <a:schemeClr val="tx1"/>
                </a:solidFill>
                <a:effectLst/>
                <a:latin typeface="Arial" charset="0"/>
                <a:ea typeface="+mn-ea"/>
                <a:cs typeface="Arial" charset="0"/>
                <a:hlinkClick r:id="rId37"/>
              </a:rPr>
              <a:t>execute()</a:t>
            </a:r>
            <a:r>
              <a:rPr lang="en-US" altLang="zh-CN" sz="1200" b="0" i="0" kern="1200" dirty="0">
                <a:solidFill>
                  <a:schemeClr val="tx1"/>
                </a:solidFill>
                <a:effectLst/>
                <a:latin typeface="Arial" charset="0"/>
                <a:ea typeface="+mn-ea"/>
                <a:cs typeface="Arial" charset="0"/>
              </a:rPr>
              <a:t> return a pointer to a child of the task. If the guarantee cannot be made, use method </a:t>
            </a:r>
            <a:r>
              <a:rPr lang="en-US" altLang="zh-CN" sz="1200" b="0" i="0" kern="1200" dirty="0" err="1">
                <a:solidFill>
                  <a:schemeClr val="tx1"/>
                </a:solidFill>
                <a:effectLst/>
                <a:latin typeface="Arial" charset="0"/>
                <a:ea typeface="+mn-ea"/>
                <a:cs typeface="Arial" charset="0"/>
              </a:rPr>
              <a:t>recycle_as_safe_continuation</a:t>
            </a:r>
            <a:r>
              <a:rPr lang="en-US" altLang="zh-CN" sz="1200" b="0" i="0" kern="1200" dirty="0">
                <a:solidFill>
                  <a:schemeClr val="tx1"/>
                </a:solidFill>
                <a:effectLst/>
                <a:latin typeface="Arial" charset="0"/>
                <a:ea typeface="+mn-ea"/>
                <a:cs typeface="Arial" charset="0"/>
              </a:rPr>
              <a:t> instead.</a:t>
            </a:r>
          </a:p>
          <a:p>
            <a:r>
              <a:rPr lang="en-US" altLang="zh-CN" sz="1200" b="0" i="0" kern="1200" dirty="0">
                <a:solidFill>
                  <a:schemeClr val="tx1"/>
                </a:solidFill>
                <a:effectLst/>
                <a:latin typeface="Arial" charset="0"/>
                <a:ea typeface="+mn-ea"/>
                <a:cs typeface="Arial" charset="0"/>
              </a:rPr>
              <a:t>Because of the hazard, this method may be deprecated in the future.</a:t>
            </a:r>
          </a:p>
          <a:p>
            <a:r>
              <a:rPr lang="en-US" altLang="zh-CN" sz="1200" b="1" i="0" kern="1200" dirty="0">
                <a:solidFill>
                  <a:schemeClr val="tx1"/>
                </a:solidFill>
                <a:effectLst/>
                <a:latin typeface="Arial" charset="0"/>
                <a:ea typeface="+mn-ea"/>
                <a:cs typeface="Arial" charset="0"/>
              </a:rPr>
              <a:t>void </a:t>
            </a:r>
            <a:r>
              <a:rPr lang="en-US" altLang="zh-CN" sz="1200" b="1" i="0" kern="1200" dirty="0" err="1">
                <a:solidFill>
                  <a:schemeClr val="tx1"/>
                </a:solidFill>
                <a:effectLst/>
                <a:latin typeface="Arial" charset="0"/>
                <a:ea typeface="+mn-ea"/>
                <a:cs typeface="Arial" charset="0"/>
              </a:rPr>
              <a:t>tbb</a:t>
            </a:r>
            <a:r>
              <a:rPr lang="en-US" altLang="zh-CN" sz="1200" b="1" i="0" kern="1200" dirty="0">
                <a:solidFill>
                  <a:schemeClr val="tx1"/>
                </a:solidFill>
                <a:effectLst/>
                <a:latin typeface="Arial" charset="0"/>
                <a:ea typeface="+mn-ea"/>
                <a:cs typeface="Arial" charset="0"/>
              </a:rPr>
              <a:t>::task::</a:t>
            </a:r>
            <a:r>
              <a:rPr lang="en-US" altLang="zh-CN" sz="1200" b="1" i="0" kern="1200" dirty="0" err="1">
                <a:solidFill>
                  <a:schemeClr val="tx1"/>
                </a:solidFill>
                <a:effectLst/>
                <a:latin typeface="Arial" charset="0"/>
                <a:ea typeface="+mn-ea"/>
                <a:cs typeface="Arial" charset="0"/>
              </a:rPr>
              <a:t>recycle_as_safe_continuation</a:t>
            </a:r>
            <a:r>
              <a:rPr lang="en-US" altLang="zh-CN" sz="1200" b="1" i="0" kern="1200" dirty="0">
                <a:solidFill>
                  <a:schemeClr val="tx1"/>
                </a:solidFill>
                <a:effectLst/>
                <a:latin typeface="Arial" charset="0"/>
                <a:ea typeface="+mn-ea"/>
                <a:cs typeface="Arial" charset="0"/>
              </a:rPr>
              <a:t>(  ) [inline]</a:t>
            </a:r>
            <a:r>
              <a:rPr lang="en-US" altLang="zh-CN" sz="1200" b="0" i="0" kern="1200" dirty="0">
                <a:solidFill>
                  <a:schemeClr val="tx1"/>
                </a:solidFill>
                <a:effectLst/>
                <a:latin typeface="Arial" charset="0"/>
                <a:ea typeface="+mn-ea"/>
                <a:cs typeface="Arial" charset="0"/>
              </a:rPr>
              <a:t> Recommended to use, safe variant of </a:t>
            </a:r>
            <a:r>
              <a:rPr lang="en-US" altLang="zh-CN" sz="1200" b="0" i="0" kern="1200" dirty="0" err="1">
                <a:solidFill>
                  <a:schemeClr val="tx1"/>
                </a:solidFill>
                <a:effectLst/>
                <a:latin typeface="Arial" charset="0"/>
                <a:ea typeface="+mn-ea"/>
                <a:cs typeface="Arial" charset="0"/>
              </a:rPr>
              <a:t>recycle_as_continuation</a:t>
            </a:r>
            <a:r>
              <a:rPr lang="en-US" altLang="zh-CN" sz="1200" b="0" i="0" kern="1200" dirty="0">
                <a:solidFill>
                  <a:schemeClr val="tx1"/>
                </a:solidFill>
                <a:effectLst/>
                <a:latin typeface="Arial" charset="0"/>
                <a:ea typeface="+mn-ea"/>
                <a:cs typeface="Arial" charset="0"/>
              </a:rPr>
              <a:t>.</a:t>
            </a:r>
          </a:p>
          <a:p>
            <a:r>
              <a:rPr lang="en-US" altLang="zh-CN" sz="1200" b="0" i="0" kern="1200" dirty="0">
                <a:solidFill>
                  <a:schemeClr val="tx1"/>
                </a:solidFill>
                <a:effectLst/>
                <a:latin typeface="Arial" charset="0"/>
                <a:ea typeface="+mn-ea"/>
                <a:cs typeface="Arial" charset="0"/>
              </a:rPr>
              <a:t>For safety, it requires additional increment of </a:t>
            </a:r>
            <a:r>
              <a:rPr lang="en-US" altLang="zh-CN" sz="1200" b="0" i="0" kern="1200" dirty="0" err="1">
                <a:solidFill>
                  <a:schemeClr val="tx1"/>
                </a:solidFill>
                <a:effectLst/>
                <a:latin typeface="Arial" charset="0"/>
                <a:ea typeface="+mn-ea"/>
                <a:cs typeface="Arial" charset="0"/>
              </a:rPr>
              <a:t>ref_count</a:t>
            </a:r>
            <a:r>
              <a:rPr lang="en-US" altLang="zh-CN" sz="1200" b="0" i="0" kern="1200" dirty="0">
                <a:solidFill>
                  <a:schemeClr val="tx1"/>
                </a:solidFill>
                <a:effectLst/>
                <a:latin typeface="Arial" charset="0"/>
                <a:ea typeface="+mn-ea"/>
                <a:cs typeface="Arial" charset="0"/>
              </a:rPr>
              <a:t>.</a:t>
            </a:r>
          </a:p>
          <a:p>
            <a:r>
              <a:rPr lang="en-US" altLang="zh-CN" sz="1200" b="1" i="0" kern="1200" dirty="0">
                <a:solidFill>
                  <a:schemeClr val="tx1"/>
                </a:solidFill>
                <a:effectLst/>
                <a:latin typeface="Arial" charset="0"/>
                <a:ea typeface="+mn-ea"/>
                <a:cs typeface="Arial" charset="0"/>
              </a:rPr>
              <a:t>void </a:t>
            </a:r>
            <a:r>
              <a:rPr lang="en-US" altLang="zh-CN" sz="1200" b="1" i="0" kern="1200" dirty="0" err="1">
                <a:solidFill>
                  <a:schemeClr val="tx1"/>
                </a:solidFill>
                <a:effectLst/>
                <a:latin typeface="Arial" charset="0"/>
                <a:ea typeface="+mn-ea"/>
                <a:cs typeface="Arial" charset="0"/>
              </a:rPr>
              <a:t>tbb</a:t>
            </a:r>
            <a:r>
              <a:rPr lang="en-US" altLang="zh-CN" sz="1200" b="1" i="0" kern="1200" dirty="0">
                <a:solidFill>
                  <a:schemeClr val="tx1"/>
                </a:solidFill>
                <a:effectLst/>
                <a:latin typeface="Arial" charset="0"/>
                <a:ea typeface="+mn-ea"/>
                <a:cs typeface="Arial" charset="0"/>
              </a:rPr>
              <a:t>::task::</a:t>
            </a:r>
            <a:r>
              <a:rPr lang="en-US" altLang="zh-CN" sz="1200" b="1" i="0" kern="1200" dirty="0" err="1">
                <a:solidFill>
                  <a:schemeClr val="tx1"/>
                </a:solidFill>
                <a:effectLst/>
                <a:latin typeface="Arial" charset="0"/>
                <a:ea typeface="+mn-ea"/>
                <a:cs typeface="Arial" charset="0"/>
              </a:rPr>
              <a:t>recycle_to_reexecute</a:t>
            </a:r>
            <a:r>
              <a:rPr lang="en-US" altLang="zh-CN" sz="1200" b="1" i="0" kern="1200" dirty="0">
                <a:solidFill>
                  <a:schemeClr val="tx1"/>
                </a:solidFill>
                <a:effectLst/>
                <a:latin typeface="Arial" charset="0"/>
                <a:ea typeface="+mn-ea"/>
                <a:cs typeface="Arial" charset="0"/>
              </a:rPr>
              <a:t>(  ) [inline]</a:t>
            </a:r>
            <a:r>
              <a:rPr lang="en-US" altLang="zh-CN" sz="1200" b="0" i="0" kern="1200" dirty="0">
                <a:solidFill>
                  <a:schemeClr val="tx1"/>
                </a:solidFill>
                <a:effectLst/>
                <a:latin typeface="Arial" charset="0"/>
                <a:ea typeface="+mn-ea"/>
                <a:cs typeface="Arial" charset="0"/>
              </a:rPr>
              <a:t> Schedule this for </a:t>
            </a:r>
            <a:r>
              <a:rPr lang="en-US" altLang="zh-CN" sz="1200" b="0" i="0" kern="1200" dirty="0" err="1">
                <a:solidFill>
                  <a:schemeClr val="tx1"/>
                </a:solidFill>
                <a:effectLst/>
                <a:latin typeface="Arial" charset="0"/>
                <a:ea typeface="+mn-ea"/>
                <a:cs typeface="Arial" charset="0"/>
              </a:rPr>
              <a:t>reexecution</a:t>
            </a:r>
            <a:r>
              <a:rPr lang="en-US" altLang="zh-CN" sz="1200" b="0" i="0" kern="1200" dirty="0">
                <a:solidFill>
                  <a:schemeClr val="tx1"/>
                </a:solidFill>
                <a:effectLst/>
                <a:latin typeface="Arial" charset="0"/>
                <a:ea typeface="+mn-ea"/>
                <a:cs typeface="Arial" charset="0"/>
              </a:rPr>
              <a:t> after current </a:t>
            </a:r>
            <a:r>
              <a:rPr lang="en-US" altLang="zh-CN" sz="1200" b="1" i="0" u="none" strike="noStrike" kern="1200" dirty="0">
                <a:solidFill>
                  <a:schemeClr val="tx1"/>
                </a:solidFill>
                <a:effectLst/>
                <a:latin typeface="Arial" charset="0"/>
                <a:ea typeface="+mn-ea"/>
                <a:cs typeface="Arial" charset="0"/>
                <a:hlinkClick r:id="rId37"/>
              </a:rPr>
              <a:t>execute()</a:t>
            </a:r>
            <a:r>
              <a:rPr lang="en-US" altLang="zh-CN" sz="1200" b="0" i="0" kern="1200" dirty="0">
                <a:solidFill>
                  <a:schemeClr val="tx1"/>
                </a:solidFill>
                <a:effectLst/>
                <a:latin typeface="Arial" charset="0"/>
                <a:ea typeface="+mn-ea"/>
                <a:cs typeface="Arial" charset="0"/>
              </a:rPr>
              <a:t> returns.</a:t>
            </a:r>
          </a:p>
          <a:p>
            <a:r>
              <a:rPr lang="en-US" altLang="zh-CN" sz="1200" b="0" i="0" kern="1200" dirty="0">
                <a:solidFill>
                  <a:schemeClr val="tx1"/>
                </a:solidFill>
                <a:effectLst/>
                <a:latin typeface="Arial" charset="0"/>
                <a:ea typeface="+mn-ea"/>
                <a:cs typeface="Arial" charset="0"/>
              </a:rPr>
              <a:t>Requires that </a:t>
            </a:r>
            <a:r>
              <a:rPr lang="en-US" altLang="zh-CN" sz="1200" b="0" i="0" kern="1200" dirty="0" err="1">
                <a:solidFill>
                  <a:schemeClr val="tx1"/>
                </a:solidFill>
                <a:effectLst/>
                <a:latin typeface="Arial" charset="0"/>
                <a:ea typeface="+mn-ea"/>
                <a:cs typeface="Arial" charset="0"/>
              </a:rPr>
              <a:t>this.execute</a:t>
            </a:r>
            <a:r>
              <a:rPr lang="en-US" altLang="zh-CN" sz="1200" b="0" i="0" kern="1200" dirty="0">
                <a:solidFill>
                  <a:schemeClr val="tx1"/>
                </a:solidFill>
                <a:effectLst/>
                <a:latin typeface="Arial" charset="0"/>
                <a:ea typeface="+mn-ea"/>
                <a:cs typeface="Arial" charset="0"/>
              </a:rPr>
              <a:t>() be running.</a:t>
            </a:r>
          </a:p>
          <a:p>
            <a:r>
              <a:rPr lang="en-US" altLang="zh-CN" sz="1200" b="1" i="0" kern="1200" dirty="0">
                <a:solidFill>
                  <a:schemeClr val="tx1"/>
                </a:solidFill>
                <a:effectLst/>
                <a:latin typeface="Arial" charset="0"/>
                <a:ea typeface="+mn-ea"/>
                <a:cs typeface="Arial" charset="0"/>
              </a:rPr>
              <a:t>void </a:t>
            </a:r>
            <a:r>
              <a:rPr lang="en-US" altLang="zh-CN" sz="1200" b="1" i="0" kern="1200" dirty="0" err="1">
                <a:solidFill>
                  <a:schemeClr val="tx1"/>
                </a:solidFill>
                <a:effectLst/>
                <a:latin typeface="Arial" charset="0"/>
                <a:ea typeface="+mn-ea"/>
                <a:cs typeface="Arial" charset="0"/>
              </a:rPr>
              <a:t>tbb</a:t>
            </a:r>
            <a:r>
              <a:rPr lang="en-US" altLang="zh-CN" sz="1200" b="1" i="0" kern="1200" dirty="0">
                <a:solidFill>
                  <a:schemeClr val="tx1"/>
                </a:solidFill>
                <a:effectLst/>
                <a:latin typeface="Arial" charset="0"/>
                <a:ea typeface="+mn-ea"/>
                <a:cs typeface="Arial" charset="0"/>
              </a:rPr>
              <a:t>::task::</a:t>
            </a:r>
            <a:r>
              <a:rPr lang="en-US" altLang="zh-CN" sz="1200" b="1" i="0" kern="1200" dirty="0" err="1">
                <a:solidFill>
                  <a:schemeClr val="tx1"/>
                </a:solidFill>
                <a:effectLst/>
                <a:latin typeface="Arial" charset="0"/>
                <a:ea typeface="+mn-ea"/>
                <a:cs typeface="Arial" charset="0"/>
              </a:rPr>
              <a:t>set_depth</a:t>
            </a:r>
            <a:r>
              <a:rPr lang="en-US" altLang="zh-CN" sz="1200" b="1"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25"/>
              </a:rPr>
              <a:t>depth_type</a:t>
            </a:r>
            <a:r>
              <a:rPr lang="en-US" altLang="zh-CN" sz="1200" b="1" i="0" kern="1200" dirty="0">
                <a:solidFill>
                  <a:schemeClr val="tx1"/>
                </a:solidFill>
                <a:effectLst/>
                <a:latin typeface="Arial" charset="0"/>
                <a:ea typeface="+mn-ea"/>
                <a:cs typeface="Arial" charset="0"/>
              </a:rPr>
              <a:t> </a:t>
            </a:r>
            <a:r>
              <a:rPr lang="en-US" altLang="zh-CN" sz="1200" b="1" i="1" kern="1200" dirty="0" err="1">
                <a:solidFill>
                  <a:schemeClr val="tx1"/>
                </a:solidFill>
                <a:effectLst/>
                <a:latin typeface="Arial" charset="0"/>
                <a:ea typeface="+mn-ea"/>
                <a:cs typeface="Arial" charset="0"/>
              </a:rPr>
              <a:t>new_depth</a:t>
            </a:r>
            <a:r>
              <a:rPr lang="en-US" altLang="zh-CN" sz="1200" b="1" i="0" kern="1200" dirty="0">
                <a:solidFill>
                  <a:schemeClr val="tx1"/>
                </a:solidFill>
                <a:effectLst/>
                <a:latin typeface="Arial" charset="0"/>
                <a:ea typeface="+mn-ea"/>
                <a:cs typeface="Arial" charset="0"/>
              </a:rPr>
              <a:t> ) [inline]</a:t>
            </a:r>
            <a:r>
              <a:rPr lang="en-US" altLang="zh-CN" sz="1200" b="0" i="0" kern="1200" dirty="0">
                <a:solidFill>
                  <a:schemeClr val="tx1"/>
                </a:solidFill>
                <a:effectLst/>
                <a:latin typeface="Arial" charset="0"/>
                <a:ea typeface="+mn-ea"/>
                <a:cs typeface="Arial" charset="0"/>
              </a:rPr>
              <a:t> Set scheduling depth to given value.</a:t>
            </a:r>
          </a:p>
          <a:p>
            <a:r>
              <a:rPr lang="en-US" altLang="zh-CN" sz="1200" b="0" i="0" kern="1200" dirty="0">
                <a:solidFill>
                  <a:schemeClr val="tx1"/>
                </a:solidFill>
                <a:effectLst/>
                <a:latin typeface="Arial" charset="0"/>
                <a:ea typeface="+mn-ea"/>
                <a:cs typeface="Arial" charset="0"/>
              </a:rPr>
              <a:t>The depth must be non-negative</a:t>
            </a:r>
          </a:p>
          <a:p>
            <a:r>
              <a:rPr lang="en-US" altLang="zh-CN" sz="1200" b="1" i="0" kern="1200" dirty="0">
                <a:solidFill>
                  <a:schemeClr val="tx1"/>
                </a:solidFill>
                <a:effectLst/>
                <a:latin typeface="Arial" charset="0"/>
                <a:ea typeface="+mn-ea"/>
                <a:cs typeface="Arial" charset="0"/>
              </a:rPr>
              <a:t>void </a:t>
            </a:r>
            <a:r>
              <a:rPr lang="en-US" altLang="zh-CN" sz="1200" b="1" i="0" kern="1200" dirty="0" err="1">
                <a:solidFill>
                  <a:schemeClr val="tx1"/>
                </a:solidFill>
                <a:effectLst/>
                <a:latin typeface="Arial" charset="0"/>
                <a:ea typeface="+mn-ea"/>
                <a:cs typeface="Arial" charset="0"/>
              </a:rPr>
              <a:t>tbb</a:t>
            </a:r>
            <a:r>
              <a:rPr lang="en-US" altLang="zh-CN" sz="1200" b="1" i="0" kern="1200" dirty="0">
                <a:solidFill>
                  <a:schemeClr val="tx1"/>
                </a:solidFill>
                <a:effectLst/>
                <a:latin typeface="Arial" charset="0"/>
                <a:ea typeface="+mn-ea"/>
                <a:cs typeface="Arial" charset="0"/>
              </a:rPr>
              <a:t>::task::spawn( </a:t>
            </a:r>
            <a:r>
              <a:rPr lang="en-US" altLang="zh-CN" sz="1200" b="1" i="0" u="none" strike="noStrike" kern="1200" dirty="0" err="1">
                <a:solidFill>
                  <a:schemeClr val="tx1"/>
                </a:solidFill>
                <a:effectLst/>
                <a:latin typeface="Arial" charset="0"/>
                <a:ea typeface="+mn-ea"/>
                <a:cs typeface="Arial" charset="0"/>
                <a:hlinkClick r:id="rId52"/>
              </a:rPr>
              <a:t>task_list</a:t>
            </a:r>
            <a:r>
              <a:rPr lang="en-US" altLang="zh-CN" sz="1200" b="1" i="0" kern="1200" dirty="0">
                <a:solidFill>
                  <a:schemeClr val="tx1"/>
                </a:solidFill>
                <a:effectLst/>
                <a:latin typeface="Arial" charset="0"/>
                <a:ea typeface="+mn-ea"/>
                <a:cs typeface="Arial" charset="0"/>
              </a:rPr>
              <a:t> &amp; </a:t>
            </a:r>
            <a:r>
              <a:rPr lang="en-US" altLang="zh-CN" sz="1200" b="1" i="1" kern="1200" dirty="0">
                <a:solidFill>
                  <a:schemeClr val="tx1"/>
                </a:solidFill>
                <a:effectLst/>
                <a:latin typeface="Arial" charset="0"/>
                <a:ea typeface="+mn-ea"/>
                <a:cs typeface="Arial" charset="0"/>
              </a:rPr>
              <a:t>list</a:t>
            </a:r>
            <a:r>
              <a:rPr lang="en-US" altLang="zh-CN" sz="1200" b="1" i="0" kern="1200" dirty="0">
                <a:solidFill>
                  <a:schemeClr val="tx1"/>
                </a:solidFill>
                <a:effectLst/>
                <a:latin typeface="Arial" charset="0"/>
                <a:ea typeface="+mn-ea"/>
                <a:cs typeface="Arial" charset="0"/>
              </a:rPr>
              <a:t> ) [inline]</a:t>
            </a:r>
            <a:r>
              <a:rPr lang="en-US" altLang="zh-CN" sz="1200" b="0" i="0" kern="1200" dirty="0">
                <a:solidFill>
                  <a:schemeClr val="tx1"/>
                </a:solidFill>
                <a:effectLst/>
                <a:latin typeface="Arial" charset="0"/>
                <a:ea typeface="+mn-ea"/>
                <a:cs typeface="Arial" charset="0"/>
              </a:rPr>
              <a:t> Spawn multiple tasks and clear list.</a:t>
            </a:r>
          </a:p>
          <a:p>
            <a:r>
              <a:rPr lang="en-US" altLang="zh-CN" sz="1200" b="0" i="0" kern="1200" dirty="0">
                <a:solidFill>
                  <a:schemeClr val="tx1"/>
                </a:solidFill>
                <a:effectLst/>
                <a:latin typeface="Arial" charset="0"/>
                <a:ea typeface="+mn-ea"/>
                <a:cs typeface="Arial" charset="0"/>
              </a:rPr>
              <a:t>All of the tasks must be at the same depth.</a:t>
            </a:r>
          </a:p>
          <a:p>
            <a:r>
              <a:rPr lang="en-US" altLang="zh-CN" sz="1200" b="1" i="0" kern="1200" dirty="0">
                <a:solidFill>
                  <a:schemeClr val="tx1"/>
                </a:solidFill>
                <a:effectLst/>
                <a:latin typeface="Arial" charset="0"/>
                <a:ea typeface="+mn-ea"/>
                <a:cs typeface="Arial" charset="0"/>
              </a:rPr>
              <a:t>void </a:t>
            </a:r>
            <a:r>
              <a:rPr lang="en-US" altLang="zh-CN" sz="1200" b="1" i="0" kern="1200" dirty="0" err="1">
                <a:solidFill>
                  <a:schemeClr val="tx1"/>
                </a:solidFill>
                <a:effectLst/>
                <a:latin typeface="Arial" charset="0"/>
                <a:ea typeface="+mn-ea"/>
                <a:cs typeface="Arial" charset="0"/>
              </a:rPr>
              <a:t>tbb</a:t>
            </a:r>
            <a:r>
              <a:rPr lang="en-US" altLang="zh-CN" sz="1200" b="1" i="0" kern="1200" dirty="0">
                <a:solidFill>
                  <a:schemeClr val="tx1"/>
                </a:solidFill>
                <a:effectLst/>
                <a:latin typeface="Arial" charset="0"/>
                <a:ea typeface="+mn-ea"/>
                <a:cs typeface="Arial" charset="0"/>
              </a:rPr>
              <a:t>::task::spawn( </a:t>
            </a:r>
            <a:r>
              <a:rPr lang="en-US" altLang="zh-CN" sz="1200" b="1" i="0" u="none" strike="noStrike" kern="1200" dirty="0">
                <a:solidFill>
                  <a:schemeClr val="tx1"/>
                </a:solidFill>
                <a:effectLst/>
                <a:latin typeface="Arial" charset="0"/>
                <a:ea typeface="+mn-ea"/>
                <a:cs typeface="Arial" charset="0"/>
                <a:hlinkClick r:id="rId36"/>
              </a:rPr>
              <a:t>task</a:t>
            </a:r>
            <a:r>
              <a:rPr lang="en-US" altLang="zh-CN" sz="1200" b="1" i="0" kern="1200" dirty="0">
                <a:solidFill>
                  <a:schemeClr val="tx1"/>
                </a:solidFill>
                <a:effectLst/>
                <a:latin typeface="Arial" charset="0"/>
                <a:ea typeface="+mn-ea"/>
                <a:cs typeface="Arial" charset="0"/>
              </a:rPr>
              <a:t> &amp; </a:t>
            </a:r>
            <a:r>
              <a:rPr lang="en-US" altLang="zh-CN" sz="1200" b="1" i="1" kern="1200" dirty="0">
                <a:solidFill>
                  <a:schemeClr val="tx1"/>
                </a:solidFill>
                <a:effectLst/>
                <a:latin typeface="Arial" charset="0"/>
                <a:ea typeface="+mn-ea"/>
                <a:cs typeface="Arial" charset="0"/>
              </a:rPr>
              <a:t>child</a:t>
            </a:r>
            <a:r>
              <a:rPr lang="en-US" altLang="zh-CN" sz="1200" b="1" i="0" kern="1200" dirty="0">
                <a:solidFill>
                  <a:schemeClr val="tx1"/>
                </a:solidFill>
                <a:effectLst/>
                <a:latin typeface="Arial" charset="0"/>
                <a:ea typeface="+mn-ea"/>
                <a:cs typeface="Arial" charset="0"/>
              </a:rPr>
              <a:t> ) [inline]</a:t>
            </a:r>
            <a:r>
              <a:rPr lang="en-US" altLang="zh-CN" sz="1200" b="0" i="0" kern="1200" dirty="0">
                <a:solidFill>
                  <a:schemeClr val="tx1"/>
                </a:solidFill>
                <a:effectLst/>
                <a:latin typeface="Arial" charset="0"/>
                <a:ea typeface="+mn-ea"/>
                <a:cs typeface="Arial" charset="0"/>
              </a:rPr>
              <a:t> Schedule task for execution when a worker becomes available.</a:t>
            </a:r>
          </a:p>
          <a:p>
            <a:r>
              <a:rPr lang="en-US" altLang="zh-CN" sz="1200" b="0" i="0" kern="1200" dirty="0">
                <a:solidFill>
                  <a:schemeClr val="tx1"/>
                </a:solidFill>
                <a:effectLst/>
                <a:latin typeface="Arial" charset="0"/>
                <a:ea typeface="+mn-ea"/>
                <a:cs typeface="Arial" charset="0"/>
              </a:rPr>
              <a:t>After all children spawned so far finish their method </a:t>
            </a:r>
            <a:r>
              <a:rPr lang="en-US" altLang="zh-CN" sz="1200" b="1" i="0" u="none" strike="noStrike" kern="1200" dirty="0">
                <a:solidFill>
                  <a:schemeClr val="tx1"/>
                </a:solidFill>
                <a:effectLst/>
                <a:latin typeface="Arial" charset="0"/>
                <a:ea typeface="+mn-ea"/>
                <a:cs typeface="Arial" charset="0"/>
                <a:hlinkClick r:id="rId37"/>
              </a:rPr>
              <a:t>task::execute</a:t>
            </a:r>
            <a:r>
              <a:rPr lang="en-US" altLang="zh-CN" sz="1200" b="0" i="0" kern="1200" dirty="0">
                <a:solidFill>
                  <a:schemeClr val="tx1"/>
                </a:solidFill>
                <a:effectLst/>
                <a:latin typeface="Arial" charset="0"/>
                <a:ea typeface="+mn-ea"/>
                <a:cs typeface="Arial" charset="0"/>
              </a:rPr>
              <a:t>, their parent's method </a:t>
            </a:r>
            <a:r>
              <a:rPr lang="en-US" altLang="zh-CN" sz="1200" b="1" i="0" u="none" strike="noStrike" kern="1200" dirty="0">
                <a:solidFill>
                  <a:schemeClr val="tx1"/>
                </a:solidFill>
                <a:effectLst/>
                <a:latin typeface="Arial" charset="0"/>
                <a:ea typeface="+mn-ea"/>
                <a:cs typeface="Arial" charset="0"/>
                <a:hlinkClick r:id="rId37"/>
              </a:rPr>
              <a:t>task::execute</a:t>
            </a:r>
            <a:r>
              <a:rPr lang="en-US" altLang="zh-CN" sz="1200" b="0" i="0" kern="1200" dirty="0">
                <a:solidFill>
                  <a:schemeClr val="tx1"/>
                </a:solidFill>
                <a:effectLst/>
                <a:latin typeface="Arial" charset="0"/>
                <a:ea typeface="+mn-ea"/>
                <a:cs typeface="Arial" charset="0"/>
              </a:rPr>
              <a:t> may start running. Therefore, it is important to ensure that at least one child has not completed until the parent is ready to run.</a:t>
            </a:r>
          </a:p>
          <a:p>
            <a:r>
              <a:rPr lang="en-US" altLang="zh-CN" sz="1200" b="1" i="0" kern="1200" dirty="0">
                <a:solidFill>
                  <a:schemeClr val="tx1"/>
                </a:solidFill>
                <a:effectLst/>
                <a:latin typeface="Arial" charset="0"/>
                <a:ea typeface="+mn-ea"/>
                <a:cs typeface="Arial" charset="0"/>
              </a:rPr>
              <a:t>void </a:t>
            </a:r>
            <a:r>
              <a:rPr lang="en-US" altLang="zh-CN" sz="1200" b="1" i="0" kern="1200" dirty="0" err="1">
                <a:solidFill>
                  <a:schemeClr val="tx1"/>
                </a:solidFill>
                <a:effectLst/>
                <a:latin typeface="Arial" charset="0"/>
                <a:ea typeface="+mn-ea"/>
                <a:cs typeface="Arial" charset="0"/>
              </a:rPr>
              <a:t>tbb</a:t>
            </a:r>
            <a:r>
              <a:rPr lang="en-US" altLang="zh-CN" sz="1200" b="1" i="0" kern="1200" dirty="0">
                <a:solidFill>
                  <a:schemeClr val="tx1"/>
                </a:solidFill>
                <a:effectLst/>
                <a:latin typeface="Arial" charset="0"/>
                <a:ea typeface="+mn-ea"/>
                <a:cs typeface="Arial" charset="0"/>
              </a:rPr>
              <a:t>::task::</a:t>
            </a:r>
            <a:r>
              <a:rPr lang="en-US" altLang="zh-CN" sz="1200" b="1" i="0" kern="1200" dirty="0" err="1">
                <a:solidFill>
                  <a:schemeClr val="tx1"/>
                </a:solidFill>
                <a:effectLst/>
                <a:latin typeface="Arial" charset="0"/>
                <a:ea typeface="+mn-ea"/>
                <a:cs typeface="Arial" charset="0"/>
              </a:rPr>
              <a:t>spawn_root_and_wait</a:t>
            </a:r>
            <a:r>
              <a:rPr lang="en-US" altLang="zh-CN" sz="1200" b="1"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52"/>
              </a:rPr>
              <a:t>task_list</a:t>
            </a:r>
            <a:r>
              <a:rPr lang="en-US" altLang="zh-CN" sz="1200" b="1" i="0" kern="1200" dirty="0">
                <a:solidFill>
                  <a:schemeClr val="tx1"/>
                </a:solidFill>
                <a:effectLst/>
                <a:latin typeface="Arial" charset="0"/>
                <a:ea typeface="+mn-ea"/>
                <a:cs typeface="Arial" charset="0"/>
              </a:rPr>
              <a:t> &amp; </a:t>
            </a:r>
            <a:r>
              <a:rPr lang="en-US" altLang="zh-CN" sz="1200" b="1" i="1" kern="1200" dirty="0" err="1">
                <a:solidFill>
                  <a:schemeClr val="tx1"/>
                </a:solidFill>
                <a:effectLst/>
                <a:latin typeface="Arial" charset="0"/>
                <a:ea typeface="+mn-ea"/>
                <a:cs typeface="Arial" charset="0"/>
              </a:rPr>
              <a:t>root_list</a:t>
            </a:r>
            <a:r>
              <a:rPr lang="en-US" altLang="zh-CN" sz="1200" b="1" i="0" kern="1200" dirty="0">
                <a:solidFill>
                  <a:schemeClr val="tx1"/>
                </a:solidFill>
                <a:effectLst/>
                <a:latin typeface="Arial" charset="0"/>
                <a:ea typeface="+mn-ea"/>
                <a:cs typeface="Arial" charset="0"/>
              </a:rPr>
              <a:t> ) [inline, static]</a:t>
            </a:r>
            <a:r>
              <a:rPr lang="en-US" altLang="zh-CN" sz="1200" b="0" i="0" kern="1200" dirty="0">
                <a:solidFill>
                  <a:schemeClr val="tx1"/>
                </a:solidFill>
                <a:effectLst/>
                <a:latin typeface="Arial" charset="0"/>
                <a:ea typeface="+mn-ea"/>
                <a:cs typeface="Arial" charset="0"/>
              </a:rPr>
              <a:t> Spawn root tasks on list and wait for all of them to finish.</a:t>
            </a:r>
          </a:p>
          <a:p>
            <a:r>
              <a:rPr lang="en-US" altLang="zh-CN" sz="1200" b="0" i="0" kern="1200" dirty="0">
                <a:solidFill>
                  <a:schemeClr val="tx1"/>
                </a:solidFill>
                <a:effectLst/>
                <a:latin typeface="Arial" charset="0"/>
                <a:ea typeface="+mn-ea"/>
                <a:cs typeface="Arial" charset="0"/>
              </a:rPr>
              <a:t>If there are more tasks than worker threads, the tasks are spawned in order of front to back.</a:t>
            </a:r>
          </a:p>
          <a:p>
            <a:r>
              <a:rPr lang="en-US" altLang="zh-CN" sz="1200" b="1" i="0" kern="1200" dirty="0">
                <a:solidFill>
                  <a:schemeClr val="tx1"/>
                </a:solidFill>
                <a:effectLst/>
                <a:latin typeface="Arial" charset="0"/>
                <a:ea typeface="+mn-ea"/>
                <a:cs typeface="Arial" charset="0"/>
              </a:rPr>
              <a:t>void </a:t>
            </a:r>
            <a:r>
              <a:rPr lang="en-US" altLang="zh-CN" sz="1200" b="1" i="0" kern="1200" dirty="0" err="1">
                <a:solidFill>
                  <a:schemeClr val="tx1"/>
                </a:solidFill>
                <a:effectLst/>
                <a:latin typeface="Arial" charset="0"/>
                <a:ea typeface="+mn-ea"/>
                <a:cs typeface="Arial" charset="0"/>
              </a:rPr>
              <a:t>tbb</a:t>
            </a:r>
            <a:r>
              <a:rPr lang="en-US" altLang="zh-CN" sz="1200" b="1" i="0" kern="1200" dirty="0">
                <a:solidFill>
                  <a:schemeClr val="tx1"/>
                </a:solidFill>
                <a:effectLst/>
                <a:latin typeface="Arial" charset="0"/>
                <a:ea typeface="+mn-ea"/>
                <a:cs typeface="Arial" charset="0"/>
              </a:rPr>
              <a:t>::task::</a:t>
            </a:r>
            <a:r>
              <a:rPr lang="en-US" altLang="zh-CN" sz="1200" b="1" i="0" kern="1200" dirty="0" err="1">
                <a:solidFill>
                  <a:schemeClr val="tx1"/>
                </a:solidFill>
                <a:effectLst/>
                <a:latin typeface="Arial" charset="0"/>
                <a:ea typeface="+mn-ea"/>
                <a:cs typeface="Arial" charset="0"/>
              </a:rPr>
              <a:t>spawn_root_and_wait</a:t>
            </a:r>
            <a:r>
              <a:rPr lang="en-US" altLang="zh-CN" sz="1200" b="1" i="0" kern="1200" dirty="0">
                <a:solidFill>
                  <a:schemeClr val="tx1"/>
                </a:solidFill>
                <a:effectLst/>
                <a:latin typeface="Arial" charset="0"/>
                <a:ea typeface="+mn-ea"/>
                <a:cs typeface="Arial" charset="0"/>
              </a:rPr>
              <a:t>( </a:t>
            </a:r>
            <a:r>
              <a:rPr lang="en-US" altLang="zh-CN" sz="1200" b="1" i="0" u="none" strike="noStrike" kern="1200" dirty="0">
                <a:solidFill>
                  <a:schemeClr val="tx1"/>
                </a:solidFill>
                <a:effectLst/>
                <a:latin typeface="Arial" charset="0"/>
                <a:ea typeface="+mn-ea"/>
                <a:cs typeface="Arial" charset="0"/>
                <a:hlinkClick r:id="rId36"/>
              </a:rPr>
              <a:t>task</a:t>
            </a:r>
            <a:r>
              <a:rPr lang="en-US" altLang="zh-CN" sz="1200" b="1" i="0" kern="1200" dirty="0">
                <a:solidFill>
                  <a:schemeClr val="tx1"/>
                </a:solidFill>
                <a:effectLst/>
                <a:latin typeface="Arial" charset="0"/>
                <a:ea typeface="+mn-ea"/>
                <a:cs typeface="Arial" charset="0"/>
              </a:rPr>
              <a:t> &amp; </a:t>
            </a:r>
            <a:r>
              <a:rPr lang="en-US" altLang="zh-CN" sz="1200" b="1" i="1" kern="1200" dirty="0">
                <a:solidFill>
                  <a:schemeClr val="tx1"/>
                </a:solidFill>
                <a:effectLst/>
                <a:latin typeface="Arial" charset="0"/>
                <a:ea typeface="+mn-ea"/>
                <a:cs typeface="Arial" charset="0"/>
              </a:rPr>
              <a:t>root</a:t>
            </a:r>
            <a:r>
              <a:rPr lang="en-US" altLang="zh-CN" sz="1200" b="1" i="0" kern="1200" dirty="0">
                <a:solidFill>
                  <a:schemeClr val="tx1"/>
                </a:solidFill>
                <a:effectLst/>
                <a:latin typeface="Arial" charset="0"/>
                <a:ea typeface="+mn-ea"/>
                <a:cs typeface="Arial" charset="0"/>
              </a:rPr>
              <a:t> ) [inline, static]</a:t>
            </a:r>
            <a:r>
              <a:rPr lang="en-US" altLang="zh-CN" sz="1200" b="0" i="0" kern="1200" dirty="0">
                <a:solidFill>
                  <a:schemeClr val="tx1"/>
                </a:solidFill>
                <a:effectLst/>
                <a:latin typeface="Arial" charset="0"/>
                <a:ea typeface="+mn-ea"/>
                <a:cs typeface="Arial" charset="0"/>
              </a:rPr>
              <a:t> Spawn task allocated by </a:t>
            </a:r>
            <a:r>
              <a:rPr lang="en-US" altLang="zh-CN" sz="1200" b="0" i="0" kern="1200" dirty="0" err="1">
                <a:solidFill>
                  <a:schemeClr val="tx1"/>
                </a:solidFill>
                <a:effectLst/>
                <a:latin typeface="Arial" charset="0"/>
                <a:ea typeface="+mn-ea"/>
                <a:cs typeface="Arial" charset="0"/>
              </a:rPr>
              <a:t>allocate_root</a:t>
            </a:r>
            <a:r>
              <a:rPr lang="en-US" altLang="zh-CN" sz="1200" b="0" i="0" kern="1200" dirty="0">
                <a:solidFill>
                  <a:schemeClr val="tx1"/>
                </a:solidFill>
                <a:effectLst/>
                <a:latin typeface="Arial" charset="0"/>
                <a:ea typeface="+mn-ea"/>
                <a:cs typeface="Arial" charset="0"/>
              </a:rPr>
              <a:t>, wait for it to complete, and deallocate it.</a:t>
            </a:r>
          </a:p>
          <a:p>
            <a:r>
              <a:rPr lang="en-US" altLang="zh-CN" sz="1200" b="0" i="0" kern="1200" dirty="0">
                <a:solidFill>
                  <a:schemeClr val="tx1"/>
                </a:solidFill>
                <a:effectLst/>
                <a:latin typeface="Arial" charset="0"/>
                <a:ea typeface="+mn-ea"/>
                <a:cs typeface="Arial" charset="0"/>
              </a:rPr>
              <a:t>The thread that calls </a:t>
            </a:r>
            <a:r>
              <a:rPr lang="en-US" altLang="zh-CN" sz="1200" b="0" i="0" kern="1200" dirty="0" err="1">
                <a:solidFill>
                  <a:schemeClr val="tx1"/>
                </a:solidFill>
                <a:effectLst/>
                <a:latin typeface="Arial" charset="0"/>
                <a:ea typeface="+mn-ea"/>
                <a:cs typeface="Arial" charset="0"/>
              </a:rPr>
              <a:t>spawn_root_and_wait</a:t>
            </a:r>
            <a:r>
              <a:rPr lang="en-US" altLang="zh-CN" sz="1200" b="0" i="0" kern="1200" dirty="0">
                <a:solidFill>
                  <a:schemeClr val="tx1"/>
                </a:solidFill>
                <a:effectLst/>
                <a:latin typeface="Arial" charset="0"/>
                <a:ea typeface="+mn-ea"/>
                <a:cs typeface="Arial" charset="0"/>
              </a:rPr>
              <a:t> must be the same thread that allocated the task.</a:t>
            </a:r>
          </a:p>
          <a:p>
            <a:r>
              <a:rPr lang="en-US" altLang="zh-CN" sz="1200" b="1" i="0" kern="1200" dirty="0">
                <a:solidFill>
                  <a:schemeClr val="tx1"/>
                </a:solidFill>
                <a:effectLst/>
                <a:latin typeface="Arial" charset="0"/>
                <a:ea typeface="+mn-ea"/>
                <a:cs typeface="Arial" charset="0"/>
              </a:rPr>
              <a:t>void </a:t>
            </a:r>
            <a:r>
              <a:rPr lang="en-US" altLang="zh-CN" sz="1200" b="1" i="0" kern="1200" dirty="0" err="1">
                <a:solidFill>
                  <a:schemeClr val="tx1"/>
                </a:solidFill>
                <a:effectLst/>
                <a:latin typeface="Arial" charset="0"/>
                <a:ea typeface="+mn-ea"/>
                <a:cs typeface="Arial" charset="0"/>
              </a:rPr>
              <a:t>tbb</a:t>
            </a:r>
            <a:r>
              <a:rPr lang="en-US" altLang="zh-CN" sz="1200" b="1" i="0" kern="1200" dirty="0">
                <a:solidFill>
                  <a:schemeClr val="tx1"/>
                </a:solidFill>
                <a:effectLst/>
                <a:latin typeface="Arial" charset="0"/>
                <a:ea typeface="+mn-ea"/>
                <a:cs typeface="Arial" charset="0"/>
              </a:rPr>
              <a:t>::task::</a:t>
            </a:r>
            <a:r>
              <a:rPr lang="en-US" altLang="zh-CN" sz="1200" b="1" i="0" kern="1200" dirty="0" err="1">
                <a:solidFill>
                  <a:schemeClr val="tx1"/>
                </a:solidFill>
                <a:effectLst/>
                <a:latin typeface="Arial" charset="0"/>
                <a:ea typeface="+mn-ea"/>
                <a:cs typeface="Arial" charset="0"/>
              </a:rPr>
              <a:t>wait_for_all</a:t>
            </a:r>
            <a:r>
              <a:rPr lang="en-US" altLang="zh-CN" sz="1200" b="1" i="0" kern="1200" dirty="0">
                <a:solidFill>
                  <a:schemeClr val="tx1"/>
                </a:solidFill>
                <a:effectLst/>
                <a:latin typeface="Arial" charset="0"/>
                <a:ea typeface="+mn-ea"/>
                <a:cs typeface="Arial" charset="0"/>
              </a:rPr>
              <a:t>(  ) [inline]</a:t>
            </a:r>
            <a:r>
              <a:rPr lang="en-US" altLang="zh-CN" sz="1200" b="0" i="0" kern="1200" dirty="0">
                <a:solidFill>
                  <a:schemeClr val="tx1"/>
                </a:solidFill>
                <a:effectLst/>
                <a:latin typeface="Arial" charset="0"/>
                <a:ea typeface="+mn-ea"/>
                <a:cs typeface="Arial" charset="0"/>
              </a:rPr>
              <a:t> Wait for reference count to become one, and set reference count to zero.</a:t>
            </a:r>
          </a:p>
          <a:p>
            <a:r>
              <a:rPr lang="en-US" altLang="zh-CN" sz="1200" b="0" i="0" kern="1200" dirty="0">
                <a:solidFill>
                  <a:schemeClr val="tx1"/>
                </a:solidFill>
                <a:effectLst/>
                <a:latin typeface="Arial" charset="0"/>
                <a:ea typeface="+mn-ea"/>
                <a:cs typeface="Arial" charset="0"/>
              </a:rPr>
              <a:t>Works on tasks while waiting.</a:t>
            </a:r>
          </a:p>
          <a:p>
            <a:pPr eaLnBrk="1" hangingPunct="1"/>
            <a:endParaRPr lang="zh-CN" altLang="en-US" dirty="0">
              <a:cs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19">
              <a:defRPr sz="2300">
                <a:solidFill>
                  <a:schemeClr val="tx1"/>
                </a:solidFill>
                <a:latin typeface="Verdana" pitchFamily="34" charset="0"/>
              </a:defRPr>
            </a:lvl1pPr>
            <a:lvl2pPr marL="716204" indent="-275463" defTabSz="913619">
              <a:defRPr sz="2300">
                <a:solidFill>
                  <a:schemeClr val="tx1"/>
                </a:solidFill>
                <a:latin typeface="Verdana" pitchFamily="34" charset="0"/>
              </a:defRPr>
            </a:lvl2pPr>
            <a:lvl3pPr marL="1101852" indent="-220370" defTabSz="913619">
              <a:defRPr sz="2300">
                <a:solidFill>
                  <a:schemeClr val="tx1"/>
                </a:solidFill>
                <a:latin typeface="Verdana" pitchFamily="34" charset="0"/>
              </a:defRPr>
            </a:lvl3pPr>
            <a:lvl4pPr marL="1542593" indent="-220370" defTabSz="913619">
              <a:defRPr sz="2300">
                <a:solidFill>
                  <a:schemeClr val="tx1"/>
                </a:solidFill>
                <a:latin typeface="Verdana" pitchFamily="34" charset="0"/>
              </a:defRPr>
            </a:lvl4pPr>
            <a:lvl5pPr marL="1983334" indent="-220370" defTabSz="913619">
              <a:defRPr sz="2300">
                <a:solidFill>
                  <a:schemeClr val="tx1"/>
                </a:solidFill>
                <a:latin typeface="Verdana" pitchFamily="34" charset="0"/>
              </a:defRPr>
            </a:lvl5pPr>
            <a:lvl6pPr marL="2424074" indent="-220370" algn="ctr" defTabSz="913619" eaLnBrk="0" fontAlgn="base" hangingPunct="0">
              <a:spcBef>
                <a:spcPct val="0"/>
              </a:spcBef>
              <a:spcAft>
                <a:spcPct val="0"/>
              </a:spcAft>
              <a:defRPr sz="2300">
                <a:solidFill>
                  <a:schemeClr val="tx1"/>
                </a:solidFill>
                <a:latin typeface="Verdana" pitchFamily="34" charset="0"/>
              </a:defRPr>
            </a:lvl6pPr>
            <a:lvl7pPr marL="2864815" indent="-220370" algn="ctr" defTabSz="913619" eaLnBrk="0" fontAlgn="base" hangingPunct="0">
              <a:spcBef>
                <a:spcPct val="0"/>
              </a:spcBef>
              <a:spcAft>
                <a:spcPct val="0"/>
              </a:spcAft>
              <a:defRPr sz="2300">
                <a:solidFill>
                  <a:schemeClr val="tx1"/>
                </a:solidFill>
                <a:latin typeface="Verdana" pitchFamily="34" charset="0"/>
              </a:defRPr>
            </a:lvl7pPr>
            <a:lvl8pPr marL="3305556" indent="-220370" algn="ctr" defTabSz="913619" eaLnBrk="0" fontAlgn="base" hangingPunct="0">
              <a:spcBef>
                <a:spcPct val="0"/>
              </a:spcBef>
              <a:spcAft>
                <a:spcPct val="0"/>
              </a:spcAft>
              <a:defRPr sz="2300">
                <a:solidFill>
                  <a:schemeClr val="tx1"/>
                </a:solidFill>
                <a:latin typeface="Verdana" pitchFamily="34" charset="0"/>
              </a:defRPr>
            </a:lvl8pPr>
            <a:lvl9pPr marL="3746297" indent="-220370" algn="ctr" defTabSz="913619" eaLnBrk="0" fontAlgn="base" hangingPunct="0">
              <a:spcBef>
                <a:spcPct val="0"/>
              </a:spcBef>
              <a:spcAft>
                <a:spcPct val="0"/>
              </a:spcAft>
              <a:defRPr sz="2300">
                <a:solidFill>
                  <a:schemeClr val="tx1"/>
                </a:solidFill>
                <a:latin typeface="Verdana" pitchFamily="34" charset="0"/>
              </a:defRPr>
            </a:lvl9pPr>
          </a:lstStyle>
          <a:p>
            <a:fld id="{57CD7C28-C13E-492D-ABD5-771E47939BF1}" type="slidenum">
              <a:rPr lang="zh-CN" altLang="en-US" sz="1200"/>
              <a:pPr/>
              <a:t>69</a:t>
            </a:fld>
            <a:endParaRPr lang="en-US" altLang="zh-CN" sz="120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cs typeface="Arial" pitchFamily="34" charset="0"/>
              </a:rPr>
              <a:t>The reference count is used to keep track of the number of tasks spawned at the current level of the task graph.  As a child (spawned) task completes, the reference count at the parent is decremented. The </a:t>
            </a:r>
            <a:r>
              <a:rPr lang="en-US" altLang="zh-CN" dirty="0" err="1">
                <a:cs typeface="Arial" pitchFamily="34" charset="0"/>
              </a:rPr>
              <a:t>spawn_and_wait_all</a:t>
            </a:r>
            <a:r>
              <a:rPr lang="en-US" altLang="zh-CN" dirty="0">
                <a:cs typeface="Arial" pitchFamily="34" charset="0"/>
              </a:rPr>
              <a:t> method (and other wait methods) requires a reference count one greater than the number of child task to be spawned. When the reference count is 1, the method decrements the count to 0 and returns.</a:t>
            </a:r>
          </a:p>
          <a:p>
            <a:pPr eaLnBrk="1" hangingPunct="1"/>
            <a:endParaRPr lang="en-US" altLang="zh-CN" dirty="0">
              <a:cs typeface="Arial" pitchFamily="34" charset="0"/>
            </a:endParaRPr>
          </a:p>
          <a:p>
            <a:pPr eaLnBrk="1" hangingPunct="1"/>
            <a:r>
              <a:rPr lang="en-US" altLang="zh-CN" sz="1200" b="0" i="0" kern="1200" dirty="0" err="1">
                <a:solidFill>
                  <a:schemeClr val="tx1"/>
                </a:solidFill>
                <a:effectLst/>
                <a:latin typeface="Arial" charset="0"/>
                <a:ea typeface="+mn-ea"/>
                <a:cs typeface="Arial" charset="0"/>
              </a:rPr>
              <a:t>spawn_and_wait_for_all</a:t>
            </a:r>
            <a:r>
              <a:rPr lang="en-US" altLang="zh-CN" sz="1200" b="0" i="0" kern="1200" dirty="0">
                <a:solidFill>
                  <a:schemeClr val="tx1"/>
                </a:solidFill>
                <a:effectLst/>
                <a:latin typeface="Arial" charset="0"/>
                <a:ea typeface="+mn-ea"/>
                <a:cs typeface="Arial" charset="0"/>
              </a:rPr>
              <a:t>(task&amp; child)</a:t>
            </a:r>
            <a:r>
              <a:rPr lang="zh-CN" altLang="en-US" sz="1200" b="0" i="0" kern="1200" dirty="0">
                <a:solidFill>
                  <a:schemeClr val="tx1"/>
                </a:solidFill>
                <a:effectLst/>
                <a:latin typeface="Arial" charset="0"/>
                <a:ea typeface="+mn-ea"/>
                <a:cs typeface="Arial" charset="0"/>
              </a:rPr>
              <a:t>方法相当于</a:t>
            </a:r>
            <a:r>
              <a:rPr lang="en-US" altLang="zh-CN" sz="1200" b="0" i="0" kern="1200" dirty="0">
                <a:solidFill>
                  <a:schemeClr val="tx1"/>
                </a:solidFill>
                <a:effectLst/>
                <a:latin typeface="Arial" charset="0"/>
                <a:ea typeface="+mn-ea"/>
                <a:cs typeface="Arial" charset="0"/>
              </a:rPr>
              <a:t>spawn(child);</a:t>
            </a:r>
            <a:r>
              <a:rPr lang="en-US" altLang="zh-CN" sz="1200" b="0" i="0" kern="1200" dirty="0" err="1">
                <a:solidFill>
                  <a:schemeClr val="tx1"/>
                </a:solidFill>
                <a:effectLst/>
                <a:latin typeface="Arial" charset="0"/>
                <a:ea typeface="+mn-ea"/>
                <a:cs typeface="Arial" charset="0"/>
              </a:rPr>
              <a:t>wait_for_all</a:t>
            </a:r>
            <a:r>
              <a:rPr lang="en-US" altLang="zh-CN" sz="1200" b="0" i="0" kern="1200" dirty="0">
                <a:solidFill>
                  <a:schemeClr val="tx1"/>
                </a:solidFill>
                <a:effectLst/>
                <a:latin typeface="Arial" charset="0"/>
                <a:ea typeface="+mn-ea"/>
                <a:cs typeface="Arial" charset="0"/>
              </a:rPr>
              <a:t>()</a:t>
            </a:r>
          </a:p>
          <a:p>
            <a:r>
              <a:rPr lang="en-US" altLang="zh-CN" sz="1200" b="0" i="0" u="none" strike="noStrike" kern="1200" baseline="0" dirty="0">
                <a:solidFill>
                  <a:schemeClr val="tx1"/>
                </a:solidFill>
                <a:latin typeface="Arial" charset="0"/>
                <a:ea typeface="+mn-ea"/>
                <a:cs typeface="Arial" charset="0"/>
              </a:rPr>
              <a:t>Requirements </a:t>
            </a:r>
          </a:p>
          <a:p>
            <a:r>
              <a:rPr lang="en-US" altLang="zh-CN" sz="1200" b="0" i="0" u="none" strike="noStrike" kern="1200" baseline="0" dirty="0">
                <a:solidFill>
                  <a:schemeClr val="tx1"/>
                </a:solidFill>
                <a:latin typeface="Arial" charset="0"/>
                <a:ea typeface="+mn-ea"/>
                <a:cs typeface="Arial" charset="0"/>
              </a:rPr>
              <a:t>Any other predecessors of this must already be spawned. The task </a:t>
            </a:r>
            <a:r>
              <a:rPr lang="en-US" altLang="zh-CN" sz="1200" b="0" i="1" u="none" strike="noStrike" kern="1200" baseline="0" dirty="0">
                <a:solidFill>
                  <a:schemeClr val="tx1"/>
                </a:solidFill>
                <a:latin typeface="Arial" charset="0"/>
                <a:ea typeface="+mn-ea"/>
                <a:cs typeface="Arial" charset="0"/>
              </a:rPr>
              <a:t>t </a:t>
            </a:r>
            <a:r>
              <a:rPr lang="en-US" altLang="zh-CN" sz="1200" b="0" i="0" u="none" strike="noStrike" kern="1200" baseline="0" dirty="0">
                <a:solidFill>
                  <a:schemeClr val="tx1"/>
                </a:solidFill>
                <a:latin typeface="Arial" charset="0"/>
                <a:ea typeface="+mn-ea"/>
                <a:cs typeface="Arial" charset="0"/>
              </a:rPr>
              <a:t>must have a non-null attribute </a:t>
            </a:r>
            <a:r>
              <a:rPr lang="en-US" altLang="zh-CN" sz="1200" b="0" i="1" u="none" strike="noStrike" kern="1200" baseline="0" dirty="0">
                <a:solidFill>
                  <a:schemeClr val="tx1"/>
                </a:solidFill>
                <a:latin typeface="Arial" charset="0"/>
                <a:ea typeface="+mn-ea"/>
                <a:cs typeface="Arial" charset="0"/>
              </a:rPr>
              <a:t>successor</a:t>
            </a:r>
            <a:r>
              <a:rPr lang="en-US" altLang="zh-CN" sz="1200" b="0" i="0" u="none" strike="noStrike" kern="1200" baseline="0" dirty="0">
                <a:solidFill>
                  <a:schemeClr val="tx1"/>
                </a:solidFill>
                <a:latin typeface="Arial" charset="0"/>
                <a:ea typeface="+mn-ea"/>
                <a:cs typeface="Arial" charset="0"/>
              </a:rPr>
              <a:t>. There must be a chain of </a:t>
            </a:r>
            <a:r>
              <a:rPr lang="en-US" altLang="zh-CN" sz="1200" b="0" i="1" u="none" strike="noStrike" kern="1200" baseline="0" dirty="0">
                <a:solidFill>
                  <a:schemeClr val="tx1"/>
                </a:solidFill>
                <a:latin typeface="Arial" charset="0"/>
                <a:ea typeface="+mn-ea"/>
                <a:cs typeface="Arial" charset="0"/>
              </a:rPr>
              <a:t>successor </a:t>
            </a:r>
            <a:r>
              <a:rPr lang="en-US" altLang="zh-CN" sz="1200" b="0" i="0" u="none" strike="noStrike" kern="1200" baseline="0" dirty="0">
                <a:solidFill>
                  <a:schemeClr val="tx1"/>
                </a:solidFill>
                <a:latin typeface="Arial" charset="0"/>
                <a:ea typeface="+mn-ea"/>
                <a:cs typeface="Arial" charset="0"/>
              </a:rPr>
              <a:t>links from </a:t>
            </a:r>
            <a:r>
              <a:rPr lang="en-US" altLang="zh-CN" sz="1200" b="0" i="1" u="none" strike="noStrike" kern="1200" baseline="0" dirty="0">
                <a:solidFill>
                  <a:schemeClr val="tx1"/>
                </a:solidFill>
                <a:latin typeface="Arial" charset="0"/>
                <a:ea typeface="+mn-ea"/>
                <a:cs typeface="Arial" charset="0"/>
              </a:rPr>
              <a:t>t </a:t>
            </a:r>
            <a:r>
              <a:rPr lang="en-US" altLang="zh-CN" sz="1200" b="0" i="0" u="none" strike="noStrike" kern="1200" baseline="0" dirty="0">
                <a:solidFill>
                  <a:schemeClr val="tx1"/>
                </a:solidFill>
                <a:latin typeface="Arial" charset="0"/>
                <a:ea typeface="+mn-ea"/>
                <a:cs typeface="Arial" charset="0"/>
              </a:rPr>
              <a:t>to the calling task. Typically, this chain contains a single link. That is, </a:t>
            </a:r>
            <a:r>
              <a:rPr lang="en-US" altLang="zh-CN" sz="1200" b="0" i="1" u="none" strike="noStrike" kern="1200" baseline="0" dirty="0">
                <a:solidFill>
                  <a:schemeClr val="tx1"/>
                </a:solidFill>
                <a:latin typeface="Arial" charset="0"/>
                <a:ea typeface="+mn-ea"/>
                <a:cs typeface="Arial" charset="0"/>
              </a:rPr>
              <a:t>t </a:t>
            </a:r>
            <a:r>
              <a:rPr lang="en-US" altLang="zh-CN" sz="1200" b="0" i="0" u="none" strike="noStrike" kern="1200" baseline="0" dirty="0">
                <a:solidFill>
                  <a:schemeClr val="tx1"/>
                </a:solidFill>
                <a:latin typeface="Arial" charset="0"/>
                <a:ea typeface="+mn-ea"/>
                <a:cs typeface="Arial" charset="0"/>
              </a:rPr>
              <a:t>is typically an immediate predecessor of this. </a:t>
            </a:r>
          </a:p>
          <a:p>
            <a:r>
              <a:rPr lang="en-US" altLang="zh-CN" sz="1200" b="0" i="0" u="none" strike="noStrike" kern="1200" baseline="0" dirty="0">
                <a:solidFill>
                  <a:schemeClr val="tx1"/>
                </a:solidFill>
                <a:latin typeface="Arial" charset="0"/>
                <a:ea typeface="+mn-ea"/>
                <a:cs typeface="Arial" charset="0"/>
              </a:rPr>
              <a:t>Effects </a:t>
            </a:r>
          </a:p>
          <a:p>
            <a:r>
              <a:rPr lang="en-US" altLang="zh-CN" sz="1200" b="0" i="0" u="none" strike="noStrike" kern="1200" baseline="0" dirty="0">
                <a:solidFill>
                  <a:schemeClr val="tx1"/>
                </a:solidFill>
                <a:latin typeface="Arial" charset="0"/>
                <a:ea typeface="+mn-ea"/>
                <a:cs typeface="Arial" charset="0"/>
              </a:rPr>
              <a:t>Similar to {spawn(</a:t>
            </a:r>
            <a:r>
              <a:rPr lang="en-US" altLang="zh-CN" sz="1200" b="0" i="1" u="none" strike="noStrike" kern="1200" baseline="0" dirty="0">
                <a:solidFill>
                  <a:schemeClr val="tx1"/>
                </a:solidFill>
                <a:latin typeface="Arial" charset="0"/>
                <a:ea typeface="+mn-ea"/>
                <a:cs typeface="Arial" charset="0"/>
              </a:rPr>
              <a:t>t</a:t>
            </a:r>
            <a:r>
              <a:rPr lang="en-US" altLang="zh-CN" sz="1200" b="0" i="0" u="none" strike="noStrike" kern="1200" baseline="0" dirty="0">
                <a:solidFill>
                  <a:schemeClr val="tx1"/>
                </a:solidFill>
                <a:latin typeface="Arial" charset="0"/>
                <a:ea typeface="+mn-ea"/>
                <a:cs typeface="Arial" charset="0"/>
              </a:rPr>
              <a:t>); </a:t>
            </a:r>
            <a:r>
              <a:rPr lang="en-US" altLang="zh-CN" sz="1200" b="0" i="0" u="none" strike="noStrike" kern="1200" baseline="0" dirty="0" err="1">
                <a:solidFill>
                  <a:schemeClr val="tx1"/>
                </a:solidFill>
                <a:latin typeface="Arial" charset="0"/>
                <a:ea typeface="+mn-ea"/>
                <a:cs typeface="Arial" charset="0"/>
              </a:rPr>
              <a:t>wait_for_all</a:t>
            </a:r>
            <a:r>
              <a:rPr lang="en-US" altLang="zh-CN" sz="1200" b="0" i="0" u="none" strike="noStrike" kern="1200" baseline="0" dirty="0">
                <a:solidFill>
                  <a:schemeClr val="tx1"/>
                </a:solidFill>
                <a:latin typeface="Arial" charset="0"/>
                <a:ea typeface="+mn-ea"/>
                <a:cs typeface="Arial" charset="0"/>
              </a:rPr>
              <a:t>();}, but often more efficient. Furthermore, it guarantees that </a:t>
            </a:r>
            <a:r>
              <a:rPr lang="en-US" altLang="zh-CN" sz="1200" b="0" i="1" u="none" strike="noStrike" kern="1200" baseline="0" dirty="0">
                <a:solidFill>
                  <a:schemeClr val="tx1"/>
                </a:solidFill>
                <a:latin typeface="Arial" charset="0"/>
                <a:ea typeface="+mn-ea"/>
                <a:cs typeface="Arial" charset="0"/>
              </a:rPr>
              <a:t>task </a:t>
            </a:r>
            <a:r>
              <a:rPr lang="en-US" altLang="zh-CN" sz="1200" b="0" i="0" u="none" strike="noStrike" kern="1200" baseline="0" dirty="0">
                <a:solidFill>
                  <a:schemeClr val="tx1"/>
                </a:solidFill>
                <a:latin typeface="Arial" charset="0"/>
                <a:ea typeface="+mn-ea"/>
                <a:cs typeface="Arial" charset="0"/>
              </a:rPr>
              <a:t>is executed by the current thread. This constraint can sometimes simplify synchronization. 537HFigure 16 illustrates the state transitions. It is similar to Figure 15, with task t being the </a:t>
            </a:r>
            <a:r>
              <a:rPr lang="en-US" altLang="zh-CN" sz="1200" b="0" i="1" u="none" strike="noStrike" kern="1200" baseline="0" dirty="0">
                <a:solidFill>
                  <a:schemeClr val="tx1"/>
                </a:solidFill>
                <a:latin typeface="Arial" charset="0"/>
                <a:ea typeface="+mn-ea"/>
                <a:cs typeface="Arial" charset="0"/>
              </a:rPr>
              <a:t>n</a:t>
            </a:r>
            <a:r>
              <a:rPr lang="en-US" altLang="zh-CN" sz="1200" b="0" i="0" u="none" strike="noStrike" kern="1200" baseline="0" dirty="0">
                <a:solidFill>
                  <a:schemeClr val="tx1"/>
                </a:solidFill>
                <a:latin typeface="Arial" charset="0"/>
                <a:ea typeface="+mn-ea"/>
                <a:cs typeface="Arial" charset="0"/>
              </a:rPr>
              <a:t>th task. </a:t>
            </a:r>
            <a:endParaRPr lang="en-US" altLang="zh-CN" sz="1200" b="0" i="0" kern="1200" dirty="0">
              <a:solidFill>
                <a:schemeClr val="tx1"/>
              </a:solidFill>
              <a:effectLst/>
              <a:latin typeface="Arial" charset="0"/>
              <a:ea typeface="+mn-ea"/>
              <a:cs typeface="Arial" charset="0"/>
            </a:endParaRPr>
          </a:p>
          <a:p>
            <a:pPr eaLnBrk="1" hangingPunct="1"/>
            <a:endParaRPr lang="en-US" altLang="zh-CN" sz="1200" b="0" i="0" kern="1200" dirty="0">
              <a:solidFill>
                <a:schemeClr val="tx1"/>
              </a:solidFill>
              <a:effectLst/>
              <a:latin typeface="Arial" charset="0"/>
              <a:ea typeface="+mn-ea"/>
              <a:cs typeface="Arial" charset="0"/>
            </a:endParaRPr>
          </a:p>
          <a:p>
            <a:pPr eaLnBrk="1" hangingPunct="1"/>
            <a:endParaRPr lang="en-US" altLang="zh-CN" sz="1200" b="0" i="0" kern="1200" dirty="0">
              <a:solidFill>
                <a:schemeClr val="tx1"/>
              </a:solidFill>
              <a:effectLst/>
              <a:latin typeface="Arial" charset="0"/>
              <a:ea typeface="+mn-ea"/>
              <a:cs typeface="Arial" charset="0"/>
            </a:endParaRPr>
          </a:p>
          <a:p>
            <a:r>
              <a:rPr lang="en-US" altLang="zh-CN" sz="1200" b="0" i="0" u="none" strike="noStrike" kern="1200" baseline="0" dirty="0">
                <a:solidFill>
                  <a:schemeClr val="tx1"/>
                </a:solidFill>
                <a:latin typeface="Arial" charset="0"/>
                <a:ea typeface="+mn-ea"/>
                <a:cs typeface="Arial" charset="0"/>
              </a:rPr>
              <a:t>static void spawn( task&amp; t ) </a:t>
            </a:r>
          </a:p>
          <a:p>
            <a:r>
              <a:rPr lang="en-US" altLang="zh-CN" sz="1200" b="0" i="0" u="none" strike="noStrike" kern="1200" baseline="0" dirty="0">
                <a:solidFill>
                  <a:schemeClr val="tx1"/>
                </a:solidFill>
                <a:latin typeface="Arial" charset="0"/>
                <a:ea typeface="+mn-ea"/>
                <a:cs typeface="Arial" charset="0"/>
              </a:rPr>
              <a:t>Puts task </a:t>
            </a:r>
            <a:r>
              <a:rPr lang="en-US" altLang="zh-CN" sz="1200" b="0" i="1" u="none" strike="noStrike" kern="1200" baseline="0" dirty="0">
                <a:solidFill>
                  <a:schemeClr val="tx1"/>
                </a:solidFill>
                <a:latin typeface="Arial" charset="0"/>
                <a:ea typeface="+mn-ea"/>
                <a:cs typeface="Arial" charset="0"/>
              </a:rPr>
              <a:t>t </a:t>
            </a:r>
            <a:r>
              <a:rPr lang="en-US" altLang="zh-CN" sz="1200" b="0" i="0" u="none" strike="noStrike" kern="1200" baseline="0" dirty="0">
                <a:solidFill>
                  <a:schemeClr val="tx1"/>
                </a:solidFill>
                <a:latin typeface="Arial" charset="0"/>
                <a:ea typeface="+mn-ea"/>
                <a:cs typeface="Arial" charset="0"/>
              </a:rPr>
              <a:t>into the ready pool and immediately returns. </a:t>
            </a:r>
          </a:p>
          <a:p>
            <a:r>
              <a:rPr lang="en-US" altLang="zh-CN" sz="1200" b="0" i="0" u="none" strike="noStrike" kern="1200" baseline="0" dirty="0">
                <a:solidFill>
                  <a:schemeClr val="tx1"/>
                </a:solidFill>
                <a:latin typeface="Arial" charset="0"/>
                <a:ea typeface="+mn-ea"/>
                <a:cs typeface="Arial" charset="0"/>
              </a:rPr>
              <a:t>If the </a:t>
            </a:r>
            <a:r>
              <a:rPr lang="en-US" altLang="zh-CN" sz="1200" b="0" i="1" u="none" strike="noStrike" kern="1200" baseline="0" dirty="0">
                <a:solidFill>
                  <a:schemeClr val="tx1"/>
                </a:solidFill>
                <a:latin typeface="Arial" charset="0"/>
                <a:ea typeface="+mn-ea"/>
                <a:cs typeface="Arial" charset="0"/>
              </a:rPr>
              <a:t>successor </a:t>
            </a:r>
            <a:r>
              <a:rPr lang="en-US" altLang="zh-CN" sz="1200" b="0" i="0" u="none" strike="noStrike" kern="1200" baseline="0" dirty="0">
                <a:solidFill>
                  <a:schemeClr val="tx1"/>
                </a:solidFill>
                <a:latin typeface="Arial" charset="0"/>
                <a:ea typeface="+mn-ea"/>
                <a:cs typeface="Arial" charset="0"/>
              </a:rPr>
              <a:t>of t is not null, then </a:t>
            </a:r>
            <a:r>
              <a:rPr lang="en-US" altLang="zh-CN" sz="1200" b="0" i="0" u="none" strike="noStrike" kern="1200" baseline="0" dirty="0" err="1">
                <a:solidFill>
                  <a:schemeClr val="tx1"/>
                </a:solidFill>
                <a:latin typeface="Arial" charset="0"/>
                <a:ea typeface="+mn-ea"/>
                <a:cs typeface="Arial" charset="0"/>
              </a:rPr>
              <a:t>set_ref_count</a:t>
            </a:r>
            <a:r>
              <a:rPr lang="en-US" altLang="zh-CN" sz="1200" b="0" i="0" u="none" strike="noStrike" kern="1200" baseline="0" dirty="0">
                <a:solidFill>
                  <a:schemeClr val="tx1"/>
                </a:solidFill>
                <a:latin typeface="Arial" charset="0"/>
                <a:ea typeface="+mn-ea"/>
                <a:cs typeface="Arial" charset="0"/>
              </a:rPr>
              <a:t> must be called on that </a:t>
            </a:r>
            <a:r>
              <a:rPr lang="en-US" altLang="zh-CN" sz="1200" b="0" i="1" u="none" strike="noStrike" kern="1200" baseline="0" dirty="0">
                <a:solidFill>
                  <a:schemeClr val="tx1"/>
                </a:solidFill>
                <a:latin typeface="Arial" charset="0"/>
                <a:ea typeface="+mn-ea"/>
                <a:cs typeface="Arial" charset="0"/>
              </a:rPr>
              <a:t>successor </a:t>
            </a:r>
            <a:r>
              <a:rPr lang="en-US" altLang="zh-CN" sz="1200" b="0" i="0" u="none" strike="noStrike" kern="1200" baseline="0" dirty="0">
                <a:solidFill>
                  <a:schemeClr val="tx1"/>
                </a:solidFill>
                <a:latin typeface="Arial" charset="0"/>
                <a:ea typeface="+mn-ea"/>
                <a:cs typeface="Arial" charset="0"/>
              </a:rPr>
              <a:t>before spawning any child tasks, because once the child tasks commence, their completion will cause </a:t>
            </a:r>
            <a:r>
              <a:rPr lang="en-US" altLang="zh-CN" sz="1200" b="0" i="1" u="none" strike="noStrike" kern="1200" baseline="0" dirty="0" err="1">
                <a:solidFill>
                  <a:schemeClr val="tx1"/>
                </a:solidFill>
                <a:latin typeface="Arial" charset="0"/>
                <a:ea typeface="+mn-ea"/>
                <a:cs typeface="Arial" charset="0"/>
              </a:rPr>
              <a:t>successor.refcount</a:t>
            </a:r>
            <a:r>
              <a:rPr lang="en-US" altLang="zh-CN" sz="1200" b="0" i="1" u="none" strike="noStrike" kern="1200" baseline="0" dirty="0">
                <a:solidFill>
                  <a:schemeClr val="tx1"/>
                </a:solidFill>
                <a:latin typeface="Arial" charset="0"/>
                <a:ea typeface="+mn-ea"/>
                <a:cs typeface="Arial" charset="0"/>
              </a:rPr>
              <a:t> </a:t>
            </a:r>
            <a:r>
              <a:rPr lang="en-US" altLang="zh-CN" sz="1200" b="0" i="0" u="none" strike="noStrike" kern="1200" baseline="0" dirty="0">
                <a:solidFill>
                  <a:schemeClr val="tx1"/>
                </a:solidFill>
                <a:latin typeface="Arial" charset="0"/>
                <a:ea typeface="+mn-ea"/>
                <a:cs typeface="Arial" charset="0"/>
              </a:rPr>
              <a:t>to be decremented asynchronously. The debug version of the library often detects when a required call to </a:t>
            </a:r>
            <a:r>
              <a:rPr lang="en-US" altLang="zh-CN" sz="1200" b="0" i="0" u="none" strike="noStrike" kern="1200" baseline="0" dirty="0" err="1">
                <a:solidFill>
                  <a:schemeClr val="tx1"/>
                </a:solidFill>
                <a:latin typeface="Arial" charset="0"/>
                <a:ea typeface="+mn-ea"/>
                <a:cs typeface="Arial" charset="0"/>
              </a:rPr>
              <a:t>set_ref_count</a:t>
            </a:r>
            <a:r>
              <a:rPr lang="en-US" altLang="zh-CN" sz="1200" b="0" i="0" u="none" strike="noStrike" kern="1200" baseline="0" dirty="0">
                <a:solidFill>
                  <a:schemeClr val="tx1"/>
                </a:solidFill>
                <a:latin typeface="Arial" charset="0"/>
                <a:ea typeface="+mn-ea"/>
                <a:cs typeface="Arial" charset="0"/>
              </a:rPr>
              <a:t> is not made, or is made too late. </a:t>
            </a:r>
          </a:p>
          <a:p>
            <a:endParaRPr lang="en-US" altLang="zh-CN" sz="1200" b="0" i="0" u="none" strike="noStrike" kern="1200" baseline="0" dirty="0">
              <a:solidFill>
                <a:schemeClr val="tx1"/>
              </a:solidFill>
              <a:latin typeface="Arial" charset="0"/>
              <a:ea typeface="+mn-ea"/>
              <a:cs typeface="Arial" charset="0"/>
            </a:endParaRPr>
          </a:p>
          <a:p>
            <a:r>
              <a:rPr lang="zh-CN" altLang="en-US" dirty="0">
                <a:hlinkClick r:id="rId3"/>
              </a:rPr>
              <a:t>图</a:t>
            </a:r>
            <a:r>
              <a:rPr lang="en-US" altLang="zh-CN" dirty="0">
                <a:hlinkClick r:id="rId3"/>
              </a:rPr>
              <a:t>from https://software.intel.com/content/www/us/en/develop/documentation/tbb-documentation/top/intel-threading-building-blocks-developer-guide/the-task-scheduler/how-task-scheduling-works.html</a:t>
            </a:r>
            <a:endParaRPr lang="en-US" altLang="zh-CN" dirty="0">
              <a:cs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defTabSz="947738">
              <a:defRPr sz="1000">
                <a:solidFill>
                  <a:schemeClr val="tx1"/>
                </a:solidFill>
                <a:latin typeface="Verdana" pitchFamily="34" charset="0"/>
              </a:defRPr>
            </a:lvl1pPr>
            <a:lvl2pPr marL="742950" indent="-285750" defTabSz="947738">
              <a:defRPr sz="1000">
                <a:solidFill>
                  <a:schemeClr val="tx1"/>
                </a:solidFill>
                <a:latin typeface="Verdana" pitchFamily="34" charset="0"/>
              </a:defRPr>
            </a:lvl2pPr>
            <a:lvl3pPr marL="1143000" indent="-228600" defTabSz="947738">
              <a:defRPr sz="1000">
                <a:solidFill>
                  <a:schemeClr val="tx1"/>
                </a:solidFill>
                <a:latin typeface="Verdana" pitchFamily="34" charset="0"/>
              </a:defRPr>
            </a:lvl3pPr>
            <a:lvl4pPr marL="1600200" indent="-228600" defTabSz="947738">
              <a:defRPr sz="1000">
                <a:solidFill>
                  <a:schemeClr val="tx1"/>
                </a:solidFill>
                <a:latin typeface="Verdana" pitchFamily="34" charset="0"/>
              </a:defRPr>
            </a:lvl4pPr>
            <a:lvl5pPr marL="2057400" indent="-228600" defTabSz="947738">
              <a:defRPr sz="1000">
                <a:solidFill>
                  <a:schemeClr val="tx1"/>
                </a:solidFill>
                <a:latin typeface="Verdana" pitchFamily="34" charset="0"/>
              </a:defRPr>
            </a:lvl5pPr>
            <a:lvl6pPr marL="2514600" indent="-228600" algn="ctr" defTabSz="947738" eaLnBrk="0" fontAlgn="base" hangingPunct="0">
              <a:spcBef>
                <a:spcPct val="0"/>
              </a:spcBef>
              <a:spcAft>
                <a:spcPct val="0"/>
              </a:spcAft>
              <a:defRPr sz="1000">
                <a:solidFill>
                  <a:schemeClr val="tx1"/>
                </a:solidFill>
                <a:latin typeface="Verdana" pitchFamily="34" charset="0"/>
              </a:defRPr>
            </a:lvl6pPr>
            <a:lvl7pPr marL="2971800" indent="-228600" algn="ctr" defTabSz="947738" eaLnBrk="0" fontAlgn="base" hangingPunct="0">
              <a:spcBef>
                <a:spcPct val="0"/>
              </a:spcBef>
              <a:spcAft>
                <a:spcPct val="0"/>
              </a:spcAft>
              <a:defRPr sz="1000">
                <a:solidFill>
                  <a:schemeClr val="tx1"/>
                </a:solidFill>
                <a:latin typeface="Verdana" pitchFamily="34" charset="0"/>
              </a:defRPr>
            </a:lvl7pPr>
            <a:lvl8pPr marL="3429000" indent="-228600" algn="ctr" defTabSz="947738" eaLnBrk="0" fontAlgn="base" hangingPunct="0">
              <a:spcBef>
                <a:spcPct val="0"/>
              </a:spcBef>
              <a:spcAft>
                <a:spcPct val="0"/>
              </a:spcAft>
              <a:defRPr sz="1000">
                <a:solidFill>
                  <a:schemeClr val="tx1"/>
                </a:solidFill>
                <a:latin typeface="Verdana" pitchFamily="34" charset="0"/>
              </a:defRPr>
            </a:lvl8pPr>
            <a:lvl9pPr marL="3886200" indent="-228600" algn="ctr" defTabSz="947738" eaLnBrk="0" fontAlgn="base" hangingPunct="0">
              <a:spcBef>
                <a:spcPct val="0"/>
              </a:spcBef>
              <a:spcAft>
                <a:spcPct val="0"/>
              </a:spcAft>
              <a:defRPr sz="1000">
                <a:solidFill>
                  <a:schemeClr val="tx1"/>
                </a:solidFill>
                <a:latin typeface="Verdana" pitchFamily="34" charset="0"/>
              </a:defRPr>
            </a:lvl9pPr>
          </a:lstStyle>
          <a:p>
            <a:fld id="{0FEFB3FD-A971-4767-B87F-FEE47BB3A1A8}" type="slidenum">
              <a:rPr lang="en-US" altLang="en-US" sz="1200"/>
              <a:pPr/>
              <a:t>70</a:t>
            </a:fld>
            <a:endParaRPr lang="en-US" altLang="en-US" sz="120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pPr eaLnBrk="1" hangingPunct="1"/>
            <a:r>
              <a:rPr lang="en-US" altLang="en-US" dirty="0"/>
              <a:t>Override for performance or semantics.</a:t>
            </a:r>
          </a:p>
        </p:txBody>
      </p:sp>
    </p:spTree>
    <p:extLst>
      <p:ext uri="{BB962C8B-B14F-4D97-AF65-F5344CB8AC3E}">
        <p14:creationId xmlns:p14="http://schemas.microsoft.com/office/powerpoint/2010/main" val="34192481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defTabSz="947738">
              <a:defRPr sz="1000">
                <a:solidFill>
                  <a:schemeClr val="tx1"/>
                </a:solidFill>
                <a:latin typeface="Verdana" pitchFamily="34" charset="0"/>
              </a:defRPr>
            </a:lvl1pPr>
            <a:lvl2pPr marL="742950" indent="-285750" defTabSz="947738">
              <a:defRPr sz="1000">
                <a:solidFill>
                  <a:schemeClr val="tx1"/>
                </a:solidFill>
                <a:latin typeface="Verdana" pitchFamily="34" charset="0"/>
              </a:defRPr>
            </a:lvl2pPr>
            <a:lvl3pPr marL="1143000" indent="-228600" defTabSz="947738">
              <a:defRPr sz="1000">
                <a:solidFill>
                  <a:schemeClr val="tx1"/>
                </a:solidFill>
                <a:latin typeface="Verdana" pitchFamily="34" charset="0"/>
              </a:defRPr>
            </a:lvl3pPr>
            <a:lvl4pPr marL="1600200" indent="-228600" defTabSz="947738">
              <a:defRPr sz="1000">
                <a:solidFill>
                  <a:schemeClr val="tx1"/>
                </a:solidFill>
                <a:latin typeface="Verdana" pitchFamily="34" charset="0"/>
              </a:defRPr>
            </a:lvl4pPr>
            <a:lvl5pPr marL="2057400" indent="-228600" defTabSz="947738">
              <a:defRPr sz="1000">
                <a:solidFill>
                  <a:schemeClr val="tx1"/>
                </a:solidFill>
                <a:latin typeface="Verdana" pitchFamily="34" charset="0"/>
              </a:defRPr>
            </a:lvl5pPr>
            <a:lvl6pPr marL="2514600" indent="-228600" algn="ctr" defTabSz="947738" eaLnBrk="0" fontAlgn="base" hangingPunct="0">
              <a:spcBef>
                <a:spcPct val="0"/>
              </a:spcBef>
              <a:spcAft>
                <a:spcPct val="0"/>
              </a:spcAft>
              <a:defRPr sz="1000">
                <a:solidFill>
                  <a:schemeClr val="tx1"/>
                </a:solidFill>
                <a:latin typeface="Verdana" pitchFamily="34" charset="0"/>
              </a:defRPr>
            </a:lvl6pPr>
            <a:lvl7pPr marL="2971800" indent="-228600" algn="ctr" defTabSz="947738" eaLnBrk="0" fontAlgn="base" hangingPunct="0">
              <a:spcBef>
                <a:spcPct val="0"/>
              </a:spcBef>
              <a:spcAft>
                <a:spcPct val="0"/>
              </a:spcAft>
              <a:defRPr sz="1000">
                <a:solidFill>
                  <a:schemeClr val="tx1"/>
                </a:solidFill>
                <a:latin typeface="Verdana" pitchFamily="34" charset="0"/>
              </a:defRPr>
            </a:lvl7pPr>
            <a:lvl8pPr marL="3429000" indent="-228600" algn="ctr" defTabSz="947738" eaLnBrk="0" fontAlgn="base" hangingPunct="0">
              <a:spcBef>
                <a:spcPct val="0"/>
              </a:spcBef>
              <a:spcAft>
                <a:spcPct val="0"/>
              </a:spcAft>
              <a:defRPr sz="1000">
                <a:solidFill>
                  <a:schemeClr val="tx1"/>
                </a:solidFill>
                <a:latin typeface="Verdana" pitchFamily="34" charset="0"/>
              </a:defRPr>
            </a:lvl8pPr>
            <a:lvl9pPr marL="3886200" indent="-228600" algn="ctr" defTabSz="947738" eaLnBrk="0" fontAlgn="base" hangingPunct="0">
              <a:spcBef>
                <a:spcPct val="0"/>
              </a:spcBef>
              <a:spcAft>
                <a:spcPct val="0"/>
              </a:spcAft>
              <a:defRPr sz="1000">
                <a:solidFill>
                  <a:schemeClr val="tx1"/>
                </a:solidFill>
                <a:latin typeface="Verdana" pitchFamily="34" charset="0"/>
              </a:defRPr>
            </a:lvl9pPr>
          </a:lstStyle>
          <a:p>
            <a:fld id="{246A5D80-B62B-420A-9406-C7645F086C48}" type="slidenum">
              <a:rPr lang="en-US" altLang="en-US" sz="1200"/>
              <a:pPr/>
              <a:t>71</a:t>
            </a:fld>
            <a:endParaRPr lang="en-US" altLang="en-US" sz="120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8911702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defTabSz="947738">
              <a:defRPr sz="1000">
                <a:solidFill>
                  <a:schemeClr val="tx1"/>
                </a:solidFill>
                <a:latin typeface="Verdana" pitchFamily="34" charset="0"/>
              </a:defRPr>
            </a:lvl1pPr>
            <a:lvl2pPr marL="742950" indent="-285750" defTabSz="947738">
              <a:defRPr sz="1000">
                <a:solidFill>
                  <a:schemeClr val="tx1"/>
                </a:solidFill>
                <a:latin typeface="Verdana" pitchFamily="34" charset="0"/>
              </a:defRPr>
            </a:lvl2pPr>
            <a:lvl3pPr marL="1143000" indent="-228600" defTabSz="947738">
              <a:defRPr sz="1000">
                <a:solidFill>
                  <a:schemeClr val="tx1"/>
                </a:solidFill>
                <a:latin typeface="Verdana" pitchFamily="34" charset="0"/>
              </a:defRPr>
            </a:lvl3pPr>
            <a:lvl4pPr marL="1600200" indent="-228600" defTabSz="947738">
              <a:defRPr sz="1000">
                <a:solidFill>
                  <a:schemeClr val="tx1"/>
                </a:solidFill>
                <a:latin typeface="Verdana" pitchFamily="34" charset="0"/>
              </a:defRPr>
            </a:lvl4pPr>
            <a:lvl5pPr marL="2057400" indent="-228600" defTabSz="947738">
              <a:defRPr sz="1000">
                <a:solidFill>
                  <a:schemeClr val="tx1"/>
                </a:solidFill>
                <a:latin typeface="Verdana" pitchFamily="34" charset="0"/>
              </a:defRPr>
            </a:lvl5pPr>
            <a:lvl6pPr marL="2514600" indent="-228600" algn="ctr" defTabSz="947738" eaLnBrk="0" fontAlgn="base" hangingPunct="0">
              <a:spcBef>
                <a:spcPct val="0"/>
              </a:spcBef>
              <a:spcAft>
                <a:spcPct val="0"/>
              </a:spcAft>
              <a:defRPr sz="1000">
                <a:solidFill>
                  <a:schemeClr val="tx1"/>
                </a:solidFill>
                <a:latin typeface="Verdana" pitchFamily="34" charset="0"/>
              </a:defRPr>
            </a:lvl6pPr>
            <a:lvl7pPr marL="2971800" indent="-228600" algn="ctr" defTabSz="947738" eaLnBrk="0" fontAlgn="base" hangingPunct="0">
              <a:spcBef>
                <a:spcPct val="0"/>
              </a:spcBef>
              <a:spcAft>
                <a:spcPct val="0"/>
              </a:spcAft>
              <a:defRPr sz="1000">
                <a:solidFill>
                  <a:schemeClr val="tx1"/>
                </a:solidFill>
                <a:latin typeface="Verdana" pitchFamily="34" charset="0"/>
              </a:defRPr>
            </a:lvl7pPr>
            <a:lvl8pPr marL="3429000" indent="-228600" algn="ctr" defTabSz="947738" eaLnBrk="0" fontAlgn="base" hangingPunct="0">
              <a:spcBef>
                <a:spcPct val="0"/>
              </a:spcBef>
              <a:spcAft>
                <a:spcPct val="0"/>
              </a:spcAft>
              <a:defRPr sz="1000">
                <a:solidFill>
                  <a:schemeClr val="tx1"/>
                </a:solidFill>
                <a:latin typeface="Verdana" pitchFamily="34" charset="0"/>
              </a:defRPr>
            </a:lvl8pPr>
            <a:lvl9pPr marL="3886200" indent="-228600" algn="ctr" defTabSz="947738" eaLnBrk="0" fontAlgn="base" hangingPunct="0">
              <a:spcBef>
                <a:spcPct val="0"/>
              </a:spcBef>
              <a:spcAft>
                <a:spcPct val="0"/>
              </a:spcAft>
              <a:defRPr sz="1000">
                <a:solidFill>
                  <a:schemeClr val="tx1"/>
                </a:solidFill>
                <a:latin typeface="Verdana" pitchFamily="34" charset="0"/>
              </a:defRPr>
            </a:lvl9pPr>
          </a:lstStyle>
          <a:p>
            <a:fld id="{5A3235CF-4E7F-4C28-9B86-EED8D094C9A8}" type="slidenum">
              <a:rPr lang="en-US" altLang="en-US" sz="1200"/>
              <a:pPr/>
              <a:t>72</a:t>
            </a:fld>
            <a:endParaRPr lang="en-US" altLang="en-US" sz="120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pPr eaLnBrk="1" hangingPunct="1"/>
            <a:r>
              <a:rPr lang="en-US" altLang="en-US"/>
              <a:t>Good for on the fly load balancing </a:t>
            </a:r>
            <a:r>
              <a:rPr lang="en-US" altLang="en-US" i="1"/>
              <a:t>and </a:t>
            </a:r>
            <a:r>
              <a:rPr lang="en-US" altLang="en-US"/>
              <a:t>cache reuse</a:t>
            </a:r>
          </a:p>
        </p:txBody>
      </p:sp>
    </p:spTree>
    <p:extLst>
      <p:ext uri="{BB962C8B-B14F-4D97-AF65-F5344CB8AC3E}">
        <p14:creationId xmlns:p14="http://schemas.microsoft.com/office/powerpoint/2010/main" val="18328992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19">
              <a:defRPr sz="2300">
                <a:solidFill>
                  <a:schemeClr val="tx1"/>
                </a:solidFill>
                <a:latin typeface="Verdana" pitchFamily="34" charset="0"/>
              </a:defRPr>
            </a:lvl1pPr>
            <a:lvl2pPr marL="716204" indent="-275463" defTabSz="913619">
              <a:defRPr sz="2300">
                <a:solidFill>
                  <a:schemeClr val="tx1"/>
                </a:solidFill>
                <a:latin typeface="Verdana" pitchFamily="34" charset="0"/>
              </a:defRPr>
            </a:lvl2pPr>
            <a:lvl3pPr marL="1101852" indent="-220370" defTabSz="913619">
              <a:defRPr sz="2300">
                <a:solidFill>
                  <a:schemeClr val="tx1"/>
                </a:solidFill>
                <a:latin typeface="Verdana" pitchFamily="34" charset="0"/>
              </a:defRPr>
            </a:lvl3pPr>
            <a:lvl4pPr marL="1542593" indent="-220370" defTabSz="913619">
              <a:defRPr sz="2300">
                <a:solidFill>
                  <a:schemeClr val="tx1"/>
                </a:solidFill>
                <a:latin typeface="Verdana" pitchFamily="34" charset="0"/>
              </a:defRPr>
            </a:lvl4pPr>
            <a:lvl5pPr marL="1983334" indent="-220370" defTabSz="913619">
              <a:defRPr sz="2300">
                <a:solidFill>
                  <a:schemeClr val="tx1"/>
                </a:solidFill>
                <a:latin typeface="Verdana" pitchFamily="34" charset="0"/>
              </a:defRPr>
            </a:lvl5pPr>
            <a:lvl6pPr marL="2424074" indent="-220370" algn="ctr" defTabSz="913619" eaLnBrk="0" fontAlgn="base" hangingPunct="0">
              <a:spcBef>
                <a:spcPct val="0"/>
              </a:spcBef>
              <a:spcAft>
                <a:spcPct val="0"/>
              </a:spcAft>
              <a:defRPr sz="2300">
                <a:solidFill>
                  <a:schemeClr val="tx1"/>
                </a:solidFill>
                <a:latin typeface="Verdana" pitchFamily="34" charset="0"/>
              </a:defRPr>
            </a:lvl6pPr>
            <a:lvl7pPr marL="2864815" indent="-220370" algn="ctr" defTabSz="913619" eaLnBrk="0" fontAlgn="base" hangingPunct="0">
              <a:spcBef>
                <a:spcPct val="0"/>
              </a:spcBef>
              <a:spcAft>
                <a:spcPct val="0"/>
              </a:spcAft>
              <a:defRPr sz="2300">
                <a:solidFill>
                  <a:schemeClr val="tx1"/>
                </a:solidFill>
                <a:latin typeface="Verdana" pitchFamily="34" charset="0"/>
              </a:defRPr>
            </a:lvl7pPr>
            <a:lvl8pPr marL="3305556" indent="-220370" algn="ctr" defTabSz="913619" eaLnBrk="0" fontAlgn="base" hangingPunct="0">
              <a:spcBef>
                <a:spcPct val="0"/>
              </a:spcBef>
              <a:spcAft>
                <a:spcPct val="0"/>
              </a:spcAft>
              <a:defRPr sz="2300">
                <a:solidFill>
                  <a:schemeClr val="tx1"/>
                </a:solidFill>
                <a:latin typeface="Verdana" pitchFamily="34" charset="0"/>
              </a:defRPr>
            </a:lvl8pPr>
            <a:lvl9pPr marL="3746297" indent="-220370" algn="ctr" defTabSz="913619" eaLnBrk="0" fontAlgn="base" hangingPunct="0">
              <a:spcBef>
                <a:spcPct val="0"/>
              </a:spcBef>
              <a:spcAft>
                <a:spcPct val="0"/>
              </a:spcAft>
              <a:defRPr sz="2300">
                <a:solidFill>
                  <a:schemeClr val="tx1"/>
                </a:solidFill>
                <a:latin typeface="Verdana" pitchFamily="34" charset="0"/>
              </a:defRPr>
            </a:lvl9pPr>
          </a:lstStyle>
          <a:p>
            <a:fld id="{8B00E1CC-6242-4DCA-BC8E-D1EEB336BB5F}" type="slidenum">
              <a:rPr lang="zh-CN" altLang="en-US" sz="1200"/>
              <a:pPr/>
              <a:t>73</a:t>
            </a:fld>
            <a:endParaRPr lang="en-US" altLang="zh-CN" sz="120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xfrm>
            <a:off x="685191" y="4343093"/>
            <a:ext cx="5487618" cy="411572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b="1" kern="1200" dirty="0" err="1">
                <a:solidFill>
                  <a:schemeClr val="tx1"/>
                </a:solidFill>
                <a:effectLst/>
                <a:latin typeface="Arial" charset="0"/>
                <a:ea typeface="+mn-ea"/>
                <a:cs typeface="Arial" charset="0"/>
              </a:rPr>
              <a:t>parallel_sort</a:t>
            </a:r>
            <a:endParaRPr lang="en-US" altLang="zh-CN" sz="1200" b="1"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See also requirements on </a:t>
            </a:r>
            <a:r>
              <a:rPr lang="en-US" altLang="zh-CN" sz="1200" b="1" u="none" strike="noStrike" kern="1200" dirty="0">
                <a:solidFill>
                  <a:schemeClr val="tx1"/>
                </a:solidFill>
                <a:effectLst/>
                <a:latin typeface="Arial" charset="0"/>
                <a:ea typeface="+mn-ea"/>
                <a:cs typeface="Arial" charset="0"/>
                <a:hlinkClick r:id="rId3"/>
              </a:rPr>
              <a:t>iterators for </a:t>
            </a:r>
            <a:r>
              <a:rPr lang="en-US" altLang="zh-CN" sz="1200" b="1" u="none" strike="noStrike" kern="1200" dirty="0" err="1">
                <a:solidFill>
                  <a:schemeClr val="tx1"/>
                </a:solidFill>
                <a:effectLst/>
                <a:latin typeface="Arial" charset="0"/>
                <a:ea typeface="+mn-ea"/>
                <a:cs typeface="Arial" charset="0"/>
                <a:hlinkClick r:id="rId3"/>
              </a:rPr>
              <a:t>parallel_sort</a:t>
            </a:r>
            <a:r>
              <a:rPr lang="en-US" altLang="zh-CN" sz="1200" kern="1200" dirty="0">
                <a:solidFill>
                  <a:schemeClr val="tx1"/>
                </a:solidFill>
                <a:effectLst/>
                <a:latin typeface="Arial" charset="0"/>
                <a:ea typeface="+mn-ea"/>
                <a:cs typeface="Arial" charset="0"/>
              </a:rPr>
              <a:t>. * </a:t>
            </a:r>
            <a:br>
              <a:rPr lang="en-US" altLang="zh-CN" sz="1200" kern="1200" dirty="0">
                <a:solidFill>
                  <a:schemeClr val="tx1"/>
                </a:solidFill>
                <a:effectLst/>
                <a:latin typeface="Arial" charset="0"/>
                <a:ea typeface="+mn-ea"/>
                <a:cs typeface="Arial" charset="0"/>
              </a:rPr>
            </a:br>
            <a:br>
              <a:rPr lang="en-US" altLang="zh-CN" sz="1200"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RandomAccessIterator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Compare&gt;void </a:t>
            </a:r>
            <a:r>
              <a:rPr lang="en-US" altLang="zh-CN" sz="1200" b="1" u="none" strike="noStrike" kern="1200" dirty="0" err="1">
                <a:solidFill>
                  <a:schemeClr val="tx1"/>
                </a:solidFill>
                <a:effectLst/>
                <a:latin typeface="Arial" charset="0"/>
                <a:ea typeface="+mn-ea"/>
                <a:cs typeface="Arial" charset="0"/>
                <a:hlinkClick r:id="rId4"/>
              </a:rPr>
              <a:t>tbb</a:t>
            </a:r>
            <a:r>
              <a:rPr lang="en-US" altLang="zh-CN" sz="1200" b="1" u="none" strike="noStrike" kern="1200" dirty="0">
                <a:solidFill>
                  <a:schemeClr val="tx1"/>
                </a:solidFill>
                <a:effectLst/>
                <a:latin typeface="Arial" charset="0"/>
                <a:ea typeface="+mn-ea"/>
                <a:cs typeface="Arial" charset="0"/>
                <a:hlinkClick r:id="rId4"/>
              </a:rPr>
              <a:t>::</a:t>
            </a:r>
            <a:r>
              <a:rPr lang="en-US" altLang="zh-CN" sz="1200" b="1" u="none" strike="noStrike" kern="1200" dirty="0" err="1">
                <a:solidFill>
                  <a:schemeClr val="tx1"/>
                </a:solidFill>
                <a:effectLst/>
                <a:latin typeface="Arial" charset="0"/>
                <a:ea typeface="+mn-ea"/>
                <a:cs typeface="Arial" charset="0"/>
                <a:hlinkClick r:id="rId4"/>
              </a:rPr>
              <a:t>parallel_sort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RandomAccessIterator</a:t>
            </a:r>
            <a:r>
              <a:rPr lang="en-US" altLang="zh-CN" sz="1200" kern="1200" dirty="0">
                <a:solidFill>
                  <a:schemeClr val="tx1"/>
                </a:solidFill>
                <a:effectLst/>
                <a:latin typeface="Arial" charset="0"/>
                <a:ea typeface="+mn-ea"/>
                <a:cs typeface="Arial" charset="0"/>
              </a:rPr>
              <a:t> begin, </a:t>
            </a:r>
            <a:r>
              <a:rPr lang="en-US" altLang="zh-CN" sz="1200" kern="1200" dirty="0" err="1">
                <a:solidFill>
                  <a:schemeClr val="tx1"/>
                </a:solidFill>
                <a:effectLst/>
                <a:latin typeface="Arial" charset="0"/>
                <a:ea typeface="+mn-ea"/>
                <a:cs typeface="Arial" charset="0"/>
              </a:rPr>
              <a:t>RandomAccessIterator</a:t>
            </a:r>
            <a:r>
              <a:rPr lang="en-US" altLang="zh-CN" sz="1200" kern="1200" dirty="0">
                <a:solidFill>
                  <a:schemeClr val="tx1"/>
                </a:solidFill>
                <a:effectLst/>
                <a:latin typeface="Arial" charset="0"/>
                <a:ea typeface="+mn-ea"/>
                <a:cs typeface="Arial" charset="0"/>
              </a:rPr>
              <a:t> end,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Compare &amp;comp)</a:t>
            </a:r>
            <a:r>
              <a:rPr lang="en-US" altLang="zh-CN" sz="1200" i="1" kern="1200" dirty="0">
                <a:solidFill>
                  <a:schemeClr val="tx1"/>
                </a:solidFill>
                <a:effectLst/>
                <a:latin typeface="Arial" charset="0"/>
                <a:ea typeface="+mn-ea"/>
                <a:cs typeface="Arial" charset="0"/>
              </a:rPr>
              <a:t> Sorts the data in [</a:t>
            </a:r>
            <a:r>
              <a:rPr lang="en-US" altLang="zh-CN" sz="1200" i="1" kern="1200" dirty="0" err="1">
                <a:solidFill>
                  <a:schemeClr val="tx1"/>
                </a:solidFill>
                <a:effectLst/>
                <a:latin typeface="Arial" charset="0"/>
                <a:ea typeface="+mn-ea"/>
                <a:cs typeface="Arial" charset="0"/>
              </a:rPr>
              <a:t>begin,end</a:t>
            </a:r>
            <a:r>
              <a:rPr lang="en-US" altLang="zh-CN" sz="1200" i="1" kern="1200" dirty="0">
                <a:solidFill>
                  <a:schemeClr val="tx1"/>
                </a:solidFill>
                <a:effectLst/>
                <a:latin typeface="Arial" charset="0"/>
                <a:ea typeface="+mn-ea"/>
                <a:cs typeface="Arial" charset="0"/>
              </a:rPr>
              <a:t>) using the given comparator.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RandomAccessIterator</a:t>
            </a:r>
            <a:r>
              <a:rPr lang="en-US" altLang="zh-CN" sz="1200" kern="1200" dirty="0">
                <a:solidFill>
                  <a:schemeClr val="tx1"/>
                </a:solidFill>
                <a:effectLst/>
                <a:latin typeface="Arial" charset="0"/>
                <a:ea typeface="+mn-ea"/>
                <a:cs typeface="Arial" charset="0"/>
              </a:rPr>
              <a:t>&gt;void </a:t>
            </a:r>
            <a:r>
              <a:rPr lang="en-US" altLang="zh-CN" sz="1200" b="1" u="none" strike="noStrike" kern="1200" dirty="0" err="1">
                <a:solidFill>
                  <a:schemeClr val="tx1"/>
                </a:solidFill>
                <a:effectLst/>
                <a:latin typeface="Arial" charset="0"/>
                <a:ea typeface="+mn-ea"/>
                <a:cs typeface="Arial" charset="0"/>
                <a:hlinkClick r:id="rId5"/>
              </a:rPr>
              <a:t>tbb</a:t>
            </a:r>
            <a:r>
              <a:rPr lang="en-US" altLang="zh-CN" sz="1200" b="1" u="none" strike="noStrike" kern="1200" dirty="0">
                <a:solidFill>
                  <a:schemeClr val="tx1"/>
                </a:solidFill>
                <a:effectLst/>
                <a:latin typeface="Arial" charset="0"/>
                <a:ea typeface="+mn-ea"/>
                <a:cs typeface="Arial" charset="0"/>
                <a:hlinkClick r:id="rId5"/>
              </a:rPr>
              <a:t>::</a:t>
            </a:r>
            <a:r>
              <a:rPr lang="en-US" altLang="zh-CN" sz="1200" b="1" u="none" strike="noStrike" kern="1200" dirty="0" err="1">
                <a:solidFill>
                  <a:schemeClr val="tx1"/>
                </a:solidFill>
                <a:effectLst/>
                <a:latin typeface="Arial" charset="0"/>
                <a:ea typeface="+mn-ea"/>
                <a:cs typeface="Arial" charset="0"/>
                <a:hlinkClick r:id="rId5"/>
              </a:rPr>
              <a:t>parallel_sort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RandomAccessIterator</a:t>
            </a:r>
            <a:r>
              <a:rPr lang="en-US" altLang="zh-CN" sz="1200" kern="1200" dirty="0">
                <a:solidFill>
                  <a:schemeClr val="tx1"/>
                </a:solidFill>
                <a:effectLst/>
                <a:latin typeface="Arial" charset="0"/>
                <a:ea typeface="+mn-ea"/>
                <a:cs typeface="Arial" charset="0"/>
              </a:rPr>
              <a:t> begin, </a:t>
            </a:r>
            <a:r>
              <a:rPr lang="en-US" altLang="zh-CN" sz="1200" kern="1200" dirty="0" err="1">
                <a:solidFill>
                  <a:schemeClr val="tx1"/>
                </a:solidFill>
                <a:effectLst/>
                <a:latin typeface="Arial" charset="0"/>
                <a:ea typeface="+mn-ea"/>
                <a:cs typeface="Arial" charset="0"/>
              </a:rPr>
              <a:t>RandomAccessIterator</a:t>
            </a:r>
            <a:r>
              <a:rPr lang="en-US" altLang="zh-CN" sz="1200" kern="1200" dirty="0">
                <a:solidFill>
                  <a:schemeClr val="tx1"/>
                </a:solidFill>
                <a:effectLst/>
                <a:latin typeface="Arial" charset="0"/>
                <a:ea typeface="+mn-ea"/>
                <a:cs typeface="Arial" charset="0"/>
              </a:rPr>
              <a:t> end)</a:t>
            </a:r>
            <a:r>
              <a:rPr lang="en-US" altLang="zh-CN" sz="1200" i="1" kern="1200" dirty="0">
                <a:solidFill>
                  <a:schemeClr val="tx1"/>
                </a:solidFill>
                <a:effectLst/>
                <a:latin typeface="Arial" charset="0"/>
                <a:ea typeface="+mn-ea"/>
                <a:cs typeface="Arial" charset="0"/>
              </a:rPr>
              <a:t> Sorts the data in [</a:t>
            </a:r>
            <a:r>
              <a:rPr lang="en-US" altLang="zh-CN" sz="1200" i="1" kern="1200" dirty="0" err="1">
                <a:solidFill>
                  <a:schemeClr val="tx1"/>
                </a:solidFill>
                <a:effectLst/>
                <a:latin typeface="Arial" charset="0"/>
                <a:ea typeface="+mn-ea"/>
                <a:cs typeface="Arial" charset="0"/>
              </a:rPr>
              <a:t>begin,end</a:t>
            </a:r>
            <a:r>
              <a:rPr lang="en-US" altLang="zh-CN" sz="1200" i="1" kern="1200" dirty="0">
                <a:solidFill>
                  <a:schemeClr val="tx1"/>
                </a:solidFill>
                <a:effectLst/>
                <a:latin typeface="Arial" charset="0"/>
                <a:ea typeface="+mn-ea"/>
                <a:cs typeface="Arial" charset="0"/>
              </a:rPr>
              <a:t>) with a default comparator </a:t>
            </a:r>
            <a:r>
              <a:rPr lang="en-US" altLang="zh-CN" sz="1200" i="1" kern="1200" dirty="0" err="1">
                <a:solidFill>
                  <a:schemeClr val="tx1"/>
                </a:solidFill>
                <a:effectLst/>
                <a:latin typeface="Arial" charset="0"/>
                <a:ea typeface="+mn-ea"/>
                <a:cs typeface="Arial" charset="0"/>
              </a:rPr>
              <a:t>std</a:t>
            </a:r>
            <a:r>
              <a:rPr lang="en-US" altLang="zh-CN" sz="1200" i="1" kern="1200" dirty="0">
                <a:solidFill>
                  <a:schemeClr val="tx1"/>
                </a:solidFill>
                <a:effectLst/>
                <a:latin typeface="Arial" charset="0"/>
                <a:ea typeface="+mn-ea"/>
                <a:cs typeface="Arial" charset="0"/>
              </a:rPr>
              <a:t>::less&lt;</a:t>
            </a:r>
            <a:r>
              <a:rPr lang="en-US" altLang="zh-CN" sz="1200" i="1" kern="1200" dirty="0" err="1">
                <a:solidFill>
                  <a:schemeClr val="tx1"/>
                </a:solidFill>
                <a:effectLst/>
                <a:latin typeface="Arial" charset="0"/>
                <a:ea typeface="+mn-ea"/>
                <a:cs typeface="Arial" charset="0"/>
              </a:rPr>
              <a:t>RandomAccessIterator</a:t>
            </a:r>
            <a:r>
              <a:rPr lang="en-US" altLang="zh-CN" sz="1200" i="1" kern="1200" dirty="0">
                <a:solidFill>
                  <a:schemeClr val="tx1"/>
                </a:solidFill>
                <a:effectLst/>
                <a:latin typeface="Arial" charset="0"/>
                <a:ea typeface="+mn-ea"/>
                <a:cs typeface="Arial" charset="0"/>
              </a:rPr>
              <a:t>&gt;.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T&gt;void </a:t>
            </a:r>
            <a:r>
              <a:rPr lang="en-US" altLang="zh-CN" sz="1200" b="1" u="none" strike="noStrike" kern="1200" dirty="0" err="1">
                <a:solidFill>
                  <a:schemeClr val="tx1"/>
                </a:solidFill>
                <a:effectLst/>
                <a:latin typeface="Arial" charset="0"/>
                <a:ea typeface="+mn-ea"/>
                <a:cs typeface="Arial" charset="0"/>
                <a:hlinkClick r:id="rId6"/>
              </a:rPr>
              <a:t>tbb</a:t>
            </a:r>
            <a:r>
              <a:rPr lang="en-US" altLang="zh-CN" sz="1200" b="1" u="none" strike="noStrike" kern="1200" dirty="0">
                <a:solidFill>
                  <a:schemeClr val="tx1"/>
                </a:solidFill>
                <a:effectLst/>
                <a:latin typeface="Arial" charset="0"/>
                <a:ea typeface="+mn-ea"/>
                <a:cs typeface="Arial" charset="0"/>
                <a:hlinkClick r:id="rId6"/>
              </a:rPr>
              <a:t>::</a:t>
            </a:r>
            <a:r>
              <a:rPr lang="en-US" altLang="zh-CN" sz="1200" b="1" u="none" strike="noStrike" kern="1200" dirty="0" err="1">
                <a:solidFill>
                  <a:schemeClr val="tx1"/>
                </a:solidFill>
                <a:effectLst/>
                <a:latin typeface="Arial" charset="0"/>
                <a:ea typeface="+mn-ea"/>
                <a:cs typeface="Arial" charset="0"/>
                <a:hlinkClick r:id="rId6"/>
              </a:rPr>
              <a:t>parallel_sort</a:t>
            </a:r>
            <a:r>
              <a:rPr lang="en-US" altLang="zh-CN" sz="1200" kern="1200" dirty="0">
                <a:solidFill>
                  <a:schemeClr val="tx1"/>
                </a:solidFill>
                <a:effectLst/>
                <a:latin typeface="Arial" charset="0"/>
                <a:ea typeface="+mn-ea"/>
                <a:cs typeface="Arial" charset="0"/>
              </a:rPr>
              <a:t> (T *begin, T *end)</a:t>
            </a:r>
            <a:r>
              <a:rPr lang="en-US" altLang="zh-CN" sz="1200" i="1" kern="1200" dirty="0">
                <a:solidFill>
                  <a:schemeClr val="tx1"/>
                </a:solidFill>
                <a:effectLst/>
                <a:latin typeface="Arial" charset="0"/>
                <a:ea typeface="+mn-ea"/>
                <a:cs typeface="Arial" charset="0"/>
              </a:rPr>
              <a:t> Sorts the data in the range [</a:t>
            </a:r>
            <a:r>
              <a:rPr lang="en-US" altLang="zh-CN" sz="1200" i="1" kern="1200" dirty="0" err="1">
                <a:solidFill>
                  <a:schemeClr val="tx1"/>
                </a:solidFill>
                <a:effectLst/>
                <a:latin typeface="Arial" charset="0"/>
                <a:ea typeface="+mn-ea"/>
                <a:cs typeface="Arial" charset="0"/>
              </a:rPr>
              <a:t>begin,end</a:t>
            </a:r>
            <a:r>
              <a:rPr lang="en-US" altLang="zh-CN" sz="1200" i="1" kern="1200" dirty="0">
                <a:solidFill>
                  <a:schemeClr val="tx1"/>
                </a:solidFill>
                <a:effectLst/>
                <a:latin typeface="Arial" charset="0"/>
                <a:ea typeface="+mn-ea"/>
                <a:cs typeface="Arial" charset="0"/>
              </a:rPr>
              <a:t>) with a default comparator </a:t>
            </a:r>
            <a:r>
              <a:rPr lang="en-US" altLang="zh-CN" sz="1200" i="1" kern="1200" dirty="0" err="1">
                <a:solidFill>
                  <a:schemeClr val="tx1"/>
                </a:solidFill>
                <a:effectLst/>
                <a:latin typeface="Arial" charset="0"/>
                <a:ea typeface="+mn-ea"/>
                <a:cs typeface="Arial" charset="0"/>
              </a:rPr>
              <a:t>std</a:t>
            </a:r>
            <a:r>
              <a:rPr lang="en-US" altLang="zh-CN" sz="1200" i="1" kern="1200" dirty="0">
                <a:solidFill>
                  <a:schemeClr val="tx1"/>
                </a:solidFill>
                <a:effectLst/>
                <a:latin typeface="Arial" charset="0"/>
                <a:ea typeface="+mn-ea"/>
                <a:cs typeface="Arial" charset="0"/>
              </a:rPr>
              <a:t>::less&lt;T&gt;. </a:t>
            </a:r>
            <a:endParaRPr lang="zh-CN" altLang="en-US" dirty="0">
              <a:cs typeface="Arial" pitchFamily="34" charset="0"/>
            </a:endParaRPr>
          </a:p>
        </p:txBody>
      </p:sp>
    </p:spTree>
    <p:extLst>
      <p:ext uri="{BB962C8B-B14F-4D97-AF65-F5344CB8AC3E}">
        <p14:creationId xmlns:p14="http://schemas.microsoft.com/office/powerpoint/2010/main" val="8313465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19">
              <a:defRPr sz="2300">
                <a:solidFill>
                  <a:schemeClr val="tx1"/>
                </a:solidFill>
                <a:latin typeface="Verdana" pitchFamily="34" charset="0"/>
              </a:defRPr>
            </a:lvl1pPr>
            <a:lvl2pPr marL="716204" indent="-275463" defTabSz="913619">
              <a:defRPr sz="2300">
                <a:solidFill>
                  <a:schemeClr val="tx1"/>
                </a:solidFill>
                <a:latin typeface="Verdana" pitchFamily="34" charset="0"/>
              </a:defRPr>
            </a:lvl2pPr>
            <a:lvl3pPr marL="1101852" indent="-220370" defTabSz="913619">
              <a:defRPr sz="2300">
                <a:solidFill>
                  <a:schemeClr val="tx1"/>
                </a:solidFill>
                <a:latin typeface="Verdana" pitchFamily="34" charset="0"/>
              </a:defRPr>
            </a:lvl3pPr>
            <a:lvl4pPr marL="1542593" indent="-220370" defTabSz="913619">
              <a:defRPr sz="2300">
                <a:solidFill>
                  <a:schemeClr val="tx1"/>
                </a:solidFill>
                <a:latin typeface="Verdana" pitchFamily="34" charset="0"/>
              </a:defRPr>
            </a:lvl4pPr>
            <a:lvl5pPr marL="1983334" indent="-220370" defTabSz="913619">
              <a:defRPr sz="2300">
                <a:solidFill>
                  <a:schemeClr val="tx1"/>
                </a:solidFill>
                <a:latin typeface="Verdana" pitchFamily="34" charset="0"/>
              </a:defRPr>
            </a:lvl5pPr>
            <a:lvl6pPr marL="2424074" indent="-220370" algn="ctr" defTabSz="913619" eaLnBrk="0" fontAlgn="base" hangingPunct="0">
              <a:spcBef>
                <a:spcPct val="0"/>
              </a:spcBef>
              <a:spcAft>
                <a:spcPct val="0"/>
              </a:spcAft>
              <a:defRPr sz="2300">
                <a:solidFill>
                  <a:schemeClr val="tx1"/>
                </a:solidFill>
                <a:latin typeface="Verdana" pitchFamily="34" charset="0"/>
              </a:defRPr>
            </a:lvl6pPr>
            <a:lvl7pPr marL="2864815" indent="-220370" algn="ctr" defTabSz="913619" eaLnBrk="0" fontAlgn="base" hangingPunct="0">
              <a:spcBef>
                <a:spcPct val="0"/>
              </a:spcBef>
              <a:spcAft>
                <a:spcPct val="0"/>
              </a:spcAft>
              <a:defRPr sz="2300">
                <a:solidFill>
                  <a:schemeClr val="tx1"/>
                </a:solidFill>
                <a:latin typeface="Verdana" pitchFamily="34" charset="0"/>
              </a:defRPr>
            </a:lvl7pPr>
            <a:lvl8pPr marL="3305556" indent="-220370" algn="ctr" defTabSz="913619" eaLnBrk="0" fontAlgn="base" hangingPunct="0">
              <a:spcBef>
                <a:spcPct val="0"/>
              </a:spcBef>
              <a:spcAft>
                <a:spcPct val="0"/>
              </a:spcAft>
              <a:defRPr sz="2300">
                <a:solidFill>
                  <a:schemeClr val="tx1"/>
                </a:solidFill>
                <a:latin typeface="Verdana" pitchFamily="34" charset="0"/>
              </a:defRPr>
            </a:lvl8pPr>
            <a:lvl9pPr marL="3746297" indent="-220370" algn="ctr" defTabSz="913619" eaLnBrk="0" fontAlgn="base" hangingPunct="0">
              <a:spcBef>
                <a:spcPct val="0"/>
              </a:spcBef>
              <a:spcAft>
                <a:spcPct val="0"/>
              </a:spcAft>
              <a:defRPr sz="2300">
                <a:solidFill>
                  <a:schemeClr val="tx1"/>
                </a:solidFill>
                <a:latin typeface="Verdana" pitchFamily="34" charset="0"/>
              </a:defRPr>
            </a:lvl9pPr>
          </a:lstStyle>
          <a:p>
            <a:fld id="{70F1998D-6DA3-4418-A4DF-01F83CC98524}" type="slidenum">
              <a:rPr lang="zh-CN" altLang="en-US" sz="1200"/>
              <a:pPr/>
              <a:t>74</a:t>
            </a:fld>
            <a:endParaRPr lang="en-US" altLang="zh-CN" sz="120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xfrm>
            <a:off x="685191" y="4343093"/>
            <a:ext cx="5487618" cy="411572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en-US" altLang="zh-CN" dirty="0">
              <a:cs typeface="Arial" pitchFamily="34" charset="0"/>
            </a:endParaRPr>
          </a:p>
        </p:txBody>
      </p:sp>
    </p:spTree>
    <p:extLst>
      <p:ext uri="{BB962C8B-B14F-4D97-AF65-F5344CB8AC3E}">
        <p14:creationId xmlns:p14="http://schemas.microsoft.com/office/powerpoint/2010/main" val="2357763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19">
              <a:defRPr sz="2300">
                <a:solidFill>
                  <a:schemeClr val="tx1"/>
                </a:solidFill>
                <a:latin typeface="Verdana" pitchFamily="34" charset="0"/>
              </a:defRPr>
            </a:lvl1pPr>
            <a:lvl2pPr marL="716204" indent="-275463" defTabSz="913619">
              <a:defRPr sz="2300">
                <a:solidFill>
                  <a:schemeClr val="tx1"/>
                </a:solidFill>
                <a:latin typeface="Verdana" pitchFamily="34" charset="0"/>
              </a:defRPr>
            </a:lvl2pPr>
            <a:lvl3pPr marL="1101852" indent="-220370" defTabSz="913619">
              <a:defRPr sz="2300">
                <a:solidFill>
                  <a:schemeClr val="tx1"/>
                </a:solidFill>
                <a:latin typeface="Verdana" pitchFamily="34" charset="0"/>
              </a:defRPr>
            </a:lvl3pPr>
            <a:lvl4pPr marL="1542593" indent="-220370" defTabSz="913619">
              <a:defRPr sz="2300">
                <a:solidFill>
                  <a:schemeClr val="tx1"/>
                </a:solidFill>
                <a:latin typeface="Verdana" pitchFamily="34" charset="0"/>
              </a:defRPr>
            </a:lvl4pPr>
            <a:lvl5pPr marL="1983334" indent="-220370" defTabSz="913619">
              <a:defRPr sz="2300">
                <a:solidFill>
                  <a:schemeClr val="tx1"/>
                </a:solidFill>
                <a:latin typeface="Verdana" pitchFamily="34" charset="0"/>
              </a:defRPr>
            </a:lvl5pPr>
            <a:lvl6pPr marL="2424074" indent="-220370" algn="ctr" defTabSz="913619" eaLnBrk="0" fontAlgn="base" hangingPunct="0">
              <a:spcBef>
                <a:spcPct val="0"/>
              </a:spcBef>
              <a:spcAft>
                <a:spcPct val="0"/>
              </a:spcAft>
              <a:defRPr sz="2300">
                <a:solidFill>
                  <a:schemeClr val="tx1"/>
                </a:solidFill>
                <a:latin typeface="Verdana" pitchFamily="34" charset="0"/>
              </a:defRPr>
            </a:lvl6pPr>
            <a:lvl7pPr marL="2864815" indent="-220370" algn="ctr" defTabSz="913619" eaLnBrk="0" fontAlgn="base" hangingPunct="0">
              <a:spcBef>
                <a:spcPct val="0"/>
              </a:spcBef>
              <a:spcAft>
                <a:spcPct val="0"/>
              </a:spcAft>
              <a:defRPr sz="2300">
                <a:solidFill>
                  <a:schemeClr val="tx1"/>
                </a:solidFill>
                <a:latin typeface="Verdana" pitchFamily="34" charset="0"/>
              </a:defRPr>
            </a:lvl7pPr>
            <a:lvl8pPr marL="3305556" indent="-220370" algn="ctr" defTabSz="913619" eaLnBrk="0" fontAlgn="base" hangingPunct="0">
              <a:spcBef>
                <a:spcPct val="0"/>
              </a:spcBef>
              <a:spcAft>
                <a:spcPct val="0"/>
              </a:spcAft>
              <a:defRPr sz="2300">
                <a:solidFill>
                  <a:schemeClr val="tx1"/>
                </a:solidFill>
                <a:latin typeface="Verdana" pitchFamily="34" charset="0"/>
              </a:defRPr>
            </a:lvl8pPr>
            <a:lvl9pPr marL="3746297" indent="-220370" algn="ctr" defTabSz="913619" eaLnBrk="0" fontAlgn="base" hangingPunct="0">
              <a:spcBef>
                <a:spcPct val="0"/>
              </a:spcBef>
              <a:spcAft>
                <a:spcPct val="0"/>
              </a:spcAft>
              <a:defRPr sz="2300">
                <a:solidFill>
                  <a:schemeClr val="tx1"/>
                </a:solidFill>
                <a:latin typeface="Verdana" pitchFamily="34" charset="0"/>
              </a:defRPr>
            </a:lvl9pPr>
          </a:lstStyle>
          <a:p>
            <a:fld id="{78E3080D-DF1F-4AF0-B168-C5E6FC489B39}" type="slidenum">
              <a:rPr lang="zh-CN" altLang="en-US" sz="1200"/>
              <a:pPr/>
              <a:t>75</a:t>
            </a:fld>
            <a:endParaRPr lang="en-US" altLang="zh-CN" sz="120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xfrm>
            <a:off x="685191" y="4343093"/>
            <a:ext cx="5487618" cy="411572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solidFill>
                <a:schemeClr val="bg2"/>
              </a:solidFill>
              <a:cs typeface="Arial" pitchFamily="34" charset="0"/>
            </a:endParaRPr>
          </a:p>
        </p:txBody>
      </p:sp>
    </p:spTree>
    <p:extLst>
      <p:ext uri="{BB962C8B-B14F-4D97-AF65-F5344CB8AC3E}">
        <p14:creationId xmlns:p14="http://schemas.microsoft.com/office/powerpoint/2010/main" val="2964210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19">
              <a:defRPr sz="2300">
                <a:solidFill>
                  <a:schemeClr val="tx1"/>
                </a:solidFill>
                <a:latin typeface="Verdana" pitchFamily="34" charset="0"/>
              </a:defRPr>
            </a:lvl1pPr>
            <a:lvl2pPr marL="716204" indent="-275463" defTabSz="913619">
              <a:defRPr sz="2300">
                <a:solidFill>
                  <a:schemeClr val="tx1"/>
                </a:solidFill>
                <a:latin typeface="Verdana" pitchFamily="34" charset="0"/>
              </a:defRPr>
            </a:lvl2pPr>
            <a:lvl3pPr marL="1101852" indent="-220370" defTabSz="913619">
              <a:defRPr sz="2300">
                <a:solidFill>
                  <a:schemeClr val="tx1"/>
                </a:solidFill>
                <a:latin typeface="Verdana" pitchFamily="34" charset="0"/>
              </a:defRPr>
            </a:lvl3pPr>
            <a:lvl4pPr marL="1542593" indent="-220370" defTabSz="913619">
              <a:defRPr sz="2300">
                <a:solidFill>
                  <a:schemeClr val="tx1"/>
                </a:solidFill>
                <a:latin typeface="Verdana" pitchFamily="34" charset="0"/>
              </a:defRPr>
            </a:lvl4pPr>
            <a:lvl5pPr marL="1983334" indent="-220370" defTabSz="913619">
              <a:defRPr sz="2300">
                <a:solidFill>
                  <a:schemeClr val="tx1"/>
                </a:solidFill>
                <a:latin typeface="Verdana" pitchFamily="34" charset="0"/>
              </a:defRPr>
            </a:lvl5pPr>
            <a:lvl6pPr marL="2424074" indent="-220370" algn="ctr" defTabSz="913619" eaLnBrk="0" fontAlgn="base" hangingPunct="0">
              <a:spcBef>
                <a:spcPct val="0"/>
              </a:spcBef>
              <a:spcAft>
                <a:spcPct val="0"/>
              </a:spcAft>
              <a:defRPr sz="2300">
                <a:solidFill>
                  <a:schemeClr val="tx1"/>
                </a:solidFill>
                <a:latin typeface="Verdana" pitchFamily="34" charset="0"/>
              </a:defRPr>
            </a:lvl6pPr>
            <a:lvl7pPr marL="2864815" indent="-220370" algn="ctr" defTabSz="913619" eaLnBrk="0" fontAlgn="base" hangingPunct="0">
              <a:spcBef>
                <a:spcPct val="0"/>
              </a:spcBef>
              <a:spcAft>
                <a:spcPct val="0"/>
              </a:spcAft>
              <a:defRPr sz="2300">
                <a:solidFill>
                  <a:schemeClr val="tx1"/>
                </a:solidFill>
                <a:latin typeface="Verdana" pitchFamily="34" charset="0"/>
              </a:defRPr>
            </a:lvl7pPr>
            <a:lvl8pPr marL="3305556" indent="-220370" algn="ctr" defTabSz="913619" eaLnBrk="0" fontAlgn="base" hangingPunct="0">
              <a:spcBef>
                <a:spcPct val="0"/>
              </a:spcBef>
              <a:spcAft>
                <a:spcPct val="0"/>
              </a:spcAft>
              <a:defRPr sz="2300">
                <a:solidFill>
                  <a:schemeClr val="tx1"/>
                </a:solidFill>
                <a:latin typeface="Verdana" pitchFamily="34" charset="0"/>
              </a:defRPr>
            </a:lvl8pPr>
            <a:lvl9pPr marL="3746297" indent="-220370" algn="ctr" defTabSz="913619" eaLnBrk="0" fontAlgn="base" hangingPunct="0">
              <a:spcBef>
                <a:spcPct val="0"/>
              </a:spcBef>
              <a:spcAft>
                <a:spcPct val="0"/>
              </a:spcAft>
              <a:defRPr sz="2300">
                <a:solidFill>
                  <a:schemeClr val="tx1"/>
                </a:solidFill>
                <a:latin typeface="Verdana" pitchFamily="34" charset="0"/>
              </a:defRPr>
            </a:lvl9pPr>
          </a:lstStyle>
          <a:p>
            <a:fld id="{18C8F544-4B9D-4EC0-B251-BBB874559CDB}" type="slidenum">
              <a:rPr lang="zh-CN" altLang="en-US" sz="1200"/>
              <a:pPr/>
              <a:t>76</a:t>
            </a:fld>
            <a:endParaRPr lang="en-US" altLang="zh-CN" sz="120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xfrm>
            <a:off x="685191" y="4343093"/>
            <a:ext cx="5487618" cy="411572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en-US" altLang="zh-CN" dirty="0">
              <a:cs typeface="Arial" pitchFamily="34" charset="0"/>
            </a:endParaRPr>
          </a:p>
        </p:txBody>
      </p:sp>
    </p:spTree>
    <p:extLst>
      <p:ext uri="{BB962C8B-B14F-4D97-AF65-F5344CB8AC3E}">
        <p14:creationId xmlns:p14="http://schemas.microsoft.com/office/powerpoint/2010/main" val="26511620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19">
              <a:defRPr sz="2300">
                <a:solidFill>
                  <a:schemeClr val="tx1"/>
                </a:solidFill>
                <a:latin typeface="Verdana" pitchFamily="34" charset="0"/>
              </a:defRPr>
            </a:lvl1pPr>
            <a:lvl2pPr marL="716204" indent="-275463" defTabSz="913619">
              <a:defRPr sz="2300">
                <a:solidFill>
                  <a:schemeClr val="tx1"/>
                </a:solidFill>
                <a:latin typeface="Verdana" pitchFamily="34" charset="0"/>
              </a:defRPr>
            </a:lvl2pPr>
            <a:lvl3pPr marL="1101852" indent="-220370" defTabSz="913619">
              <a:defRPr sz="2300">
                <a:solidFill>
                  <a:schemeClr val="tx1"/>
                </a:solidFill>
                <a:latin typeface="Verdana" pitchFamily="34" charset="0"/>
              </a:defRPr>
            </a:lvl3pPr>
            <a:lvl4pPr marL="1542593" indent="-220370" defTabSz="913619">
              <a:defRPr sz="2300">
                <a:solidFill>
                  <a:schemeClr val="tx1"/>
                </a:solidFill>
                <a:latin typeface="Verdana" pitchFamily="34" charset="0"/>
              </a:defRPr>
            </a:lvl4pPr>
            <a:lvl5pPr marL="1983334" indent="-220370" defTabSz="913619">
              <a:defRPr sz="2300">
                <a:solidFill>
                  <a:schemeClr val="tx1"/>
                </a:solidFill>
                <a:latin typeface="Verdana" pitchFamily="34" charset="0"/>
              </a:defRPr>
            </a:lvl5pPr>
            <a:lvl6pPr marL="2424074" indent="-220370" algn="ctr" defTabSz="913619" eaLnBrk="0" fontAlgn="base" hangingPunct="0">
              <a:spcBef>
                <a:spcPct val="0"/>
              </a:spcBef>
              <a:spcAft>
                <a:spcPct val="0"/>
              </a:spcAft>
              <a:defRPr sz="2300">
                <a:solidFill>
                  <a:schemeClr val="tx1"/>
                </a:solidFill>
                <a:latin typeface="Verdana" pitchFamily="34" charset="0"/>
              </a:defRPr>
            </a:lvl6pPr>
            <a:lvl7pPr marL="2864815" indent="-220370" algn="ctr" defTabSz="913619" eaLnBrk="0" fontAlgn="base" hangingPunct="0">
              <a:spcBef>
                <a:spcPct val="0"/>
              </a:spcBef>
              <a:spcAft>
                <a:spcPct val="0"/>
              </a:spcAft>
              <a:defRPr sz="2300">
                <a:solidFill>
                  <a:schemeClr val="tx1"/>
                </a:solidFill>
                <a:latin typeface="Verdana" pitchFamily="34" charset="0"/>
              </a:defRPr>
            </a:lvl7pPr>
            <a:lvl8pPr marL="3305556" indent="-220370" algn="ctr" defTabSz="913619" eaLnBrk="0" fontAlgn="base" hangingPunct="0">
              <a:spcBef>
                <a:spcPct val="0"/>
              </a:spcBef>
              <a:spcAft>
                <a:spcPct val="0"/>
              </a:spcAft>
              <a:defRPr sz="2300">
                <a:solidFill>
                  <a:schemeClr val="tx1"/>
                </a:solidFill>
                <a:latin typeface="Verdana" pitchFamily="34" charset="0"/>
              </a:defRPr>
            </a:lvl8pPr>
            <a:lvl9pPr marL="3746297" indent="-220370" algn="ctr" defTabSz="913619" eaLnBrk="0" fontAlgn="base" hangingPunct="0">
              <a:spcBef>
                <a:spcPct val="0"/>
              </a:spcBef>
              <a:spcAft>
                <a:spcPct val="0"/>
              </a:spcAft>
              <a:defRPr sz="2300">
                <a:solidFill>
                  <a:schemeClr val="tx1"/>
                </a:solidFill>
                <a:latin typeface="Verdana" pitchFamily="34" charset="0"/>
              </a:defRPr>
            </a:lvl9pPr>
          </a:lstStyle>
          <a:p>
            <a:fld id="{62E086A2-FC23-4B3E-AA77-CBFA5983D8CA}" type="slidenum">
              <a:rPr lang="zh-CN" altLang="en-US" sz="1200"/>
              <a:pPr/>
              <a:t>77</a:t>
            </a:fld>
            <a:endParaRPr lang="en-US" altLang="zh-CN" sz="120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xfrm>
            <a:off x="685191" y="4343093"/>
            <a:ext cx="5487618" cy="411572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en-US" altLang="zh-CN" dirty="0">
              <a:cs typeface="Arial" pitchFamily="34" charset="0"/>
            </a:endParaRPr>
          </a:p>
        </p:txBody>
      </p:sp>
    </p:spTree>
    <p:extLst>
      <p:ext uri="{BB962C8B-B14F-4D97-AF65-F5344CB8AC3E}">
        <p14:creationId xmlns:p14="http://schemas.microsoft.com/office/powerpoint/2010/main" val="2184466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37FA02DF-E787-4F6C-B591-9F88E40B4ACB}" type="datetime8">
              <a:rPr lang="en-US" altLang="en-US"/>
              <a:pPr/>
              <a:t>11/3/22 10:08 AM</a:t>
            </a:fld>
            <a:endParaRPr lang="en-US" altLang="en-US"/>
          </a:p>
        </p:txBody>
      </p:sp>
      <p:sp>
        <p:nvSpPr>
          <p:cNvPr id="6" name="Rectangle 6"/>
          <p:cNvSpPr>
            <a:spLocks noGrp="1" noChangeArrowheads="1"/>
          </p:cNvSpPr>
          <p:nvPr>
            <p:ph type="ftr" sz="quarter" idx="4"/>
          </p:nvPr>
        </p:nvSpPr>
        <p:spPr>
          <a:ln/>
        </p:spPr>
        <p:txBody>
          <a:bodyPr/>
          <a:lstStyle/>
          <a:p>
            <a:pPr eaLnBrk="1" hangingPunct="1"/>
            <a:r>
              <a:rPr lang="en-US" altLang="en-US"/>
              <a:t>©2004 Microsoft Corporation. All rights reserved.</a:t>
            </a:r>
          </a:p>
          <a:p>
            <a:r>
              <a:rPr lang="en-US" altLang="en-US"/>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4EB2D89F-85EB-4C34-859A-CF1245FA515C}" type="slidenum">
              <a:rPr lang="en-US" altLang="en-US"/>
              <a:pPr/>
              <a:t>25</a:t>
            </a:fld>
            <a:endParaRPr lang="en-US" altLang="en-US"/>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r>
              <a:rPr lang="en-CA" altLang="en-US" dirty="0"/>
              <a:t>Why this talk?</a:t>
            </a:r>
            <a:endParaRPr lang="en-US" altLang="en-US" dirty="0"/>
          </a:p>
          <a:p>
            <a:pPr lvl="1"/>
            <a:r>
              <a:rPr lang="en-CA" altLang="en-US" dirty="0"/>
              <a:t>Multi-threading is hard—to get benefit you need to plan for it, and you will hit subtle bugs.</a:t>
            </a:r>
            <a:endParaRPr lang="en-US" altLang="en-US" dirty="0"/>
          </a:p>
          <a:p>
            <a:pPr lvl="1"/>
            <a:r>
              <a:rPr lang="en-CA" altLang="en-US" dirty="0"/>
              <a:t>Effective multi-threading can be </a:t>
            </a:r>
            <a:r>
              <a:rPr lang="en-CA" altLang="en-US" i="1" dirty="0"/>
              <a:t>really</a:t>
            </a:r>
            <a:r>
              <a:rPr lang="en-CA" altLang="en-US" dirty="0"/>
              <a:t> hard. You may hit problems where threading is actually hurting performance.</a:t>
            </a:r>
          </a:p>
          <a:p>
            <a:pPr lvl="1"/>
            <a:r>
              <a:rPr lang="en-CA" altLang="en-US" dirty="0"/>
              <a:t>Done properly—huge benefits</a:t>
            </a:r>
            <a:endParaRPr lang="en-US" altLang="en-US" dirty="0"/>
          </a:p>
          <a:p>
            <a:endParaRPr lang="en-US" altLang="en-US" dirty="0"/>
          </a:p>
          <a:p>
            <a:r>
              <a:rPr lang="en-CA" altLang="en-US" dirty="0"/>
              <a:t>Good multi-threading always starts with good design.</a:t>
            </a:r>
            <a:endParaRPr lang="en-US"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19">
              <a:defRPr sz="2300">
                <a:solidFill>
                  <a:schemeClr val="tx1"/>
                </a:solidFill>
                <a:latin typeface="Verdana" pitchFamily="34" charset="0"/>
              </a:defRPr>
            </a:lvl1pPr>
            <a:lvl2pPr marL="716204" indent="-275463" defTabSz="913619">
              <a:defRPr sz="2300">
                <a:solidFill>
                  <a:schemeClr val="tx1"/>
                </a:solidFill>
                <a:latin typeface="Verdana" pitchFamily="34" charset="0"/>
              </a:defRPr>
            </a:lvl2pPr>
            <a:lvl3pPr marL="1101852" indent="-220370" defTabSz="913619">
              <a:defRPr sz="2300">
                <a:solidFill>
                  <a:schemeClr val="tx1"/>
                </a:solidFill>
                <a:latin typeface="Verdana" pitchFamily="34" charset="0"/>
              </a:defRPr>
            </a:lvl3pPr>
            <a:lvl4pPr marL="1542593" indent="-220370" defTabSz="913619">
              <a:defRPr sz="2300">
                <a:solidFill>
                  <a:schemeClr val="tx1"/>
                </a:solidFill>
                <a:latin typeface="Verdana" pitchFamily="34" charset="0"/>
              </a:defRPr>
            </a:lvl4pPr>
            <a:lvl5pPr marL="1983334" indent="-220370" defTabSz="913619">
              <a:defRPr sz="2300">
                <a:solidFill>
                  <a:schemeClr val="tx1"/>
                </a:solidFill>
                <a:latin typeface="Verdana" pitchFamily="34" charset="0"/>
              </a:defRPr>
            </a:lvl5pPr>
            <a:lvl6pPr marL="2424074" indent="-220370" algn="ctr" defTabSz="913619" eaLnBrk="0" fontAlgn="base" hangingPunct="0">
              <a:spcBef>
                <a:spcPct val="0"/>
              </a:spcBef>
              <a:spcAft>
                <a:spcPct val="0"/>
              </a:spcAft>
              <a:defRPr sz="2300">
                <a:solidFill>
                  <a:schemeClr val="tx1"/>
                </a:solidFill>
                <a:latin typeface="Verdana" pitchFamily="34" charset="0"/>
              </a:defRPr>
            </a:lvl6pPr>
            <a:lvl7pPr marL="2864815" indent="-220370" algn="ctr" defTabSz="913619" eaLnBrk="0" fontAlgn="base" hangingPunct="0">
              <a:spcBef>
                <a:spcPct val="0"/>
              </a:spcBef>
              <a:spcAft>
                <a:spcPct val="0"/>
              </a:spcAft>
              <a:defRPr sz="2300">
                <a:solidFill>
                  <a:schemeClr val="tx1"/>
                </a:solidFill>
                <a:latin typeface="Verdana" pitchFamily="34" charset="0"/>
              </a:defRPr>
            </a:lvl7pPr>
            <a:lvl8pPr marL="3305556" indent="-220370" algn="ctr" defTabSz="913619" eaLnBrk="0" fontAlgn="base" hangingPunct="0">
              <a:spcBef>
                <a:spcPct val="0"/>
              </a:spcBef>
              <a:spcAft>
                <a:spcPct val="0"/>
              </a:spcAft>
              <a:defRPr sz="2300">
                <a:solidFill>
                  <a:schemeClr val="tx1"/>
                </a:solidFill>
                <a:latin typeface="Verdana" pitchFamily="34" charset="0"/>
              </a:defRPr>
            </a:lvl8pPr>
            <a:lvl9pPr marL="3746297" indent="-220370" algn="ctr" defTabSz="913619" eaLnBrk="0" fontAlgn="base" hangingPunct="0">
              <a:spcBef>
                <a:spcPct val="0"/>
              </a:spcBef>
              <a:spcAft>
                <a:spcPct val="0"/>
              </a:spcAft>
              <a:defRPr sz="2300">
                <a:solidFill>
                  <a:schemeClr val="tx1"/>
                </a:solidFill>
                <a:latin typeface="Verdana" pitchFamily="34" charset="0"/>
              </a:defRPr>
            </a:lvl9pPr>
          </a:lstStyle>
          <a:p>
            <a:fld id="{3EF4C443-A139-4298-8438-8B62883149F9}" type="slidenum">
              <a:rPr lang="zh-CN" altLang="en-US" sz="1200"/>
              <a:pPr/>
              <a:t>78</a:t>
            </a:fld>
            <a:endParaRPr lang="en-US" altLang="zh-CN" sz="120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xfrm>
            <a:off x="685191" y="4343093"/>
            <a:ext cx="5487618" cy="411572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en-US" altLang="zh-CN" dirty="0">
              <a:cs typeface="Arial" pitchFamily="34" charset="0"/>
            </a:endParaRPr>
          </a:p>
        </p:txBody>
      </p:sp>
    </p:spTree>
    <p:extLst>
      <p:ext uri="{BB962C8B-B14F-4D97-AF65-F5344CB8AC3E}">
        <p14:creationId xmlns:p14="http://schemas.microsoft.com/office/powerpoint/2010/main" val="29391852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19">
              <a:defRPr sz="2300">
                <a:solidFill>
                  <a:schemeClr val="tx1"/>
                </a:solidFill>
                <a:latin typeface="Verdana" pitchFamily="34" charset="0"/>
              </a:defRPr>
            </a:lvl1pPr>
            <a:lvl2pPr marL="716204" indent="-275463" defTabSz="913619">
              <a:defRPr sz="2300">
                <a:solidFill>
                  <a:schemeClr val="tx1"/>
                </a:solidFill>
                <a:latin typeface="Verdana" pitchFamily="34" charset="0"/>
              </a:defRPr>
            </a:lvl2pPr>
            <a:lvl3pPr marL="1101852" indent="-220370" defTabSz="913619">
              <a:defRPr sz="2300">
                <a:solidFill>
                  <a:schemeClr val="tx1"/>
                </a:solidFill>
                <a:latin typeface="Verdana" pitchFamily="34" charset="0"/>
              </a:defRPr>
            </a:lvl3pPr>
            <a:lvl4pPr marL="1542593" indent="-220370" defTabSz="913619">
              <a:defRPr sz="2300">
                <a:solidFill>
                  <a:schemeClr val="tx1"/>
                </a:solidFill>
                <a:latin typeface="Verdana" pitchFamily="34" charset="0"/>
              </a:defRPr>
            </a:lvl4pPr>
            <a:lvl5pPr marL="1983334" indent="-220370" defTabSz="913619">
              <a:defRPr sz="2300">
                <a:solidFill>
                  <a:schemeClr val="tx1"/>
                </a:solidFill>
                <a:latin typeface="Verdana" pitchFamily="34" charset="0"/>
              </a:defRPr>
            </a:lvl5pPr>
            <a:lvl6pPr marL="2424074" indent="-220370" algn="ctr" defTabSz="913619" eaLnBrk="0" fontAlgn="base" hangingPunct="0">
              <a:spcBef>
                <a:spcPct val="0"/>
              </a:spcBef>
              <a:spcAft>
                <a:spcPct val="0"/>
              </a:spcAft>
              <a:defRPr sz="2300">
                <a:solidFill>
                  <a:schemeClr val="tx1"/>
                </a:solidFill>
                <a:latin typeface="Verdana" pitchFamily="34" charset="0"/>
              </a:defRPr>
            </a:lvl6pPr>
            <a:lvl7pPr marL="2864815" indent="-220370" algn="ctr" defTabSz="913619" eaLnBrk="0" fontAlgn="base" hangingPunct="0">
              <a:spcBef>
                <a:spcPct val="0"/>
              </a:spcBef>
              <a:spcAft>
                <a:spcPct val="0"/>
              </a:spcAft>
              <a:defRPr sz="2300">
                <a:solidFill>
                  <a:schemeClr val="tx1"/>
                </a:solidFill>
                <a:latin typeface="Verdana" pitchFamily="34" charset="0"/>
              </a:defRPr>
            </a:lvl7pPr>
            <a:lvl8pPr marL="3305556" indent="-220370" algn="ctr" defTabSz="913619" eaLnBrk="0" fontAlgn="base" hangingPunct="0">
              <a:spcBef>
                <a:spcPct val="0"/>
              </a:spcBef>
              <a:spcAft>
                <a:spcPct val="0"/>
              </a:spcAft>
              <a:defRPr sz="2300">
                <a:solidFill>
                  <a:schemeClr val="tx1"/>
                </a:solidFill>
                <a:latin typeface="Verdana" pitchFamily="34" charset="0"/>
              </a:defRPr>
            </a:lvl8pPr>
            <a:lvl9pPr marL="3746297" indent="-220370" algn="ctr" defTabSz="913619" eaLnBrk="0" fontAlgn="base" hangingPunct="0">
              <a:spcBef>
                <a:spcPct val="0"/>
              </a:spcBef>
              <a:spcAft>
                <a:spcPct val="0"/>
              </a:spcAft>
              <a:defRPr sz="2300">
                <a:solidFill>
                  <a:schemeClr val="tx1"/>
                </a:solidFill>
                <a:latin typeface="Verdana" pitchFamily="34" charset="0"/>
              </a:defRPr>
            </a:lvl9pPr>
          </a:lstStyle>
          <a:p>
            <a:fld id="{E1ACD10B-2C43-48BD-AC8F-C403270D91F6}" type="slidenum">
              <a:rPr lang="zh-CN" altLang="en-US" sz="1200"/>
              <a:pPr/>
              <a:t>79</a:t>
            </a:fld>
            <a:endParaRPr lang="en-US" altLang="zh-CN" sz="120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xfrm>
            <a:off x="685191" y="4343093"/>
            <a:ext cx="5487618" cy="411572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5000"/>
              </a:lnSpc>
              <a:spcBef>
                <a:spcPct val="20000"/>
              </a:spcBef>
              <a:spcAft>
                <a:spcPct val="20000"/>
              </a:spcAft>
              <a:buClr>
                <a:schemeClr val="tx1"/>
              </a:buClr>
              <a:buFont typeface="Wingdings" pitchFamily="2" charset="2"/>
              <a:buNone/>
            </a:pPr>
            <a:endParaRPr lang="en-US" altLang="zh-CN" dirty="0">
              <a:solidFill>
                <a:schemeClr val="bg2"/>
              </a:solidFill>
              <a:cs typeface="Arial" pitchFamily="34" charset="0"/>
            </a:endParaRPr>
          </a:p>
        </p:txBody>
      </p:sp>
    </p:spTree>
    <p:extLst>
      <p:ext uri="{BB962C8B-B14F-4D97-AF65-F5344CB8AC3E}">
        <p14:creationId xmlns:p14="http://schemas.microsoft.com/office/powerpoint/2010/main" val="33078115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19">
              <a:defRPr sz="2300">
                <a:solidFill>
                  <a:schemeClr val="tx1"/>
                </a:solidFill>
                <a:latin typeface="Verdana" pitchFamily="34" charset="0"/>
              </a:defRPr>
            </a:lvl1pPr>
            <a:lvl2pPr marL="716204" indent="-275463" defTabSz="913619">
              <a:defRPr sz="2300">
                <a:solidFill>
                  <a:schemeClr val="tx1"/>
                </a:solidFill>
                <a:latin typeface="Verdana" pitchFamily="34" charset="0"/>
              </a:defRPr>
            </a:lvl2pPr>
            <a:lvl3pPr marL="1101852" indent="-220370" defTabSz="913619">
              <a:defRPr sz="2300">
                <a:solidFill>
                  <a:schemeClr val="tx1"/>
                </a:solidFill>
                <a:latin typeface="Verdana" pitchFamily="34" charset="0"/>
              </a:defRPr>
            </a:lvl3pPr>
            <a:lvl4pPr marL="1542593" indent="-220370" defTabSz="913619">
              <a:defRPr sz="2300">
                <a:solidFill>
                  <a:schemeClr val="tx1"/>
                </a:solidFill>
                <a:latin typeface="Verdana" pitchFamily="34" charset="0"/>
              </a:defRPr>
            </a:lvl4pPr>
            <a:lvl5pPr marL="1983334" indent="-220370" defTabSz="913619">
              <a:defRPr sz="2300">
                <a:solidFill>
                  <a:schemeClr val="tx1"/>
                </a:solidFill>
                <a:latin typeface="Verdana" pitchFamily="34" charset="0"/>
              </a:defRPr>
            </a:lvl5pPr>
            <a:lvl6pPr marL="2424074" indent="-220370" algn="ctr" defTabSz="913619" eaLnBrk="0" fontAlgn="base" hangingPunct="0">
              <a:spcBef>
                <a:spcPct val="0"/>
              </a:spcBef>
              <a:spcAft>
                <a:spcPct val="0"/>
              </a:spcAft>
              <a:defRPr sz="2300">
                <a:solidFill>
                  <a:schemeClr val="tx1"/>
                </a:solidFill>
                <a:latin typeface="Verdana" pitchFamily="34" charset="0"/>
              </a:defRPr>
            </a:lvl6pPr>
            <a:lvl7pPr marL="2864815" indent="-220370" algn="ctr" defTabSz="913619" eaLnBrk="0" fontAlgn="base" hangingPunct="0">
              <a:spcBef>
                <a:spcPct val="0"/>
              </a:spcBef>
              <a:spcAft>
                <a:spcPct val="0"/>
              </a:spcAft>
              <a:defRPr sz="2300">
                <a:solidFill>
                  <a:schemeClr val="tx1"/>
                </a:solidFill>
                <a:latin typeface="Verdana" pitchFamily="34" charset="0"/>
              </a:defRPr>
            </a:lvl7pPr>
            <a:lvl8pPr marL="3305556" indent="-220370" algn="ctr" defTabSz="913619" eaLnBrk="0" fontAlgn="base" hangingPunct="0">
              <a:spcBef>
                <a:spcPct val="0"/>
              </a:spcBef>
              <a:spcAft>
                <a:spcPct val="0"/>
              </a:spcAft>
              <a:defRPr sz="2300">
                <a:solidFill>
                  <a:schemeClr val="tx1"/>
                </a:solidFill>
                <a:latin typeface="Verdana" pitchFamily="34" charset="0"/>
              </a:defRPr>
            </a:lvl8pPr>
            <a:lvl9pPr marL="3746297" indent="-220370" algn="ctr" defTabSz="913619" eaLnBrk="0" fontAlgn="base" hangingPunct="0">
              <a:spcBef>
                <a:spcPct val="0"/>
              </a:spcBef>
              <a:spcAft>
                <a:spcPct val="0"/>
              </a:spcAft>
              <a:defRPr sz="2300">
                <a:solidFill>
                  <a:schemeClr val="tx1"/>
                </a:solidFill>
                <a:latin typeface="Verdana" pitchFamily="34" charset="0"/>
              </a:defRPr>
            </a:lvl9pPr>
          </a:lstStyle>
          <a:p>
            <a:fld id="{0A9CB885-A5A3-4CEA-89C9-3F746F84394C}" type="slidenum">
              <a:rPr lang="zh-CN" altLang="en-US" sz="1200"/>
              <a:pPr/>
              <a:t>80</a:t>
            </a:fld>
            <a:endParaRPr lang="en-US" altLang="zh-CN" sz="120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xfrm>
            <a:off x="685191" y="4343093"/>
            <a:ext cx="5487618" cy="411572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en-US" altLang="zh-CN" dirty="0">
              <a:cs typeface="Arial" pitchFamily="34" charset="0"/>
            </a:endParaRPr>
          </a:p>
        </p:txBody>
      </p:sp>
    </p:spTree>
    <p:extLst>
      <p:ext uri="{BB962C8B-B14F-4D97-AF65-F5344CB8AC3E}">
        <p14:creationId xmlns:p14="http://schemas.microsoft.com/office/powerpoint/2010/main" val="14102472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19">
              <a:defRPr sz="2300">
                <a:solidFill>
                  <a:schemeClr val="tx1"/>
                </a:solidFill>
                <a:latin typeface="Verdana" pitchFamily="34" charset="0"/>
              </a:defRPr>
            </a:lvl1pPr>
            <a:lvl2pPr marL="716204" indent="-275463" defTabSz="913619">
              <a:defRPr sz="2300">
                <a:solidFill>
                  <a:schemeClr val="tx1"/>
                </a:solidFill>
                <a:latin typeface="Verdana" pitchFamily="34" charset="0"/>
              </a:defRPr>
            </a:lvl2pPr>
            <a:lvl3pPr marL="1101852" indent="-220370" defTabSz="913619">
              <a:defRPr sz="2300">
                <a:solidFill>
                  <a:schemeClr val="tx1"/>
                </a:solidFill>
                <a:latin typeface="Verdana" pitchFamily="34" charset="0"/>
              </a:defRPr>
            </a:lvl3pPr>
            <a:lvl4pPr marL="1542593" indent="-220370" defTabSz="913619">
              <a:defRPr sz="2300">
                <a:solidFill>
                  <a:schemeClr val="tx1"/>
                </a:solidFill>
                <a:latin typeface="Verdana" pitchFamily="34" charset="0"/>
              </a:defRPr>
            </a:lvl4pPr>
            <a:lvl5pPr marL="1983334" indent="-220370" defTabSz="913619">
              <a:defRPr sz="2300">
                <a:solidFill>
                  <a:schemeClr val="tx1"/>
                </a:solidFill>
                <a:latin typeface="Verdana" pitchFamily="34" charset="0"/>
              </a:defRPr>
            </a:lvl5pPr>
            <a:lvl6pPr marL="2424074" indent="-220370" algn="ctr" defTabSz="913619" eaLnBrk="0" fontAlgn="base" hangingPunct="0">
              <a:spcBef>
                <a:spcPct val="0"/>
              </a:spcBef>
              <a:spcAft>
                <a:spcPct val="0"/>
              </a:spcAft>
              <a:defRPr sz="2300">
                <a:solidFill>
                  <a:schemeClr val="tx1"/>
                </a:solidFill>
                <a:latin typeface="Verdana" pitchFamily="34" charset="0"/>
              </a:defRPr>
            </a:lvl6pPr>
            <a:lvl7pPr marL="2864815" indent="-220370" algn="ctr" defTabSz="913619" eaLnBrk="0" fontAlgn="base" hangingPunct="0">
              <a:spcBef>
                <a:spcPct val="0"/>
              </a:spcBef>
              <a:spcAft>
                <a:spcPct val="0"/>
              </a:spcAft>
              <a:defRPr sz="2300">
                <a:solidFill>
                  <a:schemeClr val="tx1"/>
                </a:solidFill>
                <a:latin typeface="Verdana" pitchFamily="34" charset="0"/>
              </a:defRPr>
            </a:lvl7pPr>
            <a:lvl8pPr marL="3305556" indent="-220370" algn="ctr" defTabSz="913619" eaLnBrk="0" fontAlgn="base" hangingPunct="0">
              <a:spcBef>
                <a:spcPct val="0"/>
              </a:spcBef>
              <a:spcAft>
                <a:spcPct val="0"/>
              </a:spcAft>
              <a:defRPr sz="2300">
                <a:solidFill>
                  <a:schemeClr val="tx1"/>
                </a:solidFill>
                <a:latin typeface="Verdana" pitchFamily="34" charset="0"/>
              </a:defRPr>
            </a:lvl8pPr>
            <a:lvl9pPr marL="3746297" indent="-220370" algn="ctr" defTabSz="913619" eaLnBrk="0" fontAlgn="base" hangingPunct="0">
              <a:spcBef>
                <a:spcPct val="0"/>
              </a:spcBef>
              <a:spcAft>
                <a:spcPct val="0"/>
              </a:spcAft>
              <a:defRPr sz="2300">
                <a:solidFill>
                  <a:schemeClr val="tx1"/>
                </a:solidFill>
                <a:latin typeface="Verdana" pitchFamily="34" charset="0"/>
              </a:defRPr>
            </a:lvl9pPr>
          </a:lstStyle>
          <a:p>
            <a:fld id="{5794835E-33B3-4397-B531-42CC66B0327A}" type="slidenum">
              <a:rPr lang="zh-CN" altLang="en-US" sz="1200"/>
              <a:pPr/>
              <a:t>81</a:t>
            </a:fld>
            <a:endParaRPr lang="en-US" altLang="zh-CN" sz="120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xfrm>
            <a:off x="685191" y="4343093"/>
            <a:ext cx="5487618" cy="411572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cs typeface="Arial" pitchFamily="34" charset="0"/>
            </a:endParaRPr>
          </a:p>
        </p:txBody>
      </p:sp>
    </p:spTree>
    <p:extLst>
      <p:ext uri="{BB962C8B-B14F-4D97-AF65-F5344CB8AC3E}">
        <p14:creationId xmlns:p14="http://schemas.microsoft.com/office/powerpoint/2010/main" val="42517233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19">
              <a:defRPr sz="2300">
                <a:solidFill>
                  <a:schemeClr val="tx1"/>
                </a:solidFill>
                <a:latin typeface="Verdana" pitchFamily="34" charset="0"/>
              </a:defRPr>
            </a:lvl1pPr>
            <a:lvl2pPr marL="716204" indent="-275463" defTabSz="913619">
              <a:defRPr sz="2300">
                <a:solidFill>
                  <a:schemeClr val="tx1"/>
                </a:solidFill>
                <a:latin typeface="Verdana" pitchFamily="34" charset="0"/>
              </a:defRPr>
            </a:lvl2pPr>
            <a:lvl3pPr marL="1101852" indent="-220370" defTabSz="913619">
              <a:defRPr sz="2300">
                <a:solidFill>
                  <a:schemeClr val="tx1"/>
                </a:solidFill>
                <a:latin typeface="Verdana" pitchFamily="34" charset="0"/>
              </a:defRPr>
            </a:lvl3pPr>
            <a:lvl4pPr marL="1542593" indent="-220370" defTabSz="913619">
              <a:defRPr sz="2300">
                <a:solidFill>
                  <a:schemeClr val="tx1"/>
                </a:solidFill>
                <a:latin typeface="Verdana" pitchFamily="34" charset="0"/>
              </a:defRPr>
            </a:lvl4pPr>
            <a:lvl5pPr marL="1983334" indent="-220370" defTabSz="913619">
              <a:defRPr sz="2300">
                <a:solidFill>
                  <a:schemeClr val="tx1"/>
                </a:solidFill>
                <a:latin typeface="Verdana" pitchFamily="34" charset="0"/>
              </a:defRPr>
            </a:lvl5pPr>
            <a:lvl6pPr marL="2424074" indent="-220370" algn="ctr" defTabSz="913619" eaLnBrk="0" fontAlgn="base" hangingPunct="0">
              <a:spcBef>
                <a:spcPct val="0"/>
              </a:spcBef>
              <a:spcAft>
                <a:spcPct val="0"/>
              </a:spcAft>
              <a:defRPr sz="2300">
                <a:solidFill>
                  <a:schemeClr val="tx1"/>
                </a:solidFill>
                <a:latin typeface="Verdana" pitchFamily="34" charset="0"/>
              </a:defRPr>
            </a:lvl6pPr>
            <a:lvl7pPr marL="2864815" indent="-220370" algn="ctr" defTabSz="913619" eaLnBrk="0" fontAlgn="base" hangingPunct="0">
              <a:spcBef>
                <a:spcPct val="0"/>
              </a:spcBef>
              <a:spcAft>
                <a:spcPct val="0"/>
              </a:spcAft>
              <a:defRPr sz="2300">
                <a:solidFill>
                  <a:schemeClr val="tx1"/>
                </a:solidFill>
                <a:latin typeface="Verdana" pitchFamily="34" charset="0"/>
              </a:defRPr>
            </a:lvl7pPr>
            <a:lvl8pPr marL="3305556" indent="-220370" algn="ctr" defTabSz="913619" eaLnBrk="0" fontAlgn="base" hangingPunct="0">
              <a:spcBef>
                <a:spcPct val="0"/>
              </a:spcBef>
              <a:spcAft>
                <a:spcPct val="0"/>
              </a:spcAft>
              <a:defRPr sz="2300">
                <a:solidFill>
                  <a:schemeClr val="tx1"/>
                </a:solidFill>
                <a:latin typeface="Verdana" pitchFamily="34" charset="0"/>
              </a:defRPr>
            </a:lvl8pPr>
            <a:lvl9pPr marL="3746297" indent="-220370" algn="ctr" defTabSz="913619" eaLnBrk="0" fontAlgn="base" hangingPunct="0">
              <a:spcBef>
                <a:spcPct val="0"/>
              </a:spcBef>
              <a:spcAft>
                <a:spcPct val="0"/>
              </a:spcAft>
              <a:defRPr sz="2300">
                <a:solidFill>
                  <a:schemeClr val="tx1"/>
                </a:solidFill>
                <a:latin typeface="Verdana" pitchFamily="34" charset="0"/>
              </a:defRPr>
            </a:lvl9pPr>
          </a:lstStyle>
          <a:p>
            <a:fld id="{D76936CA-D38A-40F0-9D40-E88F15BD5E88}" type="slidenum">
              <a:rPr lang="zh-CN" altLang="en-US" sz="1200"/>
              <a:pPr/>
              <a:t>82</a:t>
            </a:fld>
            <a:endParaRPr lang="en-US" altLang="zh-CN" sz="120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xfrm>
            <a:off x="685191" y="4343093"/>
            <a:ext cx="5487618" cy="411572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en-US" altLang="zh-CN" dirty="0">
              <a:cs typeface="Arial" pitchFamily="34" charset="0"/>
            </a:endParaRPr>
          </a:p>
        </p:txBody>
      </p:sp>
    </p:spTree>
    <p:extLst>
      <p:ext uri="{BB962C8B-B14F-4D97-AF65-F5344CB8AC3E}">
        <p14:creationId xmlns:p14="http://schemas.microsoft.com/office/powerpoint/2010/main" val="10149807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effectLst/>
              </a:rPr>
              <a:t>container_typeContainervalue_typeContainer</a:t>
            </a:r>
            <a:r>
              <a:rPr lang="en-US" altLang="zh-CN" dirty="0">
                <a:effectLst/>
              </a:rPr>
              <a:t>::</a:t>
            </a:r>
            <a:r>
              <a:rPr lang="en-US" altLang="zh-CN" dirty="0" err="1">
                <a:effectLst/>
              </a:rPr>
              <a:t>value_typesize_typeContainer</a:t>
            </a:r>
            <a:r>
              <a:rPr lang="en-US" altLang="zh-CN" dirty="0">
                <a:effectLst/>
              </a:rPr>
              <a:t>::</a:t>
            </a:r>
            <a:r>
              <a:rPr lang="en-US" altLang="zh-CN" dirty="0" err="1">
                <a:effectLst/>
              </a:rPr>
              <a:t>size_typereferenceContainer</a:t>
            </a:r>
            <a:r>
              <a:rPr lang="en-US" altLang="zh-CN" dirty="0">
                <a:effectLst/>
              </a:rPr>
              <a:t>::</a:t>
            </a:r>
            <a:r>
              <a:rPr lang="en-US" altLang="zh-CN" dirty="0" err="1">
                <a:effectLst/>
              </a:rPr>
              <a:t>referenceconst_referenceContainer</a:t>
            </a:r>
            <a:r>
              <a:rPr lang="en-US" altLang="zh-CN" dirty="0">
                <a:effectLst/>
              </a:rPr>
              <a:t>::</a:t>
            </a:r>
            <a:r>
              <a:rPr lang="en-US" altLang="zh-CN" dirty="0" err="1">
                <a:effectLst/>
              </a:rPr>
              <a:t>const_reference</a:t>
            </a:r>
            <a:r>
              <a:rPr lang="zh-CN" altLang="en-US" sz="1200" b="1" i="0" kern="1200" dirty="0">
                <a:solidFill>
                  <a:schemeClr val="tx1"/>
                </a:solidFill>
                <a:effectLst/>
                <a:latin typeface="Arial" charset="0"/>
                <a:ea typeface="+mn-ea"/>
                <a:cs typeface="Arial" charset="0"/>
              </a:rPr>
              <a:t>成员函数</a:t>
            </a:r>
          </a:p>
          <a:p>
            <a:pPr fontAlgn="ctr"/>
            <a:r>
              <a:rPr lang="en-US" altLang="zh-CN" sz="1200" b="0" u="none" strike="noStrike" kern="1200" dirty="0">
                <a:solidFill>
                  <a:schemeClr val="tx1"/>
                </a:solidFill>
                <a:effectLst/>
                <a:latin typeface="Arial" charset="0"/>
                <a:ea typeface="+mn-ea"/>
                <a:cs typeface="Arial" charset="0"/>
                <a:hlinkClick r:id="rId3" tooltip="cpp/container/queue/queue"/>
              </a:rPr>
              <a:t>(</a:t>
            </a:r>
            <a:r>
              <a:rPr lang="zh-CN" altLang="en-US" sz="1200" b="0" u="none" strike="noStrike" kern="1200" dirty="0">
                <a:solidFill>
                  <a:schemeClr val="tx1"/>
                </a:solidFill>
                <a:effectLst/>
                <a:latin typeface="Arial" charset="0"/>
                <a:ea typeface="+mn-ea"/>
                <a:cs typeface="Arial" charset="0"/>
                <a:hlinkClick r:id="rId3" tooltip="cpp/container/queue/queue"/>
              </a:rPr>
              <a:t>构造函数</a:t>
            </a:r>
            <a:r>
              <a:rPr lang="en-US" altLang="zh-CN" sz="1200" b="0" u="none" strike="noStrike" kern="1200" dirty="0">
                <a:solidFill>
                  <a:schemeClr val="tx1"/>
                </a:solidFill>
                <a:effectLst/>
                <a:latin typeface="Arial" charset="0"/>
                <a:ea typeface="+mn-ea"/>
                <a:cs typeface="Arial" charset="0"/>
                <a:hlinkClick r:id="rId3" tooltip="cpp/container/queue/queue"/>
              </a:rPr>
              <a:t>)</a:t>
            </a:r>
            <a:endParaRPr lang="zh-CN" altLang="en-US" sz="1200" b="0" kern="1200" dirty="0">
              <a:solidFill>
                <a:schemeClr val="tx1"/>
              </a:solidFill>
              <a:effectLst/>
              <a:latin typeface="Arial" charset="0"/>
              <a:ea typeface="+mn-ea"/>
              <a:cs typeface="Arial" charset="0"/>
            </a:endParaRPr>
          </a:p>
          <a:p>
            <a:pPr fontAlgn="ctr"/>
            <a:r>
              <a:rPr lang="zh-CN" altLang="en-US" dirty="0">
                <a:effectLst/>
              </a:rPr>
              <a:t>构造 </a:t>
            </a:r>
            <a:r>
              <a:rPr lang="en-US" altLang="zh-CN" dirty="0">
                <a:effectLst/>
              </a:rPr>
              <a:t>queue</a:t>
            </a:r>
            <a:br>
              <a:rPr lang="en-US" altLang="zh-CN" dirty="0">
                <a:effectLst/>
              </a:rPr>
            </a:br>
            <a:r>
              <a:rPr lang="en-US" altLang="zh-CN" sz="1200" kern="1200" dirty="0">
                <a:solidFill>
                  <a:schemeClr val="tx1"/>
                </a:solidFill>
                <a:effectLst/>
                <a:latin typeface="Arial" charset="0"/>
                <a:ea typeface="+mn-ea"/>
                <a:cs typeface="Arial" charset="0"/>
              </a:rPr>
              <a:t>(</a:t>
            </a:r>
            <a:r>
              <a:rPr lang="zh-CN" altLang="en-US" sz="1200" kern="1200" dirty="0">
                <a:solidFill>
                  <a:schemeClr val="tx1"/>
                </a:solidFill>
                <a:effectLst/>
                <a:latin typeface="Arial" charset="0"/>
                <a:ea typeface="+mn-ea"/>
                <a:cs typeface="Arial" charset="0"/>
              </a:rPr>
              <a:t>公开成员函数</a:t>
            </a:r>
            <a:r>
              <a:rPr lang="en-US" altLang="zh-CN" sz="1200" kern="1200" dirty="0">
                <a:solidFill>
                  <a:schemeClr val="tx1"/>
                </a:solidFill>
                <a:effectLst/>
                <a:latin typeface="Arial" charset="0"/>
                <a:ea typeface="+mn-ea"/>
                <a:cs typeface="Arial" charset="0"/>
              </a:rPr>
              <a:t>)</a:t>
            </a:r>
            <a:r>
              <a:rPr lang="en-US" altLang="zh-CN" sz="1200" b="0" u="none" strike="noStrike" kern="1200" dirty="0">
                <a:solidFill>
                  <a:schemeClr val="tx1"/>
                </a:solidFill>
                <a:effectLst/>
                <a:latin typeface="Arial" charset="0"/>
                <a:ea typeface="+mn-ea"/>
                <a:cs typeface="Arial" charset="0"/>
                <a:hlinkClick r:id="rId4" tooltip="cpp/container/queue/~queue"/>
              </a:rPr>
              <a:t>(</a:t>
            </a:r>
            <a:r>
              <a:rPr lang="zh-CN" altLang="en-US" sz="1200" b="0" u="none" strike="noStrike" kern="1200" dirty="0">
                <a:solidFill>
                  <a:schemeClr val="tx1"/>
                </a:solidFill>
                <a:effectLst/>
                <a:latin typeface="Arial" charset="0"/>
                <a:ea typeface="+mn-ea"/>
                <a:cs typeface="Arial" charset="0"/>
                <a:hlinkClick r:id="rId4" tooltip="cpp/container/queue/~queue"/>
              </a:rPr>
              <a:t>析构函数</a:t>
            </a:r>
            <a:r>
              <a:rPr lang="en-US" altLang="zh-CN" sz="1200" b="0" u="none" strike="noStrike" kern="1200" dirty="0">
                <a:solidFill>
                  <a:schemeClr val="tx1"/>
                </a:solidFill>
                <a:effectLst/>
                <a:latin typeface="Arial" charset="0"/>
                <a:ea typeface="+mn-ea"/>
                <a:cs typeface="Arial" charset="0"/>
                <a:hlinkClick r:id="rId4" tooltip="cpp/container/queue/~queue"/>
              </a:rPr>
              <a:t>)</a:t>
            </a:r>
            <a:endParaRPr lang="zh-CN" altLang="en-US" sz="1200" b="0" kern="1200" dirty="0">
              <a:solidFill>
                <a:schemeClr val="tx1"/>
              </a:solidFill>
              <a:effectLst/>
              <a:latin typeface="Arial" charset="0"/>
              <a:ea typeface="+mn-ea"/>
              <a:cs typeface="Arial" charset="0"/>
            </a:endParaRPr>
          </a:p>
          <a:p>
            <a:pPr fontAlgn="ctr"/>
            <a:r>
              <a:rPr lang="zh-CN" altLang="en-US" dirty="0">
                <a:effectLst/>
              </a:rPr>
              <a:t>析构 </a:t>
            </a:r>
            <a:r>
              <a:rPr lang="en-US" altLang="zh-CN" dirty="0">
                <a:effectLst/>
              </a:rPr>
              <a:t>queue</a:t>
            </a:r>
            <a:br>
              <a:rPr lang="en-US" altLang="zh-CN" dirty="0">
                <a:effectLst/>
              </a:rPr>
            </a:br>
            <a:r>
              <a:rPr lang="en-US" altLang="zh-CN" sz="1200" kern="1200" dirty="0">
                <a:solidFill>
                  <a:schemeClr val="tx1"/>
                </a:solidFill>
                <a:effectLst/>
                <a:latin typeface="Arial" charset="0"/>
                <a:ea typeface="+mn-ea"/>
                <a:cs typeface="Arial" charset="0"/>
              </a:rPr>
              <a:t>(</a:t>
            </a:r>
            <a:r>
              <a:rPr lang="zh-CN" altLang="en-US" sz="1200" kern="1200" dirty="0">
                <a:solidFill>
                  <a:schemeClr val="tx1"/>
                </a:solidFill>
                <a:effectLst/>
                <a:latin typeface="Arial" charset="0"/>
                <a:ea typeface="+mn-ea"/>
                <a:cs typeface="Arial" charset="0"/>
              </a:rPr>
              <a:t>公开成员函数</a:t>
            </a:r>
            <a:r>
              <a:rPr lang="en-US" altLang="zh-CN" sz="1200" kern="1200" dirty="0">
                <a:solidFill>
                  <a:schemeClr val="tx1"/>
                </a:solidFill>
                <a:effectLst/>
                <a:latin typeface="Arial" charset="0"/>
                <a:ea typeface="+mn-ea"/>
                <a:cs typeface="Arial" charset="0"/>
              </a:rPr>
              <a:t>)</a:t>
            </a:r>
            <a:r>
              <a:rPr lang="en-US" altLang="zh-CN" sz="1200" b="1" u="none" strike="noStrike" kern="1200" dirty="0">
                <a:solidFill>
                  <a:schemeClr val="tx1"/>
                </a:solidFill>
                <a:effectLst/>
                <a:latin typeface="Arial" charset="0"/>
                <a:ea typeface="+mn-ea"/>
                <a:cs typeface="Arial" charset="0"/>
                <a:hlinkClick r:id="rId5" tooltip="cpp/container/queue/operator="/>
              </a:rPr>
              <a:t>operator=</a:t>
            </a:r>
            <a:endParaRPr lang="en-US" altLang="zh-CN" sz="1200" b="1" kern="1200" dirty="0">
              <a:solidFill>
                <a:schemeClr val="tx1"/>
              </a:solidFill>
              <a:effectLst/>
              <a:latin typeface="Arial" charset="0"/>
              <a:ea typeface="+mn-ea"/>
              <a:cs typeface="Arial" charset="0"/>
            </a:endParaRPr>
          </a:p>
          <a:p>
            <a:r>
              <a:rPr lang="zh-CN" altLang="en-US" dirty="0">
                <a:effectLst/>
              </a:rPr>
              <a:t>赋值给容器适配器</a:t>
            </a:r>
            <a:br>
              <a:rPr lang="zh-CN" altLang="en-US" dirty="0">
                <a:effectLst/>
              </a:rPr>
            </a:br>
            <a:r>
              <a:rPr lang="en-US" altLang="zh-CN" sz="1200" kern="1200" dirty="0">
                <a:solidFill>
                  <a:schemeClr val="tx1"/>
                </a:solidFill>
                <a:effectLst/>
                <a:latin typeface="Arial" charset="0"/>
                <a:ea typeface="+mn-ea"/>
                <a:cs typeface="Arial" charset="0"/>
              </a:rPr>
              <a:t>(</a:t>
            </a:r>
            <a:r>
              <a:rPr lang="zh-CN" altLang="en-US" sz="1200" kern="1200" dirty="0">
                <a:solidFill>
                  <a:schemeClr val="tx1"/>
                </a:solidFill>
                <a:effectLst/>
                <a:latin typeface="Arial" charset="0"/>
                <a:ea typeface="+mn-ea"/>
                <a:cs typeface="Arial" charset="0"/>
              </a:rPr>
              <a:t>公开成员函数</a:t>
            </a:r>
            <a:r>
              <a:rPr lang="en-US" altLang="zh-CN" sz="1200" kern="1200" dirty="0">
                <a:solidFill>
                  <a:schemeClr val="tx1"/>
                </a:solidFill>
                <a:effectLst/>
                <a:latin typeface="Arial" charset="0"/>
                <a:ea typeface="+mn-ea"/>
                <a:cs typeface="Arial" charset="0"/>
              </a:rPr>
              <a:t>)</a:t>
            </a:r>
            <a:r>
              <a:rPr lang="zh-CN" altLang="en-US" sz="1200" b="1" kern="1200" dirty="0">
                <a:solidFill>
                  <a:schemeClr val="tx1"/>
                </a:solidFill>
                <a:effectLst/>
                <a:latin typeface="Arial" charset="0"/>
                <a:ea typeface="+mn-ea"/>
                <a:cs typeface="Arial" charset="0"/>
              </a:rPr>
              <a:t>元素访问</a:t>
            </a:r>
          </a:p>
          <a:p>
            <a:pPr fontAlgn="ctr"/>
            <a:r>
              <a:rPr lang="en-US" altLang="zh-CN" sz="1200" b="1" u="none" strike="noStrike" kern="1200" dirty="0">
                <a:solidFill>
                  <a:schemeClr val="tx1"/>
                </a:solidFill>
                <a:effectLst/>
                <a:latin typeface="Arial" charset="0"/>
                <a:ea typeface="+mn-ea"/>
                <a:cs typeface="Arial" charset="0"/>
                <a:hlinkClick r:id="rId6" tooltip="cpp/container/queue/front"/>
              </a:rPr>
              <a:t>front</a:t>
            </a:r>
            <a:endParaRPr lang="en-US" altLang="zh-CN" sz="1200" b="1" kern="1200" dirty="0">
              <a:solidFill>
                <a:schemeClr val="tx1"/>
              </a:solidFill>
              <a:effectLst/>
              <a:latin typeface="Arial" charset="0"/>
              <a:ea typeface="+mn-ea"/>
              <a:cs typeface="Arial" charset="0"/>
            </a:endParaRPr>
          </a:p>
          <a:p>
            <a:pPr fontAlgn="ctr"/>
            <a:r>
              <a:rPr lang="zh-CN" altLang="en-US" dirty="0">
                <a:effectLst/>
              </a:rPr>
              <a:t>访问第一个元素</a:t>
            </a:r>
            <a:br>
              <a:rPr lang="zh-CN" altLang="en-US" dirty="0">
                <a:effectLst/>
              </a:rPr>
            </a:br>
            <a:r>
              <a:rPr lang="en-US" altLang="zh-CN" sz="1200" kern="1200" dirty="0">
                <a:solidFill>
                  <a:schemeClr val="tx1"/>
                </a:solidFill>
                <a:effectLst/>
                <a:latin typeface="Arial" charset="0"/>
                <a:ea typeface="+mn-ea"/>
                <a:cs typeface="Arial" charset="0"/>
              </a:rPr>
              <a:t>(</a:t>
            </a:r>
            <a:r>
              <a:rPr lang="zh-CN" altLang="en-US" sz="1200" kern="1200" dirty="0">
                <a:solidFill>
                  <a:schemeClr val="tx1"/>
                </a:solidFill>
                <a:effectLst/>
                <a:latin typeface="Arial" charset="0"/>
                <a:ea typeface="+mn-ea"/>
                <a:cs typeface="Arial" charset="0"/>
              </a:rPr>
              <a:t>公开成员函数</a:t>
            </a:r>
            <a:r>
              <a:rPr lang="en-US" altLang="zh-CN" sz="1200" kern="1200" dirty="0">
                <a:solidFill>
                  <a:schemeClr val="tx1"/>
                </a:solidFill>
                <a:effectLst/>
                <a:latin typeface="Arial" charset="0"/>
                <a:ea typeface="+mn-ea"/>
                <a:cs typeface="Arial" charset="0"/>
              </a:rPr>
              <a:t>)</a:t>
            </a:r>
            <a:r>
              <a:rPr lang="en-US" altLang="zh-CN" sz="1200" b="1" u="none" strike="noStrike" kern="1200" dirty="0">
                <a:solidFill>
                  <a:schemeClr val="tx1"/>
                </a:solidFill>
                <a:effectLst/>
                <a:latin typeface="Arial" charset="0"/>
                <a:ea typeface="+mn-ea"/>
                <a:cs typeface="Arial" charset="0"/>
                <a:hlinkClick r:id="rId7" tooltip="cpp/container/queue/back"/>
              </a:rPr>
              <a:t>back</a:t>
            </a:r>
            <a:endParaRPr lang="en-US" altLang="zh-CN" sz="1200" b="1" kern="1200" dirty="0">
              <a:solidFill>
                <a:schemeClr val="tx1"/>
              </a:solidFill>
              <a:effectLst/>
              <a:latin typeface="Arial" charset="0"/>
              <a:ea typeface="+mn-ea"/>
              <a:cs typeface="Arial" charset="0"/>
            </a:endParaRPr>
          </a:p>
          <a:p>
            <a:r>
              <a:rPr lang="zh-CN" altLang="en-US" dirty="0">
                <a:effectLst/>
              </a:rPr>
              <a:t>访问最后一个元素</a:t>
            </a:r>
            <a:br>
              <a:rPr lang="zh-CN" altLang="en-US" dirty="0">
                <a:effectLst/>
              </a:rPr>
            </a:br>
            <a:r>
              <a:rPr lang="en-US" altLang="zh-CN" sz="1200" kern="1200" dirty="0">
                <a:solidFill>
                  <a:schemeClr val="tx1"/>
                </a:solidFill>
                <a:effectLst/>
                <a:latin typeface="Arial" charset="0"/>
                <a:ea typeface="+mn-ea"/>
                <a:cs typeface="Arial" charset="0"/>
              </a:rPr>
              <a:t>(</a:t>
            </a:r>
            <a:r>
              <a:rPr lang="zh-CN" altLang="en-US" sz="1200" kern="1200" dirty="0">
                <a:solidFill>
                  <a:schemeClr val="tx1"/>
                </a:solidFill>
                <a:effectLst/>
                <a:latin typeface="Arial" charset="0"/>
                <a:ea typeface="+mn-ea"/>
                <a:cs typeface="Arial" charset="0"/>
              </a:rPr>
              <a:t>公开成员函数</a:t>
            </a:r>
            <a:r>
              <a:rPr lang="en-US" altLang="zh-CN" sz="1200" kern="1200" dirty="0">
                <a:solidFill>
                  <a:schemeClr val="tx1"/>
                </a:solidFill>
                <a:effectLst/>
                <a:latin typeface="Arial" charset="0"/>
                <a:ea typeface="+mn-ea"/>
                <a:cs typeface="Arial" charset="0"/>
              </a:rPr>
              <a:t>)</a:t>
            </a:r>
            <a:r>
              <a:rPr lang="zh-CN" altLang="en-US" sz="1200" b="1" kern="1200" dirty="0">
                <a:solidFill>
                  <a:schemeClr val="tx1"/>
                </a:solidFill>
                <a:effectLst/>
                <a:latin typeface="Arial" charset="0"/>
                <a:ea typeface="+mn-ea"/>
                <a:cs typeface="Arial" charset="0"/>
              </a:rPr>
              <a:t>容量</a:t>
            </a:r>
          </a:p>
          <a:p>
            <a:pPr fontAlgn="ctr"/>
            <a:r>
              <a:rPr lang="en-US" altLang="zh-CN" sz="1200" b="1" u="none" strike="noStrike" kern="1200" dirty="0">
                <a:solidFill>
                  <a:schemeClr val="tx1"/>
                </a:solidFill>
                <a:effectLst/>
                <a:latin typeface="Arial" charset="0"/>
                <a:ea typeface="+mn-ea"/>
                <a:cs typeface="Arial" charset="0"/>
                <a:hlinkClick r:id="rId8" tooltip="cpp/container/queue/empty"/>
              </a:rPr>
              <a:t>empty</a:t>
            </a:r>
            <a:endParaRPr lang="en-US" altLang="zh-CN" sz="1200" b="1" kern="1200" dirty="0">
              <a:solidFill>
                <a:schemeClr val="tx1"/>
              </a:solidFill>
              <a:effectLst/>
              <a:latin typeface="Arial" charset="0"/>
              <a:ea typeface="+mn-ea"/>
              <a:cs typeface="Arial" charset="0"/>
            </a:endParaRPr>
          </a:p>
          <a:p>
            <a:pPr fontAlgn="ctr"/>
            <a:r>
              <a:rPr lang="zh-CN" altLang="en-US" dirty="0">
                <a:effectLst/>
              </a:rPr>
              <a:t>检查底层的容器是否为空</a:t>
            </a:r>
            <a:br>
              <a:rPr lang="zh-CN" altLang="en-US" dirty="0">
                <a:effectLst/>
              </a:rPr>
            </a:br>
            <a:r>
              <a:rPr lang="en-US" altLang="zh-CN" sz="1200" kern="1200" dirty="0">
                <a:solidFill>
                  <a:schemeClr val="tx1"/>
                </a:solidFill>
                <a:effectLst/>
                <a:latin typeface="Arial" charset="0"/>
                <a:ea typeface="+mn-ea"/>
                <a:cs typeface="Arial" charset="0"/>
              </a:rPr>
              <a:t>(</a:t>
            </a:r>
            <a:r>
              <a:rPr lang="zh-CN" altLang="en-US" sz="1200" kern="1200" dirty="0">
                <a:solidFill>
                  <a:schemeClr val="tx1"/>
                </a:solidFill>
                <a:effectLst/>
                <a:latin typeface="Arial" charset="0"/>
                <a:ea typeface="+mn-ea"/>
                <a:cs typeface="Arial" charset="0"/>
              </a:rPr>
              <a:t>公开成员函数</a:t>
            </a:r>
            <a:r>
              <a:rPr lang="en-US" altLang="zh-CN" sz="1200" kern="1200" dirty="0">
                <a:solidFill>
                  <a:schemeClr val="tx1"/>
                </a:solidFill>
                <a:effectLst/>
                <a:latin typeface="Arial" charset="0"/>
                <a:ea typeface="+mn-ea"/>
                <a:cs typeface="Arial" charset="0"/>
              </a:rPr>
              <a:t>)</a:t>
            </a:r>
            <a:r>
              <a:rPr lang="en-US" altLang="zh-CN" sz="1200" b="1" u="none" strike="noStrike" kern="1200" dirty="0">
                <a:solidFill>
                  <a:schemeClr val="tx1"/>
                </a:solidFill>
                <a:effectLst/>
                <a:latin typeface="Arial" charset="0"/>
                <a:ea typeface="+mn-ea"/>
                <a:cs typeface="Arial" charset="0"/>
                <a:hlinkClick r:id="rId9" tooltip="cpp/container/queue/size"/>
              </a:rPr>
              <a:t>size</a:t>
            </a:r>
            <a:endParaRPr lang="en-US" altLang="zh-CN" sz="1200" b="1" kern="1200" dirty="0">
              <a:solidFill>
                <a:schemeClr val="tx1"/>
              </a:solidFill>
              <a:effectLst/>
              <a:latin typeface="Arial" charset="0"/>
              <a:ea typeface="+mn-ea"/>
              <a:cs typeface="Arial" charset="0"/>
            </a:endParaRPr>
          </a:p>
          <a:p>
            <a:r>
              <a:rPr lang="zh-CN" altLang="en-US" dirty="0">
                <a:effectLst/>
              </a:rPr>
              <a:t>返回容纳的元素数</a:t>
            </a:r>
            <a:br>
              <a:rPr lang="zh-CN" altLang="en-US" dirty="0">
                <a:effectLst/>
              </a:rPr>
            </a:br>
            <a:r>
              <a:rPr lang="en-US" altLang="zh-CN" sz="1200" kern="1200" dirty="0">
                <a:solidFill>
                  <a:schemeClr val="tx1"/>
                </a:solidFill>
                <a:effectLst/>
                <a:latin typeface="Arial" charset="0"/>
                <a:ea typeface="+mn-ea"/>
                <a:cs typeface="Arial" charset="0"/>
              </a:rPr>
              <a:t>(</a:t>
            </a:r>
            <a:r>
              <a:rPr lang="zh-CN" altLang="en-US" sz="1200" kern="1200" dirty="0">
                <a:solidFill>
                  <a:schemeClr val="tx1"/>
                </a:solidFill>
                <a:effectLst/>
                <a:latin typeface="Arial" charset="0"/>
                <a:ea typeface="+mn-ea"/>
                <a:cs typeface="Arial" charset="0"/>
              </a:rPr>
              <a:t>公开成员函数</a:t>
            </a:r>
            <a:r>
              <a:rPr lang="en-US" altLang="zh-CN" sz="1200" kern="1200" dirty="0">
                <a:solidFill>
                  <a:schemeClr val="tx1"/>
                </a:solidFill>
                <a:effectLst/>
                <a:latin typeface="Arial" charset="0"/>
                <a:ea typeface="+mn-ea"/>
                <a:cs typeface="Arial" charset="0"/>
              </a:rPr>
              <a:t>)</a:t>
            </a:r>
            <a:r>
              <a:rPr lang="zh-CN" altLang="en-US" sz="1200" b="1" kern="1200" dirty="0">
                <a:solidFill>
                  <a:schemeClr val="tx1"/>
                </a:solidFill>
                <a:effectLst/>
                <a:latin typeface="Arial" charset="0"/>
                <a:ea typeface="+mn-ea"/>
                <a:cs typeface="Arial" charset="0"/>
              </a:rPr>
              <a:t>修改器</a:t>
            </a:r>
          </a:p>
          <a:p>
            <a:pPr fontAlgn="ctr"/>
            <a:r>
              <a:rPr lang="en-US" altLang="zh-CN" sz="1200" b="1" u="none" strike="noStrike" kern="1200" dirty="0">
                <a:solidFill>
                  <a:schemeClr val="tx1"/>
                </a:solidFill>
                <a:effectLst/>
                <a:latin typeface="Arial" charset="0"/>
                <a:ea typeface="+mn-ea"/>
                <a:cs typeface="Arial" charset="0"/>
                <a:hlinkClick r:id="rId10" tooltip="cpp/container/queue/push"/>
              </a:rPr>
              <a:t>push</a:t>
            </a:r>
            <a:endParaRPr lang="en-US" altLang="zh-CN" sz="1200" b="1" kern="1200" dirty="0">
              <a:solidFill>
                <a:schemeClr val="tx1"/>
              </a:solidFill>
              <a:effectLst/>
              <a:latin typeface="Arial" charset="0"/>
              <a:ea typeface="+mn-ea"/>
              <a:cs typeface="Arial" charset="0"/>
            </a:endParaRPr>
          </a:p>
          <a:p>
            <a:pPr fontAlgn="ctr"/>
            <a:r>
              <a:rPr lang="zh-CN" altLang="en-US" dirty="0">
                <a:effectLst/>
              </a:rPr>
              <a:t>向队列尾部插入元素</a:t>
            </a:r>
            <a:br>
              <a:rPr lang="zh-CN" altLang="en-US" dirty="0">
                <a:effectLst/>
              </a:rPr>
            </a:br>
            <a:r>
              <a:rPr lang="en-US" altLang="zh-CN" sz="1200" kern="1200" dirty="0">
                <a:solidFill>
                  <a:schemeClr val="tx1"/>
                </a:solidFill>
                <a:effectLst/>
                <a:latin typeface="Arial" charset="0"/>
                <a:ea typeface="+mn-ea"/>
                <a:cs typeface="Arial" charset="0"/>
              </a:rPr>
              <a:t>(</a:t>
            </a:r>
            <a:r>
              <a:rPr lang="zh-CN" altLang="en-US" sz="1200" kern="1200" dirty="0">
                <a:solidFill>
                  <a:schemeClr val="tx1"/>
                </a:solidFill>
                <a:effectLst/>
                <a:latin typeface="Arial" charset="0"/>
                <a:ea typeface="+mn-ea"/>
                <a:cs typeface="Arial" charset="0"/>
              </a:rPr>
              <a:t>公开成员函数</a:t>
            </a:r>
            <a:r>
              <a:rPr lang="en-US" altLang="zh-CN" sz="1200" kern="1200" dirty="0">
                <a:solidFill>
                  <a:schemeClr val="tx1"/>
                </a:solidFill>
                <a:effectLst/>
                <a:latin typeface="Arial" charset="0"/>
                <a:ea typeface="+mn-ea"/>
                <a:cs typeface="Arial" charset="0"/>
              </a:rPr>
              <a:t>)</a:t>
            </a:r>
            <a:r>
              <a:rPr lang="en-US" altLang="zh-CN" sz="1200" b="1" u="none" strike="noStrike" kern="1200" dirty="0">
                <a:solidFill>
                  <a:schemeClr val="tx1"/>
                </a:solidFill>
                <a:effectLst/>
                <a:latin typeface="Arial" charset="0"/>
                <a:ea typeface="+mn-ea"/>
                <a:cs typeface="Arial" charset="0"/>
                <a:hlinkClick r:id="rId11" tooltip="cpp/container/queue/emplace"/>
              </a:rPr>
              <a:t>emplace</a:t>
            </a:r>
            <a:endParaRPr lang="en-US" altLang="zh-CN" sz="1200" b="1" kern="1200" dirty="0">
              <a:solidFill>
                <a:schemeClr val="tx1"/>
              </a:solidFill>
              <a:effectLst/>
              <a:latin typeface="Arial" charset="0"/>
              <a:ea typeface="+mn-ea"/>
              <a:cs typeface="Arial" charset="0"/>
            </a:endParaRPr>
          </a:p>
          <a:p>
            <a:pPr fontAlgn="ctr"/>
            <a:r>
              <a:rPr lang="en-US" altLang="zh-CN" sz="1200" kern="1200" dirty="0">
                <a:solidFill>
                  <a:schemeClr val="tx1"/>
                </a:solidFill>
                <a:effectLst/>
                <a:latin typeface="Arial" charset="0"/>
                <a:ea typeface="+mn-ea"/>
                <a:cs typeface="Arial" charset="0"/>
              </a:rPr>
              <a:t>(C++11)</a:t>
            </a:r>
            <a:endParaRPr lang="en-US" altLang="zh-CN" dirty="0">
              <a:effectLst/>
            </a:endParaRPr>
          </a:p>
          <a:p>
            <a:pPr fontAlgn="ctr"/>
            <a:r>
              <a:rPr lang="zh-CN" altLang="en-US" dirty="0">
                <a:effectLst/>
              </a:rPr>
              <a:t>于尾部原位构造元素</a:t>
            </a:r>
            <a:br>
              <a:rPr lang="zh-CN" altLang="en-US" dirty="0">
                <a:effectLst/>
              </a:rPr>
            </a:br>
            <a:r>
              <a:rPr lang="en-US" altLang="zh-CN" sz="1200" kern="1200" dirty="0">
                <a:solidFill>
                  <a:schemeClr val="tx1"/>
                </a:solidFill>
                <a:effectLst/>
                <a:latin typeface="Arial" charset="0"/>
                <a:ea typeface="+mn-ea"/>
                <a:cs typeface="Arial" charset="0"/>
              </a:rPr>
              <a:t>(</a:t>
            </a:r>
            <a:r>
              <a:rPr lang="zh-CN" altLang="en-US" sz="1200" kern="1200" dirty="0">
                <a:solidFill>
                  <a:schemeClr val="tx1"/>
                </a:solidFill>
                <a:effectLst/>
                <a:latin typeface="Arial" charset="0"/>
                <a:ea typeface="+mn-ea"/>
                <a:cs typeface="Arial" charset="0"/>
              </a:rPr>
              <a:t>公开成员函数</a:t>
            </a:r>
            <a:r>
              <a:rPr lang="en-US" altLang="zh-CN" sz="1200" kern="1200" dirty="0">
                <a:solidFill>
                  <a:schemeClr val="tx1"/>
                </a:solidFill>
                <a:effectLst/>
                <a:latin typeface="Arial" charset="0"/>
                <a:ea typeface="+mn-ea"/>
                <a:cs typeface="Arial" charset="0"/>
              </a:rPr>
              <a:t>)</a:t>
            </a:r>
            <a:r>
              <a:rPr lang="en-US" altLang="zh-CN" sz="1200" b="1" u="none" strike="noStrike" kern="1200" dirty="0">
                <a:solidFill>
                  <a:schemeClr val="tx1"/>
                </a:solidFill>
                <a:effectLst/>
                <a:latin typeface="Arial" charset="0"/>
                <a:ea typeface="+mn-ea"/>
                <a:cs typeface="Arial" charset="0"/>
                <a:hlinkClick r:id="rId12" tooltip="cpp/container/queue/pop"/>
              </a:rPr>
              <a:t>pop</a:t>
            </a:r>
            <a:endParaRPr lang="en-US" altLang="zh-CN" sz="1200" b="1" kern="1200" dirty="0">
              <a:solidFill>
                <a:schemeClr val="tx1"/>
              </a:solidFill>
              <a:effectLst/>
              <a:latin typeface="Arial" charset="0"/>
              <a:ea typeface="+mn-ea"/>
              <a:cs typeface="Arial" charset="0"/>
            </a:endParaRPr>
          </a:p>
          <a:p>
            <a:pPr fontAlgn="ctr"/>
            <a:r>
              <a:rPr lang="zh-CN" altLang="en-US" dirty="0">
                <a:effectLst/>
              </a:rPr>
              <a:t>删除栈顶元素</a:t>
            </a:r>
            <a:br>
              <a:rPr lang="zh-CN" altLang="en-US" dirty="0">
                <a:effectLst/>
              </a:rPr>
            </a:br>
            <a:r>
              <a:rPr lang="en-US" altLang="zh-CN" sz="1200" kern="1200" dirty="0">
                <a:solidFill>
                  <a:schemeClr val="tx1"/>
                </a:solidFill>
                <a:effectLst/>
                <a:latin typeface="Arial" charset="0"/>
                <a:ea typeface="+mn-ea"/>
                <a:cs typeface="Arial" charset="0"/>
              </a:rPr>
              <a:t>(</a:t>
            </a:r>
            <a:r>
              <a:rPr lang="zh-CN" altLang="en-US" sz="1200" kern="1200" dirty="0">
                <a:solidFill>
                  <a:schemeClr val="tx1"/>
                </a:solidFill>
                <a:effectLst/>
                <a:latin typeface="Arial" charset="0"/>
                <a:ea typeface="+mn-ea"/>
                <a:cs typeface="Arial" charset="0"/>
              </a:rPr>
              <a:t>公开成员函数</a:t>
            </a:r>
            <a:r>
              <a:rPr lang="en-US" altLang="zh-CN" sz="1200" kern="1200" dirty="0">
                <a:solidFill>
                  <a:schemeClr val="tx1"/>
                </a:solidFill>
                <a:effectLst/>
                <a:latin typeface="Arial" charset="0"/>
                <a:ea typeface="+mn-ea"/>
                <a:cs typeface="Arial" charset="0"/>
              </a:rPr>
              <a:t>)</a:t>
            </a:r>
            <a:r>
              <a:rPr lang="en-US" altLang="zh-CN" sz="1200" b="1" u="none" strike="noStrike" kern="1200" dirty="0">
                <a:solidFill>
                  <a:schemeClr val="tx1"/>
                </a:solidFill>
                <a:effectLst/>
                <a:latin typeface="Arial" charset="0"/>
                <a:ea typeface="+mn-ea"/>
                <a:cs typeface="Arial" charset="0"/>
                <a:hlinkClick r:id="rId13" tooltip="cpp/container/queue/swap"/>
              </a:rPr>
              <a:t>swap</a:t>
            </a:r>
            <a:endParaRPr lang="en-US" altLang="zh-CN" sz="1200" b="1" kern="1200" dirty="0">
              <a:solidFill>
                <a:schemeClr val="tx1"/>
              </a:solidFill>
              <a:effectLst/>
              <a:latin typeface="Arial" charset="0"/>
              <a:ea typeface="+mn-ea"/>
              <a:cs typeface="Arial" charset="0"/>
            </a:endParaRPr>
          </a:p>
          <a:p>
            <a:r>
              <a:rPr lang="zh-CN" altLang="en-US" dirty="0">
                <a:effectLst/>
              </a:rPr>
              <a:t>交换内容</a:t>
            </a:r>
            <a:br>
              <a:rPr lang="zh-CN" altLang="en-US" dirty="0">
                <a:effectLst/>
              </a:rPr>
            </a:br>
            <a:r>
              <a:rPr lang="en-US" altLang="zh-CN" sz="1200" kern="1200" dirty="0">
                <a:solidFill>
                  <a:schemeClr val="tx1"/>
                </a:solidFill>
                <a:effectLst/>
                <a:latin typeface="Arial" charset="0"/>
                <a:ea typeface="+mn-ea"/>
                <a:cs typeface="Arial" charset="0"/>
              </a:rPr>
              <a:t>(</a:t>
            </a:r>
            <a:r>
              <a:rPr lang="zh-CN" altLang="en-US" sz="1200" kern="1200" dirty="0">
                <a:solidFill>
                  <a:schemeClr val="tx1"/>
                </a:solidFill>
                <a:effectLst/>
                <a:latin typeface="Arial" charset="0"/>
                <a:ea typeface="+mn-ea"/>
                <a:cs typeface="Arial" charset="0"/>
              </a:rPr>
              <a:t>公开成员函数</a:t>
            </a:r>
            <a:r>
              <a:rPr lang="en-US" altLang="zh-CN" sz="1200" kern="1200" dirty="0">
                <a:solidFill>
                  <a:schemeClr val="tx1"/>
                </a:solidFill>
                <a:effectLst/>
                <a:latin typeface="Arial" charset="0"/>
                <a:ea typeface="+mn-ea"/>
                <a:cs typeface="Arial" charset="0"/>
              </a:rPr>
              <a:t>)</a:t>
            </a:r>
            <a:endParaRPr lang="zh-CN" altLang="en-US" dirty="0"/>
          </a:p>
        </p:txBody>
      </p:sp>
      <p:sp>
        <p:nvSpPr>
          <p:cNvPr id="4" name="灯片编号占位符 3"/>
          <p:cNvSpPr>
            <a:spLocks noGrp="1"/>
          </p:cNvSpPr>
          <p:nvPr>
            <p:ph type="sldNum" sz="quarter" idx="10"/>
          </p:nvPr>
        </p:nvSpPr>
        <p:spPr/>
        <p:txBody>
          <a:bodyPr/>
          <a:lstStyle/>
          <a:p>
            <a:pPr>
              <a:defRPr/>
            </a:pPr>
            <a:fld id="{B11E42A8-665C-403D-AEB3-AC6DD930C62E}" type="slidenum">
              <a:rPr lang="zh-CN" altLang="en-US" smtClean="0"/>
              <a:pPr>
                <a:defRPr/>
              </a:pPr>
              <a:t>83</a:t>
            </a:fld>
            <a:endParaRPr lang="en-US" altLang="zh-CN"/>
          </a:p>
        </p:txBody>
      </p:sp>
    </p:spTree>
    <p:extLst>
      <p:ext uri="{BB962C8B-B14F-4D97-AF65-F5344CB8AC3E}">
        <p14:creationId xmlns:p14="http://schemas.microsoft.com/office/powerpoint/2010/main" val="28968880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11E42A8-665C-403D-AEB3-AC6DD930C62E}" type="slidenum">
              <a:rPr lang="zh-CN" altLang="en-US" smtClean="0"/>
              <a:pPr>
                <a:defRPr/>
              </a:pPr>
              <a:t>84</a:t>
            </a:fld>
            <a:endParaRPr lang="en-US" altLang="zh-CN"/>
          </a:p>
        </p:txBody>
      </p:sp>
    </p:spTree>
    <p:extLst>
      <p:ext uri="{BB962C8B-B14F-4D97-AF65-F5344CB8AC3E}">
        <p14:creationId xmlns:p14="http://schemas.microsoft.com/office/powerpoint/2010/main" val="42911106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19">
              <a:defRPr sz="2300">
                <a:solidFill>
                  <a:schemeClr val="tx1"/>
                </a:solidFill>
                <a:latin typeface="Verdana" pitchFamily="34" charset="0"/>
              </a:defRPr>
            </a:lvl1pPr>
            <a:lvl2pPr marL="716204" indent="-275463" defTabSz="913619">
              <a:defRPr sz="2300">
                <a:solidFill>
                  <a:schemeClr val="tx1"/>
                </a:solidFill>
                <a:latin typeface="Verdana" pitchFamily="34" charset="0"/>
              </a:defRPr>
            </a:lvl2pPr>
            <a:lvl3pPr marL="1101852" indent="-220370" defTabSz="913619">
              <a:defRPr sz="2300">
                <a:solidFill>
                  <a:schemeClr val="tx1"/>
                </a:solidFill>
                <a:latin typeface="Verdana" pitchFamily="34" charset="0"/>
              </a:defRPr>
            </a:lvl3pPr>
            <a:lvl4pPr marL="1542593" indent="-220370" defTabSz="913619">
              <a:defRPr sz="2300">
                <a:solidFill>
                  <a:schemeClr val="tx1"/>
                </a:solidFill>
                <a:latin typeface="Verdana" pitchFamily="34" charset="0"/>
              </a:defRPr>
            </a:lvl4pPr>
            <a:lvl5pPr marL="1983334" indent="-220370" defTabSz="913619">
              <a:defRPr sz="2300">
                <a:solidFill>
                  <a:schemeClr val="tx1"/>
                </a:solidFill>
                <a:latin typeface="Verdana" pitchFamily="34" charset="0"/>
              </a:defRPr>
            </a:lvl5pPr>
            <a:lvl6pPr marL="2424074" indent="-220370" algn="ctr" defTabSz="913619" eaLnBrk="0" fontAlgn="base" hangingPunct="0">
              <a:spcBef>
                <a:spcPct val="0"/>
              </a:spcBef>
              <a:spcAft>
                <a:spcPct val="0"/>
              </a:spcAft>
              <a:defRPr sz="2300">
                <a:solidFill>
                  <a:schemeClr val="tx1"/>
                </a:solidFill>
                <a:latin typeface="Verdana" pitchFamily="34" charset="0"/>
              </a:defRPr>
            </a:lvl6pPr>
            <a:lvl7pPr marL="2864815" indent="-220370" algn="ctr" defTabSz="913619" eaLnBrk="0" fontAlgn="base" hangingPunct="0">
              <a:spcBef>
                <a:spcPct val="0"/>
              </a:spcBef>
              <a:spcAft>
                <a:spcPct val="0"/>
              </a:spcAft>
              <a:defRPr sz="2300">
                <a:solidFill>
                  <a:schemeClr val="tx1"/>
                </a:solidFill>
                <a:latin typeface="Verdana" pitchFamily="34" charset="0"/>
              </a:defRPr>
            </a:lvl7pPr>
            <a:lvl8pPr marL="3305556" indent="-220370" algn="ctr" defTabSz="913619" eaLnBrk="0" fontAlgn="base" hangingPunct="0">
              <a:spcBef>
                <a:spcPct val="0"/>
              </a:spcBef>
              <a:spcAft>
                <a:spcPct val="0"/>
              </a:spcAft>
              <a:defRPr sz="2300">
                <a:solidFill>
                  <a:schemeClr val="tx1"/>
                </a:solidFill>
                <a:latin typeface="Verdana" pitchFamily="34" charset="0"/>
              </a:defRPr>
            </a:lvl8pPr>
            <a:lvl9pPr marL="3746297" indent="-220370" algn="ctr" defTabSz="913619" eaLnBrk="0" fontAlgn="base" hangingPunct="0">
              <a:spcBef>
                <a:spcPct val="0"/>
              </a:spcBef>
              <a:spcAft>
                <a:spcPct val="0"/>
              </a:spcAft>
              <a:defRPr sz="2300">
                <a:solidFill>
                  <a:schemeClr val="tx1"/>
                </a:solidFill>
                <a:latin typeface="Verdana" pitchFamily="34" charset="0"/>
              </a:defRPr>
            </a:lvl9pPr>
          </a:lstStyle>
          <a:p>
            <a:fld id="{3C5DD361-9721-48CE-AA3E-47E753ABB549}" type="slidenum">
              <a:rPr lang="zh-CN" altLang="en-US" sz="1200"/>
              <a:pPr/>
              <a:t>85</a:t>
            </a:fld>
            <a:endParaRPr lang="en-US" altLang="zh-CN" sz="120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cs typeface="Arial" pitchFamily="34" charset="0"/>
              </a:rPr>
              <a:t>Optimist: queue provides buffering between concurrent tasks</a:t>
            </a:r>
          </a:p>
          <a:p>
            <a:pPr eaLnBrk="1" hangingPunct="1"/>
            <a:r>
              <a:rPr lang="en-US" altLang="zh-CN" dirty="0">
                <a:cs typeface="Arial" pitchFamily="34" charset="0"/>
              </a:rPr>
              <a:t>Realist: queue lets hot data grow cold in cache before it is consumed.  Consider using Pipeline pattern instead.</a:t>
            </a:r>
          </a:p>
          <a:p>
            <a:pPr eaLnBrk="1" hangingPunct="1"/>
            <a:endParaRPr lang="en-US" altLang="zh-CN" dirty="0">
              <a:cs typeface="Arial" pitchFamily="34" charset="0"/>
            </a:endParaRPr>
          </a:p>
          <a:p>
            <a:r>
              <a:rPr lang="en-US" altLang="zh-CN" sz="1200" b="1" i="0" kern="1200" dirty="0" err="1">
                <a:solidFill>
                  <a:schemeClr val="tx1"/>
                </a:solidFill>
                <a:effectLst/>
                <a:latin typeface="Arial" charset="0"/>
                <a:ea typeface="+mn-ea"/>
                <a:cs typeface="Arial" charset="0"/>
              </a:rPr>
              <a:t>tbb</a:t>
            </a:r>
            <a:r>
              <a:rPr lang="en-US" altLang="zh-CN" sz="1200" b="1" i="0" kern="1200" dirty="0">
                <a:solidFill>
                  <a:schemeClr val="tx1"/>
                </a:solidFill>
                <a:effectLst/>
                <a:latin typeface="Arial" charset="0"/>
                <a:ea typeface="+mn-ea"/>
                <a:cs typeface="Arial" charset="0"/>
              </a:rPr>
              <a:t>::</a:t>
            </a:r>
            <a:r>
              <a:rPr lang="en-US" altLang="zh-CN" sz="1200" b="1" i="0" kern="1200" dirty="0" err="1">
                <a:solidFill>
                  <a:schemeClr val="tx1"/>
                </a:solidFill>
                <a:effectLst/>
                <a:latin typeface="Arial" charset="0"/>
                <a:ea typeface="+mn-ea"/>
                <a:cs typeface="Arial" charset="0"/>
              </a:rPr>
              <a:t>concurrent_queue</a:t>
            </a:r>
            <a:r>
              <a:rPr lang="en-US" altLang="zh-CN" sz="1200" b="1" i="0" kern="1200" dirty="0">
                <a:solidFill>
                  <a:schemeClr val="tx1"/>
                </a:solidFill>
                <a:effectLst/>
                <a:latin typeface="Arial" charset="0"/>
                <a:ea typeface="+mn-ea"/>
                <a:cs typeface="Arial" charset="0"/>
              </a:rPr>
              <a:t>&lt; T, A &gt; Class Template Reference</a:t>
            </a:r>
          </a:p>
          <a:p>
            <a:r>
              <a:rPr lang="en-US" altLang="zh-CN" sz="1200" b="0" i="0" kern="1200" dirty="0">
                <a:solidFill>
                  <a:schemeClr val="tx1"/>
                </a:solidFill>
                <a:effectLst/>
                <a:latin typeface="Arial" charset="0"/>
                <a:ea typeface="+mn-ea"/>
                <a:cs typeface="Arial" charset="0"/>
              </a:rPr>
              <a:t>A high-performance thread-safe queue. </a:t>
            </a:r>
            <a:r>
              <a:rPr lang="en-US" altLang="zh-CN" sz="1200" b="0" i="0" kern="1200" dirty="0">
                <a:solidFill>
                  <a:schemeClr val="tx1"/>
                </a:solidFill>
                <a:effectLst/>
                <a:latin typeface="Arial" charset="0"/>
                <a:ea typeface="+mn-ea"/>
                <a:cs typeface="Arial" charset="0"/>
                <a:hlinkClick r:id="rId3"/>
              </a:rPr>
              <a:t>More...</a:t>
            </a:r>
            <a:r>
              <a:rPr lang="en-US" altLang="zh-CN" sz="1200" b="0" i="0" kern="1200" dirty="0">
                <a:solidFill>
                  <a:schemeClr val="tx1"/>
                </a:solidFill>
                <a:effectLst/>
                <a:latin typeface="Arial" charset="0"/>
                <a:ea typeface="+mn-ea"/>
                <a:cs typeface="Arial" charset="0"/>
              </a:rPr>
              <a:t>#include &lt;</a:t>
            </a:r>
            <a:r>
              <a:rPr lang="en-US" altLang="zh-CN" sz="1200" b="1" i="0" u="none" strike="noStrike" kern="1200" dirty="0" err="1">
                <a:solidFill>
                  <a:schemeClr val="tx1"/>
                </a:solidFill>
                <a:effectLst/>
                <a:latin typeface="Arial" charset="0"/>
                <a:ea typeface="+mn-ea"/>
                <a:cs typeface="Arial" charset="0"/>
                <a:hlinkClick r:id="rId4"/>
              </a:rPr>
              <a:t>concurrent_queue.h</a:t>
            </a:r>
            <a:r>
              <a:rPr lang="en-US" altLang="zh-CN" sz="1200" b="0" i="0" kern="1200" dirty="0">
                <a:solidFill>
                  <a:schemeClr val="tx1"/>
                </a:solidFill>
                <a:effectLst/>
                <a:latin typeface="Arial" charset="0"/>
                <a:ea typeface="+mn-ea"/>
                <a:cs typeface="Arial" charset="0"/>
              </a:rPr>
              <a:t>&gt;</a:t>
            </a:r>
          </a:p>
          <a:p>
            <a:r>
              <a:rPr lang="en-US" altLang="zh-CN" sz="1200" b="0" i="0" kern="1200" dirty="0">
                <a:solidFill>
                  <a:schemeClr val="tx1"/>
                </a:solidFill>
                <a:effectLst/>
                <a:latin typeface="Arial" charset="0"/>
                <a:ea typeface="+mn-ea"/>
                <a:cs typeface="Arial" charset="0"/>
              </a:rPr>
              <a:t>Inherits </a:t>
            </a:r>
            <a:r>
              <a:rPr lang="en-US" altLang="zh-CN" sz="1200" b="1" i="0" u="none" strike="noStrike" kern="1200" dirty="0" err="1">
                <a:solidFill>
                  <a:schemeClr val="tx1"/>
                </a:solidFill>
                <a:effectLst/>
                <a:latin typeface="Arial" charset="0"/>
                <a:ea typeface="+mn-ea"/>
                <a:cs typeface="Arial" charset="0"/>
                <a:hlinkClick r:id="rId5"/>
              </a:rPr>
              <a:t>tbb</a:t>
            </a:r>
            <a:r>
              <a:rPr lang="en-US" altLang="zh-CN" sz="1200" b="1" i="0" u="none" strike="noStrike" kern="1200" dirty="0">
                <a:solidFill>
                  <a:schemeClr val="tx1"/>
                </a:solidFill>
                <a:effectLst/>
                <a:latin typeface="Arial" charset="0"/>
                <a:ea typeface="+mn-ea"/>
                <a:cs typeface="Arial" charset="0"/>
                <a:hlinkClick r:id="rId5"/>
              </a:rPr>
              <a:t>::internal::concurrent_queue_base_v3</a:t>
            </a:r>
            <a:r>
              <a:rPr lang="en-US" altLang="zh-CN" sz="1200" b="0" i="0" kern="1200" dirty="0">
                <a:solidFill>
                  <a:schemeClr val="tx1"/>
                </a:solidFill>
                <a:effectLst/>
                <a:latin typeface="Arial" charset="0"/>
                <a:ea typeface="+mn-ea"/>
                <a:cs typeface="Arial" charset="0"/>
              </a:rPr>
              <a:t>.</a:t>
            </a:r>
          </a:p>
          <a:p>
            <a:r>
              <a:rPr lang="en-US" altLang="zh-CN" sz="1200" b="0" i="0" kern="1200" dirty="0">
                <a:solidFill>
                  <a:schemeClr val="tx1"/>
                </a:solidFill>
                <a:effectLst/>
                <a:latin typeface="Arial" charset="0"/>
                <a:ea typeface="+mn-ea"/>
                <a:cs typeface="Arial" charset="0"/>
              </a:rPr>
              <a:t>Inheritance diagram for </a:t>
            </a:r>
            <a:r>
              <a:rPr lang="en-US" altLang="zh-CN" sz="1200" b="0" i="0" kern="1200" dirty="0" err="1">
                <a:solidFill>
                  <a:schemeClr val="tx1"/>
                </a:solidFill>
                <a:effectLst/>
                <a:latin typeface="Arial" charset="0"/>
                <a:ea typeface="+mn-ea"/>
                <a:cs typeface="Arial" charset="0"/>
              </a:rPr>
              <a:t>tbb</a:t>
            </a:r>
            <a:r>
              <a:rPr lang="en-US" altLang="zh-CN" sz="1200" b="0" i="0" kern="1200" dirty="0">
                <a:solidFill>
                  <a:schemeClr val="tx1"/>
                </a:solidFill>
                <a:effectLst/>
                <a:latin typeface="Arial" charset="0"/>
                <a:ea typeface="+mn-ea"/>
                <a:cs typeface="Arial" charset="0"/>
              </a:rPr>
              <a:t>::</a:t>
            </a:r>
            <a:r>
              <a:rPr lang="en-US" altLang="zh-CN" sz="1200" b="0" i="0" kern="1200" dirty="0" err="1">
                <a:solidFill>
                  <a:schemeClr val="tx1"/>
                </a:solidFill>
                <a:effectLst/>
                <a:latin typeface="Arial" charset="0"/>
                <a:ea typeface="+mn-ea"/>
                <a:cs typeface="Arial" charset="0"/>
              </a:rPr>
              <a:t>concurrent_queue</a:t>
            </a:r>
            <a:r>
              <a:rPr lang="en-US" altLang="zh-CN" sz="1200" b="0" i="0" kern="1200" dirty="0">
                <a:solidFill>
                  <a:schemeClr val="tx1"/>
                </a:solidFill>
                <a:effectLst/>
                <a:latin typeface="Arial" charset="0"/>
                <a:ea typeface="+mn-ea"/>
                <a:cs typeface="Arial" charset="0"/>
              </a:rPr>
              <a:t>&lt; T, A &gt;:</a:t>
            </a:r>
          </a:p>
          <a:p>
            <a:r>
              <a:rPr lang="en-US" altLang="zh-CN" dirty="0"/>
              <a:t>[</a:t>
            </a:r>
            <a:r>
              <a:rPr lang="en-US" altLang="zh-CN" sz="1200" kern="1200" dirty="0">
                <a:solidFill>
                  <a:schemeClr val="tx1"/>
                </a:solidFill>
                <a:effectLst/>
                <a:latin typeface="Arial" charset="0"/>
                <a:ea typeface="+mn-ea"/>
                <a:cs typeface="Arial" charset="0"/>
                <a:hlinkClick r:id="rId6"/>
              </a:rPr>
              <a:t>legend</a:t>
            </a:r>
            <a:r>
              <a:rPr lang="en-US" altLang="zh-CN" dirty="0"/>
              <a:t>]</a:t>
            </a:r>
            <a:r>
              <a:rPr lang="en-US" altLang="zh-CN" sz="1200" b="0" i="0" kern="1200" dirty="0">
                <a:solidFill>
                  <a:schemeClr val="tx1"/>
                </a:solidFill>
                <a:effectLst/>
                <a:latin typeface="Arial" charset="0"/>
                <a:ea typeface="+mn-ea"/>
                <a:cs typeface="Arial" charset="0"/>
                <a:hlinkClick r:id="rId7"/>
              </a:rPr>
              <a:t>List of all members.</a:t>
            </a:r>
            <a:br>
              <a:rPr lang="en-US" altLang="zh-CN" sz="1200" kern="1200" dirty="0">
                <a:solidFill>
                  <a:schemeClr val="tx1"/>
                </a:solidFill>
                <a:effectLst/>
                <a:latin typeface="Arial" charset="0"/>
                <a:ea typeface="+mn-ea"/>
                <a:cs typeface="Arial" charset="0"/>
              </a:rPr>
            </a:br>
            <a:r>
              <a:rPr lang="en-US" altLang="zh-CN" sz="1200" b="1" kern="1200" dirty="0">
                <a:solidFill>
                  <a:schemeClr val="tx1"/>
                </a:solidFill>
                <a:effectLst/>
                <a:latin typeface="Arial" charset="0"/>
                <a:ea typeface="+mn-ea"/>
                <a:cs typeface="Arial" charset="0"/>
              </a:rPr>
              <a:t>Public Types</a:t>
            </a:r>
          </a:p>
          <a:p>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T </a:t>
            </a:r>
            <a:r>
              <a:rPr lang="en-US" altLang="zh-CN" sz="1200" b="1" u="none" strike="noStrike" kern="1200" dirty="0" err="1">
                <a:solidFill>
                  <a:schemeClr val="tx1"/>
                </a:solidFill>
                <a:effectLst/>
                <a:latin typeface="Arial" charset="0"/>
                <a:ea typeface="+mn-ea"/>
                <a:cs typeface="Arial" charset="0"/>
                <a:hlinkClick r:id="rId8"/>
              </a:rPr>
              <a:t>value_type</a:t>
            </a:r>
            <a:r>
              <a:rPr lang="en-US" altLang="zh-CN" sz="1200" i="1" kern="1200" dirty="0">
                <a:solidFill>
                  <a:schemeClr val="tx1"/>
                </a:solidFill>
                <a:effectLst/>
                <a:latin typeface="Arial" charset="0"/>
                <a:ea typeface="+mn-ea"/>
                <a:cs typeface="Arial" charset="0"/>
              </a:rPr>
              <a:t> Element type in the queue.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 </a:t>
            </a:r>
            <a:r>
              <a:rPr lang="en-US" altLang="zh-CN" sz="1200" b="1" u="none" strike="noStrike" kern="1200" dirty="0" err="1">
                <a:solidFill>
                  <a:schemeClr val="tx1"/>
                </a:solidFill>
                <a:effectLst/>
                <a:latin typeface="Arial" charset="0"/>
                <a:ea typeface="+mn-ea"/>
                <a:cs typeface="Arial" charset="0"/>
                <a:hlinkClick r:id="rId9"/>
              </a:rPr>
              <a:t>allocator_type</a:t>
            </a:r>
            <a:r>
              <a:rPr lang="en-US" altLang="zh-CN" sz="1200" i="1" kern="1200" dirty="0">
                <a:solidFill>
                  <a:schemeClr val="tx1"/>
                </a:solidFill>
                <a:effectLst/>
                <a:latin typeface="Arial" charset="0"/>
                <a:ea typeface="+mn-ea"/>
                <a:cs typeface="Arial" charset="0"/>
              </a:rPr>
              <a:t> Allocator type.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T &amp; </a:t>
            </a:r>
            <a:r>
              <a:rPr lang="en-US" altLang="zh-CN" sz="1200" b="1" u="none" strike="noStrike" kern="1200" dirty="0">
                <a:solidFill>
                  <a:schemeClr val="tx1"/>
                </a:solidFill>
                <a:effectLst/>
                <a:latin typeface="Arial" charset="0"/>
                <a:ea typeface="+mn-ea"/>
                <a:cs typeface="Arial" charset="0"/>
                <a:hlinkClick r:id="rId10"/>
              </a:rPr>
              <a:t>reference</a:t>
            </a:r>
            <a:r>
              <a:rPr lang="en-US" altLang="zh-CN" sz="1200" i="1" kern="1200" dirty="0">
                <a:solidFill>
                  <a:schemeClr val="tx1"/>
                </a:solidFill>
                <a:effectLst/>
                <a:latin typeface="Arial" charset="0"/>
                <a:ea typeface="+mn-ea"/>
                <a:cs typeface="Arial" charset="0"/>
              </a:rPr>
              <a:t> </a:t>
            </a:r>
            <a:r>
              <a:rPr lang="en-US" altLang="zh-CN" sz="1200" i="1" kern="1200" dirty="0" err="1">
                <a:solidFill>
                  <a:schemeClr val="tx1"/>
                </a:solidFill>
                <a:effectLst/>
                <a:latin typeface="Arial" charset="0"/>
                <a:ea typeface="+mn-ea"/>
                <a:cs typeface="Arial" charset="0"/>
              </a:rPr>
              <a:t>Reference</a:t>
            </a:r>
            <a:r>
              <a:rPr lang="en-US" altLang="zh-CN" sz="1200" i="1" kern="1200" dirty="0">
                <a:solidFill>
                  <a:schemeClr val="tx1"/>
                </a:solidFill>
                <a:effectLst/>
                <a:latin typeface="Arial" charset="0"/>
                <a:ea typeface="+mn-ea"/>
                <a:cs typeface="Arial" charset="0"/>
              </a:rPr>
              <a:t> type.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T &amp; </a:t>
            </a:r>
            <a:r>
              <a:rPr lang="en-US" altLang="zh-CN" sz="1200" b="1" u="none" strike="noStrike" kern="1200" dirty="0" err="1">
                <a:solidFill>
                  <a:schemeClr val="tx1"/>
                </a:solidFill>
                <a:effectLst/>
                <a:latin typeface="Arial" charset="0"/>
                <a:ea typeface="+mn-ea"/>
                <a:cs typeface="Arial" charset="0"/>
                <a:hlinkClick r:id="rId11"/>
              </a:rPr>
              <a:t>const_reference</a:t>
            </a:r>
            <a:r>
              <a:rPr lang="en-US" altLang="zh-CN" sz="1200" i="1" kern="1200" dirty="0">
                <a:solidFill>
                  <a:schemeClr val="tx1"/>
                </a:solidFill>
                <a:effectLst/>
                <a:latin typeface="Arial" charset="0"/>
                <a:ea typeface="+mn-ea"/>
                <a:cs typeface="Arial" charset="0"/>
              </a:rPr>
              <a:t> </a:t>
            </a:r>
            <a:r>
              <a:rPr lang="en-US" altLang="zh-CN" sz="1200" i="1"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reference type.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std</a:t>
            </a:r>
            <a:r>
              <a:rPr lang="en-US" altLang="zh-CN" sz="1200" kern="1200" dirty="0">
                <a:solidFill>
                  <a:schemeClr val="tx1"/>
                </a:solidFill>
                <a:effectLst/>
                <a:latin typeface="Arial" charset="0"/>
                <a:ea typeface="+mn-ea"/>
                <a:cs typeface="Arial" charset="0"/>
              </a:rPr>
              <a:t>::</a:t>
            </a:r>
            <a:r>
              <a:rPr lang="en-US" altLang="zh-CN" sz="1200" kern="1200" dirty="0" err="1">
                <a:solidFill>
                  <a:schemeClr val="tx1"/>
                </a:solidFill>
                <a:effectLst/>
                <a:latin typeface="Arial" charset="0"/>
                <a:ea typeface="+mn-ea"/>
                <a:cs typeface="Arial" charset="0"/>
              </a:rPr>
              <a:t>ptrdiff_t</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12"/>
              </a:rPr>
              <a:t>size_type</a:t>
            </a:r>
            <a:r>
              <a:rPr lang="en-US" altLang="zh-CN" sz="1200" i="1" kern="1200" dirty="0">
                <a:solidFill>
                  <a:schemeClr val="tx1"/>
                </a:solidFill>
                <a:effectLst/>
                <a:latin typeface="Arial" charset="0"/>
                <a:ea typeface="+mn-ea"/>
                <a:cs typeface="Arial" charset="0"/>
              </a:rPr>
              <a:t> Integral type for representing size of the queue.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std</a:t>
            </a:r>
            <a:r>
              <a:rPr lang="en-US" altLang="zh-CN" sz="1200" kern="1200" dirty="0">
                <a:solidFill>
                  <a:schemeClr val="tx1"/>
                </a:solidFill>
                <a:effectLst/>
                <a:latin typeface="Arial" charset="0"/>
                <a:ea typeface="+mn-ea"/>
                <a:cs typeface="Arial" charset="0"/>
              </a:rPr>
              <a:t>::</a:t>
            </a:r>
            <a:r>
              <a:rPr lang="en-US" altLang="zh-CN" sz="1200" kern="1200" dirty="0" err="1">
                <a:solidFill>
                  <a:schemeClr val="tx1"/>
                </a:solidFill>
                <a:effectLst/>
                <a:latin typeface="Arial" charset="0"/>
                <a:ea typeface="+mn-ea"/>
                <a:cs typeface="Arial" charset="0"/>
              </a:rPr>
              <a:t>ptrdiff_t</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13"/>
              </a:rPr>
              <a:t>difference_type</a:t>
            </a:r>
            <a:r>
              <a:rPr lang="en-US" altLang="zh-CN" sz="1200" i="1" kern="1200" dirty="0">
                <a:solidFill>
                  <a:schemeClr val="tx1"/>
                </a:solidFill>
                <a:effectLst/>
                <a:latin typeface="Arial" charset="0"/>
                <a:ea typeface="+mn-ea"/>
                <a:cs typeface="Arial" charset="0"/>
              </a:rPr>
              <a:t> Difference type for iterator.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14"/>
              </a:rPr>
              <a:t>internal::</a:t>
            </a:r>
            <a:r>
              <a:rPr lang="en-US" altLang="zh-CN" sz="1200" b="1" u="none" strike="noStrike" kern="1200" dirty="0" err="1">
                <a:solidFill>
                  <a:schemeClr val="tx1"/>
                </a:solidFill>
                <a:effectLst/>
                <a:latin typeface="Arial" charset="0"/>
                <a:ea typeface="+mn-ea"/>
                <a:cs typeface="Arial" charset="0"/>
                <a:hlinkClick r:id="rId14"/>
              </a:rPr>
              <a:t>concurrent_queue_iterator</a:t>
            </a:r>
            <a:r>
              <a:rPr lang="en-US" altLang="zh-CN" sz="1200" kern="1200" dirty="0">
                <a:solidFill>
                  <a:schemeClr val="tx1"/>
                </a:solidFill>
                <a:effectLst/>
                <a:latin typeface="Arial" charset="0"/>
                <a:ea typeface="+mn-ea"/>
                <a:cs typeface="Arial" charset="0"/>
              </a:rPr>
              <a:t>&lt;</a:t>
            </a:r>
            <a:br>
              <a:rPr lang="en-US" altLang="zh-CN" sz="1200" kern="1200" dirty="0">
                <a:solidFill>
                  <a:schemeClr val="tx1"/>
                </a:solidFill>
                <a:effectLst/>
                <a:latin typeface="Arial" charset="0"/>
                <a:ea typeface="+mn-ea"/>
                <a:cs typeface="Arial" charset="0"/>
              </a:rPr>
            </a:br>
            <a:r>
              <a:rPr lang="en-US" altLang="zh-CN" sz="1200" b="1" u="none" strike="noStrike" kern="1200" dirty="0" err="1">
                <a:solidFill>
                  <a:schemeClr val="tx1"/>
                </a:solidFill>
                <a:effectLst/>
                <a:latin typeface="Arial" charset="0"/>
                <a:ea typeface="+mn-ea"/>
                <a:cs typeface="Arial" charset="0"/>
                <a:hlinkClick r:id="rId15"/>
              </a:rPr>
              <a:t>concurrent_queue</a:t>
            </a:r>
            <a:r>
              <a:rPr lang="en-US" altLang="zh-CN" sz="1200" kern="1200" dirty="0">
                <a:solidFill>
                  <a:schemeClr val="tx1"/>
                </a:solidFill>
                <a:effectLst/>
                <a:latin typeface="Arial" charset="0"/>
                <a:ea typeface="+mn-ea"/>
                <a:cs typeface="Arial" charset="0"/>
              </a:rPr>
              <a:t>, T &gt; </a:t>
            </a:r>
            <a:r>
              <a:rPr lang="en-US" altLang="zh-CN" sz="1200" b="1" kern="1200" dirty="0" err="1">
                <a:solidFill>
                  <a:schemeClr val="tx1"/>
                </a:solidFill>
                <a:effectLst/>
                <a:latin typeface="Arial" charset="0"/>
                <a:ea typeface="+mn-ea"/>
                <a:cs typeface="Arial" charset="0"/>
              </a:rPr>
              <a:t>iterator</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14"/>
              </a:rPr>
              <a:t>internal::</a:t>
            </a:r>
            <a:r>
              <a:rPr lang="en-US" altLang="zh-CN" sz="1200" b="1" u="none" strike="noStrike" kern="1200" dirty="0" err="1">
                <a:solidFill>
                  <a:schemeClr val="tx1"/>
                </a:solidFill>
                <a:effectLst/>
                <a:latin typeface="Arial" charset="0"/>
                <a:ea typeface="+mn-ea"/>
                <a:cs typeface="Arial" charset="0"/>
                <a:hlinkClick r:id="rId14"/>
              </a:rPr>
              <a:t>concurrent_queue_iterator</a:t>
            </a:r>
            <a:r>
              <a:rPr lang="en-US" altLang="zh-CN" sz="1200" kern="1200" dirty="0">
                <a:solidFill>
                  <a:schemeClr val="tx1"/>
                </a:solidFill>
                <a:effectLst/>
                <a:latin typeface="Arial" charset="0"/>
                <a:ea typeface="+mn-ea"/>
                <a:cs typeface="Arial" charset="0"/>
              </a:rPr>
              <a:t>&lt;</a:t>
            </a:r>
            <a:br>
              <a:rPr lang="en-US" altLang="zh-CN" sz="1200" kern="1200" dirty="0">
                <a:solidFill>
                  <a:schemeClr val="tx1"/>
                </a:solidFill>
                <a:effectLst/>
                <a:latin typeface="Arial" charset="0"/>
                <a:ea typeface="+mn-ea"/>
                <a:cs typeface="Arial" charset="0"/>
              </a:rPr>
            </a:br>
            <a:r>
              <a:rPr lang="en-US" altLang="zh-CN" sz="1200" b="1" u="none" strike="noStrike" kern="1200" dirty="0" err="1">
                <a:solidFill>
                  <a:schemeClr val="tx1"/>
                </a:solidFill>
                <a:effectLst/>
                <a:latin typeface="Arial" charset="0"/>
                <a:ea typeface="+mn-ea"/>
                <a:cs typeface="Arial" charset="0"/>
                <a:hlinkClick r:id="rId15"/>
              </a:rPr>
              <a:t>concurrent_queue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T &gt; </a:t>
            </a:r>
            <a:r>
              <a:rPr lang="en-US" altLang="zh-CN" sz="1200" b="1" kern="1200" dirty="0" err="1">
                <a:solidFill>
                  <a:schemeClr val="tx1"/>
                </a:solidFill>
                <a:effectLst/>
                <a:latin typeface="Arial" charset="0"/>
                <a:ea typeface="+mn-ea"/>
                <a:cs typeface="Arial" charset="0"/>
              </a:rPr>
              <a:t>const_iterator</a:t>
            </a:r>
            <a:br>
              <a:rPr lang="en-US" altLang="zh-CN" sz="1200" kern="1200" dirty="0">
                <a:solidFill>
                  <a:schemeClr val="tx1"/>
                </a:solidFill>
                <a:effectLst/>
                <a:latin typeface="Arial" charset="0"/>
                <a:ea typeface="+mn-ea"/>
                <a:cs typeface="Arial" charset="0"/>
              </a:rPr>
            </a:br>
            <a:r>
              <a:rPr lang="en-US" altLang="zh-CN" sz="1200" b="1" kern="1200" dirty="0">
                <a:solidFill>
                  <a:schemeClr val="tx1"/>
                </a:solidFill>
                <a:effectLst/>
                <a:latin typeface="Arial" charset="0"/>
                <a:ea typeface="+mn-ea"/>
                <a:cs typeface="Arial" charset="0"/>
              </a:rPr>
              <a:t>Public Member Functions</a:t>
            </a:r>
          </a:p>
          <a:p>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16"/>
              </a:rPr>
              <a:t>concurrent_queue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9"/>
              </a:rPr>
              <a:t>allocator_type</a:t>
            </a:r>
            <a:r>
              <a:rPr lang="en-US" altLang="zh-CN" sz="1200" kern="1200" dirty="0">
                <a:solidFill>
                  <a:schemeClr val="tx1"/>
                </a:solidFill>
                <a:effectLst/>
                <a:latin typeface="Arial" charset="0"/>
                <a:ea typeface="+mn-ea"/>
                <a:cs typeface="Arial" charset="0"/>
              </a:rPr>
              <a:t> &amp;a=</a:t>
            </a:r>
            <a:r>
              <a:rPr lang="en-US" altLang="zh-CN" sz="1200" b="1" u="none" strike="noStrike" kern="1200" dirty="0" err="1">
                <a:solidFill>
                  <a:schemeClr val="tx1"/>
                </a:solidFill>
                <a:effectLst/>
                <a:latin typeface="Arial" charset="0"/>
                <a:ea typeface="+mn-ea"/>
                <a:cs typeface="Arial" charset="0"/>
                <a:hlinkClick r:id="rId9"/>
              </a:rPr>
              <a:t>allocator_type</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Construct empty queue.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17"/>
              </a:rPr>
              <a:t>~</a:t>
            </a:r>
            <a:r>
              <a:rPr lang="en-US" altLang="zh-CN" sz="1200" b="1" u="none" strike="noStrike" kern="1200" dirty="0" err="1">
                <a:solidFill>
                  <a:schemeClr val="tx1"/>
                </a:solidFill>
                <a:effectLst/>
                <a:latin typeface="Arial" charset="0"/>
                <a:ea typeface="+mn-ea"/>
                <a:cs typeface="Arial" charset="0"/>
                <a:hlinkClick r:id="rId17"/>
              </a:rPr>
              <a:t>concurrent_queue</a:t>
            </a:r>
            <a:r>
              <a:rPr lang="en-US" altLang="zh-CN" sz="1200"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rPr>
              <a:t> Destroy queue.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a:t>
            </a:r>
            <a:r>
              <a:rPr lang="en-US" altLang="zh-CN" sz="1200" b="1" u="none" strike="noStrike" kern="1200" dirty="0">
                <a:solidFill>
                  <a:schemeClr val="tx1"/>
                </a:solidFill>
                <a:effectLst/>
                <a:latin typeface="Arial" charset="0"/>
                <a:ea typeface="+mn-ea"/>
                <a:cs typeface="Arial" charset="0"/>
                <a:hlinkClick r:id="rId18"/>
              </a:rPr>
              <a:t>push</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T &amp;source)</a:t>
            </a:r>
            <a:r>
              <a:rPr lang="en-US" altLang="zh-CN" sz="1200" i="1" kern="1200" dirty="0">
                <a:solidFill>
                  <a:schemeClr val="tx1"/>
                </a:solidFill>
                <a:effectLst/>
                <a:latin typeface="Arial" charset="0"/>
                <a:ea typeface="+mn-ea"/>
                <a:cs typeface="Arial" charset="0"/>
              </a:rPr>
              <a:t> </a:t>
            </a:r>
            <a:r>
              <a:rPr lang="en-US" altLang="zh-CN" sz="1200" i="1" kern="1200" dirty="0" err="1">
                <a:solidFill>
                  <a:schemeClr val="tx1"/>
                </a:solidFill>
                <a:effectLst/>
                <a:latin typeface="Arial" charset="0"/>
                <a:ea typeface="+mn-ea"/>
                <a:cs typeface="Arial" charset="0"/>
              </a:rPr>
              <a:t>Enqueue</a:t>
            </a:r>
            <a:r>
              <a:rPr lang="en-US" altLang="zh-CN" sz="1200" i="1" kern="1200" dirty="0">
                <a:solidFill>
                  <a:schemeClr val="tx1"/>
                </a:solidFill>
                <a:effectLst/>
                <a:latin typeface="Arial" charset="0"/>
                <a:ea typeface="+mn-ea"/>
                <a:cs typeface="Arial" charset="0"/>
              </a:rPr>
              <a:t> an item at tail of queue.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a:t>
            </a:r>
            <a:r>
              <a:rPr lang="en-US" altLang="zh-CN" sz="1200" b="1" u="none" strike="noStrike" kern="1200" dirty="0">
                <a:solidFill>
                  <a:schemeClr val="tx1"/>
                </a:solidFill>
                <a:effectLst/>
                <a:latin typeface="Arial" charset="0"/>
                <a:ea typeface="+mn-ea"/>
                <a:cs typeface="Arial" charset="0"/>
                <a:hlinkClick r:id="rId19"/>
              </a:rPr>
              <a:t>pop</a:t>
            </a:r>
            <a:r>
              <a:rPr lang="en-US" altLang="zh-CN" sz="1200" kern="1200" dirty="0">
                <a:solidFill>
                  <a:schemeClr val="tx1"/>
                </a:solidFill>
                <a:effectLst/>
                <a:latin typeface="Arial" charset="0"/>
                <a:ea typeface="+mn-ea"/>
                <a:cs typeface="Arial" charset="0"/>
              </a:rPr>
              <a:t> (T &amp;destination)</a:t>
            </a:r>
            <a:r>
              <a:rPr lang="en-US" altLang="zh-CN" sz="1200" i="1" kern="1200" dirty="0">
                <a:solidFill>
                  <a:schemeClr val="tx1"/>
                </a:solidFill>
                <a:effectLst/>
                <a:latin typeface="Arial" charset="0"/>
                <a:ea typeface="+mn-ea"/>
                <a:cs typeface="Arial" charset="0"/>
              </a:rPr>
              <a:t> </a:t>
            </a:r>
            <a:r>
              <a:rPr lang="en-US" altLang="zh-CN" sz="1200" i="1" kern="1200" dirty="0" err="1">
                <a:solidFill>
                  <a:schemeClr val="tx1"/>
                </a:solidFill>
                <a:effectLst/>
                <a:latin typeface="Arial" charset="0"/>
                <a:ea typeface="+mn-ea"/>
                <a:cs typeface="Arial" charset="0"/>
              </a:rPr>
              <a:t>Dequeue</a:t>
            </a:r>
            <a:r>
              <a:rPr lang="en-US" altLang="zh-CN" sz="1200" i="1" kern="1200" dirty="0">
                <a:solidFill>
                  <a:schemeClr val="tx1"/>
                </a:solidFill>
                <a:effectLst/>
                <a:latin typeface="Arial" charset="0"/>
                <a:ea typeface="+mn-ea"/>
                <a:cs typeface="Arial" charset="0"/>
              </a:rPr>
              <a:t> item from head of queue.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bool </a:t>
            </a:r>
            <a:r>
              <a:rPr lang="en-US" altLang="zh-CN" sz="1200" b="1" u="none" strike="noStrike" kern="1200" dirty="0" err="1">
                <a:solidFill>
                  <a:schemeClr val="tx1"/>
                </a:solidFill>
                <a:effectLst/>
                <a:latin typeface="Arial" charset="0"/>
                <a:ea typeface="+mn-ea"/>
                <a:cs typeface="Arial" charset="0"/>
                <a:hlinkClick r:id="rId20"/>
              </a:rPr>
              <a:t>push_if_not_full</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T &amp;source)</a:t>
            </a:r>
            <a:r>
              <a:rPr lang="en-US" altLang="zh-CN" sz="1200" i="1" kern="1200" dirty="0">
                <a:solidFill>
                  <a:schemeClr val="tx1"/>
                </a:solidFill>
                <a:effectLst/>
                <a:latin typeface="Arial" charset="0"/>
                <a:ea typeface="+mn-ea"/>
                <a:cs typeface="Arial" charset="0"/>
              </a:rPr>
              <a:t> </a:t>
            </a:r>
            <a:r>
              <a:rPr lang="en-US" altLang="zh-CN" sz="1200" i="1" kern="1200" dirty="0" err="1">
                <a:solidFill>
                  <a:schemeClr val="tx1"/>
                </a:solidFill>
                <a:effectLst/>
                <a:latin typeface="Arial" charset="0"/>
                <a:ea typeface="+mn-ea"/>
                <a:cs typeface="Arial" charset="0"/>
              </a:rPr>
              <a:t>Enqueue</a:t>
            </a:r>
            <a:r>
              <a:rPr lang="en-US" altLang="zh-CN" sz="1200" i="1" kern="1200" dirty="0">
                <a:solidFill>
                  <a:schemeClr val="tx1"/>
                </a:solidFill>
                <a:effectLst/>
                <a:latin typeface="Arial" charset="0"/>
                <a:ea typeface="+mn-ea"/>
                <a:cs typeface="Arial" charset="0"/>
              </a:rPr>
              <a:t> an item at tail of queue if queue is not already full.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bool </a:t>
            </a:r>
            <a:r>
              <a:rPr lang="en-US" altLang="zh-CN" sz="1200" b="1" u="none" strike="noStrike" kern="1200" dirty="0" err="1">
                <a:solidFill>
                  <a:schemeClr val="tx1"/>
                </a:solidFill>
                <a:effectLst/>
                <a:latin typeface="Arial" charset="0"/>
                <a:ea typeface="+mn-ea"/>
                <a:cs typeface="Arial" charset="0"/>
                <a:hlinkClick r:id="rId21"/>
              </a:rPr>
              <a:t>pop_if_present</a:t>
            </a:r>
            <a:r>
              <a:rPr lang="en-US" altLang="zh-CN" sz="1200" kern="1200" dirty="0">
                <a:solidFill>
                  <a:schemeClr val="tx1"/>
                </a:solidFill>
                <a:effectLst/>
                <a:latin typeface="Arial" charset="0"/>
                <a:ea typeface="+mn-ea"/>
                <a:cs typeface="Arial" charset="0"/>
              </a:rPr>
              <a:t> (T &amp;destination)</a:t>
            </a:r>
            <a:r>
              <a:rPr lang="en-US" altLang="zh-CN" sz="1200" i="1" kern="1200" dirty="0">
                <a:solidFill>
                  <a:schemeClr val="tx1"/>
                </a:solidFill>
                <a:effectLst/>
                <a:latin typeface="Arial" charset="0"/>
                <a:ea typeface="+mn-ea"/>
                <a:cs typeface="Arial" charset="0"/>
              </a:rPr>
              <a:t> Attempt to </a:t>
            </a:r>
            <a:r>
              <a:rPr lang="en-US" altLang="zh-CN" sz="1200" i="1" kern="1200" dirty="0" err="1">
                <a:solidFill>
                  <a:schemeClr val="tx1"/>
                </a:solidFill>
                <a:effectLst/>
                <a:latin typeface="Arial" charset="0"/>
                <a:ea typeface="+mn-ea"/>
                <a:cs typeface="Arial" charset="0"/>
              </a:rPr>
              <a:t>dequeue</a:t>
            </a:r>
            <a:r>
              <a:rPr lang="en-US" altLang="zh-CN" sz="1200" i="1" kern="1200" dirty="0">
                <a:solidFill>
                  <a:schemeClr val="tx1"/>
                </a:solidFill>
                <a:effectLst/>
                <a:latin typeface="Arial" charset="0"/>
                <a:ea typeface="+mn-ea"/>
                <a:cs typeface="Arial" charset="0"/>
              </a:rPr>
              <a:t> an item from head of queue. </a:t>
            </a:r>
            <a:br>
              <a:rPr lang="en-US" altLang="zh-CN" sz="1200" i="1" kern="1200" dirty="0">
                <a:solidFill>
                  <a:schemeClr val="tx1"/>
                </a:solidFill>
                <a:effectLst/>
                <a:latin typeface="Arial" charset="0"/>
                <a:ea typeface="+mn-ea"/>
                <a:cs typeface="Arial" charset="0"/>
              </a:rPr>
            </a:br>
            <a:r>
              <a:rPr lang="en-US" altLang="zh-CN" sz="1200" b="1" u="none" strike="noStrike" kern="1200" dirty="0" err="1">
                <a:solidFill>
                  <a:schemeClr val="tx1"/>
                </a:solidFill>
                <a:effectLst/>
                <a:latin typeface="Arial" charset="0"/>
                <a:ea typeface="+mn-ea"/>
                <a:cs typeface="Arial" charset="0"/>
                <a:hlinkClick r:id="rId12"/>
              </a:rPr>
              <a:t>size_type</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22"/>
              </a:rPr>
              <a:t>size</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Return number of pushes minus number of pops.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bool </a:t>
            </a:r>
            <a:r>
              <a:rPr lang="en-US" altLang="zh-CN" sz="1200" b="1" u="none" strike="noStrike" kern="1200" dirty="0">
                <a:solidFill>
                  <a:schemeClr val="tx1"/>
                </a:solidFill>
                <a:effectLst/>
                <a:latin typeface="Arial" charset="0"/>
                <a:ea typeface="+mn-ea"/>
                <a:cs typeface="Arial" charset="0"/>
                <a:hlinkClick r:id="rId23"/>
              </a:rPr>
              <a:t>empty</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Equivalent to </a:t>
            </a:r>
            <a:r>
              <a:rPr lang="en-US" altLang="zh-CN" sz="1200" b="1" i="1" u="none" strike="noStrike" kern="1200" dirty="0">
                <a:solidFill>
                  <a:schemeClr val="tx1"/>
                </a:solidFill>
                <a:effectLst/>
                <a:latin typeface="Arial" charset="0"/>
                <a:ea typeface="+mn-ea"/>
                <a:cs typeface="Arial" charset="0"/>
                <a:hlinkClick r:id="rId22"/>
              </a:rPr>
              <a:t>size()</a:t>
            </a:r>
            <a:r>
              <a:rPr lang="en-US" altLang="zh-CN" sz="1200" i="1" kern="1200" dirty="0">
                <a:solidFill>
                  <a:schemeClr val="tx1"/>
                </a:solidFill>
                <a:effectLst/>
                <a:latin typeface="Arial" charset="0"/>
                <a:ea typeface="+mn-ea"/>
                <a:cs typeface="Arial" charset="0"/>
              </a:rPr>
              <a:t>&lt;=0. </a:t>
            </a:r>
            <a:br>
              <a:rPr lang="en-US" altLang="zh-CN" sz="1200" i="1" kern="1200" dirty="0">
                <a:solidFill>
                  <a:schemeClr val="tx1"/>
                </a:solidFill>
                <a:effectLst/>
                <a:latin typeface="Arial" charset="0"/>
                <a:ea typeface="+mn-ea"/>
                <a:cs typeface="Arial" charset="0"/>
              </a:rPr>
            </a:br>
            <a:r>
              <a:rPr lang="en-US" altLang="zh-CN" sz="1200" b="1" u="none" strike="noStrike" kern="1200" dirty="0" err="1">
                <a:solidFill>
                  <a:schemeClr val="tx1"/>
                </a:solidFill>
                <a:effectLst/>
                <a:latin typeface="Arial" charset="0"/>
                <a:ea typeface="+mn-ea"/>
                <a:cs typeface="Arial" charset="0"/>
                <a:hlinkClick r:id="rId12"/>
              </a:rPr>
              <a:t>size_type</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24"/>
              </a:rPr>
              <a:t>capacity</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Maximum number of allowed elements.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a:t>
            </a:r>
            <a:r>
              <a:rPr lang="en-US" altLang="zh-CN" sz="1200" b="1" u="none" strike="noStrike" kern="1200" dirty="0" err="1">
                <a:solidFill>
                  <a:schemeClr val="tx1"/>
                </a:solidFill>
                <a:effectLst/>
                <a:latin typeface="Arial" charset="0"/>
                <a:ea typeface="+mn-ea"/>
                <a:cs typeface="Arial" charset="0"/>
                <a:hlinkClick r:id="rId25"/>
              </a:rPr>
              <a:t>set_capacity</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12"/>
              </a:rPr>
              <a:t>size_type</a:t>
            </a:r>
            <a:r>
              <a:rPr lang="en-US" altLang="zh-CN" sz="1200" kern="1200" dirty="0">
                <a:solidFill>
                  <a:schemeClr val="tx1"/>
                </a:solidFill>
                <a:effectLst/>
                <a:latin typeface="Arial" charset="0"/>
                <a:ea typeface="+mn-ea"/>
                <a:cs typeface="Arial" charset="0"/>
              </a:rPr>
              <a:t> capacity)</a:t>
            </a:r>
            <a:r>
              <a:rPr lang="en-US" altLang="zh-CN" sz="1200" i="1" kern="1200" dirty="0">
                <a:solidFill>
                  <a:schemeClr val="tx1"/>
                </a:solidFill>
                <a:effectLst/>
                <a:latin typeface="Arial" charset="0"/>
                <a:ea typeface="+mn-ea"/>
                <a:cs typeface="Arial" charset="0"/>
              </a:rPr>
              <a:t> Set the capacity. </a:t>
            </a:r>
            <a:br>
              <a:rPr lang="en-US" altLang="zh-CN" sz="1200" i="1" kern="1200" dirty="0">
                <a:solidFill>
                  <a:schemeClr val="tx1"/>
                </a:solidFill>
                <a:effectLst/>
                <a:latin typeface="Arial" charset="0"/>
                <a:ea typeface="+mn-ea"/>
                <a:cs typeface="Arial" charset="0"/>
              </a:rPr>
            </a:br>
            <a:r>
              <a:rPr lang="en-US" altLang="zh-CN" sz="1200" b="1" u="none" strike="noStrike" kern="1200" dirty="0" err="1">
                <a:solidFill>
                  <a:schemeClr val="tx1"/>
                </a:solidFill>
                <a:effectLst/>
                <a:latin typeface="Arial" charset="0"/>
                <a:ea typeface="+mn-ea"/>
                <a:cs typeface="Arial" charset="0"/>
                <a:hlinkClick r:id="rId9"/>
              </a:rPr>
              <a:t>allocator_type</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26"/>
              </a:rPr>
              <a:t>get_allocator</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return allocator object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a:t>
            </a:r>
            <a:r>
              <a:rPr lang="en-US" altLang="zh-CN" sz="1200" b="1" u="none" strike="noStrike" kern="1200" dirty="0">
                <a:solidFill>
                  <a:schemeClr val="tx1"/>
                </a:solidFill>
                <a:effectLst/>
                <a:latin typeface="Arial" charset="0"/>
                <a:ea typeface="+mn-ea"/>
                <a:cs typeface="Arial" charset="0"/>
                <a:hlinkClick r:id="rId27"/>
              </a:rPr>
              <a:t>clear</a:t>
            </a:r>
            <a:r>
              <a:rPr lang="en-US" altLang="zh-CN" sz="1200"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rPr>
              <a:t> clear the queue. not thread-safe. </a:t>
            </a:r>
            <a:br>
              <a:rPr lang="en-US" altLang="zh-CN" sz="1200" i="1" kern="1200" dirty="0">
                <a:solidFill>
                  <a:schemeClr val="tx1"/>
                </a:solidFill>
                <a:effectLst/>
                <a:latin typeface="Arial" charset="0"/>
                <a:ea typeface="+mn-ea"/>
                <a:cs typeface="Arial" charset="0"/>
              </a:rPr>
            </a:br>
            <a:r>
              <a:rPr lang="en-US" altLang="zh-CN" sz="1200" b="1" u="none" strike="noStrike" kern="1200" dirty="0">
                <a:solidFill>
                  <a:schemeClr val="tx1"/>
                </a:solidFill>
                <a:effectLst/>
                <a:latin typeface="Arial" charset="0"/>
                <a:ea typeface="+mn-ea"/>
                <a:cs typeface="Arial" charset="0"/>
                <a:hlinkClick r:id="rId14"/>
              </a:rPr>
              <a:t>iterator</a:t>
            </a:r>
            <a:r>
              <a:rPr lang="en-US" altLang="zh-CN" sz="1200" kern="1200" dirty="0">
                <a:solidFill>
                  <a:schemeClr val="tx1"/>
                </a:solidFill>
                <a:effectLst/>
                <a:latin typeface="Arial" charset="0"/>
                <a:ea typeface="+mn-ea"/>
                <a:cs typeface="Arial" charset="0"/>
              </a:rPr>
              <a:t> </a:t>
            </a:r>
            <a:r>
              <a:rPr lang="en-US" altLang="zh-CN" sz="1200" b="1" kern="1200" dirty="0">
                <a:solidFill>
                  <a:schemeClr val="tx1"/>
                </a:solidFill>
                <a:effectLst/>
                <a:latin typeface="Arial" charset="0"/>
                <a:ea typeface="+mn-ea"/>
                <a:cs typeface="Arial" charset="0"/>
              </a:rPr>
              <a:t>begin</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14"/>
              </a:rPr>
              <a:t>iterator</a:t>
            </a:r>
            <a:r>
              <a:rPr lang="en-US" altLang="zh-CN" sz="1200" kern="1200" dirty="0">
                <a:solidFill>
                  <a:schemeClr val="tx1"/>
                </a:solidFill>
                <a:effectLst/>
                <a:latin typeface="Arial" charset="0"/>
                <a:ea typeface="+mn-ea"/>
                <a:cs typeface="Arial" charset="0"/>
              </a:rPr>
              <a:t> </a:t>
            </a:r>
            <a:r>
              <a:rPr lang="en-US" altLang="zh-CN" sz="1200" b="1" kern="1200" dirty="0">
                <a:solidFill>
                  <a:schemeClr val="tx1"/>
                </a:solidFill>
                <a:effectLst/>
                <a:latin typeface="Arial" charset="0"/>
                <a:ea typeface="+mn-ea"/>
                <a:cs typeface="Arial" charset="0"/>
              </a:rPr>
              <a:t>end</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14"/>
              </a:rPr>
              <a:t>const_iterator</a:t>
            </a:r>
            <a:r>
              <a:rPr lang="en-US" altLang="zh-CN" sz="1200" kern="1200" dirty="0">
                <a:solidFill>
                  <a:schemeClr val="tx1"/>
                </a:solidFill>
                <a:effectLst/>
                <a:latin typeface="Arial" charset="0"/>
                <a:ea typeface="+mn-ea"/>
                <a:cs typeface="Arial" charset="0"/>
              </a:rPr>
              <a:t> </a:t>
            </a:r>
            <a:r>
              <a:rPr lang="en-US" altLang="zh-CN" sz="1200" b="1" kern="1200" dirty="0">
                <a:solidFill>
                  <a:schemeClr val="tx1"/>
                </a:solidFill>
                <a:effectLst/>
                <a:latin typeface="Arial" charset="0"/>
                <a:ea typeface="+mn-ea"/>
                <a:cs typeface="Arial" charset="0"/>
              </a:rPr>
              <a:t>begin</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b="1" u="none" strike="noStrike" kern="1200" dirty="0" err="1">
                <a:solidFill>
                  <a:schemeClr val="tx1"/>
                </a:solidFill>
                <a:effectLst/>
                <a:latin typeface="Arial" charset="0"/>
                <a:ea typeface="+mn-ea"/>
                <a:cs typeface="Arial" charset="0"/>
                <a:hlinkClick r:id="rId14"/>
              </a:rPr>
              <a:t>const_iterator</a:t>
            </a:r>
            <a:r>
              <a:rPr lang="en-US" altLang="zh-CN" sz="1200" kern="1200" dirty="0">
                <a:solidFill>
                  <a:schemeClr val="tx1"/>
                </a:solidFill>
                <a:effectLst/>
                <a:latin typeface="Arial" charset="0"/>
                <a:ea typeface="+mn-ea"/>
                <a:cs typeface="Arial" charset="0"/>
              </a:rPr>
              <a:t> </a:t>
            </a:r>
            <a:r>
              <a:rPr lang="en-US" altLang="zh-CN" sz="1200" b="1" kern="1200" dirty="0">
                <a:solidFill>
                  <a:schemeClr val="tx1"/>
                </a:solidFill>
                <a:effectLst/>
                <a:latin typeface="Arial" charset="0"/>
                <a:ea typeface="+mn-ea"/>
                <a:cs typeface="Arial" charset="0"/>
              </a:rPr>
              <a:t>end</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28"/>
              </a:rPr>
              <a:t>concurrent_queue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15"/>
              </a:rPr>
              <a:t>concurrent_queue</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src</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9"/>
              </a:rPr>
              <a:t>allocator_type</a:t>
            </a:r>
            <a:r>
              <a:rPr lang="en-US" altLang="zh-CN" sz="1200" kern="1200" dirty="0">
                <a:solidFill>
                  <a:schemeClr val="tx1"/>
                </a:solidFill>
                <a:effectLst/>
                <a:latin typeface="Arial" charset="0"/>
                <a:ea typeface="+mn-ea"/>
                <a:cs typeface="Arial" charset="0"/>
              </a:rPr>
              <a:t> &amp;a=</a:t>
            </a:r>
            <a:r>
              <a:rPr lang="en-US" altLang="zh-CN" sz="1200" b="1" u="none" strike="noStrike" kern="1200" dirty="0" err="1">
                <a:solidFill>
                  <a:schemeClr val="tx1"/>
                </a:solidFill>
                <a:effectLst/>
                <a:latin typeface="Arial" charset="0"/>
                <a:ea typeface="+mn-ea"/>
                <a:cs typeface="Arial" charset="0"/>
                <a:hlinkClick r:id="rId9"/>
              </a:rPr>
              <a:t>allocator_type</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Copy constructor.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InputIterator</a:t>
            </a:r>
            <a:r>
              <a:rPr lang="en-US" altLang="zh-CN" sz="1200" kern="1200" dirty="0">
                <a:solidFill>
                  <a:schemeClr val="tx1"/>
                </a:solidFill>
                <a:effectLst/>
                <a:latin typeface="Arial" charset="0"/>
                <a:ea typeface="+mn-ea"/>
                <a:cs typeface="Arial" charset="0"/>
              </a:rPr>
              <a:t>&gt; </a:t>
            </a:r>
            <a:r>
              <a:rPr lang="en-US" altLang="zh-CN" sz="1200" b="1" u="none" strike="noStrike" kern="1200" dirty="0" err="1">
                <a:solidFill>
                  <a:schemeClr val="tx1"/>
                </a:solidFill>
                <a:effectLst/>
                <a:latin typeface="Arial" charset="0"/>
                <a:ea typeface="+mn-ea"/>
                <a:cs typeface="Arial" charset="0"/>
                <a:hlinkClick r:id="rId29"/>
              </a:rPr>
              <a:t>concurrent_queue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InputIterator</a:t>
            </a:r>
            <a:r>
              <a:rPr lang="en-US" altLang="zh-CN" sz="1200" kern="1200" dirty="0">
                <a:solidFill>
                  <a:schemeClr val="tx1"/>
                </a:solidFill>
                <a:effectLst/>
                <a:latin typeface="Arial" charset="0"/>
                <a:ea typeface="+mn-ea"/>
                <a:cs typeface="Arial" charset="0"/>
              </a:rPr>
              <a:t> begin, </a:t>
            </a:r>
            <a:r>
              <a:rPr lang="en-US" altLang="zh-CN" sz="1200" kern="1200" dirty="0" err="1">
                <a:solidFill>
                  <a:schemeClr val="tx1"/>
                </a:solidFill>
                <a:effectLst/>
                <a:latin typeface="Arial" charset="0"/>
                <a:ea typeface="+mn-ea"/>
                <a:cs typeface="Arial" charset="0"/>
              </a:rPr>
              <a:t>InputIterator</a:t>
            </a:r>
            <a:r>
              <a:rPr lang="en-US" altLang="zh-CN" sz="1200" kern="1200" dirty="0">
                <a:solidFill>
                  <a:schemeClr val="tx1"/>
                </a:solidFill>
                <a:effectLst/>
                <a:latin typeface="Arial" charset="0"/>
                <a:ea typeface="+mn-ea"/>
                <a:cs typeface="Arial" charset="0"/>
              </a:rPr>
              <a:t> end,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9"/>
              </a:rPr>
              <a:t>allocator_type</a:t>
            </a:r>
            <a:r>
              <a:rPr lang="en-US" altLang="zh-CN" sz="1200" kern="1200" dirty="0">
                <a:solidFill>
                  <a:schemeClr val="tx1"/>
                </a:solidFill>
                <a:effectLst/>
                <a:latin typeface="Arial" charset="0"/>
                <a:ea typeface="+mn-ea"/>
                <a:cs typeface="Arial" charset="0"/>
              </a:rPr>
              <a:t> &amp;a=</a:t>
            </a:r>
            <a:r>
              <a:rPr lang="en-US" altLang="zh-CN" sz="1200" b="1" u="none" strike="noStrike" kern="1200" dirty="0" err="1">
                <a:solidFill>
                  <a:schemeClr val="tx1"/>
                </a:solidFill>
                <a:effectLst/>
                <a:latin typeface="Arial" charset="0"/>
                <a:ea typeface="+mn-ea"/>
                <a:cs typeface="Arial" charset="0"/>
                <a:hlinkClick r:id="rId9"/>
              </a:rPr>
              <a:t>allocator_type</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a:t>
            </a:r>
            <a:r>
              <a:rPr lang="en-US" altLang="zh-CN" sz="1200" i="1" kern="1200" dirty="0" err="1">
                <a:solidFill>
                  <a:schemeClr val="tx1"/>
                </a:solidFill>
                <a:effectLst/>
                <a:latin typeface="Arial" charset="0"/>
                <a:ea typeface="+mn-ea"/>
                <a:cs typeface="Arial" charset="0"/>
              </a:rPr>
              <a:t>begin,end</a:t>
            </a:r>
            <a:r>
              <a:rPr lang="en-US" altLang="zh-CN" sz="1200" i="1" kern="1200" dirty="0">
                <a:solidFill>
                  <a:schemeClr val="tx1"/>
                </a:solidFill>
                <a:effectLst/>
                <a:latin typeface="Arial" charset="0"/>
                <a:ea typeface="+mn-ea"/>
                <a:cs typeface="Arial" charset="0"/>
              </a:rPr>
              <a:t>) constructor </a:t>
            </a:r>
            <a:br>
              <a:rPr lang="en-US" altLang="zh-CN" sz="1200" i="1" kern="1200" dirty="0">
                <a:solidFill>
                  <a:schemeClr val="tx1"/>
                </a:solidFill>
                <a:effectLst/>
                <a:latin typeface="Arial" charset="0"/>
                <a:ea typeface="+mn-ea"/>
                <a:cs typeface="Arial" charset="0"/>
              </a:rPr>
            </a:br>
            <a:br>
              <a:rPr lang="en-US" altLang="zh-CN" sz="1200" kern="1200" dirty="0">
                <a:solidFill>
                  <a:schemeClr val="tx1"/>
                </a:solidFill>
                <a:effectLst/>
                <a:latin typeface="Arial" charset="0"/>
                <a:ea typeface="+mn-ea"/>
                <a:cs typeface="Arial" charset="0"/>
              </a:rPr>
            </a:br>
            <a:r>
              <a:rPr lang="en-US" altLang="zh-CN" sz="1200" b="1" kern="1200" dirty="0">
                <a:solidFill>
                  <a:schemeClr val="tx1"/>
                </a:solidFill>
                <a:effectLst/>
                <a:latin typeface="Arial" charset="0"/>
                <a:ea typeface="+mn-ea"/>
                <a:cs typeface="Arial" charset="0"/>
              </a:rPr>
              <a:t>Friends</a:t>
            </a:r>
          </a:p>
          <a:p>
            <a:r>
              <a:rPr lang="en-US" altLang="zh-CN" sz="1200" kern="1200" dirty="0">
                <a:solidFill>
                  <a:schemeClr val="tx1"/>
                </a:solidFill>
                <a:effectLst/>
                <a:latin typeface="Arial" charset="0"/>
                <a:ea typeface="+mn-ea"/>
                <a:cs typeface="Arial" charset="0"/>
              </a:rPr>
              <a:t>class </a:t>
            </a:r>
            <a:r>
              <a:rPr lang="en-US" altLang="zh-CN" sz="1200" b="1" kern="1200" dirty="0">
                <a:solidFill>
                  <a:schemeClr val="tx1"/>
                </a:solidFill>
                <a:effectLst/>
                <a:latin typeface="Arial" charset="0"/>
                <a:ea typeface="+mn-ea"/>
                <a:cs typeface="Arial" charset="0"/>
              </a:rPr>
              <a:t>internal::</a:t>
            </a:r>
            <a:r>
              <a:rPr lang="en-US" altLang="zh-CN" sz="1200" b="1" kern="1200" dirty="0" err="1">
                <a:solidFill>
                  <a:schemeClr val="tx1"/>
                </a:solidFill>
                <a:effectLst/>
                <a:latin typeface="Arial" charset="0"/>
                <a:ea typeface="+mn-ea"/>
                <a:cs typeface="Arial" charset="0"/>
              </a:rPr>
              <a:t>concurrent_queue_iterator</a:t>
            </a:r>
            <a:r>
              <a:rPr lang="en-US" altLang="zh-CN" sz="1200" b="1" i="0" kern="1200" dirty="0" err="1">
                <a:solidFill>
                  <a:schemeClr val="tx1"/>
                </a:solidFill>
                <a:effectLst/>
                <a:latin typeface="Arial" charset="0"/>
                <a:ea typeface="+mn-ea"/>
                <a:cs typeface="Arial" charset="0"/>
              </a:rPr>
              <a:t>Detailed</a:t>
            </a:r>
            <a:r>
              <a:rPr lang="en-US" altLang="zh-CN" sz="1200" b="1" i="0" kern="1200" dirty="0">
                <a:solidFill>
                  <a:schemeClr val="tx1"/>
                </a:solidFill>
                <a:effectLst/>
                <a:latin typeface="Arial" charset="0"/>
                <a:ea typeface="+mn-ea"/>
                <a:cs typeface="Arial" charset="0"/>
              </a:rPr>
              <a:t> Description</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T, class A&gt;</a:t>
            </a:r>
            <a:br>
              <a:rPr lang="en-US" altLang="zh-CN" sz="1200" b="1" i="0" kern="1200" dirty="0">
                <a:solidFill>
                  <a:schemeClr val="tx1"/>
                </a:solidFill>
                <a:effectLst/>
                <a:latin typeface="Arial" charset="0"/>
                <a:ea typeface="+mn-ea"/>
                <a:cs typeface="Arial" charset="0"/>
              </a:rPr>
            </a:br>
            <a:r>
              <a:rPr lang="en-US" altLang="zh-CN" sz="1200" b="1" i="0" kern="1200" dirty="0">
                <a:solidFill>
                  <a:schemeClr val="tx1"/>
                </a:solidFill>
                <a:effectLst/>
                <a:latin typeface="Arial" charset="0"/>
                <a:ea typeface="+mn-ea"/>
                <a:cs typeface="Arial" charset="0"/>
              </a:rPr>
              <a:t>class </a:t>
            </a:r>
            <a:r>
              <a:rPr lang="en-US" altLang="zh-CN" sz="1200" b="1" i="0" kern="1200" dirty="0" err="1">
                <a:solidFill>
                  <a:schemeClr val="tx1"/>
                </a:solidFill>
                <a:effectLst/>
                <a:latin typeface="Arial" charset="0"/>
                <a:ea typeface="+mn-ea"/>
                <a:cs typeface="Arial" charset="0"/>
              </a:rPr>
              <a:t>tbb</a:t>
            </a:r>
            <a:r>
              <a:rPr lang="en-US" altLang="zh-CN" sz="1200" b="1" i="0" kern="1200" dirty="0">
                <a:solidFill>
                  <a:schemeClr val="tx1"/>
                </a:solidFill>
                <a:effectLst/>
                <a:latin typeface="Arial" charset="0"/>
                <a:ea typeface="+mn-ea"/>
                <a:cs typeface="Arial" charset="0"/>
              </a:rPr>
              <a:t>::</a:t>
            </a:r>
            <a:r>
              <a:rPr lang="en-US" altLang="zh-CN" sz="1200" b="1" i="0" kern="1200" dirty="0" err="1">
                <a:solidFill>
                  <a:schemeClr val="tx1"/>
                </a:solidFill>
                <a:effectLst/>
                <a:latin typeface="Arial" charset="0"/>
                <a:ea typeface="+mn-ea"/>
                <a:cs typeface="Arial" charset="0"/>
              </a:rPr>
              <a:t>concurrent_queue</a:t>
            </a:r>
            <a:r>
              <a:rPr lang="en-US" altLang="zh-CN" sz="1200" b="1" i="0" kern="1200" dirty="0">
                <a:solidFill>
                  <a:schemeClr val="tx1"/>
                </a:solidFill>
                <a:effectLst/>
                <a:latin typeface="Arial" charset="0"/>
                <a:ea typeface="+mn-ea"/>
                <a:cs typeface="Arial" charset="0"/>
              </a:rPr>
              <a:t>&lt; T, A &gt;</a:t>
            </a:r>
          </a:p>
          <a:p>
            <a:r>
              <a:rPr lang="en-US" altLang="zh-CN" sz="1200" b="0" i="0" kern="1200" dirty="0">
                <a:solidFill>
                  <a:schemeClr val="tx1"/>
                </a:solidFill>
                <a:effectLst/>
                <a:latin typeface="Arial" charset="0"/>
                <a:ea typeface="+mn-ea"/>
                <a:cs typeface="Arial" charset="0"/>
              </a:rPr>
              <a:t>A high-performance thread-safe </a:t>
            </a:r>
            <a:r>
              <a:rPr lang="en-US" altLang="zh-CN" sz="1200" b="0" i="0" kern="1200" dirty="0" err="1">
                <a:solidFill>
                  <a:schemeClr val="tx1"/>
                </a:solidFill>
                <a:effectLst/>
                <a:latin typeface="Arial" charset="0"/>
                <a:ea typeface="+mn-ea"/>
                <a:cs typeface="Arial" charset="0"/>
              </a:rPr>
              <a:t>queue.Multiple</a:t>
            </a:r>
            <a:r>
              <a:rPr lang="en-US" altLang="zh-CN" sz="1200" b="0" i="0" kern="1200" dirty="0">
                <a:solidFill>
                  <a:schemeClr val="tx1"/>
                </a:solidFill>
                <a:effectLst/>
                <a:latin typeface="Arial" charset="0"/>
                <a:ea typeface="+mn-ea"/>
                <a:cs typeface="Arial" charset="0"/>
              </a:rPr>
              <a:t> threads may each push and pop concurrently. Assignment and copy construction are not allowed.</a:t>
            </a:r>
          </a:p>
          <a:p>
            <a:r>
              <a:rPr lang="en-US" altLang="zh-CN" sz="1200" b="1" i="0" kern="1200" dirty="0">
                <a:solidFill>
                  <a:schemeClr val="tx1"/>
                </a:solidFill>
                <a:effectLst/>
                <a:latin typeface="Arial" charset="0"/>
                <a:ea typeface="+mn-ea"/>
                <a:cs typeface="Arial" charset="0"/>
              </a:rPr>
              <a:t>Member </a:t>
            </a:r>
            <a:r>
              <a:rPr lang="en-US" altLang="zh-CN" sz="1200" b="1" i="0" kern="1200" dirty="0" err="1">
                <a:solidFill>
                  <a:schemeClr val="tx1"/>
                </a:solidFill>
                <a:effectLst/>
                <a:latin typeface="Arial" charset="0"/>
                <a:ea typeface="+mn-ea"/>
                <a:cs typeface="Arial" charset="0"/>
              </a:rPr>
              <a:t>Typedef</a:t>
            </a:r>
            <a:r>
              <a:rPr lang="en-US" altLang="zh-CN" sz="1200" b="1" i="0" kern="1200" dirty="0">
                <a:solidFill>
                  <a:schemeClr val="tx1"/>
                </a:solidFill>
                <a:effectLst/>
                <a:latin typeface="Arial" charset="0"/>
                <a:ea typeface="+mn-ea"/>
                <a:cs typeface="Arial" charset="0"/>
              </a:rPr>
              <a:t> Documentation</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T, class A&gt;</a:t>
            </a:r>
            <a:r>
              <a:rPr lang="en-US" altLang="zh-CN" sz="1200" b="1" i="0" kern="1200" dirty="0" err="1">
                <a:solidFill>
                  <a:schemeClr val="tx1"/>
                </a:solidFill>
                <a:effectLst/>
                <a:latin typeface="Arial" charset="0"/>
                <a:ea typeface="+mn-ea"/>
                <a:cs typeface="Arial" charset="0"/>
              </a:rPr>
              <a:t>typedef</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std</a:t>
            </a:r>
            <a:r>
              <a:rPr lang="en-US" altLang="zh-CN" sz="1200" b="1" i="0" kern="1200" dirty="0">
                <a:solidFill>
                  <a:schemeClr val="tx1"/>
                </a:solidFill>
                <a:effectLst/>
                <a:latin typeface="Arial" charset="0"/>
                <a:ea typeface="+mn-ea"/>
                <a:cs typeface="Arial" charset="0"/>
              </a:rPr>
              <a:t>::</a:t>
            </a:r>
            <a:r>
              <a:rPr lang="en-US" altLang="zh-CN" sz="1200" b="1" i="0" kern="1200" dirty="0" err="1">
                <a:solidFill>
                  <a:schemeClr val="tx1"/>
                </a:solidFill>
                <a:effectLst/>
                <a:latin typeface="Arial" charset="0"/>
                <a:ea typeface="+mn-ea"/>
                <a:cs typeface="Arial" charset="0"/>
              </a:rPr>
              <a:t>ptrdiff_t</a:t>
            </a:r>
            <a:r>
              <a:rPr lang="en-US" altLang="zh-CN" sz="1200" b="1"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15"/>
              </a:rPr>
              <a:t>tbb</a:t>
            </a:r>
            <a:r>
              <a:rPr lang="en-US" altLang="zh-CN" sz="1200" b="1" i="0" u="none" strike="noStrike" kern="1200" dirty="0">
                <a:solidFill>
                  <a:schemeClr val="tx1"/>
                </a:solidFill>
                <a:effectLst/>
                <a:latin typeface="Arial" charset="0"/>
                <a:ea typeface="+mn-ea"/>
                <a:cs typeface="Arial" charset="0"/>
                <a:hlinkClick r:id="rId15"/>
              </a:rPr>
              <a:t>::</a:t>
            </a:r>
            <a:r>
              <a:rPr lang="en-US" altLang="zh-CN" sz="1200" b="1" i="0" u="none" strike="noStrike" kern="1200" dirty="0" err="1">
                <a:solidFill>
                  <a:schemeClr val="tx1"/>
                </a:solidFill>
                <a:effectLst/>
                <a:latin typeface="Arial" charset="0"/>
                <a:ea typeface="+mn-ea"/>
                <a:cs typeface="Arial" charset="0"/>
                <a:hlinkClick r:id="rId15"/>
              </a:rPr>
              <a:t>concurrent_queue</a:t>
            </a:r>
            <a:r>
              <a:rPr lang="en-US" altLang="zh-CN" sz="1200" b="1" i="0" kern="1200" dirty="0">
                <a:solidFill>
                  <a:schemeClr val="tx1"/>
                </a:solidFill>
                <a:effectLst/>
                <a:latin typeface="Arial" charset="0"/>
                <a:ea typeface="+mn-ea"/>
                <a:cs typeface="Arial" charset="0"/>
              </a:rPr>
              <a:t>&lt; T, A &gt;::</a:t>
            </a:r>
            <a:r>
              <a:rPr lang="en-US" altLang="zh-CN" sz="1200" b="1" i="0" u="none" strike="noStrike" kern="1200" dirty="0" err="1">
                <a:solidFill>
                  <a:schemeClr val="tx1"/>
                </a:solidFill>
                <a:effectLst/>
                <a:latin typeface="Arial" charset="0"/>
                <a:ea typeface="+mn-ea"/>
                <a:cs typeface="Arial" charset="0"/>
                <a:hlinkClick r:id="rId12"/>
              </a:rPr>
              <a:t>size_type</a:t>
            </a:r>
            <a:r>
              <a:rPr lang="en-US" altLang="zh-CN" sz="1200" b="0" i="0" kern="1200" dirty="0">
                <a:solidFill>
                  <a:schemeClr val="tx1"/>
                </a:solidFill>
                <a:effectLst/>
                <a:latin typeface="Arial" charset="0"/>
                <a:ea typeface="+mn-ea"/>
                <a:cs typeface="Arial" charset="0"/>
              </a:rPr>
              <a:t> Integral type for representing size of the queue.</a:t>
            </a:r>
          </a:p>
          <a:p>
            <a:r>
              <a:rPr lang="en-US" altLang="zh-CN" sz="1200" b="0" i="0" kern="1200" dirty="0">
                <a:solidFill>
                  <a:schemeClr val="tx1"/>
                </a:solidFill>
                <a:effectLst/>
                <a:latin typeface="Arial" charset="0"/>
                <a:ea typeface="+mn-ea"/>
                <a:cs typeface="Arial" charset="0"/>
              </a:rPr>
              <a:t>Notice that the </a:t>
            </a:r>
            <a:r>
              <a:rPr lang="en-US" altLang="zh-CN" sz="1200" b="0" i="0" kern="1200" dirty="0" err="1">
                <a:solidFill>
                  <a:schemeClr val="tx1"/>
                </a:solidFill>
                <a:effectLst/>
                <a:latin typeface="Arial" charset="0"/>
                <a:ea typeface="+mn-ea"/>
                <a:cs typeface="Arial" charset="0"/>
              </a:rPr>
              <a:t>size_type</a:t>
            </a:r>
            <a:r>
              <a:rPr lang="en-US" altLang="zh-CN" sz="1200" b="0" i="0" kern="1200" dirty="0">
                <a:solidFill>
                  <a:schemeClr val="tx1"/>
                </a:solidFill>
                <a:effectLst/>
                <a:latin typeface="Arial" charset="0"/>
                <a:ea typeface="+mn-ea"/>
                <a:cs typeface="Arial" charset="0"/>
              </a:rPr>
              <a:t> is a signed integral type. This is because the size can be negative if there are pending pops without corresponding pushes.</a:t>
            </a:r>
          </a:p>
          <a:p>
            <a:r>
              <a:rPr lang="en-US" altLang="zh-CN" sz="1200" b="1" i="0" kern="1200" dirty="0">
                <a:solidFill>
                  <a:schemeClr val="tx1"/>
                </a:solidFill>
                <a:effectLst/>
                <a:latin typeface="Arial" charset="0"/>
                <a:ea typeface="+mn-ea"/>
                <a:cs typeface="Arial" charset="0"/>
              </a:rPr>
              <a:t>Member Function Documentation</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T, class A&gt;void </a:t>
            </a:r>
            <a:r>
              <a:rPr lang="en-US" altLang="zh-CN" sz="1200" b="1" i="0" u="none" strike="noStrike" kern="1200" dirty="0" err="1">
                <a:solidFill>
                  <a:schemeClr val="tx1"/>
                </a:solidFill>
                <a:effectLst/>
                <a:latin typeface="Arial" charset="0"/>
                <a:ea typeface="+mn-ea"/>
                <a:cs typeface="Arial" charset="0"/>
                <a:hlinkClick r:id="rId15"/>
              </a:rPr>
              <a:t>tbb</a:t>
            </a:r>
            <a:r>
              <a:rPr lang="en-US" altLang="zh-CN" sz="1200" b="1" i="0" u="none" strike="noStrike" kern="1200" dirty="0">
                <a:solidFill>
                  <a:schemeClr val="tx1"/>
                </a:solidFill>
                <a:effectLst/>
                <a:latin typeface="Arial" charset="0"/>
                <a:ea typeface="+mn-ea"/>
                <a:cs typeface="Arial" charset="0"/>
                <a:hlinkClick r:id="rId15"/>
              </a:rPr>
              <a:t>::</a:t>
            </a:r>
            <a:r>
              <a:rPr lang="en-US" altLang="zh-CN" sz="1200" b="1" i="0" u="none" strike="noStrike" kern="1200" dirty="0" err="1">
                <a:solidFill>
                  <a:schemeClr val="tx1"/>
                </a:solidFill>
                <a:effectLst/>
                <a:latin typeface="Arial" charset="0"/>
                <a:ea typeface="+mn-ea"/>
                <a:cs typeface="Arial" charset="0"/>
                <a:hlinkClick r:id="rId15"/>
              </a:rPr>
              <a:t>concurrent_queue</a:t>
            </a:r>
            <a:r>
              <a:rPr lang="en-US" altLang="zh-CN" sz="1200" b="1" i="0" kern="1200" dirty="0">
                <a:solidFill>
                  <a:schemeClr val="tx1"/>
                </a:solidFill>
                <a:effectLst/>
                <a:latin typeface="Arial" charset="0"/>
                <a:ea typeface="+mn-ea"/>
                <a:cs typeface="Arial" charset="0"/>
              </a:rPr>
              <a:t>&lt; T, A &gt;::pop( T &amp; </a:t>
            </a:r>
            <a:r>
              <a:rPr lang="en-US" altLang="zh-CN" sz="1200" b="1" i="1" kern="1200" dirty="0">
                <a:solidFill>
                  <a:schemeClr val="tx1"/>
                </a:solidFill>
                <a:effectLst/>
                <a:latin typeface="Arial" charset="0"/>
                <a:ea typeface="+mn-ea"/>
                <a:cs typeface="Arial" charset="0"/>
              </a:rPr>
              <a:t>destination</a:t>
            </a:r>
            <a:r>
              <a:rPr lang="en-US" altLang="zh-CN" sz="1200" b="1" i="0" kern="1200" dirty="0">
                <a:solidFill>
                  <a:schemeClr val="tx1"/>
                </a:solidFill>
                <a:effectLst/>
                <a:latin typeface="Arial" charset="0"/>
                <a:ea typeface="+mn-ea"/>
                <a:cs typeface="Arial" charset="0"/>
              </a:rPr>
              <a:t> ) [inline]</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Dequeue</a:t>
            </a:r>
            <a:r>
              <a:rPr lang="en-US" altLang="zh-CN" sz="1200" b="0" i="0" kern="1200" dirty="0">
                <a:solidFill>
                  <a:schemeClr val="tx1"/>
                </a:solidFill>
                <a:effectLst/>
                <a:latin typeface="Arial" charset="0"/>
                <a:ea typeface="+mn-ea"/>
                <a:cs typeface="Arial" charset="0"/>
              </a:rPr>
              <a:t> item from head of queue.</a:t>
            </a:r>
          </a:p>
          <a:p>
            <a:r>
              <a:rPr lang="en-US" altLang="zh-CN" sz="1200" b="0" i="0" kern="1200" dirty="0">
                <a:solidFill>
                  <a:schemeClr val="tx1"/>
                </a:solidFill>
                <a:effectLst/>
                <a:latin typeface="Arial" charset="0"/>
                <a:ea typeface="+mn-ea"/>
                <a:cs typeface="Arial" charset="0"/>
              </a:rPr>
              <a:t>Block until an item becomes available, and then </a:t>
            </a:r>
            <a:r>
              <a:rPr lang="en-US" altLang="zh-CN" sz="1200" b="0" i="0" kern="1200" dirty="0" err="1">
                <a:solidFill>
                  <a:schemeClr val="tx1"/>
                </a:solidFill>
                <a:effectLst/>
                <a:latin typeface="Arial" charset="0"/>
                <a:ea typeface="+mn-ea"/>
                <a:cs typeface="Arial" charset="0"/>
              </a:rPr>
              <a:t>dequeue</a:t>
            </a:r>
            <a:r>
              <a:rPr lang="en-US" altLang="zh-CN" sz="1200" b="0" i="0" kern="1200" dirty="0">
                <a:solidFill>
                  <a:schemeClr val="tx1"/>
                </a:solidFill>
                <a:effectLst/>
                <a:latin typeface="Arial" charset="0"/>
                <a:ea typeface="+mn-ea"/>
                <a:cs typeface="Arial" charset="0"/>
              </a:rPr>
              <a:t> it.</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T, class A&gt;bool </a:t>
            </a:r>
            <a:r>
              <a:rPr lang="en-US" altLang="zh-CN" sz="1200" b="1" i="0" u="none" strike="noStrike" kern="1200" dirty="0" err="1">
                <a:solidFill>
                  <a:schemeClr val="tx1"/>
                </a:solidFill>
                <a:effectLst/>
                <a:latin typeface="Arial" charset="0"/>
                <a:ea typeface="+mn-ea"/>
                <a:cs typeface="Arial" charset="0"/>
                <a:hlinkClick r:id="rId15"/>
              </a:rPr>
              <a:t>tbb</a:t>
            </a:r>
            <a:r>
              <a:rPr lang="en-US" altLang="zh-CN" sz="1200" b="1" i="0" u="none" strike="noStrike" kern="1200" dirty="0">
                <a:solidFill>
                  <a:schemeClr val="tx1"/>
                </a:solidFill>
                <a:effectLst/>
                <a:latin typeface="Arial" charset="0"/>
                <a:ea typeface="+mn-ea"/>
                <a:cs typeface="Arial" charset="0"/>
                <a:hlinkClick r:id="rId15"/>
              </a:rPr>
              <a:t>::</a:t>
            </a:r>
            <a:r>
              <a:rPr lang="en-US" altLang="zh-CN" sz="1200" b="1" i="0" u="none" strike="noStrike" kern="1200" dirty="0" err="1">
                <a:solidFill>
                  <a:schemeClr val="tx1"/>
                </a:solidFill>
                <a:effectLst/>
                <a:latin typeface="Arial" charset="0"/>
                <a:ea typeface="+mn-ea"/>
                <a:cs typeface="Arial" charset="0"/>
                <a:hlinkClick r:id="rId15"/>
              </a:rPr>
              <a:t>concurrent_queue</a:t>
            </a:r>
            <a:r>
              <a:rPr lang="en-US" altLang="zh-CN" sz="1200" b="1" i="0" kern="1200" dirty="0">
                <a:solidFill>
                  <a:schemeClr val="tx1"/>
                </a:solidFill>
                <a:effectLst/>
                <a:latin typeface="Arial" charset="0"/>
                <a:ea typeface="+mn-ea"/>
                <a:cs typeface="Arial" charset="0"/>
              </a:rPr>
              <a:t>&lt; T, A &gt;::</a:t>
            </a:r>
            <a:r>
              <a:rPr lang="en-US" altLang="zh-CN" sz="1200" b="1" i="0" kern="1200" dirty="0" err="1">
                <a:solidFill>
                  <a:schemeClr val="tx1"/>
                </a:solidFill>
                <a:effectLst/>
                <a:latin typeface="Arial" charset="0"/>
                <a:ea typeface="+mn-ea"/>
                <a:cs typeface="Arial" charset="0"/>
              </a:rPr>
              <a:t>pop_if_present</a:t>
            </a:r>
            <a:r>
              <a:rPr lang="en-US" altLang="zh-CN" sz="1200" b="1" i="0" kern="1200" dirty="0">
                <a:solidFill>
                  <a:schemeClr val="tx1"/>
                </a:solidFill>
                <a:effectLst/>
                <a:latin typeface="Arial" charset="0"/>
                <a:ea typeface="+mn-ea"/>
                <a:cs typeface="Arial" charset="0"/>
              </a:rPr>
              <a:t>( T &amp; </a:t>
            </a:r>
            <a:r>
              <a:rPr lang="en-US" altLang="zh-CN" sz="1200" b="1" i="1" kern="1200" dirty="0">
                <a:solidFill>
                  <a:schemeClr val="tx1"/>
                </a:solidFill>
                <a:effectLst/>
                <a:latin typeface="Arial" charset="0"/>
                <a:ea typeface="+mn-ea"/>
                <a:cs typeface="Arial" charset="0"/>
              </a:rPr>
              <a:t>destination</a:t>
            </a:r>
            <a:r>
              <a:rPr lang="en-US" altLang="zh-CN" sz="1200" b="1" i="0" kern="1200" dirty="0">
                <a:solidFill>
                  <a:schemeClr val="tx1"/>
                </a:solidFill>
                <a:effectLst/>
                <a:latin typeface="Arial" charset="0"/>
                <a:ea typeface="+mn-ea"/>
                <a:cs typeface="Arial" charset="0"/>
              </a:rPr>
              <a:t> ) [inline]</a:t>
            </a:r>
            <a:r>
              <a:rPr lang="en-US" altLang="zh-CN" sz="1200" b="0" i="0" kern="1200" dirty="0">
                <a:solidFill>
                  <a:schemeClr val="tx1"/>
                </a:solidFill>
                <a:effectLst/>
                <a:latin typeface="Arial" charset="0"/>
                <a:ea typeface="+mn-ea"/>
                <a:cs typeface="Arial" charset="0"/>
              </a:rPr>
              <a:t> Attempt to </a:t>
            </a:r>
            <a:r>
              <a:rPr lang="en-US" altLang="zh-CN" sz="1200" b="0" i="0" kern="1200" dirty="0" err="1">
                <a:solidFill>
                  <a:schemeClr val="tx1"/>
                </a:solidFill>
                <a:effectLst/>
                <a:latin typeface="Arial" charset="0"/>
                <a:ea typeface="+mn-ea"/>
                <a:cs typeface="Arial" charset="0"/>
              </a:rPr>
              <a:t>dequeue</a:t>
            </a:r>
            <a:r>
              <a:rPr lang="en-US" altLang="zh-CN" sz="1200" b="0" i="0" kern="1200" dirty="0">
                <a:solidFill>
                  <a:schemeClr val="tx1"/>
                </a:solidFill>
                <a:effectLst/>
                <a:latin typeface="Arial" charset="0"/>
                <a:ea typeface="+mn-ea"/>
                <a:cs typeface="Arial" charset="0"/>
              </a:rPr>
              <a:t> an item from head of queue.</a:t>
            </a:r>
          </a:p>
          <a:p>
            <a:r>
              <a:rPr lang="en-US" altLang="zh-CN" sz="1200" b="0" i="0" kern="1200" dirty="0">
                <a:solidFill>
                  <a:schemeClr val="tx1"/>
                </a:solidFill>
                <a:effectLst/>
                <a:latin typeface="Arial" charset="0"/>
                <a:ea typeface="+mn-ea"/>
                <a:cs typeface="Arial" charset="0"/>
              </a:rPr>
              <a:t>Does not wait for item to become available. Returns true if successful; false otherwise.</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T, class A&gt;bool </a:t>
            </a:r>
            <a:r>
              <a:rPr lang="en-US" altLang="zh-CN" sz="1200" b="1" i="0" u="none" strike="noStrike" kern="1200" dirty="0" err="1">
                <a:solidFill>
                  <a:schemeClr val="tx1"/>
                </a:solidFill>
                <a:effectLst/>
                <a:latin typeface="Arial" charset="0"/>
                <a:ea typeface="+mn-ea"/>
                <a:cs typeface="Arial" charset="0"/>
                <a:hlinkClick r:id="rId15"/>
              </a:rPr>
              <a:t>tbb</a:t>
            </a:r>
            <a:r>
              <a:rPr lang="en-US" altLang="zh-CN" sz="1200" b="1" i="0" u="none" strike="noStrike" kern="1200" dirty="0">
                <a:solidFill>
                  <a:schemeClr val="tx1"/>
                </a:solidFill>
                <a:effectLst/>
                <a:latin typeface="Arial" charset="0"/>
                <a:ea typeface="+mn-ea"/>
                <a:cs typeface="Arial" charset="0"/>
                <a:hlinkClick r:id="rId15"/>
              </a:rPr>
              <a:t>::</a:t>
            </a:r>
            <a:r>
              <a:rPr lang="en-US" altLang="zh-CN" sz="1200" b="1" i="0" u="none" strike="noStrike" kern="1200" dirty="0" err="1">
                <a:solidFill>
                  <a:schemeClr val="tx1"/>
                </a:solidFill>
                <a:effectLst/>
                <a:latin typeface="Arial" charset="0"/>
                <a:ea typeface="+mn-ea"/>
                <a:cs typeface="Arial" charset="0"/>
                <a:hlinkClick r:id="rId15"/>
              </a:rPr>
              <a:t>concurrent_queue</a:t>
            </a:r>
            <a:r>
              <a:rPr lang="en-US" altLang="zh-CN" sz="1200" b="1" i="0" kern="1200" dirty="0">
                <a:solidFill>
                  <a:schemeClr val="tx1"/>
                </a:solidFill>
                <a:effectLst/>
                <a:latin typeface="Arial" charset="0"/>
                <a:ea typeface="+mn-ea"/>
                <a:cs typeface="Arial" charset="0"/>
              </a:rPr>
              <a:t>&lt; T, A &gt;::</a:t>
            </a:r>
            <a:r>
              <a:rPr lang="en-US" altLang="zh-CN" sz="1200" b="1" i="0" kern="1200" dirty="0" err="1">
                <a:solidFill>
                  <a:schemeClr val="tx1"/>
                </a:solidFill>
                <a:effectLst/>
                <a:latin typeface="Arial" charset="0"/>
                <a:ea typeface="+mn-ea"/>
                <a:cs typeface="Arial" charset="0"/>
              </a:rPr>
              <a:t>push_if_not_full</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const</a:t>
            </a:r>
            <a:r>
              <a:rPr lang="en-US" altLang="zh-CN" sz="1200" b="1" i="0" kern="1200" dirty="0">
                <a:solidFill>
                  <a:schemeClr val="tx1"/>
                </a:solidFill>
                <a:effectLst/>
                <a:latin typeface="Arial" charset="0"/>
                <a:ea typeface="+mn-ea"/>
                <a:cs typeface="Arial" charset="0"/>
              </a:rPr>
              <a:t> T &amp; </a:t>
            </a:r>
            <a:r>
              <a:rPr lang="en-US" altLang="zh-CN" sz="1200" b="1" i="1" kern="1200" dirty="0">
                <a:solidFill>
                  <a:schemeClr val="tx1"/>
                </a:solidFill>
                <a:effectLst/>
                <a:latin typeface="Arial" charset="0"/>
                <a:ea typeface="+mn-ea"/>
                <a:cs typeface="Arial" charset="0"/>
              </a:rPr>
              <a:t>source</a:t>
            </a:r>
            <a:r>
              <a:rPr lang="en-US" altLang="zh-CN" sz="1200" b="1" i="0" kern="1200" dirty="0">
                <a:solidFill>
                  <a:schemeClr val="tx1"/>
                </a:solidFill>
                <a:effectLst/>
                <a:latin typeface="Arial" charset="0"/>
                <a:ea typeface="+mn-ea"/>
                <a:cs typeface="Arial" charset="0"/>
              </a:rPr>
              <a:t> ) [inline]</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Enqueue</a:t>
            </a:r>
            <a:r>
              <a:rPr lang="en-US" altLang="zh-CN" sz="1200" b="0" i="0" kern="1200" dirty="0">
                <a:solidFill>
                  <a:schemeClr val="tx1"/>
                </a:solidFill>
                <a:effectLst/>
                <a:latin typeface="Arial" charset="0"/>
                <a:ea typeface="+mn-ea"/>
                <a:cs typeface="Arial" charset="0"/>
              </a:rPr>
              <a:t> an item at tail of queue if queue is not already full.</a:t>
            </a:r>
          </a:p>
          <a:p>
            <a:r>
              <a:rPr lang="en-US" altLang="zh-CN" sz="1200" b="0" i="0" kern="1200" dirty="0">
                <a:solidFill>
                  <a:schemeClr val="tx1"/>
                </a:solidFill>
                <a:effectLst/>
                <a:latin typeface="Arial" charset="0"/>
                <a:ea typeface="+mn-ea"/>
                <a:cs typeface="Arial" charset="0"/>
              </a:rPr>
              <a:t>Does not wait for queue to become not full. Returns true if item is pushed; false if queue was already full.</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T, class A&gt;void </a:t>
            </a:r>
            <a:r>
              <a:rPr lang="en-US" altLang="zh-CN" sz="1200" b="1" i="0" u="none" strike="noStrike" kern="1200" dirty="0" err="1">
                <a:solidFill>
                  <a:schemeClr val="tx1"/>
                </a:solidFill>
                <a:effectLst/>
                <a:latin typeface="Arial" charset="0"/>
                <a:ea typeface="+mn-ea"/>
                <a:cs typeface="Arial" charset="0"/>
                <a:hlinkClick r:id="rId15"/>
              </a:rPr>
              <a:t>tbb</a:t>
            </a:r>
            <a:r>
              <a:rPr lang="en-US" altLang="zh-CN" sz="1200" b="1" i="0" u="none" strike="noStrike" kern="1200" dirty="0">
                <a:solidFill>
                  <a:schemeClr val="tx1"/>
                </a:solidFill>
                <a:effectLst/>
                <a:latin typeface="Arial" charset="0"/>
                <a:ea typeface="+mn-ea"/>
                <a:cs typeface="Arial" charset="0"/>
                <a:hlinkClick r:id="rId15"/>
              </a:rPr>
              <a:t>::</a:t>
            </a:r>
            <a:r>
              <a:rPr lang="en-US" altLang="zh-CN" sz="1200" b="1" i="0" u="none" strike="noStrike" kern="1200" dirty="0" err="1">
                <a:solidFill>
                  <a:schemeClr val="tx1"/>
                </a:solidFill>
                <a:effectLst/>
                <a:latin typeface="Arial" charset="0"/>
                <a:ea typeface="+mn-ea"/>
                <a:cs typeface="Arial" charset="0"/>
                <a:hlinkClick r:id="rId15"/>
              </a:rPr>
              <a:t>concurrent_queue</a:t>
            </a:r>
            <a:r>
              <a:rPr lang="en-US" altLang="zh-CN" sz="1200" b="1" i="0" kern="1200" dirty="0">
                <a:solidFill>
                  <a:schemeClr val="tx1"/>
                </a:solidFill>
                <a:effectLst/>
                <a:latin typeface="Arial" charset="0"/>
                <a:ea typeface="+mn-ea"/>
                <a:cs typeface="Arial" charset="0"/>
              </a:rPr>
              <a:t>&lt; T, A &gt;::</a:t>
            </a:r>
            <a:r>
              <a:rPr lang="en-US" altLang="zh-CN" sz="1200" b="1" i="0" kern="1200" dirty="0" err="1">
                <a:solidFill>
                  <a:schemeClr val="tx1"/>
                </a:solidFill>
                <a:effectLst/>
                <a:latin typeface="Arial" charset="0"/>
                <a:ea typeface="+mn-ea"/>
                <a:cs typeface="Arial" charset="0"/>
              </a:rPr>
              <a:t>set_capacity</a:t>
            </a:r>
            <a:r>
              <a:rPr lang="en-US" altLang="zh-CN" sz="1200" b="1"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12"/>
              </a:rPr>
              <a:t>size_type</a:t>
            </a:r>
            <a:r>
              <a:rPr lang="en-US" altLang="zh-CN" sz="1200" b="1" i="0" kern="1200" dirty="0">
                <a:solidFill>
                  <a:schemeClr val="tx1"/>
                </a:solidFill>
                <a:effectLst/>
                <a:latin typeface="Arial" charset="0"/>
                <a:ea typeface="+mn-ea"/>
                <a:cs typeface="Arial" charset="0"/>
              </a:rPr>
              <a:t> </a:t>
            </a:r>
            <a:r>
              <a:rPr lang="en-US" altLang="zh-CN" sz="1200" b="1" i="1" kern="1200" dirty="0">
                <a:solidFill>
                  <a:schemeClr val="tx1"/>
                </a:solidFill>
                <a:effectLst/>
                <a:latin typeface="Arial" charset="0"/>
                <a:ea typeface="+mn-ea"/>
                <a:cs typeface="Arial" charset="0"/>
              </a:rPr>
              <a:t>capacity</a:t>
            </a:r>
            <a:r>
              <a:rPr lang="en-US" altLang="zh-CN" sz="1200" b="1" i="0" kern="1200" dirty="0">
                <a:solidFill>
                  <a:schemeClr val="tx1"/>
                </a:solidFill>
                <a:effectLst/>
                <a:latin typeface="Arial" charset="0"/>
                <a:ea typeface="+mn-ea"/>
                <a:cs typeface="Arial" charset="0"/>
              </a:rPr>
              <a:t> ) [inline]</a:t>
            </a:r>
            <a:r>
              <a:rPr lang="en-US" altLang="zh-CN" sz="1200" b="0" i="0" kern="1200" dirty="0">
                <a:solidFill>
                  <a:schemeClr val="tx1"/>
                </a:solidFill>
                <a:effectLst/>
                <a:latin typeface="Arial" charset="0"/>
                <a:ea typeface="+mn-ea"/>
                <a:cs typeface="Arial" charset="0"/>
              </a:rPr>
              <a:t> Set the capacity.</a:t>
            </a:r>
          </a:p>
          <a:p>
            <a:r>
              <a:rPr lang="en-US" altLang="zh-CN" sz="1200" b="0" i="0" kern="1200" dirty="0">
                <a:solidFill>
                  <a:schemeClr val="tx1"/>
                </a:solidFill>
                <a:effectLst/>
                <a:latin typeface="Arial" charset="0"/>
                <a:ea typeface="+mn-ea"/>
                <a:cs typeface="Arial" charset="0"/>
              </a:rPr>
              <a:t>Setting the capacity to 0 causes subsequent </a:t>
            </a:r>
            <a:r>
              <a:rPr lang="en-US" altLang="zh-CN" sz="1200" b="0" i="0" kern="1200" dirty="0" err="1">
                <a:solidFill>
                  <a:schemeClr val="tx1"/>
                </a:solidFill>
                <a:effectLst/>
                <a:latin typeface="Arial" charset="0"/>
                <a:ea typeface="+mn-ea"/>
                <a:cs typeface="Arial" charset="0"/>
              </a:rPr>
              <a:t>push_if_not_full</a:t>
            </a:r>
            <a:r>
              <a:rPr lang="en-US" altLang="zh-CN" sz="1200" b="0" i="0" kern="1200" dirty="0">
                <a:solidFill>
                  <a:schemeClr val="tx1"/>
                </a:solidFill>
                <a:effectLst/>
                <a:latin typeface="Arial" charset="0"/>
                <a:ea typeface="+mn-ea"/>
                <a:cs typeface="Arial" charset="0"/>
              </a:rPr>
              <a:t> operations to always fail, and subsequent push operations to block forever.</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T, class A&gt;</a:t>
            </a:r>
            <a:r>
              <a:rPr lang="en-US" altLang="zh-CN" sz="1200" b="1" i="0" u="none" strike="noStrike" kern="1200" dirty="0" err="1">
                <a:solidFill>
                  <a:schemeClr val="tx1"/>
                </a:solidFill>
                <a:effectLst/>
                <a:latin typeface="Arial" charset="0"/>
                <a:ea typeface="+mn-ea"/>
                <a:cs typeface="Arial" charset="0"/>
                <a:hlinkClick r:id="rId12"/>
              </a:rPr>
              <a:t>size_type</a:t>
            </a:r>
            <a:r>
              <a:rPr lang="en-US" altLang="zh-CN" sz="1200" b="1"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15"/>
              </a:rPr>
              <a:t>tbb</a:t>
            </a:r>
            <a:r>
              <a:rPr lang="en-US" altLang="zh-CN" sz="1200" b="1" i="0" u="none" strike="noStrike" kern="1200" dirty="0">
                <a:solidFill>
                  <a:schemeClr val="tx1"/>
                </a:solidFill>
                <a:effectLst/>
                <a:latin typeface="Arial" charset="0"/>
                <a:ea typeface="+mn-ea"/>
                <a:cs typeface="Arial" charset="0"/>
                <a:hlinkClick r:id="rId15"/>
              </a:rPr>
              <a:t>::</a:t>
            </a:r>
            <a:r>
              <a:rPr lang="en-US" altLang="zh-CN" sz="1200" b="1" i="0" u="none" strike="noStrike" kern="1200" dirty="0" err="1">
                <a:solidFill>
                  <a:schemeClr val="tx1"/>
                </a:solidFill>
                <a:effectLst/>
                <a:latin typeface="Arial" charset="0"/>
                <a:ea typeface="+mn-ea"/>
                <a:cs typeface="Arial" charset="0"/>
                <a:hlinkClick r:id="rId15"/>
              </a:rPr>
              <a:t>concurrent_queue</a:t>
            </a:r>
            <a:r>
              <a:rPr lang="en-US" altLang="zh-CN" sz="1200" b="1" i="0" kern="1200" dirty="0">
                <a:solidFill>
                  <a:schemeClr val="tx1"/>
                </a:solidFill>
                <a:effectLst/>
                <a:latin typeface="Arial" charset="0"/>
                <a:ea typeface="+mn-ea"/>
                <a:cs typeface="Arial" charset="0"/>
              </a:rPr>
              <a:t>&lt; T, A &gt;::size(  ) </a:t>
            </a:r>
            <a:r>
              <a:rPr lang="en-US" altLang="zh-CN" sz="1200" b="1" i="0" kern="1200" dirty="0" err="1">
                <a:solidFill>
                  <a:schemeClr val="tx1"/>
                </a:solidFill>
                <a:effectLst/>
                <a:latin typeface="Arial" charset="0"/>
                <a:ea typeface="+mn-ea"/>
                <a:cs typeface="Arial" charset="0"/>
              </a:rPr>
              <a:t>const</a:t>
            </a:r>
            <a:r>
              <a:rPr lang="en-US" altLang="zh-CN" sz="1200" b="1" i="0" kern="1200" dirty="0">
                <a:solidFill>
                  <a:schemeClr val="tx1"/>
                </a:solidFill>
                <a:effectLst/>
                <a:latin typeface="Arial" charset="0"/>
                <a:ea typeface="+mn-ea"/>
                <a:cs typeface="Arial" charset="0"/>
              </a:rPr>
              <a:t> [inline]</a:t>
            </a:r>
            <a:r>
              <a:rPr lang="en-US" altLang="zh-CN" sz="1200" b="0" i="0" kern="1200" dirty="0">
                <a:solidFill>
                  <a:schemeClr val="tx1"/>
                </a:solidFill>
                <a:effectLst/>
                <a:latin typeface="Arial" charset="0"/>
                <a:ea typeface="+mn-ea"/>
                <a:cs typeface="Arial" charset="0"/>
              </a:rPr>
              <a:t> Return number of pushes minus number of pops.</a:t>
            </a:r>
          </a:p>
          <a:p>
            <a:r>
              <a:rPr lang="en-US" altLang="zh-CN" sz="1200" b="0" i="0" kern="1200" dirty="0">
                <a:solidFill>
                  <a:schemeClr val="tx1"/>
                </a:solidFill>
                <a:effectLst/>
                <a:latin typeface="Arial" charset="0"/>
                <a:ea typeface="+mn-ea"/>
                <a:cs typeface="Arial" charset="0"/>
              </a:rPr>
              <a:t>Note that the result can be negative if there are pops waiting for the corresponding pushes. The result can also exceed </a:t>
            </a:r>
            <a:r>
              <a:rPr lang="en-US" altLang="zh-CN" sz="1200" b="1" i="0" u="none" strike="noStrike" kern="1200" dirty="0">
                <a:solidFill>
                  <a:schemeClr val="tx1"/>
                </a:solidFill>
                <a:effectLst/>
                <a:latin typeface="Arial" charset="0"/>
                <a:ea typeface="+mn-ea"/>
                <a:cs typeface="Arial" charset="0"/>
                <a:hlinkClick r:id="rId24"/>
              </a:rPr>
              <a:t>capacity()</a:t>
            </a:r>
            <a:r>
              <a:rPr lang="en-US" altLang="zh-CN" sz="1200" b="0" i="0" kern="1200" dirty="0">
                <a:solidFill>
                  <a:schemeClr val="tx1"/>
                </a:solidFill>
                <a:effectLst/>
                <a:latin typeface="Arial" charset="0"/>
                <a:ea typeface="+mn-ea"/>
                <a:cs typeface="Arial" charset="0"/>
              </a:rPr>
              <a:t> if there are push operations in flight.</a:t>
            </a:r>
          </a:p>
          <a:p>
            <a:r>
              <a:rPr lang="en-US" altLang="zh-CN" sz="1200" b="0" i="0" kern="1200" dirty="0">
                <a:solidFill>
                  <a:schemeClr val="tx1"/>
                </a:solidFill>
                <a:effectLst/>
                <a:latin typeface="Arial" charset="0"/>
                <a:ea typeface="+mn-ea"/>
                <a:cs typeface="Arial" charset="0"/>
              </a:rPr>
              <a:t>The documentation for this class was generated from the following file:</a:t>
            </a:r>
            <a:r>
              <a:rPr lang="en-US" altLang="zh-CN" sz="1200" b="1" i="0" u="none" strike="noStrike" kern="1200" dirty="0">
                <a:solidFill>
                  <a:schemeClr val="tx1"/>
                </a:solidFill>
                <a:effectLst/>
                <a:latin typeface="Arial" charset="0"/>
                <a:ea typeface="+mn-ea"/>
                <a:cs typeface="Arial" charset="0"/>
                <a:hlinkClick r:id="rId4"/>
              </a:rPr>
              <a:t>concurrent_queue.h</a:t>
            </a:r>
            <a:endParaRPr lang="en-US" altLang="zh-CN" sz="1200" b="0" i="0" kern="1200" dirty="0">
              <a:solidFill>
                <a:schemeClr val="tx1"/>
              </a:solidFill>
              <a:effectLst/>
              <a:latin typeface="Arial" charset="0"/>
              <a:ea typeface="+mn-ea"/>
              <a:cs typeface="Arial" charset="0"/>
            </a:endParaRPr>
          </a:p>
          <a:p>
            <a:pPr eaLnBrk="1" hangingPunct="1"/>
            <a:endParaRPr lang="en-US" altLang="zh-CN" dirty="0">
              <a:cs typeface="Arial" pitchFamily="34" charset="0"/>
            </a:endParaRPr>
          </a:p>
          <a:p>
            <a:pPr eaLnBrk="1" hangingPunct="1"/>
            <a:endParaRPr lang="zh-CN" altLang="en-US" dirty="0">
              <a:cs typeface="Arial"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sz="1200" b="1" i="0" kern="1200" dirty="0" err="1">
                <a:solidFill>
                  <a:schemeClr val="tx1"/>
                </a:solidFill>
                <a:effectLst/>
                <a:latin typeface="Arial" charset="0"/>
                <a:ea typeface="+mn-ea"/>
                <a:cs typeface="Arial" charset="0"/>
              </a:rPr>
              <a:t>tbb</a:t>
            </a:r>
            <a:r>
              <a:rPr lang="en-US" altLang="zh-CN" sz="1200" b="1" i="0" kern="1200" dirty="0">
                <a:solidFill>
                  <a:schemeClr val="tx1"/>
                </a:solidFill>
                <a:effectLst/>
                <a:latin typeface="Arial" charset="0"/>
                <a:ea typeface="+mn-ea"/>
                <a:cs typeface="Arial" charset="0"/>
              </a:rPr>
              <a:t>::</a:t>
            </a:r>
            <a:r>
              <a:rPr lang="en-US" altLang="zh-CN" sz="1200" b="1" i="0" kern="1200" dirty="0" err="1">
                <a:solidFill>
                  <a:schemeClr val="tx1"/>
                </a:solidFill>
                <a:effectLst/>
                <a:latin typeface="Arial" charset="0"/>
                <a:ea typeface="+mn-ea"/>
                <a:cs typeface="Arial" charset="0"/>
              </a:rPr>
              <a:t>concurrent_vector</a:t>
            </a:r>
            <a:r>
              <a:rPr lang="en-US" altLang="zh-CN" sz="1200" b="1" i="0" kern="1200" dirty="0">
                <a:solidFill>
                  <a:schemeClr val="tx1"/>
                </a:solidFill>
                <a:effectLst/>
                <a:latin typeface="Arial" charset="0"/>
                <a:ea typeface="+mn-ea"/>
                <a:cs typeface="Arial" charset="0"/>
              </a:rPr>
              <a:t>&lt; T, A &gt; Class Template Reference</a:t>
            </a:r>
          </a:p>
          <a:p>
            <a:r>
              <a:rPr lang="en-US" altLang="zh-CN" sz="1200" b="0" i="0" kern="1200" dirty="0">
                <a:solidFill>
                  <a:schemeClr val="tx1"/>
                </a:solidFill>
                <a:effectLst/>
                <a:latin typeface="Arial" charset="0"/>
                <a:ea typeface="+mn-ea"/>
                <a:cs typeface="Arial" charset="0"/>
              </a:rPr>
              <a:t>Concurrent vector container </a:t>
            </a:r>
            <a:r>
              <a:rPr lang="en-US" altLang="zh-CN" sz="1200" b="0" i="0" kern="1200" dirty="0">
                <a:solidFill>
                  <a:schemeClr val="tx1"/>
                </a:solidFill>
                <a:effectLst/>
                <a:latin typeface="Arial" charset="0"/>
                <a:ea typeface="+mn-ea"/>
                <a:cs typeface="Arial" charset="0"/>
                <a:hlinkClick r:id="rId3"/>
              </a:rPr>
              <a:t>More...</a:t>
            </a:r>
            <a:r>
              <a:rPr lang="en-US" altLang="zh-CN" sz="1200" b="0" i="0" kern="1200" dirty="0">
                <a:solidFill>
                  <a:schemeClr val="tx1"/>
                </a:solidFill>
                <a:effectLst/>
                <a:latin typeface="Arial" charset="0"/>
                <a:ea typeface="+mn-ea"/>
                <a:cs typeface="Arial" charset="0"/>
              </a:rPr>
              <a:t>#include &lt;</a:t>
            </a:r>
            <a:r>
              <a:rPr lang="en-US" altLang="zh-CN" sz="1200" b="1" i="0" u="none" strike="noStrike" kern="1200" dirty="0" err="1">
                <a:solidFill>
                  <a:schemeClr val="tx1"/>
                </a:solidFill>
                <a:effectLst/>
                <a:latin typeface="Arial" charset="0"/>
                <a:ea typeface="+mn-ea"/>
                <a:cs typeface="Arial" charset="0"/>
                <a:hlinkClick r:id="rId4"/>
              </a:rPr>
              <a:t>concurrent_vector.h</a:t>
            </a:r>
            <a:r>
              <a:rPr lang="en-US" altLang="zh-CN" sz="1200" b="0" i="0" kern="1200" dirty="0">
                <a:solidFill>
                  <a:schemeClr val="tx1"/>
                </a:solidFill>
                <a:effectLst/>
                <a:latin typeface="Arial" charset="0"/>
                <a:ea typeface="+mn-ea"/>
                <a:cs typeface="Arial" charset="0"/>
              </a:rPr>
              <a:t>&gt;</a:t>
            </a:r>
          </a:p>
          <a:p>
            <a:r>
              <a:rPr lang="en-US" altLang="zh-CN" sz="1200" b="0" i="0" kern="1200" dirty="0">
                <a:solidFill>
                  <a:schemeClr val="tx1"/>
                </a:solidFill>
                <a:effectLst/>
                <a:latin typeface="Arial" charset="0"/>
                <a:ea typeface="+mn-ea"/>
                <a:cs typeface="Arial" charset="0"/>
              </a:rPr>
              <a:t>Inherits </a:t>
            </a:r>
            <a:r>
              <a:rPr lang="en-US" altLang="zh-CN" sz="1200" b="1" i="0" u="none" strike="noStrike" kern="1200" dirty="0" err="1">
                <a:solidFill>
                  <a:schemeClr val="tx1"/>
                </a:solidFill>
                <a:effectLst/>
                <a:latin typeface="Arial" charset="0"/>
                <a:ea typeface="+mn-ea"/>
                <a:cs typeface="Arial" charset="0"/>
                <a:hlinkClick r:id="rId5"/>
              </a:rPr>
              <a:t>tbb</a:t>
            </a:r>
            <a:r>
              <a:rPr lang="en-US" altLang="zh-CN" sz="1200" b="1" i="0" u="none" strike="noStrike" kern="1200" dirty="0">
                <a:solidFill>
                  <a:schemeClr val="tx1"/>
                </a:solidFill>
                <a:effectLst/>
                <a:latin typeface="Arial" charset="0"/>
                <a:ea typeface="+mn-ea"/>
                <a:cs typeface="Arial" charset="0"/>
                <a:hlinkClick r:id="rId5"/>
              </a:rPr>
              <a:t>::internal::concurrent_vector_base_v3</a:t>
            </a:r>
            <a:r>
              <a:rPr lang="en-US" altLang="zh-CN" sz="1200" b="0" i="0" kern="1200" dirty="0">
                <a:solidFill>
                  <a:schemeClr val="tx1"/>
                </a:solidFill>
                <a:effectLst/>
                <a:latin typeface="Arial" charset="0"/>
                <a:ea typeface="+mn-ea"/>
                <a:cs typeface="Arial" charset="0"/>
              </a:rPr>
              <a:t>.</a:t>
            </a:r>
          </a:p>
          <a:p>
            <a:r>
              <a:rPr lang="en-US" altLang="zh-CN" sz="1200" b="0" i="0" kern="1200" dirty="0">
                <a:solidFill>
                  <a:schemeClr val="tx1"/>
                </a:solidFill>
                <a:effectLst/>
                <a:latin typeface="Arial" charset="0"/>
                <a:ea typeface="+mn-ea"/>
                <a:cs typeface="Arial" charset="0"/>
              </a:rPr>
              <a:t>Inheritance diagram for </a:t>
            </a:r>
            <a:r>
              <a:rPr lang="en-US" altLang="zh-CN" sz="1200" b="0" i="0" kern="1200" dirty="0" err="1">
                <a:solidFill>
                  <a:schemeClr val="tx1"/>
                </a:solidFill>
                <a:effectLst/>
                <a:latin typeface="Arial" charset="0"/>
                <a:ea typeface="+mn-ea"/>
                <a:cs typeface="Arial" charset="0"/>
              </a:rPr>
              <a:t>tbb</a:t>
            </a:r>
            <a:r>
              <a:rPr lang="en-US" altLang="zh-CN" sz="1200" b="0" i="0" kern="1200" dirty="0">
                <a:solidFill>
                  <a:schemeClr val="tx1"/>
                </a:solidFill>
                <a:effectLst/>
                <a:latin typeface="Arial" charset="0"/>
                <a:ea typeface="+mn-ea"/>
                <a:cs typeface="Arial" charset="0"/>
              </a:rPr>
              <a:t>::</a:t>
            </a:r>
            <a:r>
              <a:rPr lang="en-US" altLang="zh-CN" sz="1200" b="0" i="0" kern="1200" dirty="0" err="1">
                <a:solidFill>
                  <a:schemeClr val="tx1"/>
                </a:solidFill>
                <a:effectLst/>
                <a:latin typeface="Arial" charset="0"/>
                <a:ea typeface="+mn-ea"/>
                <a:cs typeface="Arial" charset="0"/>
              </a:rPr>
              <a:t>concurrent_vector</a:t>
            </a:r>
            <a:r>
              <a:rPr lang="en-US" altLang="zh-CN" sz="1200" b="0" i="0" kern="1200" dirty="0">
                <a:solidFill>
                  <a:schemeClr val="tx1"/>
                </a:solidFill>
                <a:effectLst/>
                <a:latin typeface="Arial" charset="0"/>
                <a:ea typeface="+mn-ea"/>
                <a:cs typeface="Arial" charset="0"/>
              </a:rPr>
              <a:t>&lt; T, A &gt;:</a:t>
            </a:r>
          </a:p>
          <a:p>
            <a:r>
              <a:rPr lang="en-US" altLang="zh-CN" dirty="0"/>
              <a:t>[</a:t>
            </a:r>
            <a:r>
              <a:rPr lang="en-US" altLang="zh-CN" sz="1200" kern="1200" dirty="0">
                <a:solidFill>
                  <a:schemeClr val="tx1"/>
                </a:solidFill>
                <a:effectLst/>
                <a:latin typeface="Arial" charset="0"/>
                <a:ea typeface="+mn-ea"/>
                <a:cs typeface="Arial" charset="0"/>
                <a:hlinkClick r:id="rId6"/>
              </a:rPr>
              <a:t>legend</a:t>
            </a:r>
            <a:r>
              <a:rPr lang="en-US" altLang="zh-CN" dirty="0"/>
              <a:t>]</a:t>
            </a:r>
            <a:r>
              <a:rPr lang="en-US" altLang="zh-CN" sz="1200" b="0" i="0" kern="1200" dirty="0">
                <a:solidFill>
                  <a:schemeClr val="tx1"/>
                </a:solidFill>
                <a:effectLst/>
                <a:latin typeface="Arial" charset="0"/>
                <a:ea typeface="+mn-ea"/>
                <a:cs typeface="Arial" charset="0"/>
                <a:hlinkClick r:id="rId7"/>
              </a:rPr>
              <a:t>List of all members.</a:t>
            </a:r>
            <a:br>
              <a:rPr lang="en-US" altLang="zh-CN" sz="1200" kern="1200" dirty="0">
                <a:solidFill>
                  <a:schemeClr val="tx1"/>
                </a:solidFill>
                <a:effectLst/>
                <a:latin typeface="Arial" charset="0"/>
                <a:ea typeface="+mn-ea"/>
                <a:cs typeface="Arial" charset="0"/>
              </a:rPr>
            </a:br>
            <a:r>
              <a:rPr lang="en-US" altLang="zh-CN" sz="1200" b="1" kern="1200" dirty="0">
                <a:solidFill>
                  <a:schemeClr val="tx1"/>
                </a:solidFill>
                <a:effectLst/>
                <a:latin typeface="Arial" charset="0"/>
                <a:ea typeface="+mn-ea"/>
                <a:cs typeface="Arial" charset="0"/>
              </a:rPr>
              <a:t>Public Types</a:t>
            </a:r>
          </a:p>
          <a:p>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internal::concurrent_vector_base_v3::</a:t>
            </a:r>
            <a:r>
              <a:rPr lang="en-US" altLang="zh-CN" sz="1200" kern="1200" dirty="0" err="1">
                <a:solidFill>
                  <a:schemeClr val="tx1"/>
                </a:solidFill>
                <a:effectLst/>
                <a:latin typeface="Arial" charset="0"/>
                <a:ea typeface="+mn-ea"/>
                <a:cs typeface="Arial" charset="0"/>
              </a:rPr>
              <a:t>size_type</a:t>
            </a:r>
            <a:r>
              <a:rPr lang="en-US" altLang="zh-CN" sz="1200" kern="1200" dirty="0">
                <a:solidFill>
                  <a:schemeClr val="tx1"/>
                </a:solidFill>
                <a:effectLst/>
                <a:latin typeface="Arial" charset="0"/>
                <a:ea typeface="+mn-ea"/>
                <a:cs typeface="Arial" charset="0"/>
              </a:rPr>
              <a:t> </a:t>
            </a:r>
            <a:r>
              <a:rPr lang="en-US" altLang="zh-CN" sz="1200" b="1" kern="1200" dirty="0" err="1">
                <a:solidFill>
                  <a:schemeClr val="tx1"/>
                </a:solidFill>
                <a:effectLst/>
                <a:latin typeface="Arial" charset="0"/>
                <a:ea typeface="+mn-ea"/>
                <a:cs typeface="Arial" charset="0"/>
              </a:rPr>
              <a:t>size_type</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internal::</a:t>
            </a:r>
            <a:r>
              <a:rPr lang="en-US" altLang="zh-CN" sz="1200" kern="1200" dirty="0" err="1">
                <a:solidFill>
                  <a:schemeClr val="tx1"/>
                </a:solidFill>
                <a:effectLst/>
                <a:latin typeface="Arial" charset="0"/>
                <a:ea typeface="+mn-ea"/>
                <a:cs typeface="Arial" charset="0"/>
              </a:rPr>
              <a:t>allocator_base</a:t>
            </a:r>
            <a:r>
              <a:rPr lang="en-US" altLang="zh-CN" sz="1200" kern="1200" dirty="0">
                <a:solidFill>
                  <a:schemeClr val="tx1"/>
                </a:solidFill>
                <a:effectLst/>
                <a:latin typeface="Arial" charset="0"/>
                <a:ea typeface="+mn-ea"/>
                <a:cs typeface="Arial" charset="0"/>
              </a:rPr>
              <a:t>&lt;</a:t>
            </a:r>
            <a:br>
              <a:rPr lang="en-US" altLang="zh-CN" sz="1200"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 A &gt;::</a:t>
            </a:r>
            <a:r>
              <a:rPr lang="en-US" altLang="zh-CN" sz="1200" kern="1200" dirty="0" err="1">
                <a:solidFill>
                  <a:schemeClr val="tx1"/>
                </a:solidFill>
                <a:effectLst/>
                <a:latin typeface="Arial" charset="0"/>
                <a:ea typeface="+mn-ea"/>
                <a:cs typeface="Arial" charset="0"/>
              </a:rPr>
              <a:t>allocator_type</a:t>
            </a:r>
            <a:r>
              <a:rPr lang="en-US" altLang="zh-CN" sz="1200" kern="1200" dirty="0">
                <a:solidFill>
                  <a:schemeClr val="tx1"/>
                </a:solidFill>
                <a:effectLst/>
                <a:latin typeface="Arial" charset="0"/>
                <a:ea typeface="+mn-ea"/>
                <a:cs typeface="Arial" charset="0"/>
              </a:rPr>
              <a:t> </a:t>
            </a:r>
            <a:r>
              <a:rPr lang="en-US" altLang="zh-CN" sz="1200" b="1" kern="1200" dirty="0" err="1">
                <a:solidFill>
                  <a:schemeClr val="tx1"/>
                </a:solidFill>
                <a:effectLst/>
                <a:latin typeface="Arial" charset="0"/>
                <a:ea typeface="+mn-ea"/>
                <a:cs typeface="Arial" charset="0"/>
              </a:rPr>
              <a:t>allocator_type</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T </a:t>
            </a:r>
            <a:r>
              <a:rPr lang="en-US" altLang="zh-CN" sz="1200" b="1" kern="1200" dirty="0" err="1">
                <a:solidFill>
                  <a:schemeClr val="tx1"/>
                </a:solidFill>
                <a:effectLst/>
                <a:latin typeface="Arial" charset="0"/>
                <a:ea typeface="+mn-ea"/>
                <a:cs typeface="Arial" charset="0"/>
              </a:rPr>
              <a:t>value_type</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ptrdiff_t</a:t>
            </a:r>
            <a:r>
              <a:rPr lang="en-US" altLang="zh-CN" sz="1200" kern="1200" dirty="0">
                <a:solidFill>
                  <a:schemeClr val="tx1"/>
                </a:solidFill>
                <a:effectLst/>
                <a:latin typeface="Arial" charset="0"/>
                <a:ea typeface="+mn-ea"/>
                <a:cs typeface="Arial" charset="0"/>
              </a:rPr>
              <a:t> </a:t>
            </a:r>
            <a:r>
              <a:rPr lang="en-US" altLang="zh-CN" sz="1200" b="1" kern="1200" dirty="0" err="1">
                <a:solidFill>
                  <a:schemeClr val="tx1"/>
                </a:solidFill>
                <a:effectLst/>
                <a:latin typeface="Arial" charset="0"/>
                <a:ea typeface="+mn-ea"/>
                <a:cs typeface="Arial" charset="0"/>
              </a:rPr>
              <a:t>difference_type</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T &amp; </a:t>
            </a:r>
            <a:r>
              <a:rPr lang="en-US" altLang="zh-CN" sz="1200" b="1" kern="1200" dirty="0" err="1">
                <a:solidFill>
                  <a:schemeClr val="tx1"/>
                </a:solidFill>
                <a:effectLst/>
                <a:latin typeface="Arial" charset="0"/>
                <a:ea typeface="+mn-ea"/>
                <a:cs typeface="Arial" charset="0"/>
              </a:rPr>
              <a:t>reference</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T &amp; </a:t>
            </a:r>
            <a:r>
              <a:rPr lang="en-US" altLang="zh-CN" sz="1200" b="1" kern="1200" dirty="0" err="1">
                <a:solidFill>
                  <a:schemeClr val="tx1"/>
                </a:solidFill>
                <a:effectLst/>
                <a:latin typeface="Arial" charset="0"/>
                <a:ea typeface="+mn-ea"/>
                <a:cs typeface="Arial" charset="0"/>
              </a:rPr>
              <a:t>const_reference</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T * </a:t>
            </a:r>
            <a:r>
              <a:rPr lang="en-US" altLang="zh-CN" sz="1200" b="1" kern="1200" dirty="0" err="1">
                <a:solidFill>
                  <a:schemeClr val="tx1"/>
                </a:solidFill>
                <a:effectLst/>
                <a:latin typeface="Arial" charset="0"/>
                <a:ea typeface="+mn-ea"/>
                <a:cs typeface="Arial" charset="0"/>
              </a:rPr>
              <a:t>pointer</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T * </a:t>
            </a:r>
            <a:r>
              <a:rPr lang="en-US" altLang="zh-CN" sz="1200" b="1" kern="1200" dirty="0" err="1">
                <a:solidFill>
                  <a:schemeClr val="tx1"/>
                </a:solidFill>
                <a:effectLst/>
                <a:latin typeface="Arial" charset="0"/>
                <a:ea typeface="+mn-ea"/>
                <a:cs typeface="Arial" charset="0"/>
              </a:rPr>
              <a:t>const_pointer</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8"/>
              </a:rPr>
              <a:t>internal::</a:t>
            </a:r>
            <a:r>
              <a:rPr lang="en-US" altLang="zh-CN" sz="1200" b="1" u="none" strike="noStrike" kern="1200" dirty="0" err="1">
                <a:solidFill>
                  <a:schemeClr val="tx1"/>
                </a:solidFill>
                <a:effectLst/>
                <a:latin typeface="Arial" charset="0"/>
                <a:ea typeface="+mn-ea"/>
                <a:cs typeface="Arial" charset="0"/>
                <a:hlinkClick r:id="rId8"/>
              </a:rPr>
              <a:t>vector_iterator</a:t>
            </a:r>
            <a:r>
              <a:rPr lang="en-US" altLang="zh-CN" sz="1200" kern="1200" dirty="0">
                <a:solidFill>
                  <a:schemeClr val="tx1"/>
                </a:solidFill>
                <a:effectLst/>
                <a:latin typeface="Arial" charset="0"/>
                <a:ea typeface="+mn-ea"/>
                <a:cs typeface="Arial" charset="0"/>
              </a:rPr>
              <a:t>&lt;</a:t>
            </a:r>
            <a:br>
              <a:rPr lang="en-US" altLang="zh-CN" sz="1200" kern="1200" dirty="0">
                <a:solidFill>
                  <a:schemeClr val="tx1"/>
                </a:solidFill>
                <a:effectLst/>
                <a:latin typeface="Arial" charset="0"/>
                <a:ea typeface="+mn-ea"/>
                <a:cs typeface="Arial" charset="0"/>
              </a:rPr>
            </a:br>
            <a:r>
              <a:rPr lang="en-US" altLang="zh-CN" sz="1200" b="1" u="none" strike="noStrike" kern="1200" dirty="0" err="1">
                <a:solidFill>
                  <a:schemeClr val="tx1"/>
                </a:solidFill>
                <a:effectLst/>
                <a:latin typeface="Arial" charset="0"/>
                <a:ea typeface="+mn-ea"/>
                <a:cs typeface="Arial" charset="0"/>
                <a:hlinkClick r:id="rId9"/>
              </a:rPr>
              <a:t>concurrent_vector</a:t>
            </a:r>
            <a:r>
              <a:rPr lang="en-US" altLang="zh-CN" sz="1200" kern="1200" dirty="0">
                <a:solidFill>
                  <a:schemeClr val="tx1"/>
                </a:solidFill>
                <a:effectLst/>
                <a:latin typeface="Arial" charset="0"/>
                <a:ea typeface="+mn-ea"/>
                <a:cs typeface="Arial" charset="0"/>
              </a:rPr>
              <a:t>, T &gt; </a:t>
            </a:r>
            <a:r>
              <a:rPr lang="en-US" altLang="zh-CN" sz="1200" b="1" kern="1200" dirty="0" err="1">
                <a:solidFill>
                  <a:schemeClr val="tx1"/>
                </a:solidFill>
                <a:effectLst/>
                <a:latin typeface="Arial" charset="0"/>
                <a:ea typeface="+mn-ea"/>
                <a:cs typeface="Arial" charset="0"/>
              </a:rPr>
              <a:t>iterator</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8"/>
              </a:rPr>
              <a:t>internal::</a:t>
            </a:r>
            <a:r>
              <a:rPr lang="en-US" altLang="zh-CN" sz="1200" b="1" u="none" strike="noStrike" kern="1200" dirty="0" err="1">
                <a:solidFill>
                  <a:schemeClr val="tx1"/>
                </a:solidFill>
                <a:effectLst/>
                <a:latin typeface="Arial" charset="0"/>
                <a:ea typeface="+mn-ea"/>
                <a:cs typeface="Arial" charset="0"/>
                <a:hlinkClick r:id="rId8"/>
              </a:rPr>
              <a:t>vector_iterator</a:t>
            </a:r>
            <a:r>
              <a:rPr lang="en-US" altLang="zh-CN" sz="1200" kern="1200" dirty="0">
                <a:solidFill>
                  <a:schemeClr val="tx1"/>
                </a:solidFill>
                <a:effectLst/>
                <a:latin typeface="Arial" charset="0"/>
                <a:ea typeface="+mn-ea"/>
                <a:cs typeface="Arial" charset="0"/>
              </a:rPr>
              <a:t>&lt;</a:t>
            </a:r>
            <a:br>
              <a:rPr lang="en-US" altLang="zh-CN" sz="1200" kern="1200" dirty="0">
                <a:solidFill>
                  <a:schemeClr val="tx1"/>
                </a:solidFill>
                <a:effectLst/>
                <a:latin typeface="Arial" charset="0"/>
                <a:ea typeface="+mn-ea"/>
                <a:cs typeface="Arial" charset="0"/>
              </a:rPr>
            </a:br>
            <a:r>
              <a:rPr lang="en-US" altLang="zh-CN" sz="1200" b="1" u="none" strike="noStrike" kern="1200" dirty="0" err="1">
                <a:solidFill>
                  <a:schemeClr val="tx1"/>
                </a:solidFill>
                <a:effectLst/>
                <a:latin typeface="Arial" charset="0"/>
                <a:ea typeface="+mn-ea"/>
                <a:cs typeface="Arial" charset="0"/>
                <a:hlinkClick r:id="rId9"/>
              </a:rPr>
              <a:t>concurrent_vector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br>
              <a:rPr lang="en-US" altLang="zh-CN" sz="1200"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 &gt; </a:t>
            </a:r>
            <a:r>
              <a:rPr lang="en-US" altLang="zh-CN" sz="1200" b="1" kern="1200" dirty="0" err="1">
                <a:solidFill>
                  <a:schemeClr val="tx1"/>
                </a:solidFill>
                <a:effectLst/>
                <a:latin typeface="Arial" charset="0"/>
                <a:ea typeface="+mn-ea"/>
                <a:cs typeface="Arial" charset="0"/>
              </a:rPr>
              <a:t>const_iterator</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std</a:t>
            </a:r>
            <a:r>
              <a:rPr lang="en-US" altLang="zh-CN" sz="1200" kern="1200" dirty="0">
                <a:solidFill>
                  <a:schemeClr val="tx1"/>
                </a:solidFill>
                <a:effectLst/>
                <a:latin typeface="Arial" charset="0"/>
                <a:ea typeface="+mn-ea"/>
                <a:cs typeface="Arial" charset="0"/>
              </a:rPr>
              <a:t>::</a:t>
            </a:r>
            <a:r>
              <a:rPr lang="en-US" altLang="zh-CN" sz="1200" kern="1200" dirty="0" err="1">
                <a:solidFill>
                  <a:schemeClr val="tx1"/>
                </a:solidFill>
                <a:effectLst/>
                <a:latin typeface="Arial" charset="0"/>
                <a:ea typeface="+mn-ea"/>
                <a:cs typeface="Arial" charset="0"/>
              </a:rPr>
              <a:t>reverse_iterator</a:t>
            </a:r>
            <a:r>
              <a:rPr lang="en-US" altLang="zh-CN" sz="1200" kern="1200" dirty="0">
                <a:solidFill>
                  <a:schemeClr val="tx1"/>
                </a:solidFill>
                <a:effectLst/>
                <a:latin typeface="Arial" charset="0"/>
                <a:ea typeface="+mn-ea"/>
                <a:cs typeface="Arial" charset="0"/>
              </a:rPr>
              <a:t>&lt;</a:t>
            </a:r>
            <a:br>
              <a:rPr lang="en-US" altLang="zh-CN" sz="1200" kern="1200" dirty="0">
                <a:solidFill>
                  <a:schemeClr val="tx1"/>
                </a:solidFill>
                <a:effectLst/>
                <a:latin typeface="Arial" charset="0"/>
                <a:ea typeface="+mn-ea"/>
                <a:cs typeface="Arial" charset="0"/>
              </a:rPr>
            </a:br>
            <a:r>
              <a:rPr lang="en-US" altLang="zh-CN" sz="1200" b="1" u="none" strike="noStrike" kern="1200" dirty="0">
                <a:solidFill>
                  <a:schemeClr val="tx1"/>
                </a:solidFill>
                <a:effectLst/>
                <a:latin typeface="Arial" charset="0"/>
                <a:ea typeface="+mn-ea"/>
                <a:cs typeface="Arial" charset="0"/>
                <a:hlinkClick r:id="rId8"/>
              </a:rPr>
              <a:t>iterator</a:t>
            </a:r>
            <a:r>
              <a:rPr lang="en-US" altLang="zh-CN" sz="1200" kern="1200" dirty="0">
                <a:solidFill>
                  <a:schemeClr val="tx1"/>
                </a:solidFill>
                <a:effectLst/>
                <a:latin typeface="Arial" charset="0"/>
                <a:ea typeface="+mn-ea"/>
                <a:cs typeface="Arial" charset="0"/>
              </a:rPr>
              <a:t> &gt; </a:t>
            </a:r>
            <a:r>
              <a:rPr lang="en-US" altLang="zh-CN" sz="1200" b="1" kern="1200" dirty="0" err="1">
                <a:solidFill>
                  <a:schemeClr val="tx1"/>
                </a:solidFill>
                <a:effectLst/>
                <a:latin typeface="Arial" charset="0"/>
                <a:ea typeface="+mn-ea"/>
                <a:cs typeface="Arial" charset="0"/>
              </a:rPr>
              <a:t>reverse_iterator</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std</a:t>
            </a:r>
            <a:r>
              <a:rPr lang="en-US" altLang="zh-CN" sz="1200" kern="1200" dirty="0">
                <a:solidFill>
                  <a:schemeClr val="tx1"/>
                </a:solidFill>
                <a:effectLst/>
                <a:latin typeface="Arial" charset="0"/>
                <a:ea typeface="+mn-ea"/>
                <a:cs typeface="Arial" charset="0"/>
              </a:rPr>
              <a:t>::</a:t>
            </a:r>
            <a:r>
              <a:rPr lang="en-US" altLang="zh-CN" sz="1200" kern="1200" dirty="0" err="1">
                <a:solidFill>
                  <a:schemeClr val="tx1"/>
                </a:solidFill>
                <a:effectLst/>
                <a:latin typeface="Arial" charset="0"/>
                <a:ea typeface="+mn-ea"/>
                <a:cs typeface="Arial" charset="0"/>
              </a:rPr>
              <a:t>reverse_iterator</a:t>
            </a:r>
            <a:r>
              <a:rPr lang="en-US" altLang="zh-CN" sz="1200" kern="1200" dirty="0">
                <a:solidFill>
                  <a:schemeClr val="tx1"/>
                </a:solidFill>
                <a:effectLst/>
                <a:latin typeface="Arial" charset="0"/>
                <a:ea typeface="+mn-ea"/>
                <a:cs typeface="Arial" charset="0"/>
              </a:rPr>
              <a:t>&lt;</a:t>
            </a:r>
            <a:br>
              <a:rPr lang="en-US" altLang="zh-CN" sz="1200" kern="1200" dirty="0">
                <a:solidFill>
                  <a:schemeClr val="tx1"/>
                </a:solidFill>
                <a:effectLst/>
                <a:latin typeface="Arial" charset="0"/>
                <a:ea typeface="+mn-ea"/>
                <a:cs typeface="Arial" charset="0"/>
              </a:rPr>
            </a:br>
            <a:r>
              <a:rPr lang="en-US" altLang="zh-CN" sz="1200" b="1" u="none" strike="noStrike" kern="1200" dirty="0" err="1">
                <a:solidFill>
                  <a:schemeClr val="tx1"/>
                </a:solidFill>
                <a:effectLst/>
                <a:latin typeface="Arial" charset="0"/>
                <a:ea typeface="+mn-ea"/>
                <a:cs typeface="Arial" charset="0"/>
                <a:hlinkClick r:id="rId8"/>
              </a:rPr>
              <a:t>const_iterator</a:t>
            </a:r>
            <a:r>
              <a:rPr lang="en-US" altLang="zh-CN" sz="1200" kern="1200" dirty="0">
                <a:solidFill>
                  <a:schemeClr val="tx1"/>
                </a:solidFill>
                <a:effectLst/>
                <a:latin typeface="Arial" charset="0"/>
                <a:ea typeface="+mn-ea"/>
                <a:cs typeface="Arial" charset="0"/>
              </a:rPr>
              <a:t> &gt; </a:t>
            </a:r>
            <a:r>
              <a:rPr lang="en-US" altLang="zh-CN" sz="1200" b="1" kern="1200" dirty="0" err="1">
                <a:solidFill>
                  <a:schemeClr val="tx1"/>
                </a:solidFill>
                <a:effectLst/>
                <a:latin typeface="Arial" charset="0"/>
                <a:ea typeface="+mn-ea"/>
                <a:cs typeface="Arial" charset="0"/>
              </a:rPr>
              <a:t>const_reverse_iterator</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std</a:t>
            </a:r>
            <a:r>
              <a:rPr lang="en-US" altLang="zh-CN" sz="1200" kern="1200" dirty="0">
                <a:solidFill>
                  <a:schemeClr val="tx1"/>
                </a:solidFill>
                <a:effectLst/>
                <a:latin typeface="Arial" charset="0"/>
                <a:ea typeface="+mn-ea"/>
                <a:cs typeface="Arial" charset="0"/>
              </a:rPr>
              <a:t>::</a:t>
            </a:r>
            <a:r>
              <a:rPr lang="en-US" altLang="zh-CN" sz="1200" kern="1200" dirty="0" err="1">
                <a:solidFill>
                  <a:schemeClr val="tx1"/>
                </a:solidFill>
                <a:effectLst/>
                <a:latin typeface="Arial" charset="0"/>
                <a:ea typeface="+mn-ea"/>
                <a:cs typeface="Arial" charset="0"/>
              </a:rPr>
              <a:t>reverse_iterator</a:t>
            </a:r>
            <a:r>
              <a:rPr lang="en-US" altLang="zh-CN" sz="1200" kern="1200" dirty="0">
                <a:solidFill>
                  <a:schemeClr val="tx1"/>
                </a:solidFill>
                <a:effectLst/>
                <a:latin typeface="Arial" charset="0"/>
                <a:ea typeface="+mn-ea"/>
                <a:cs typeface="Arial" charset="0"/>
              </a:rPr>
              <a:t>&lt;</a:t>
            </a:r>
            <a:br>
              <a:rPr lang="en-US" altLang="zh-CN" sz="1200" kern="1200" dirty="0">
                <a:solidFill>
                  <a:schemeClr val="tx1"/>
                </a:solidFill>
                <a:effectLst/>
                <a:latin typeface="Arial" charset="0"/>
                <a:ea typeface="+mn-ea"/>
                <a:cs typeface="Arial" charset="0"/>
              </a:rPr>
            </a:br>
            <a:r>
              <a:rPr lang="en-US" altLang="zh-CN" sz="1200" b="1" u="none" strike="noStrike" kern="1200" dirty="0">
                <a:solidFill>
                  <a:schemeClr val="tx1"/>
                </a:solidFill>
                <a:effectLst/>
                <a:latin typeface="Arial" charset="0"/>
                <a:ea typeface="+mn-ea"/>
                <a:cs typeface="Arial" charset="0"/>
                <a:hlinkClick r:id="rId8"/>
              </a:rPr>
              <a:t>iterator</a:t>
            </a:r>
            <a:r>
              <a:rPr lang="en-US" altLang="zh-CN" sz="1200" kern="1200" dirty="0">
                <a:solidFill>
                  <a:schemeClr val="tx1"/>
                </a:solidFill>
                <a:effectLst/>
                <a:latin typeface="Arial" charset="0"/>
                <a:ea typeface="+mn-ea"/>
                <a:cs typeface="Arial" charset="0"/>
              </a:rPr>
              <a:t>, T, T &amp;, T * &gt; </a:t>
            </a:r>
            <a:r>
              <a:rPr lang="en-US" altLang="zh-CN" sz="1200" b="1" kern="1200" dirty="0" err="1">
                <a:solidFill>
                  <a:schemeClr val="tx1"/>
                </a:solidFill>
                <a:effectLst/>
                <a:latin typeface="Arial" charset="0"/>
                <a:ea typeface="+mn-ea"/>
                <a:cs typeface="Arial" charset="0"/>
              </a:rPr>
              <a:t>reverse_iterator</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std</a:t>
            </a:r>
            <a:r>
              <a:rPr lang="en-US" altLang="zh-CN" sz="1200" kern="1200" dirty="0">
                <a:solidFill>
                  <a:schemeClr val="tx1"/>
                </a:solidFill>
                <a:effectLst/>
                <a:latin typeface="Arial" charset="0"/>
                <a:ea typeface="+mn-ea"/>
                <a:cs typeface="Arial" charset="0"/>
              </a:rPr>
              <a:t>::</a:t>
            </a:r>
            <a:r>
              <a:rPr lang="en-US" altLang="zh-CN" sz="1200" kern="1200" dirty="0" err="1">
                <a:solidFill>
                  <a:schemeClr val="tx1"/>
                </a:solidFill>
                <a:effectLst/>
                <a:latin typeface="Arial" charset="0"/>
                <a:ea typeface="+mn-ea"/>
                <a:cs typeface="Arial" charset="0"/>
              </a:rPr>
              <a:t>reverse_iterator</a:t>
            </a:r>
            <a:r>
              <a:rPr lang="en-US" altLang="zh-CN" sz="1200" kern="1200" dirty="0">
                <a:solidFill>
                  <a:schemeClr val="tx1"/>
                </a:solidFill>
                <a:effectLst/>
                <a:latin typeface="Arial" charset="0"/>
                <a:ea typeface="+mn-ea"/>
                <a:cs typeface="Arial" charset="0"/>
              </a:rPr>
              <a:t>&lt;</a:t>
            </a:r>
            <a:br>
              <a:rPr lang="en-US" altLang="zh-CN" sz="1200" kern="1200" dirty="0">
                <a:solidFill>
                  <a:schemeClr val="tx1"/>
                </a:solidFill>
                <a:effectLst/>
                <a:latin typeface="Arial" charset="0"/>
                <a:ea typeface="+mn-ea"/>
                <a:cs typeface="Arial" charset="0"/>
              </a:rPr>
            </a:br>
            <a:r>
              <a:rPr lang="en-US" altLang="zh-CN" sz="1200" b="1" u="none" strike="noStrike" kern="1200" dirty="0" err="1">
                <a:solidFill>
                  <a:schemeClr val="tx1"/>
                </a:solidFill>
                <a:effectLst/>
                <a:latin typeface="Arial" charset="0"/>
                <a:ea typeface="+mn-ea"/>
                <a:cs typeface="Arial" charset="0"/>
                <a:hlinkClick r:id="rId8"/>
              </a:rPr>
              <a:t>const_iterator</a:t>
            </a:r>
            <a:r>
              <a:rPr lang="en-US" altLang="zh-CN" sz="1200" kern="1200" dirty="0">
                <a:solidFill>
                  <a:schemeClr val="tx1"/>
                </a:solidFill>
                <a:effectLst/>
                <a:latin typeface="Arial" charset="0"/>
                <a:ea typeface="+mn-ea"/>
                <a:cs typeface="Arial" charset="0"/>
              </a:rPr>
              <a:t>, 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br>
              <a:rPr lang="en-US" altLang="zh-CN" sz="1200"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 &amp;,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T * &gt; </a:t>
            </a:r>
            <a:r>
              <a:rPr lang="en-US" altLang="zh-CN" sz="1200" b="1" kern="1200" dirty="0" err="1">
                <a:solidFill>
                  <a:schemeClr val="tx1"/>
                </a:solidFill>
                <a:effectLst/>
                <a:latin typeface="Arial" charset="0"/>
                <a:ea typeface="+mn-ea"/>
                <a:cs typeface="Arial" charset="0"/>
              </a:rPr>
              <a:t>const_reverse_iterator</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generic_range_type</a:t>
            </a:r>
            <a:r>
              <a:rPr lang="en-US" altLang="zh-CN" sz="1200" kern="1200" dirty="0">
                <a:solidFill>
                  <a:schemeClr val="tx1"/>
                </a:solidFill>
                <a:effectLst/>
                <a:latin typeface="Arial" charset="0"/>
                <a:ea typeface="+mn-ea"/>
                <a:cs typeface="Arial" charset="0"/>
              </a:rPr>
              <a:t>&lt;</a:t>
            </a:r>
            <a:br>
              <a:rPr lang="en-US" altLang="zh-CN" sz="1200" kern="1200" dirty="0">
                <a:solidFill>
                  <a:schemeClr val="tx1"/>
                </a:solidFill>
                <a:effectLst/>
                <a:latin typeface="Arial" charset="0"/>
                <a:ea typeface="+mn-ea"/>
                <a:cs typeface="Arial" charset="0"/>
              </a:rPr>
            </a:br>
            <a:r>
              <a:rPr lang="en-US" altLang="zh-CN" sz="1200" b="1" u="none" strike="noStrike" kern="1200" dirty="0">
                <a:solidFill>
                  <a:schemeClr val="tx1"/>
                </a:solidFill>
                <a:effectLst/>
                <a:latin typeface="Arial" charset="0"/>
                <a:ea typeface="+mn-ea"/>
                <a:cs typeface="Arial" charset="0"/>
                <a:hlinkClick r:id="rId8"/>
              </a:rPr>
              <a:t>iterator</a:t>
            </a:r>
            <a:r>
              <a:rPr lang="en-US" altLang="zh-CN" sz="1200" kern="1200" dirty="0">
                <a:solidFill>
                  <a:schemeClr val="tx1"/>
                </a:solidFill>
                <a:effectLst/>
                <a:latin typeface="Arial" charset="0"/>
                <a:ea typeface="+mn-ea"/>
                <a:cs typeface="Arial" charset="0"/>
              </a:rPr>
              <a:t> &gt; </a:t>
            </a:r>
            <a:r>
              <a:rPr lang="en-US" altLang="zh-CN" sz="1200" b="1" kern="1200" dirty="0" err="1">
                <a:solidFill>
                  <a:schemeClr val="tx1"/>
                </a:solidFill>
                <a:effectLst/>
                <a:latin typeface="Arial" charset="0"/>
                <a:ea typeface="+mn-ea"/>
                <a:cs typeface="Arial" charset="0"/>
              </a:rPr>
              <a:t>range_type</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generic_range_type</a:t>
            </a:r>
            <a:r>
              <a:rPr lang="en-US" altLang="zh-CN" sz="1200" kern="1200" dirty="0">
                <a:solidFill>
                  <a:schemeClr val="tx1"/>
                </a:solidFill>
                <a:effectLst/>
                <a:latin typeface="Arial" charset="0"/>
                <a:ea typeface="+mn-ea"/>
                <a:cs typeface="Arial" charset="0"/>
              </a:rPr>
              <a:t>&lt;</a:t>
            </a:r>
            <a:br>
              <a:rPr lang="en-US" altLang="zh-CN" sz="1200" kern="1200" dirty="0">
                <a:solidFill>
                  <a:schemeClr val="tx1"/>
                </a:solidFill>
                <a:effectLst/>
                <a:latin typeface="Arial" charset="0"/>
                <a:ea typeface="+mn-ea"/>
                <a:cs typeface="Arial" charset="0"/>
              </a:rPr>
            </a:br>
            <a:r>
              <a:rPr lang="en-US" altLang="zh-CN" sz="1200" b="1" u="none" strike="noStrike" kern="1200" dirty="0" err="1">
                <a:solidFill>
                  <a:schemeClr val="tx1"/>
                </a:solidFill>
                <a:effectLst/>
                <a:latin typeface="Arial" charset="0"/>
                <a:ea typeface="+mn-ea"/>
                <a:cs typeface="Arial" charset="0"/>
                <a:hlinkClick r:id="rId8"/>
              </a:rPr>
              <a:t>const_iterator</a:t>
            </a:r>
            <a:r>
              <a:rPr lang="en-US" altLang="zh-CN" sz="1200" kern="1200" dirty="0">
                <a:solidFill>
                  <a:schemeClr val="tx1"/>
                </a:solidFill>
                <a:effectLst/>
                <a:latin typeface="Arial" charset="0"/>
                <a:ea typeface="+mn-ea"/>
                <a:cs typeface="Arial" charset="0"/>
              </a:rPr>
              <a:t> &gt; </a:t>
            </a:r>
            <a:r>
              <a:rPr lang="en-US" altLang="zh-CN" sz="1200" b="1" kern="1200" dirty="0" err="1">
                <a:solidFill>
                  <a:schemeClr val="tx1"/>
                </a:solidFill>
                <a:effectLst/>
                <a:latin typeface="Arial" charset="0"/>
                <a:ea typeface="+mn-ea"/>
                <a:cs typeface="Arial" charset="0"/>
              </a:rPr>
              <a:t>const_range_type</a:t>
            </a:r>
            <a:br>
              <a:rPr lang="en-US" altLang="zh-CN" sz="1200" kern="1200" dirty="0">
                <a:solidFill>
                  <a:schemeClr val="tx1"/>
                </a:solidFill>
                <a:effectLst/>
                <a:latin typeface="Arial" charset="0"/>
                <a:ea typeface="+mn-ea"/>
                <a:cs typeface="Arial" charset="0"/>
              </a:rPr>
            </a:br>
            <a:r>
              <a:rPr lang="en-US" altLang="zh-CN" sz="1200" b="1" kern="1200" dirty="0">
                <a:solidFill>
                  <a:schemeClr val="tx1"/>
                </a:solidFill>
                <a:effectLst/>
                <a:latin typeface="Arial" charset="0"/>
                <a:ea typeface="+mn-ea"/>
                <a:cs typeface="Arial" charset="0"/>
              </a:rPr>
              <a:t>Public Member Functions</a:t>
            </a:r>
          </a:p>
          <a:p>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10"/>
              </a:rPr>
              <a:t>concurrent_vector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allocator_type</a:t>
            </a:r>
            <a:r>
              <a:rPr lang="en-US" altLang="zh-CN" sz="1200" kern="1200" dirty="0">
                <a:solidFill>
                  <a:schemeClr val="tx1"/>
                </a:solidFill>
                <a:effectLst/>
                <a:latin typeface="Arial" charset="0"/>
                <a:ea typeface="+mn-ea"/>
                <a:cs typeface="Arial" charset="0"/>
              </a:rPr>
              <a:t> &amp;a=</a:t>
            </a:r>
            <a:r>
              <a:rPr lang="en-US" altLang="zh-CN" sz="1200" kern="1200" dirty="0" err="1">
                <a:solidFill>
                  <a:schemeClr val="tx1"/>
                </a:solidFill>
                <a:effectLst/>
                <a:latin typeface="Arial" charset="0"/>
                <a:ea typeface="+mn-ea"/>
                <a:cs typeface="Arial" charset="0"/>
              </a:rPr>
              <a:t>allocator_type</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Construct empty vector.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11"/>
              </a:rPr>
              <a:t>concurrent_vector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9"/>
              </a:rPr>
              <a:t>concurrent_vector</a:t>
            </a:r>
            <a:r>
              <a:rPr lang="en-US" altLang="zh-CN" sz="1200" kern="1200" dirty="0">
                <a:solidFill>
                  <a:schemeClr val="tx1"/>
                </a:solidFill>
                <a:effectLst/>
                <a:latin typeface="Arial" charset="0"/>
                <a:ea typeface="+mn-ea"/>
                <a:cs typeface="Arial" charset="0"/>
              </a:rPr>
              <a:t> &amp;vector,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allocator_type</a:t>
            </a:r>
            <a:r>
              <a:rPr lang="en-US" altLang="zh-CN" sz="1200" kern="1200" dirty="0">
                <a:solidFill>
                  <a:schemeClr val="tx1"/>
                </a:solidFill>
                <a:effectLst/>
                <a:latin typeface="Arial" charset="0"/>
                <a:ea typeface="+mn-ea"/>
                <a:cs typeface="Arial" charset="0"/>
              </a:rPr>
              <a:t> &amp;a=</a:t>
            </a:r>
            <a:r>
              <a:rPr lang="en-US" altLang="zh-CN" sz="1200" kern="1200" dirty="0" err="1">
                <a:solidFill>
                  <a:schemeClr val="tx1"/>
                </a:solidFill>
                <a:effectLst/>
                <a:latin typeface="Arial" charset="0"/>
                <a:ea typeface="+mn-ea"/>
                <a:cs typeface="Arial" charset="0"/>
              </a:rPr>
              <a:t>allocator_type</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Copying constructor.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template&lt;class M&gt; </a:t>
            </a:r>
            <a:r>
              <a:rPr lang="en-US" altLang="zh-CN" sz="1200" b="1" u="none" strike="noStrike" kern="1200" dirty="0" err="1">
                <a:solidFill>
                  <a:schemeClr val="tx1"/>
                </a:solidFill>
                <a:effectLst/>
                <a:latin typeface="Arial" charset="0"/>
                <a:ea typeface="+mn-ea"/>
                <a:cs typeface="Arial" charset="0"/>
                <a:hlinkClick r:id="rId12"/>
              </a:rPr>
              <a:t>concurrent_vector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9"/>
              </a:rPr>
              <a:t>concurrent_vector</a:t>
            </a:r>
            <a:r>
              <a:rPr lang="en-US" altLang="zh-CN" sz="1200" kern="1200" dirty="0">
                <a:solidFill>
                  <a:schemeClr val="tx1"/>
                </a:solidFill>
                <a:effectLst/>
                <a:latin typeface="Arial" charset="0"/>
                <a:ea typeface="+mn-ea"/>
                <a:cs typeface="Arial" charset="0"/>
              </a:rPr>
              <a:t>&lt; T, M &gt; &amp;vector,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allocator_type</a:t>
            </a:r>
            <a:r>
              <a:rPr lang="en-US" altLang="zh-CN" sz="1200" kern="1200" dirty="0">
                <a:solidFill>
                  <a:schemeClr val="tx1"/>
                </a:solidFill>
                <a:effectLst/>
                <a:latin typeface="Arial" charset="0"/>
                <a:ea typeface="+mn-ea"/>
                <a:cs typeface="Arial" charset="0"/>
              </a:rPr>
              <a:t> &amp;a=</a:t>
            </a:r>
            <a:r>
              <a:rPr lang="en-US" altLang="zh-CN" sz="1200" kern="1200" dirty="0" err="1">
                <a:solidFill>
                  <a:schemeClr val="tx1"/>
                </a:solidFill>
                <a:effectLst/>
                <a:latin typeface="Arial" charset="0"/>
                <a:ea typeface="+mn-ea"/>
                <a:cs typeface="Arial" charset="0"/>
              </a:rPr>
              <a:t>allocator_type</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Copying constructor for vector with different allocator type.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13"/>
              </a:rPr>
              <a:t>concurrent_vector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size_type</a:t>
            </a:r>
            <a:r>
              <a:rPr lang="en-US" altLang="zh-CN" sz="1200" kern="1200" dirty="0">
                <a:solidFill>
                  <a:schemeClr val="tx1"/>
                </a:solidFill>
                <a:effectLst/>
                <a:latin typeface="Arial" charset="0"/>
                <a:ea typeface="+mn-ea"/>
                <a:cs typeface="Arial" charset="0"/>
              </a:rPr>
              <a:t> n)</a:t>
            </a:r>
            <a:r>
              <a:rPr lang="en-US" altLang="zh-CN" sz="1200" i="1" kern="1200" dirty="0">
                <a:solidFill>
                  <a:schemeClr val="tx1"/>
                </a:solidFill>
                <a:effectLst/>
                <a:latin typeface="Arial" charset="0"/>
                <a:ea typeface="+mn-ea"/>
                <a:cs typeface="Arial" charset="0"/>
              </a:rPr>
              <a:t> Construction with initial size specified by argument n.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14"/>
              </a:rPr>
              <a:t>concurrent_vector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size_type</a:t>
            </a:r>
            <a:r>
              <a:rPr lang="en-US" altLang="zh-CN" sz="1200" kern="1200" dirty="0">
                <a:solidFill>
                  <a:schemeClr val="tx1"/>
                </a:solidFill>
                <a:effectLst/>
                <a:latin typeface="Arial" charset="0"/>
                <a:ea typeface="+mn-ea"/>
                <a:cs typeface="Arial" charset="0"/>
              </a:rPr>
              <a:t> n, </a:t>
            </a:r>
            <a:r>
              <a:rPr lang="en-US" altLang="zh-CN" sz="1200" kern="1200" dirty="0" err="1">
                <a:solidFill>
                  <a:schemeClr val="tx1"/>
                </a:solidFill>
                <a:effectLst/>
                <a:latin typeface="Arial" charset="0"/>
                <a:ea typeface="+mn-ea"/>
                <a:cs typeface="Arial" charset="0"/>
              </a:rPr>
              <a:t>const_reference</a:t>
            </a:r>
            <a:r>
              <a:rPr lang="en-US" altLang="zh-CN" sz="1200" kern="1200" dirty="0">
                <a:solidFill>
                  <a:schemeClr val="tx1"/>
                </a:solidFill>
                <a:effectLst/>
                <a:latin typeface="Arial" charset="0"/>
                <a:ea typeface="+mn-ea"/>
                <a:cs typeface="Arial" charset="0"/>
              </a:rPr>
              <a:t> 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allocator_type</a:t>
            </a:r>
            <a:r>
              <a:rPr lang="en-US" altLang="zh-CN" sz="1200" kern="1200" dirty="0">
                <a:solidFill>
                  <a:schemeClr val="tx1"/>
                </a:solidFill>
                <a:effectLst/>
                <a:latin typeface="Arial" charset="0"/>
                <a:ea typeface="+mn-ea"/>
                <a:cs typeface="Arial" charset="0"/>
              </a:rPr>
              <a:t> &amp;a=</a:t>
            </a:r>
            <a:r>
              <a:rPr lang="en-US" altLang="zh-CN" sz="1200" kern="1200" dirty="0" err="1">
                <a:solidFill>
                  <a:schemeClr val="tx1"/>
                </a:solidFill>
                <a:effectLst/>
                <a:latin typeface="Arial" charset="0"/>
                <a:ea typeface="+mn-ea"/>
                <a:cs typeface="Arial" charset="0"/>
              </a:rPr>
              <a:t>allocator_type</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Construction with initial size specified by argument n, initialization by copying of t, and given allocator instance.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template&lt;class I&gt; </a:t>
            </a:r>
            <a:r>
              <a:rPr lang="en-US" altLang="zh-CN" sz="1200" b="1" u="none" strike="noStrike" kern="1200" dirty="0" err="1">
                <a:solidFill>
                  <a:schemeClr val="tx1"/>
                </a:solidFill>
                <a:effectLst/>
                <a:latin typeface="Arial" charset="0"/>
                <a:ea typeface="+mn-ea"/>
                <a:cs typeface="Arial" charset="0"/>
                <a:hlinkClick r:id="rId15"/>
              </a:rPr>
              <a:t>concurrent_vector</a:t>
            </a:r>
            <a:r>
              <a:rPr lang="en-US" altLang="zh-CN" sz="1200" kern="1200" dirty="0">
                <a:solidFill>
                  <a:schemeClr val="tx1"/>
                </a:solidFill>
                <a:effectLst/>
                <a:latin typeface="Arial" charset="0"/>
                <a:ea typeface="+mn-ea"/>
                <a:cs typeface="Arial" charset="0"/>
              </a:rPr>
              <a:t> (I first, I last,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allocator_type</a:t>
            </a:r>
            <a:r>
              <a:rPr lang="en-US" altLang="zh-CN" sz="1200" kern="1200" dirty="0">
                <a:solidFill>
                  <a:schemeClr val="tx1"/>
                </a:solidFill>
                <a:effectLst/>
                <a:latin typeface="Arial" charset="0"/>
                <a:ea typeface="+mn-ea"/>
                <a:cs typeface="Arial" charset="0"/>
              </a:rPr>
              <a:t> &amp;a=</a:t>
            </a:r>
            <a:r>
              <a:rPr lang="en-US" altLang="zh-CN" sz="1200" kern="1200" dirty="0" err="1">
                <a:solidFill>
                  <a:schemeClr val="tx1"/>
                </a:solidFill>
                <a:effectLst/>
                <a:latin typeface="Arial" charset="0"/>
                <a:ea typeface="+mn-ea"/>
                <a:cs typeface="Arial" charset="0"/>
              </a:rPr>
              <a:t>allocator_type</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Construction with copying iteration range and given allocator instance. </a:t>
            </a:r>
            <a:br>
              <a:rPr lang="en-US" altLang="zh-CN" sz="1200" i="1" kern="1200" dirty="0">
                <a:solidFill>
                  <a:schemeClr val="tx1"/>
                </a:solidFill>
                <a:effectLst/>
                <a:latin typeface="Arial" charset="0"/>
                <a:ea typeface="+mn-ea"/>
                <a:cs typeface="Arial" charset="0"/>
              </a:rPr>
            </a:br>
            <a:r>
              <a:rPr lang="en-US" altLang="zh-CN" sz="1200" b="1" u="none" strike="noStrike" kern="1200" dirty="0" err="1">
                <a:solidFill>
                  <a:schemeClr val="tx1"/>
                </a:solidFill>
                <a:effectLst/>
                <a:latin typeface="Arial" charset="0"/>
                <a:ea typeface="+mn-ea"/>
                <a:cs typeface="Arial" charset="0"/>
                <a:hlinkClick r:id="rId9"/>
              </a:rPr>
              <a:t>concurrent_vector</a:t>
            </a:r>
            <a:r>
              <a:rPr lang="en-US" altLang="zh-CN" sz="1200" kern="1200" dirty="0">
                <a:solidFill>
                  <a:schemeClr val="tx1"/>
                </a:solidFill>
                <a:effectLst/>
                <a:latin typeface="Arial" charset="0"/>
                <a:ea typeface="+mn-ea"/>
                <a:cs typeface="Arial" charset="0"/>
              </a:rPr>
              <a:t> &amp; </a:t>
            </a:r>
            <a:r>
              <a:rPr lang="en-US" altLang="zh-CN" sz="1200" b="1" u="none" strike="noStrike" kern="1200" dirty="0">
                <a:solidFill>
                  <a:schemeClr val="tx1"/>
                </a:solidFill>
                <a:effectLst/>
                <a:latin typeface="Arial" charset="0"/>
                <a:ea typeface="+mn-ea"/>
                <a:cs typeface="Arial" charset="0"/>
                <a:hlinkClick r:id="rId16"/>
              </a:rPr>
              <a:t>operator=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9"/>
              </a:rPr>
              <a:t>concurrent_vector</a:t>
            </a:r>
            <a:r>
              <a:rPr lang="en-US" altLang="zh-CN" sz="1200" kern="1200" dirty="0">
                <a:solidFill>
                  <a:schemeClr val="tx1"/>
                </a:solidFill>
                <a:effectLst/>
                <a:latin typeface="Arial" charset="0"/>
                <a:ea typeface="+mn-ea"/>
                <a:cs typeface="Arial" charset="0"/>
              </a:rPr>
              <a:t> &amp;vector)</a:t>
            </a:r>
            <a:r>
              <a:rPr lang="en-US" altLang="zh-CN" sz="1200" i="1" kern="1200" dirty="0">
                <a:solidFill>
                  <a:schemeClr val="tx1"/>
                </a:solidFill>
                <a:effectLst/>
                <a:latin typeface="Arial" charset="0"/>
                <a:ea typeface="+mn-ea"/>
                <a:cs typeface="Arial" charset="0"/>
              </a:rPr>
              <a:t> Assignment.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template&lt;class M&gt;</a:t>
            </a:r>
            <a:r>
              <a:rPr lang="en-US" altLang="zh-CN" sz="1200" b="1" u="none" strike="noStrike" kern="1200" dirty="0" err="1">
                <a:solidFill>
                  <a:schemeClr val="tx1"/>
                </a:solidFill>
                <a:effectLst/>
                <a:latin typeface="Arial" charset="0"/>
                <a:ea typeface="+mn-ea"/>
                <a:cs typeface="Arial" charset="0"/>
                <a:hlinkClick r:id="rId9"/>
              </a:rPr>
              <a:t>concurrent_vector</a:t>
            </a:r>
            <a:r>
              <a:rPr lang="en-US" altLang="zh-CN" sz="1200" kern="1200" dirty="0">
                <a:solidFill>
                  <a:schemeClr val="tx1"/>
                </a:solidFill>
                <a:effectLst/>
                <a:latin typeface="Arial" charset="0"/>
                <a:ea typeface="+mn-ea"/>
                <a:cs typeface="Arial" charset="0"/>
              </a:rPr>
              <a:t> &amp; </a:t>
            </a:r>
            <a:r>
              <a:rPr lang="en-US" altLang="zh-CN" sz="1200" b="1" u="none" strike="noStrike" kern="1200" dirty="0">
                <a:solidFill>
                  <a:schemeClr val="tx1"/>
                </a:solidFill>
                <a:effectLst/>
                <a:latin typeface="Arial" charset="0"/>
                <a:ea typeface="+mn-ea"/>
                <a:cs typeface="Arial" charset="0"/>
                <a:hlinkClick r:id="rId17"/>
              </a:rPr>
              <a:t>operator=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9"/>
              </a:rPr>
              <a:t>concurrent_vector</a:t>
            </a:r>
            <a:r>
              <a:rPr lang="en-US" altLang="zh-CN" sz="1200" kern="1200" dirty="0">
                <a:solidFill>
                  <a:schemeClr val="tx1"/>
                </a:solidFill>
                <a:effectLst/>
                <a:latin typeface="Arial" charset="0"/>
                <a:ea typeface="+mn-ea"/>
                <a:cs typeface="Arial" charset="0"/>
              </a:rPr>
              <a:t>&lt; T, M &gt; &amp;vector)</a:t>
            </a:r>
            <a:r>
              <a:rPr lang="en-US" altLang="zh-CN" sz="1200" i="1" kern="1200" dirty="0">
                <a:solidFill>
                  <a:schemeClr val="tx1"/>
                </a:solidFill>
                <a:effectLst/>
                <a:latin typeface="Arial" charset="0"/>
                <a:ea typeface="+mn-ea"/>
                <a:cs typeface="Arial" charset="0"/>
              </a:rPr>
              <a:t> Assignment for vector with different allocator type.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size_type</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18"/>
              </a:rPr>
              <a:t>grow_by</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size_type</a:t>
            </a:r>
            <a:r>
              <a:rPr lang="en-US" altLang="zh-CN" sz="1200" kern="1200" dirty="0">
                <a:solidFill>
                  <a:schemeClr val="tx1"/>
                </a:solidFill>
                <a:effectLst/>
                <a:latin typeface="Arial" charset="0"/>
                <a:ea typeface="+mn-ea"/>
                <a:cs typeface="Arial" charset="0"/>
              </a:rPr>
              <a:t> delta)</a:t>
            </a:r>
            <a:r>
              <a:rPr lang="en-US" altLang="zh-CN" sz="1200" i="1" kern="1200" dirty="0">
                <a:solidFill>
                  <a:schemeClr val="tx1"/>
                </a:solidFill>
                <a:effectLst/>
                <a:latin typeface="Arial" charset="0"/>
                <a:ea typeface="+mn-ea"/>
                <a:cs typeface="Arial" charset="0"/>
              </a:rPr>
              <a:t> Grow by "delta" elements.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size_type</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19"/>
              </a:rPr>
              <a:t>grow_by</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size_type</a:t>
            </a:r>
            <a:r>
              <a:rPr lang="en-US" altLang="zh-CN" sz="1200" kern="1200" dirty="0">
                <a:solidFill>
                  <a:schemeClr val="tx1"/>
                </a:solidFill>
                <a:effectLst/>
                <a:latin typeface="Arial" charset="0"/>
                <a:ea typeface="+mn-ea"/>
                <a:cs typeface="Arial" charset="0"/>
              </a:rPr>
              <a:t> delta, </a:t>
            </a:r>
            <a:r>
              <a:rPr lang="en-US" altLang="zh-CN" sz="1200" kern="1200" dirty="0" err="1">
                <a:solidFill>
                  <a:schemeClr val="tx1"/>
                </a:solidFill>
                <a:effectLst/>
                <a:latin typeface="Arial" charset="0"/>
                <a:ea typeface="+mn-ea"/>
                <a:cs typeface="Arial" charset="0"/>
              </a:rPr>
              <a:t>const_reference</a:t>
            </a:r>
            <a:r>
              <a:rPr lang="en-US" altLang="zh-CN" sz="1200" kern="1200" dirty="0">
                <a:solidFill>
                  <a:schemeClr val="tx1"/>
                </a:solidFill>
                <a:effectLst/>
                <a:latin typeface="Arial" charset="0"/>
                <a:ea typeface="+mn-ea"/>
                <a:cs typeface="Arial" charset="0"/>
              </a:rPr>
              <a:t> t)</a:t>
            </a:r>
            <a:r>
              <a:rPr lang="en-US" altLang="zh-CN" sz="1200" i="1" kern="1200" dirty="0">
                <a:solidFill>
                  <a:schemeClr val="tx1"/>
                </a:solidFill>
                <a:effectLst/>
                <a:latin typeface="Arial" charset="0"/>
                <a:ea typeface="+mn-ea"/>
                <a:cs typeface="Arial" charset="0"/>
              </a:rPr>
              <a:t> Grow by "delta" elements using copying </a:t>
            </a:r>
            <a:r>
              <a:rPr lang="en-US" altLang="zh-CN" sz="1200" i="1" kern="1200" dirty="0" err="1">
                <a:solidFill>
                  <a:schemeClr val="tx1"/>
                </a:solidFill>
                <a:effectLst/>
                <a:latin typeface="Arial" charset="0"/>
                <a:ea typeface="+mn-ea"/>
                <a:cs typeface="Arial" charset="0"/>
              </a:rPr>
              <a:t>constuctor</a:t>
            </a:r>
            <a:r>
              <a:rPr lang="en-US" altLang="zh-CN" sz="1200" i="1" kern="1200" dirty="0">
                <a:solidFill>
                  <a:schemeClr val="tx1"/>
                </a:solidFill>
                <a:effectLst/>
                <a:latin typeface="Arial" charset="0"/>
                <a:ea typeface="+mn-ea"/>
                <a:cs typeface="Arial" charset="0"/>
              </a:rPr>
              <a: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a:t>
            </a:r>
            <a:r>
              <a:rPr lang="en-US" altLang="zh-CN" sz="1200" b="1" u="none" strike="noStrike" kern="1200" dirty="0" err="1">
                <a:solidFill>
                  <a:schemeClr val="tx1"/>
                </a:solidFill>
                <a:effectLst/>
                <a:latin typeface="Arial" charset="0"/>
                <a:ea typeface="+mn-ea"/>
                <a:cs typeface="Arial" charset="0"/>
                <a:hlinkClick r:id="rId20"/>
              </a:rPr>
              <a:t>grow_to_at_least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size_type</a:t>
            </a:r>
            <a:r>
              <a:rPr lang="en-US" altLang="zh-CN" sz="1200" kern="1200" dirty="0">
                <a:solidFill>
                  <a:schemeClr val="tx1"/>
                </a:solidFill>
                <a:effectLst/>
                <a:latin typeface="Arial" charset="0"/>
                <a:ea typeface="+mn-ea"/>
                <a:cs typeface="Arial" charset="0"/>
              </a:rPr>
              <a:t> n)</a:t>
            </a:r>
            <a:r>
              <a:rPr lang="en-US" altLang="zh-CN" sz="1200" i="1" kern="1200" dirty="0">
                <a:solidFill>
                  <a:schemeClr val="tx1"/>
                </a:solidFill>
                <a:effectLst/>
                <a:latin typeface="Arial" charset="0"/>
                <a:ea typeface="+mn-ea"/>
                <a:cs typeface="Arial" charset="0"/>
              </a:rPr>
              <a:t> Grow array until it has at least n elements.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size_type</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21"/>
              </a:rPr>
              <a:t>push_back</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const_reference</a:t>
            </a:r>
            <a:r>
              <a:rPr lang="en-US" altLang="zh-CN" sz="1200" kern="1200" dirty="0">
                <a:solidFill>
                  <a:schemeClr val="tx1"/>
                </a:solidFill>
                <a:effectLst/>
                <a:latin typeface="Arial" charset="0"/>
                <a:ea typeface="+mn-ea"/>
                <a:cs typeface="Arial" charset="0"/>
              </a:rPr>
              <a:t> item)</a:t>
            </a:r>
            <a:r>
              <a:rPr lang="en-US" altLang="zh-CN" sz="1200" i="1" kern="1200" dirty="0">
                <a:solidFill>
                  <a:schemeClr val="tx1"/>
                </a:solidFill>
                <a:effectLst/>
                <a:latin typeface="Arial" charset="0"/>
                <a:ea typeface="+mn-ea"/>
                <a:cs typeface="Arial" charset="0"/>
              </a:rPr>
              <a:t> Push item.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reference </a:t>
            </a:r>
            <a:r>
              <a:rPr lang="en-US" altLang="zh-CN" sz="1200" b="1" u="none" strike="noStrike" kern="1200" dirty="0">
                <a:solidFill>
                  <a:schemeClr val="tx1"/>
                </a:solidFill>
                <a:effectLst/>
                <a:latin typeface="Arial" charset="0"/>
                <a:ea typeface="+mn-ea"/>
                <a:cs typeface="Arial" charset="0"/>
                <a:hlinkClick r:id="rId22"/>
              </a:rPr>
              <a:t>operator[]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size_type</a:t>
            </a:r>
            <a:r>
              <a:rPr lang="en-US" altLang="zh-CN" sz="1200" kern="1200" dirty="0">
                <a:solidFill>
                  <a:schemeClr val="tx1"/>
                </a:solidFill>
                <a:effectLst/>
                <a:latin typeface="Arial" charset="0"/>
                <a:ea typeface="+mn-ea"/>
                <a:cs typeface="Arial" charset="0"/>
              </a:rPr>
              <a:t> index)</a:t>
            </a:r>
            <a:r>
              <a:rPr lang="en-US" altLang="zh-CN" sz="1200" i="1" kern="1200" dirty="0">
                <a:solidFill>
                  <a:schemeClr val="tx1"/>
                </a:solidFill>
                <a:effectLst/>
                <a:latin typeface="Arial" charset="0"/>
                <a:ea typeface="+mn-ea"/>
                <a:cs typeface="Arial" charset="0"/>
              </a:rPr>
              <a:t> Get reference to element at given index.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const_reference</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23"/>
              </a:rPr>
              <a:t>operator[]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size_type</a:t>
            </a:r>
            <a:r>
              <a:rPr lang="en-US" altLang="zh-CN" sz="1200" kern="1200" dirty="0">
                <a:solidFill>
                  <a:schemeClr val="tx1"/>
                </a:solidFill>
                <a:effectLst/>
                <a:latin typeface="Arial" charset="0"/>
                <a:ea typeface="+mn-ea"/>
                <a:cs typeface="Arial" charset="0"/>
              </a:rPr>
              <a:t> index)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Get </a:t>
            </a:r>
            <a:r>
              <a:rPr lang="en-US" altLang="zh-CN" sz="1200" i="1"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reference to element at given index.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reference </a:t>
            </a:r>
            <a:r>
              <a:rPr lang="en-US" altLang="zh-CN" sz="1200" b="1" u="none" strike="noStrike" kern="1200" dirty="0">
                <a:solidFill>
                  <a:schemeClr val="tx1"/>
                </a:solidFill>
                <a:effectLst/>
                <a:latin typeface="Arial" charset="0"/>
                <a:ea typeface="+mn-ea"/>
                <a:cs typeface="Arial" charset="0"/>
                <a:hlinkClick r:id="rId24"/>
              </a:rPr>
              <a:t>at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size_type</a:t>
            </a:r>
            <a:r>
              <a:rPr lang="en-US" altLang="zh-CN" sz="1200" kern="1200" dirty="0">
                <a:solidFill>
                  <a:schemeClr val="tx1"/>
                </a:solidFill>
                <a:effectLst/>
                <a:latin typeface="Arial" charset="0"/>
                <a:ea typeface="+mn-ea"/>
                <a:cs typeface="Arial" charset="0"/>
              </a:rPr>
              <a:t> index)</a:t>
            </a:r>
            <a:r>
              <a:rPr lang="en-US" altLang="zh-CN" sz="1200" i="1" kern="1200" dirty="0">
                <a:solidFill>
                  <a:schemeClr val="tx1"/>
                </a:solidFill>
                <a:effectLst/>
                <a:latin typeface="Arial" charset="0"/>
                <a:ea typeface="+mn-ea"/>
                <a:cs typeface="Arial" charset="0"/>
              </a:rPr>
              <a:t> Get reference to element at given index.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const_reference</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25"/>
              </a:rPr>
              <a:t>at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size_type</a:t>
            </a:r>
            <a:r>
              <a:rPr lang="en-US" altLang="zh-CN" sz="1200" kern="1200" dirty="0">
                <a:solidFill>
                  <a:schemeClr val="tx1"/>
                </a:solidFill>
                <a:effectLst/>
                <a:latin typeface="Arial" charset="0"/>
                <a:ea typeface="+mn-ea"/>
                <a:cs typeface="Arial" charset="0"/>
              </a:rPr>
              <a:t> index)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Get </a:t>
            </a:r>
            <a:r>
              <a:rPr lang="en-US" altLang="zh-CN" sz="1200" i="1"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reference to element at given index.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range_type</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26"/>
              </a:rPr>
              <a:t>range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size_t</a:t>
            </a:r>
            <a:r>
              <a:rPr lang="en-US" altLang="zh-CN" sz="1200" kern="1200" dirty="0">
                <a:solidFill>
                  <a:schemeClr val="tx1"/>
                </a:solidFill>
                <a:effectLst/>
                <a:latin typeface="Arial" charset="0"/>
                <a:ea typeface="+mn-ea"/>
                <a:cs typeface="Arial" charset="0"/>
              </a:rPr>
              <a:t> grainsize=1)</a:t>
            </a:r>
            <a:r>
              <a:rPr lang="en-US" altLang="zh-CN" sz="1200" i="1" kern="1200" dirty="0">
                <a:solidFill>
                  <a:schemeClr val="tx1"/>
                </a:solidFill>
                <a:effectLst/>
                <a:latin typeface="Arial" charset="0"/>
                <a:ea typeface="+mn-ea"/>
                <a:cs typeface="Arial" charset="0"/>
              </a:rPr>
              <a:t> Get range for iterating with parallel algorithms.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const_range_type</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27"/>
              </a:rPr>
              <a:t>range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size_t</a:t>
            </a:r>
            <a:r>
              <a:rPr lang="en-US" altLang="zh-CN" sz="1200" kern="1200" dirty="0">
                <a:solidFill>
                  <a:schemeClr val="tx1"/>
                </a:solidFill>
                <a:effectLst/>
                <a:latin typeface="Arial" charset="0"/>
                <a:ea typeface="+mn-ea"/>
                <a:cs typeface="Arial" charset="0"/>
              </a:rPr>
              <a:t> grainsize=1)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Get </a:t>
            </a:r>
            <a:r>
              <a:rPr lang="en-US" altLang="zh-CN" sz="1200" i="1"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range for iterating with parallel algorithms.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size_type</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28"/>
              </a:rPr>
              <a:t>size</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Return size of vector.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bool </a:t>
            </a:r>
            <a:r>
              <a:rPr lang="en-US" altLang="zh-CN" sz="1200" b="1" u="none" strike="noStrike" kern="1200" dirty="0">
                <a:solidFill>
                  <a:schemeClr val="tx1"/>
                </a:solidFill>
                <a:effectLst/>
                <a:latin typeface="Arial" charset="0"/>
                <a:ea typeface="+mn-ea"/>
                <a:cs typeface="Arial" charset="0"/>
                <a:hlinkClick r:id="rId29"/>
              </a:rPr>
              <a:t>empty</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Return size of vector.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size_type</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30"/>
              </a:rPr>
              <a:t>capacity</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Maximum size to which array can grow without allocating more memory.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a:t>
            </a:r>
            <a:r>
              <a:rPr lang="en-US" altLang="zh-CN" sz="1200" b="1" u="none" strike="noStrike" kern="1200" dirty="0">
                <a:solidFill>
                  <a:schemeClr val="tx1"/>
                </a:solidFill>
                <a:effectLst/>
                <a:latin typeface="Arial" charset="0"/>
                <a:ea typeface="+mn-ea"/>
                <a:cs typeface="Arial" charset="0"/>
                <a:hlinkClick r:id="rId31"/>
              </a:rPr>
              <a:t>reserve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size_type</a:t>
            </a:r>
            <a:r>
              <a:rPr lang="en-US" altLang="zh-CN" sz="1200" kern="1200" dirty="0">
                <a:solidFill>
                  <a:schemeClr val="tx1"/>
                </a:solidFill>
                <a:effectLst/>
                <a:latin typeface="Arial" charset="0"/>
                <a:ea typeface="+mn-ea"/>
                <a:cs typeface="Arial" charset="0"/>
              </a:rPr>
              <a:t> n)</a:t>
            </a:r>
            <a:r>
              <a:rPr lang="en-US" altLang="zh-CN" sz="1200" i="1" kern="1200" dirty="0">
                <a:solidFill>
                  <a:schemeClr val="tx1"/>
                </a:solidFill>
                <a:effectLst/>
                <a:latin typeface="Arial" charset="0"/>
                <a:ea typeface="+mn-ea"/>
                <a:cs typeface="Arial" charset="0"/>
              </a:rPr>
              <a:t> Allocate enough space to grow to size n without having to allocate more memory later.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a:t>
            </a:r>
            <a:r>
              <a:rPr lang="en-US" altLang="zh-CN" sz="1200" b="1" u="none" strike="noStrike" kern="1200" dirty="0">
                <a:solidFill>
                  <a:schemeClr val="tx1"/>
                </a:solidFill>
                <a:effectLst/>
                <a:latin typeface="Arial" charset="0"/>
                <a:ea typeface="+mn-ea"/>
                <a:cs typeface="Arial" charset="0"/>
                <a:hlinkClick r:id="rId32"/>
              </a:rPr>
              <a:t>compact</a:t>
            </a:r>
            <a:r>
              <a:rPr lang="en-US" altLang="zh-CN" sz="1200"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rPr>
              <a:t> Optimize memory usage and fragmentation. Returns true if optimization occurred.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size_type</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33"/>
              </a:rPr>
              <a:t>max_size</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Upper bound on argument to reserve. </a:t>
            </a:r>
            <a:br>
              <a:rPr lang="en-US" altLang="zh-CN" sz="1200" i="1" kern="1200" dirty="0">
                <a:solidFill>
                  <a:schemeClr val="tx1"/>
                </a:solidFill>
                <a:effectLst/>
                <a:latin typeface="Arial" charset="0"/>
                <a:ea typeface="+mn-ea"/>
                <a:cs typeface="Arial" charset="0"/>
              </a:rPr>
            </a:br>
            <a:r>
              <a:rPr lang="en-US" altLang="zh-CN" sz="1200" b="1" u="none" strike="noStrike" kern="1200" dirty="0">
                <a:solidFill>
                  <a:schemeClr val="tx1"/>
                </a:solidFill>
                <a:effectLst/>
                <a:latin typeface="Arial" charset="0"/>
                <a:ea typeface="+mn-ea"/>
                <a:cs typeface="Arial" charset="0"/>
                <a:hlinkClick r:id="rId8"/>
              </a:rPr>
              <a:t>iterator</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34"/>
              </a:rPr>
              <a:t>begin</a:t>
            </a:r>
            <a:r>
              <a:rPr lang="en-US" altLang="zh-CN" sz="1200"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rPr>
              <a:t> start iterator </a:t>
            </a:r>
            <a:br>
              <a:rPr lang="en-US" altLang="zh-CN" sz="1200" i="1" kern="1200" dirty="0">
                <a:solidFill>
                  <a:schemeClr val="tx1"/>
                </a:solidFill>
                <a:effectLst/>
                <a:latin typeface="Arial" charset="0"/>
                <a:ea typeface="+mn-ea"/>
                <a:cs typeface="Arial" charset="0"/>
              </a:rPr>
            </a:br>
            <a:r>
              <a:rPr lang="en-US" altLang="zh-CN" sz="1200" b="1" u="none" strike="noStrike" kern="1200" dirty="0" err="1">
                <a:solidFill>
                  <a:schemeClr val="tx1"/>
                </a:solidFill>
                <a:effectLst/>
                <a:latin typeface="Arial" charset="0"/>
                <a:ea typeface="+mn-ea"/>
                <a:cs typeface="Arial" charset="0"/>
                <a:hlinkClick r:id="rId8"/>
              </a:rPr>
              <a:t>iterator</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35"/>
              </a:rPr>
              <a:t>end</a:t>
            </a:r>
            <a:r>
              <a:rPr lang="en-US" altLang="zh-CN" sz="1200"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rPr>
              <a:t> end iterator </a:t>
            </a:r>
            <a:br>
              <a:rPr lang="en-US" altLang="zh-CN" sz="1200" i="1" kern="1200" dirty="0">
                <a:solidFill>
                  <a:schemeClr val="tx1"/>
                </a:solidFill>
                <a:effectLst/>
                <a:latin typeface="Arial" charset="0"/>
                <a:ea typeface="+mn-ea"/>
                <a:cs typeface="Arial" charset="0"/>
              </a:rPr>
            </a:br>
            <a:r>
              <a:rPr lang="en-US" altLang="zh-CN" sz="1200" b="1" u="none" strike="noStrike" kern="1200" dirty="0" err="1">
                <a:solidFill>
                  <a:schemeClr val="tx1"/>
                </a:solidFill>
                <a:effectLst/>
                <a:latin typeface="Arial" charset="0"/>
                <a:ea typeface="+mn-ea"/>
                <a:cs typeface="Arial" charset="0"/>
                <a:hlinkClick r:id="rId8"/>
              </a:rPr>
              <a:t>const_iterator</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36"/>
              </a:rPr>
              <a:t>begin</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start </a:t>
            </a:r>
            <a:r>
              <a:rPr lang="en-US" altLang="zh-CN" sz="1200" i="1"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iterator </a:t>
            </a:r>
            <a:br>
              <a:rPr lang="en-US" altLang="zh-CN" sz="1200" i="1" kern="1200" dirty="0">
                <a:solidFill>
                  <a:schemeClr val="tx1"/>
                </a:solidFill>
                <a:effectLst/>
                <a:latin typeface="Arial" charset="0"/>
                <a:ea typeface="+mn-ea"/>
                <a:cs typeface="Arial" charset="0"/>
              </a:rPr>
            </a:br>
            <a:r>
              <a:rPr lang="en-US" altLang="zh-CN" sz="1200" b="1" u="none" strike="noStrike" kern="1200" dirty="0" err="1">
                <a:solidFill>
                  <a:schemeClr val="tx1"/>
                </a:solidFill>
                <a:effectLst/>
                <a:latin typeface="Arial" charset="0"/>
                <a:ea typeface="+mn-ea"/>
                <a:cs typeface="Arial" charset="0"/>
                <a:hlinkClick r:id="rId8"/>
              </a:rPr>
              <a:t>const_iterator</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37"/>
              </a:rPr>
              <a:t>end</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end </a:t>
            </a:r>
            <a:r>
              <a:rPr lang="en-US" altLang="zh-CN" sz="1200" i="1"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iterator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reverse_iterator</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38"/>
              </a:rPr>
              <a:t>rbegin</a:t>
            </a:r>
            <a:r>
              <a:rPr lang="en-US" altLang="zh-CN" sz="1200"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rPr>
              <a:t> reverse start iterator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reverse_iterator</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39"/>
              </a:rPr>
              <a:t>rend</a:t>
            </a:r>
            <a:r>
              <a:rPr lang="en-US" altLang="zh-CN" sz="1200"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rPr>
              <a:t> reverse end iterator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const_reverse_iterator</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40"/>
              </a:rPr>
              <a:t>rbegin</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reverse start </a:t>
            </a:r>
            <a:r>
              <a:rPr lang="en-US" altLang="zh-CN" sz="1200" i="1"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iterator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const_reverse_iterator</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41"/>
              </a:rPr>
              <a:t>rend</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reverse end </a:t>
            </a:r>
            <a:r>
              <a:rPr lang="en-US" altLang="zh-CN" sz="1200" i="1"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iterator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reference </a:t>
            </a:r>
            <a:r>
              <a:rPr lang="en-US" altLang="zh-CN" sz="1200" b="1" u="none" strike="noStrike" kern="1200" dirty="0">
                <a:solidFill>
                  <a:schemeClr val="tx1"/>
                </a:solidFill>
                <a:effectLst/>
                <a:latin typeface="Arial" charset="0"/>
                <a:ea typeface="+mn-ea"/>
                <a:cs typeface="Arial" charset="0"/>
                <a:hlinkClick r:id="rId42"/>
              </a:rPr>
              <a:t>front</a:t>
            </a:r>
            <a:r>
              <a:rPr lang="en-US" altLang="zh-CN" sz="1200"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rPr>
              <a:t> the first item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const_reference</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43"/>
              </a:rPr>
              <a:t>front</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the first item </a:t>
            </a:r>
            <a:r>
              <a:rPr lang="en-US" altLang="zh-CN" sz="1200" i="1"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reference </a:t>
            </a:r>
            <a:r>
              <a:rPr lang="en-US" altLang="zh-CN" sz="1200" b="1" u="none" strike="noStrike" kern="1200" dirty="0">
                <a:solidFill>
                  <a:schemeClr val="tx1"/>
                </a:solidFill>
                <a:effectLst/>
                <a:latin typeface="Arial" charset="0"/>
                <a:ea typeface="+mn-ea"/>
                <a:cs typeface="Arial" charset="0"/>
                <a:hlinkClick r:id="rId44"/>
              </a:rPr>
              <a:t>back</a:t>
            </a:r>
            <a:r>
              <a:rPr lang="en-US" altLang="zh-CN" sz="1200"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rPr>
              <a:t> the last item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const_reference</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45"/>
              </a:rPr>
              <a:t>back</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the last item </a:t>
            </a:r>
            <a:r>
              <a:rPr lang="en-US" altLang="zh-CN" sz="1200" i="1"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allocator_type</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46"/>
              </a:rPr>
              <a:t>get_allocator</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return allocator object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a:t>
            </a:r>
            <a:r>
              <a:rPr lang="en-US" altLang="zh-CN" sz="1200" b="1" u="none" strike="noStrike" kern="1200" dirty="0">
                <a:solidFill>
                  <a:schemeClr val="tx1"/>
                </a:solidFill>
                <a:effectLst/>
                <a:latin typeface="Arial" charset="0"/>
                <a:ea typeface="+mn-ea"/>
                <a:cs typeface="Arial" charset="0"/>
                <a:hlinkClick r:id="rId47"/>
              </a:rPr>
              <a:t>assign</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size_type</a:t>
            </a:r>
            <a:r>
              <a:rPr lang="en-US" altLang="zh-CN" sz="1200" kern="1200" dirty="0">
                <a:solidFill>
                  <a:schemeClr val="tx1"/>
                </a:solidFill>
                <a:effectLst/>
                <a:latin typeface="Arial" charset="0"/>
                <a:ea typeface="+mn-ea"/>
                <a:cs typeface="Arial" charset="0"/>
              </a:rPr>
              <a:t> n, </a:t>
            </a:r>
            <a:r>
              <a:rPr lang="en-US" altLang="zh-CN" sz="1200" kern="1200" dirty="0" err="1">
                <a:solidFill>
                  <a:schemeClr val="tx1"/>
                </a:solidFill>
                <a:effectLst/>
                <a:latin typeface="Arial" charset="0"/>
                <a:ea typeface="+mn-ea"/>
                <a:cs typeface="Arial" charset="0"/>
              </a:rPr>
              <a:t>const_reference</a:t>
            </a:r>
            <a:r>
              <a:rPr lang="en-US" altLang="zh-CN" sz="1200" kern="1200" dirty="0">
                <a:solidFill>
                  <a:schemeClr val="tx1"/>
                </a:solidFill>
                <a:effectLst/>
                <a:latin typeface="Arial" charset="0"/>
                <a:ea typeface="+mn-ea"/>
                <a:cs typeface="Arial" charset="0"/>
              </a:rPr>
              <a:t> t)</a:t>
            </a:r>
            <a:r>
              <a:rPr lang="en-US" altLang="zh-CN" sz="1200" i="1" kern="1200" dirty="0">
                <a:solidFill>
                  <a:schemeClr val="tx1"/>
                </a:solidFill>
                <a:effectLst/>
                <a:latin typeface="Arial" charset="0"/>
                <a:ea typeface="+mn-ea"/>
                <a:cs typeface="Arial" charset="0"/>
              </a:rPr>
              <a:t> assign n items by copying t item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template&lt;class I&gt;void </a:t>
            </a:r>
            <a:r>
              <a:rPr lang="en-US" altLang="zh-CN" sz="1200" b="1" u="none" strike="noStrike" kern="1200" dirty="0">
                <a:solidFill>
                  <a:schemeClr val="tx1"/>
                </a:solidFill>
                <a:effectLst/>
                <a:latin typeface="Arial" charset="0"/>
                <a:ea typeface="+mn-ea"/>
                <a:cs typeface="Arial" charset="0"/>
                <a:hlinkClick r:id="rId48"/>
              </a:rPr>
              <a:t>assign</a:t>
            </a:r>
            <a:r>
              <a:rPr lang="en-US" altLang="zh-CN" sz="1200" kern="1200" dirty="0">
                <a:solidFill>
                  <a:schemeClr val="tx1"/>
                </a:solidFill>
                <a:effectLst/>
                <a:latin typeface="Arial" charset="0"/>
                <a:ea typeface="+mn-ea"/>
                <a:cs typeface="Arial" charset="0"/>
              </a:rPr>
              <a:t> (I first, I last)</a:t>
            </a:r>
            <a:r>
              <a:rPr lang="en-US" altLang="zh-CN" sz="1200" i="1" kern="1200" dirty="0">
                <a:solidFill>
                  <a:schemeClr val="tx1"/>
                </a:solidFill>
                <a:effectLst/>
                <a:latin typeface="Arial" charset="0"/>
                <a:ea typeface="+mn-ea"/>
                <a:cs typeface="Arial" charset="0"/>
              </a:rPr>
              <a:t> assign range [first, last)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a:t>
            </a:r>
            <a:r>
              <a:rPr lang="en-US" altLang="zh-CN" sz="1200" b="1" u="none" strike="noStrike" kern="1200" dirty="0">
                <a:solidFill>
                  <a:schemeClr val="tx1"/>
                </a:solidFill>
                <a:effectLst/>
                <a:latin typeface="Arial" charset="0"/>
                <a:ea typeface="+mn-ea"/>
                <a:cs typeface="Arial" charset="0"/>
                <a:hlinkClick r:id="rId49"/>
              </a:rPr>
              <a:t>swap</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9"/>
              </a:rPr>
              <a:t>concurrent_vector</a:t>
            </a:r>
            <a:r>
              <a:rPr lang="en-US" altLang="zh-CN" sz="1200" kern="1200" dirty="0">
                <a:solidFill>
                  <a:schemeClr val="tx1"/>
                </a:solidFill>
                <a:effectLst/>
                <a:latin typeface="Arial" charset="0"/>
                <a:ea typeface="+mn-ea"/>
                <a:cs typeface="Arial" charset="0"/>
              </a:rPr>
              <a:t> &amp;vector)</a:t>
            </a:r>
            <a:r>
              <a:rPr lang="en-US" altLang="zh-CN" sz="1200" i="1" kern="1200" dirty="0">
                <a:solidFill>
                  <a:schemeClr val="tx1"/>
                </a:solidFill>
                <a:effectLst/>
                <a:latin typeface="Arial" charset="0"/>
                <a:ea typeface="+mn-ea"/>
                <a:cs typeface="Arial" charset="0"/>
              </a:rPr>
              <a:t> swap two instances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a:t>
            </a:r>
            <a:r>
              <a:rPr lang="en-US" altLang="zh-CN" sz="1200" b="1" u="none" strike="noStrike" kern="1200" dirty="0">
                <a:solidFill>
                  <a:schemeClr val="tx1"/>
                </a:solidFill>
                <a:effectLst/>
                <a:latin typeface="Arial" charset="0"/>
                <a:ea typeface="+mn-ea"/>
                <a:cs typeface="Arial" charset="0"/>
                <a:hlinkClick r:id="rId50"/>
              </a:rPr>
              <a:t>clear</a:t>
            </a:r>
            <a:r>
              <a:rPr lang="en-US" altLang="zh-CN" sz="1200"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rPr>
              <a:t> Clear container while keeping memory allocated.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51"/>
              </a:rPr>
              <a:t>~</a:t>
            </a:r>
            <a:r>
              <a:rPr lang="en-US" altLang="zh-CN" sz="1200" b="1" u="none" strike="noStrike" kern="1200" dirty="0" err="1">
                <a:solidFill>
                  <a:schemeClr val="tx1"/>
                </a:solidFill>
                <a:effectLst/>
                <a:latin typeface="Arial" charset="0"/>
                <a:ea typeface="+mn-ea"/>
                <a:cs typeface="Arial" charset="0"/>
                <a:hlinkClick r:id="rId51"/>
              </a:rPr>
              <a:t>concurrent_vector</a:t>
            </a:r>
            <a:r>
              <a:rPr lang="en-US" altLang="zh-CN" sz="1200"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rPr>
              <a:t> Clear and destroy vector.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5"/>
              </a:rPr>
              <a:t>internal::concurrent_vector_base_v3</a:t>
            </a:r>
            <a:r>
              <a:rPr lang="en-US" altLang="zh-CN" sz="1200" kern="1200" dirty="0">
                <a:solidFill>
                  <a:schemeClr val="tx1"/>
                </a:solidFill>
                <a:effectLst/>
                <a:latin typeface="Arial" charset="0"/>
                <a:ea typeface="+mn-ea"/>
                <a:cs typeface="Arial" charset="0"/>
              </a:rPr>
              <a:t> &amp; </a:t>
            </a:r>
            <a:r>
              <a:rPr lang="en-US" altLang="zh-CN" sz="1200" b="1" kern="1200" dirty="0" err="1">
                <a:solidFill>
                  <a:schemeClr val="tx1"/>
                </a:solidFill>
                <a:effectLst/>
                <a:latin typeface="Arial" charset="0"/>
                <a:ea typeface="+mn-ea"/>
                <a:cs typeface="Arial" charset="0"/>
              </a:rPr>
              <a:t>internal_vector_base</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br>
              <a:rPr lang="en-US" altLang="zh-CN" sz="1200" kern="1200" dirty="0">
                <a:solidFill>
                  <a:schemeClr val="tx1"/>
                </a:solidFill>
                <a:effectLst/>
                <a:latin typeface="Arial" charset="0"/>
                <a:ea typeface="+mn-ea"/>
                <a:cs typeface="Arial" charset="0"/>
              </a:rPr>
            </a:br>
            <a:r>
              <a:rPr lang="en-US" altLang="zh-CN" sz="1200" b="1" kern="1200" dirty="0">
                <a:solidFill>
                  <a:schemeClr val="tx1"/>
                </a:solidFill>
                <a:effectLst/>
                <a:latin typeface="Arial" charset="0"/>
                <a:ea typeface="+mn-ea"/>
                <a:cs typeface="Arial" charset="0"/>
              </a:rPr>
              <a:t>Friends</a:t>
            </a:r>
          </a:p>
          <a:p>
            <a:r>
              <a:rPr lang="en-US" altLang="zh-CN" sz="1200" kern="1200" dirty="0">
                <a:solidFill>
                  <a:schemeClr val="tx1"/>
                </a:solidFill>
                <a:effectLst/>
                <a:latin typeface="Arial" charset="0"/>
                <a:ea typeface="+mn-ea"/>
                <a:cs typeface="Arial" charset="0"/>
              </a:rPr>
              <a:t>class </a:t>
            </a:r>
            <a:r>
              <a:rPr lang="en-US" altLang="zh-CN" sz="1200" b="1" kern="1200" dirty="0">
                <a:solidFill>
                  <a:schemeClr val="tx1"/>
                </a:solidFill>
                <a:effectLst/>
                <a:latin typeface="Arial" charset="0"/>
                <a:ea typeface="+mn-ea"/>
                <a:cs typeface="Arial" charset="0"/>
              </a:rPr>
              <a:t>internal::</a:t>
            </a:r>
            <a:r>
              <a:rPr lang="en-US" altLang="zh-CN" sz="1200" b="1" kern="1200" dirty="0" err="1">
                <a:solidFill>
                  <a:schemeClr val="tx1"/>
                </a:solidFill>
                <a:effectLst/>
                <a:latin typeface="Arial" charset="0"/>
                <a:ea typeface="+mn-ea"/>
                <a:cs typeface="Arial" charset="0"/>
              </a:rPr>
              <a:t>vector_iterator</a:t>
            </a:r>
            <a:r>
              <a:rPr lang="en-US" altLang="zh-CN" sz="1200" b="1" i="0" kern="1200" dirty="0" err="1">
                <a:solidFill>
                  <a:schemeClr val="tx1"/>
                </a:solidFill>
                <a:effectLst/>
                <a:latin typeface="Arial" charset="0"/>
                <a:ea typeface="+mn-ea"/>
                <a:cs typeface="Arial" charset="0"/>
              </a:rPr>
              <a:t>Detailed</a:t>
            </a:r>
            <a:r>
              <a:rPr lang="en-US" altLang="zh-CN" sz="1200" b="1" i="0" kern="1200" dirty="0">
                <a:solidFill>
                  <a:schemeClr val="tx1"/>
                </a:solidFill>
                <a:effectLst/>
                <a:latin typeface="Arial" charset="0"/>
                <a:ea typeface="+mn-ea"/>
                <a:cs typeface="Arial" charset="0"/>
              </a:rPr>
              <a:t> Description</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T, class A&gt;</a:t>
            </a:r>
            <a:br>
              <a:rPr lang="en-US" altLang="zh-CN" sz="1200" b="1" i="0" kern="1200" dirty="0">
                <a:solidFill>
                  <a:schemeClr val="tx1"/>
                </a:solidFill>
                <a:effectLst/>
                <a:latin typeface="Arial" charset="0"/>
                <a:ea typeface="+mn-ea"/>
                <a:cs typeface="Arial" charset="0"/>
              </a:rPr>
            </a:br>
            <a:r>
              <a:rPr lang="en-US" altLang="zh-CN" sz="1200" b="1" i="0" kern="1200" dirty="0">
                <a:solidFill>
                  <a:schemeClr val="tx1"/>
                </a:solidFill>
                <a:effectLst/>
                <a:latin typeface="Arial" charset="0"/>
                <a:ea typeface="+mn-ea"/>
                <a:cs typeface="Arial" charset="0"/>
              </a:rPr>
              <a:t>class </a:t>
            </a:r>
            <a:r>
              <a:rPr lang="en-US" altLang="zh-CN" sz="1200" b="1" i="0" kern="1200" dirty="0" err="1">
                <a:solidFill>
                  <a:schemeClr val="tx1"/>
                </a:solidFill>
                <a:effectLst/>
                <a:latin typeface="Arial" charset="0"/>
                <a:ea typeface="+mn-ea"/>
                <a:cs typeface="Arial" charset="0"/>
              </a:rPr>
              <a:t>tbb</a:t>
            </a:r>
            <a:r>
              <a:rPr lang="en-US" altLang="zh-CN" sz="1200" b="1" i="0" kern="1200" dirty="0">
                <a:solidFill>
                  <a:schemeClr val="tx1"/>
                </a:solidFill>
                <a:effectLst/>
                <a:latin typeface="Arial" charset="0"/>
                <a:ea typeface="+mn-ea"/>
                <a:cs typeface="Arial" charset="0"/>
              </a:rPr>
              <a:t>::</a:t>
            </a:r>
            <a:r>
              <a:rPr lang="en-US" altLang="zh-CN" sz="1200" b="1" i="0" kern="1200" dirty="0" err="1">
                <a:solidFill>
                  <a:schemeClr val="tx1"/>
                </a:solidFill>
                <a:effectLst/>
                <a:latin typeface="Arial" charset="0"/>
                <a:ea typeface="+mn-ea"/>
                <a:cs typeface="Arial" charset="0"/>
              </a:rPr>
              <a:t>concurrent_vector</a:t>
            </a:r>
            <a:r>
              <a:rPr lang="en-US" altLang="zh-CN" sz="1200" b="1" i="0" kern="1200" dirty="0">
                <a:solidFill>
                  <a:schemeClr val="tx1"/>
                </a:solidFill>
                <a:effectLst/>
                <a:latin typeface="Arial" charset="0"/>
                <a:ea typeface="+mn-ea"/>
                <a:cs typeface="Arial" charset="0"/>
              </a:rPr>
              <a:t>&lt; T, A &gt;</a:t>
            </a:r>
          </a:p>
          <a:p>
            <a:r>
              <a:rPr lang="en-US" altLang="zh-CN" sz="1200" b="0" i="0" kern="1200" dirty="0">
                <a:solidFill>
                  <a:schemeClr val="tx1"/>
                </a:solidFill>
                <a:effectLst/>
                <a:latin typeface="Arial" charset="0"/>
                <a:ea typeface="+mn-ea"/>
                <a:cs typeface="Arial" charset="0"/>
              </a:rPr>
              <a:t>Concurrent vector </a:t>
            </a:r>
            <a:r>
              <a:rPr lang="en-US" altLang="zh-CN" sz="1200" b="0" i="0" kern="1200" dirty="0" err="1">
                <a:solidFill>
                  <a:schemeClr val="tx1"/>
                </a:solidFill>
                <a:effectLst/>
                <a:latin typeface="Arial" charset="0"/>
                <a:ea typeface="+mn-ea"/>
                <a:cs typeface="Arial" charset="0"/>
              </a:rPr>
              <a:t>container</a:t>
            </a:r>
            <a:r>
              <a:rPr lang="en-US" altLang="zh-CN" sz="1200" b="1" i="0" u="none" strike="noStrike" kern="1200" dirty="0" err="1">
                <a:solidFill>
                  <a:schemeClr val="tx1"/>
                </a:solidFill>
                <a:effectLst/>
                <a:latin typeface="Arial" charset="0"/>
                <a:ea typeface="+mn-ea"/>
                <a:cs typeface="Arial" charset="0"/>
                <a:hlinkClick r:id="rId9"/>
              </a:rPr>
              <a:t>concurrent_vector</a:t>
            </a:r>
            <a:r>
              <a:rPr lang="en-US" altLang="zh-CN" sz="1200" b="0" i="0" kern="1200" dirty="0">
                <a:solidFill>
                  <a:schemeClr val="tx1"/>
                </a:solidFill>
                <a:effectLst/>
                <a:latin typeface="Arial" charset="0"/>
                <a:ea typeface="+mn-ea"/>
                <a:cs typeface="Arial" charset="0"/>
              </a:rPr>
              <a:t> is a container having the following main properties:</a:t>
            </a:r>
          </a:p>
          <a:p>
            <a:r>
              <a:rPr lang="en-US" altLang="zh-CN" sz="1200" b="0" i="0" kern="1200" dirty="0">
                <a:solidFill>
                  <a:schemeClr val="tx1"/>
                </a:solidFill>
                <a:effectLst/>
                <a:latin typeface="Arial" charset="0"/>
                <a:ea typeface="+mn-ea"/>
                <a:cs typeface="Arial" charset="0"/>
              </a:rPr>
              <a:t>It provides random indexed access to its elements. The index of the first element is 0.</a:t>
            </a:r>
          </a:p>
          <a:p>
            <a:r>
              <a:rPr lang="en-US" altLang="zh-CN" sz="1200" b="0" i="0" kern="1200" dirty="0">
                <a:solidFill>
                  <a:schemeClr val="tx1"/>
                </a:solidFill>
                <a:effectLst/>
                <a:latin typeface="Arial" charset="0"/>
                <a:ea typeface="+mn-ea"/>
                <a:cs typeface="Arial" charset="0"/>
              </a:rPr>
              <a:t>It ensures safe concurrent growing its size (different threads can safely append new elements).</a:t>
            </a:r>
          </a:p>
          <a:p>
            <a:r>
              <a:rPr lang="en-US" altLang="zh-CN" sz="1200" b="0" i="0" kern="1200" dirty="0">
                <a:solidFill>
                  <a:schemeClr val="tx1"/>
                </a:solidFill>
                <a:effectLst/>
                <a:latin typeface="Arial" charset="0"/>
                <a:ea typeface="+mn-ea"/>
                <a:cs typeface="Arial" charset="0"/>
              </a:rPr>
              <a:t>Adding new elements does not invalidate existing iterators and does not change indices of existing items.</a:t>
            </a:r>
          </a:p>
          <a:p>
            <a:r>
              <a:rPr lang="en-US" altLang="zh-CN" b="1" dirty="0" err="1"/>
              <a:t>Compatibility</a:t>
            </a:r>
            <a:r>
              <a:rPr lang="en-US" altLang="zh-CN" dirty="0" err="1"/>
              <a:t>The</a:t>
            </a:r>
            <a:r>
              <a:rPr lang="en-US" altLang="zh-CN" dirty="0"/>
              <a:t> class meets all Container Requirements and Reversible Container Requirements from C++ Standard (See ISO/IEC 14882:2003(E), clause 23.1). But it doesn't meet Sequence Requirements due to absence of insert() and erase() </a:t>
            </a:r>
            <a:r>
              <a:rPr lang="en-US" altLang="zh-CN" dirty="0" err="1"/>
              <a:t>methods.</a:t>
            </a:r>
            <a:r>
              <a:rPr lang="en-US" altLang="zh-CN" b="1" dirty="0" err="1"/>
              <a:t>Exception</a:t>
            </a:r>
            <a:r>
              <a:rPr lang="en-US" altLang="zh-CN" b="1" dirty="0"/>
              <a:t> </a:t>
            </a:r>
            <a:r>
              <a:rPr lang="en-US" altLang="zh-CN" b="1" dirty="0" err="1"/>
              <a:t>Safety</a:t>
            </a:r>
            <a:r>
              <a:rPr lang="en-US" altLang="zh-CN" dirty="0" err="1"/>
              <a:t>Methods</a:t>
            </a:r>
            <a:r>
              <a:rPr lang="en-US" altLang="zh-CN" dirty="0"/>
              <a:t> working with memory allocation and/or new elements construction can throw an exception if allocator fails to allocate memory or element's default constructor throws one. Concurrent vector's element of type T must conform to the following </a:t>
            </a:r>
            <a:r>
              <a:rPr lang="en-US" altLang="zh-CN" dirty="0" err="1"/>
              <a:t>requirements:</a:t>
            </a:r>
            <a:r>
              <a:rPr lang="en-US" altLang="zh-CN" sz="1200" kern="1200" dirty="0" err="1">
                <a:solidFill>
                  <a:schemeClr val="tx1"/>
                </a:solidFill>
                <a:effectLst/>
                <a:latin typeface="Arial" charset="0"/>
                <a:ea typeface="+mn-ea"/>
                <a:cs typeface="Arial" charset="0"/>
              </a:rPr>
              <a:t>Throwing</a:t>
            </a:r>
            <a:r>
              <a:rPr lang="en-US" altLang="zh-CN" sz="1200" kern="1200" dirty="0">
                <a:solidFill>
                  <a:schemeClr val="tx1"/>
                </a:solidFill>
                <a:effectLst/>
                <a:latin typeface="Arial" charset="0"/>
                <a:ea typeface="+mn-ea"/>
                <a:cs typeface="Arial" charset="0"/>
              </a:rPr>
              <a:t> an exception is forbidden for destructor of T.</a:t>
            </a:r>
          </a:p>
          <a:p>
            <a:r>
              <a:rPr lang="en-US" altLang="zh-CN" sz="1200" kern="1200" dirty="0">
                <a:solidFill>
                  <a:schemeClr val="tx1"/>
                </a:solidFill>
                <a:effectLst/>
                <a:latin typeface="Arial" charset="0"/>
                <a:ea typeface="+mn-ea"/>
                <a:cs typeface="Arial" charset="0"/>
              </a:rPr>
              <a:t>Default constructor of T must not throw an exception OR its non-virtual destructor must safely work when its object memory is zero-initialized.</a:t>
            </a:r>
          </a:p>
          <a:p>
            <a:r>
              <a:rPr lang="en-US" altLang="zh-CN" dirty="0"/>
              <a:t>Otherwise, the program's behavior is </a:t>
            </a:r>
            <a:r>
              <a:rPr lang="en-US" altLang="zh-CN" dirty="0" err="1"/>
              <a:t>undefined.If</a:t>
            </a:r>
            <a:r>
              <a:rPr lang="en-US" altLang="zh-CN" dirty="0"/>
              <a:t> an exception happens inside growth or assignment operation, an instance of the vector becomes invalid unless it is stated otherwise in the method documentation. Invalid state </a:t>
            </a:r>
            <a:r>
              <a:rPr lang="en-US" altLang="zh-CN" dirty="0" err="1"/>
              <a:t>means:</a:t>
            </a:r>
            <a:r>
              <a:rPr lang="en-US" altLang="zh-CN" sz="1200" kern="1200" dirty="0" err="1">
                <a:solidFill>
                  <a:schemeClr val="tx1"/>
                </a:solidFill>
                <a:effectLst/>
                <a:latin typeface="Arial" charset="0"/>
                <a:ea typeface="+mn-ea"/>
                <a:cs typeface="Arial" charset="0"/>
              </a:rPr>
              <a:t>There</a:t>
            </a:r>
            <a:r>
              <a:rPr lang="en-US" altLang="zh-CN" sz="1200" kern="1200" dirty="0">
                <a:solidFill>
                  <a:schemeClr val="tx1"/>
                </a:solidFill>
                <a:effectLst/>
                <a:latin typeface="Arial" charset="0"/>
                <a:ea typeface="+mn-ea"/>
                <a:cs typeface="Arial" charset="0"/>
              </a:rPr>
              <a:t> are no guaranties that all items were initialized by a constructor. The rest of items is zero-filled, including item where exception happens.</a:t>
            </a:r>
          </a:p>
          <a:p>
            <a:r>
              <a:rPr lang="en-US" altLang="zh-CN" sz="1200" kern="1200" dirty="0">
                <a:solidFill>
                  <a:schemeClr val="tx1"/>
                </a:solidFill>
                <a:effectLst/>
                <a:latin typeface="Arial" charset="0"/>
                <a:ea typeface="+mn-ea"/>
                <a:cs typeface="Arial" charset="0"/>
              </a:rPr>
              <a:t>An invalid vector instance cannot be repaired; it is unable to grow anymore.</a:t>
            </a:r>
          </a:p>
          <a:p>
            <a:r>
              <a:rPr lang="en-US" altLang="zh-CN" sz="1200" kern="1200" dirty="0">
                <a:solidFill>
                  <a:schemeClr val="tx1"/>
                </a:solidFill>
                <a:effectLst/>
                <a:latin typeface="Arial" charset="0"/>
                <a:ea typeface="+mn-ea"/>
                <a:cs typeface="Arial" charset="0"/>
              </a:rPr>
              <a:t>Size and capacity reported by the vector are incorrect, and calculated as if the failed operation were successful.</a:t>
            </a:r>
          </a:p>
          <a:p>
            <a:r>
              <a:rPr lang="en-US" altLang="zh-CN" sz="1200" kern="1200" dirty="0">
                <a:solidFill>
                  <a:schemeClr val="tx1"/>
                </a:solidFill>
                <a:effectLst/>
                <a:latin typeface="Arial" charset="0"/>
                <a:ea typeface="+mn-ea"/>
                <a:cs typeface="Arial" charset="0"/>
              </a:rPr>
              <a:t>Attempt to access not allocated elements using operator[] or iterators results in access violation or segmentation fault exception, and in case of using </a:t>
            </a:r>
            <a:r>
              <a:rPr lang="en-US" altLang="zh-CN" sz="1200" b="1" u="none" strike="noStrike" kern="1200" dirty="0">
                <a:solidFill>
                  <a:schemeClr val="tx1"/>
                </a:solidFill>
                <a:effectLst/>
                <a:latin typeface="Arial" charset="0"/>
                <a:ea typeface="+mn-ea"/>
                <a:cs typeface="Arial" charset="0"/>
                <a:hlinkClick r:id="rId24"/>
              </a:rPr>
              <a:t>at()</a:t>
            </a:r>
            <a:r>
              <a:rPr lang="en-US" altLang="zh-CN" sz="1200" kern="1200" dirty="0">
                <a:solidFill>
                  <a:schemeClr val="tx1"/>
                </a:solidFill>
                <a:effectLst/>
                <a:latin typeface="Arial" charset="0"/>
                <a:ea typeface="+mn-ea"/>
                <a:cs typeface="Arial" charset="0"/>
              </a:rPr>
              <a:t> method a C++ exception is thrown.</a:t>
            </a:r>
          </a:p>
          <a:p>
            <a:r>
              <a:rPr lang="en-US" altLang="zh-CN" dirty="0"/>
              <a:t>If a concurrent grow operation successfully completes, all the elements it has added to the vector will remain valid and accessible even if one of subsequent grow operations </a:t>
            </a:r>
            <a:r>
              <a:rPr lang="en-US" altLang="zh-CN" dirty="0" err="1"/>
              <a:t>fails.</a:t>
            </a:r>
            <a:r>
              <a:rPr lang="en-US" altLang="zh-CN" b="1" dirty="0" err="1"/>
              <a:t>Fragmentation</a:t>
            </a:r>
            <a:r>
              <a:rPr lang="en-US" altLang="zh-CN" dirty="0" err="1"/>
              <a:t>Unlike</a:t>
            </a:r>
            <a:r>
              <a:rPr lang="en-US" altLang="zh-CN" dirty="0"/>
              <a:t> an STL vector, a </a:t>
            </a:r>
            <a:r>
              <a:rPr lang="en-US" altLang="zh-CN" sz="1200" b="1" u="none" strike="noStrike" kern="1200" dirty="0" err="1">
                <a:solidFill>
                  <a:schemeClr val="tx1"/>
                </a:solidFill>
                <a:effectLst/>
                <a:latin typeface="Arial" charset="0"/>
                <a:ea typeface="+mn-ea"/>
                <a:cs typeface="Arial" charset="0"/>
                <a:hlinkClick r:id="rId9"/>
              </a:rPr>
              <a:t>concurrent_vector</a:t>
            </a:r>
            <a:r>
              <a:rPr lang="en-US" altLang="zh-CN" dirty="0"/>
              <a:t> does not move existing elements if it needs to allocate more memory. The container is divided into a series of contiguous arrays of elements. The first reservation, growth, or assignment operation determines the size of the first array. Using small number of elements as initial size incurs fragmentation that may increase element access time. Internal layout can be optimized by method </a:t>
            </a:r>
            <a:r>
              <a:rPr lang="en-US" altLang="zh-CN" sz="1200" b="1" u="none" strike="noStrike" kern="1200" dirty="0">
                <a:solidFill>
                  <a:schemeClr val="tx1"/>
                </a:solidFill>
                <a:effectLst/>
                <a:latin typeface="Arial" charset="0"/>
                <a:ea typeface="+mn-ea"/>
                <a:cs typeface="Arial" charset="0"/>
                <a:hlinkClick r:id="rId32"/>
              </a:rPr>
              <a:t>compact()</a:t>
            </a:r>
            <a:r>
              <a:rPr lang="en-US" altLang="zh-CN" dirty="0"/>
              <a:t> that merges several smaller arrays into one </a:t>
            </a:r>
            <a:r>
              <a:rPr lang="en-US" altLang="zh-CN" dirty="0" err="1"/>
              <a:t>solid.</a:t>
            </a:r>
            <a:r>
              <a:rPr lang="en-US" altLang="zh-CN" b="1" dirty="0" err="1"/>
              <a:t>Changes</a:t>
            </a:r>
            <a:r>
              <a:rPr lang="en-US" altLang="zh-CN" b="1" dirty="0"/>
              <a:t> since TBB 2.0</a:t>
            </a:r>
            <a:r>
              <a:rPr lang="en-US" altLang="zh-CN" sz="1200" kern="1200" dirty="0">
                <a:solidFill>
                  <a:schemeClr val="tx1"/>
                </a:solidFill>
                <a:effectLst/>
                <a:latin typeface="Arial" charset="0"/>
                <a:ea typeface="+mn-ea"/>
                <a:cs typeface="Arial" charset="0"/>
              </a:rPr>
              <a:t>Implemented exception-safety guaranties</a:t>
            </a:r>
          </a:p>
          <a:p>
            <a:r>
              <a:rPr lang="en-US" altLang="zh-CN" sz="1200" kern="1200" dirty="0">
                <a:solidFill>
                  <a:schemeClr val="tx1"/>
                </a:solidFill>
                <a:effectLst/>
                <a:latin typeface="Arial" charset="0"/>
                <a:ea typeface="+mn-ea"/>
                <a:cs typeface="Arial" charset="0"/>
              </a:rPr>
              <a:t>Added template argument for allocator</a:t>
            </a:r>
          </a:p>
          <a:p>
            <a:r>
              <a:rPr lang="en-US" altLang="zh-CN" sz="1200" kern="1200" dirty="0">
                <a:solidFill>
                  <a:schemeClr val="tx1"/>
                </a:solidFill>
                <a:effectLst/>
                <a:latin typeface="Arial" charset="0"/>
                <a:ea typeface="+mn-ea"/>
                <a:cs typeface="Arial" charset="0"/>
              </a:rPr>
              <a:t>Added allocator argument in constructors</a:t>
            </a:r>
          </a:p>
          <a:p>
            <a:r>
              <a:rPr lang="en-US" altLang="zh-CN" sz="1200" kern="1200" dirty="0">
                <a:solidFill>
                  <a:schemeClr val="tx1"/>
                </a:solidFill>
                <a:effectLst/>
                <a:latin typeface="Arial" charset="0"/>
                <a:ea typeface="+mn-ea"/>
                <a:cs typeface="Arial" charset="0"/>
              </a:rPr>
              <a:t>Faster index calculation</a:t>
            </a:r>
          </a:p>
          <a:p>
            <a:r>
              <a:rPr lang="en-US" altLang="zh-CN" sz="1200" kern="1200" dirty="0">
                <a:solidFill>
                  <a:schemeClr val="tx1"/>
                </a:solidFill>
                <a:effectLst/>
                <a:latin typeface="Arial" charset="0"/>
                <a:ea typeface="+mn-ea"/>
                <a:cs typeface="Arial" charset="0"/>
              </a:rPr>
              <a:t>First growth call specifies a number of segments to be merged in the first allocation.</a:t>
            </a:r>
          </a:p>
          <a:p>
            <a:r>
              <a:rPr lang="en-US" altLang="zh-CN" sz="1200" kern="1200" dirty="0">
                <a:solidFill>
                  <a:schemeClr val="tx1"/>
                </a:solidFill>
                <a:effectLst/>
                <a:latin typeface="Arial" charset="0"/>
                <a:ea typeface="+mn-ea"/>
                <a:cs typeface="Arial" charset="0"/>
              </a:rPr>
              <a:t>Fixed memory blow up for swarm of vector's instances of small size</a:t>
            </a:r>
          </a:p>
          <a:p>
            <a:r>
              <a:rPr lang="en-US" altLang="zh-CN" sz="1200" kern="1200" dirty="0">
                <a:solidFill>
                  <a:schemeClr val="tx1"/>
                </a:solidFill>
                <a:effectLst/>
                <a:latin typeface="Arial" charset="0"/>
                <a:ea typeface="+mn-ea"/>
                <a:cs typeface="Arial" charset="0"/>
              </a:rPr>
              <a:t>Added </a:t>
            </a:r>
            <a:r>
              <a:rPr lang="en-US" altLang="zh-CN" sz="1200" b="1" u="none" strike="noStrike" kern="1200" dirty="0" err="1">
                <a:solidFill>
                  <a:schemeClr val="tx1"/>
                </a:solidFill>
                <a:effectLst/>
                <a:latin typeface="Arial" charset="0"/>
                <a:ea typeface="+mn-ea"/>
                <a:cs typeface="Arial" charset="0"/>
                <a:hlinkClick r:id="rId19"/>
              </a:rPr>
              <a:t>grow_by</a:t>
            </a:r>
            <a:r>
              <a:rPr lang="en-US" altLang="zh-CN" sz="1200" b="1" u="none" strike="noStrike" kern="1200" dirty="0">
                <a:solidFill>
                  <a:schemeClr val="tx1"/>
                </a:solidFill>
                <a:effectLst/>
                <a:latin typeface="Arial" charset="0"/>
                <a:ea typeface="+mn-ea"/>
                <a:cs typeface="Arial" charset="0"/>
                <a:hlinkClick r:id="rId19"/>
              </a:rPr>
              <a:t>(</a:t>
            </a:r>
            <a:r>
              <a:rPr lang="en-US" altLang="zh-CN" sz="1200" b="1" u="none" strike="noStrike" kern="1200" dirty="0" err="1">
                <a:solidFill>
                  <a:schemeClr val="tx1"/>
                </a:solidFill>
                <a:effectLst/>
                <a:latin typeface="Arial" charset="0"/>
                <a:ea typeface="+mn-ea"/>
                <a:cs typeface="Arial" charset="0"/>
                <a:hlinkClick r:id="rId19"/>
              </a:rPr>
              <a:t>size_type</a:t>
            </a:r>
            <a:r>
              <a:rPr lang="en-US" altLang="zh-CN" sz="1200" b="1" u="none" strike="noStrike" kern="1200" dirty="0">
                <a:solidFill>
                  <a:schemeClr val="tx1"/>
                </a:solidFill>
                <a:effectLst/>
                <a:latin typeface="Arial" charset="0"/>
                <a:ea typeface="+mn-ea"/>
                <a:cs typeface="Arial" charset="0"/>
                <a:hlinkClick r:id="rId19"/>
              </a:rPr>
              <a:t> n, </a:t>
            </a:r>
            <a:r>
              <a:rPr lang="en-US" altLang="zh-CN" sz="1200" b="1" u="none" strike="noStrike" kern="1200" dirty="0" err="1">
                <a:solidFill>
                  <a:schemeClr val="tx1"/>
                </a:solidFill>
                <a:effectLst/>
                <a:latin typeface="Arial" charset="0"/>
                <a:ea typeface="+mn-ea"/>
                <a:cs typeface="Arial" charset="0"/>
                <a:hlinkClick r:id="rId19"/>
              </a:rPr>
              <a:t>const_reference</a:t>
            </a:r>
            <a:r>
              <a:rPr lang="en-US" altLang="zh-CN" sz="1200" b="1" u="none" strike="noStrike" kern="1200" dirty="0">
                <a:solidFill>
                  <a:schemeClr val="tx1"/>
                </a:solidFill>
                <a:effectLst/>
                <a:latin typeface="Arial" charset="0"/>
                <a:ea typeface="+mn-ea"/>
                <a:cs typeface="Arial" charset="0"/>
                <a:hlinkClick r:id="rId19"/>
              </a:rPr>
              <a:t> t)</a:t>
            </a:r>
            <a:r>
              <a:rPr lang="en-US" altLang="zh-CN" sz="1200" kern="1200" dirty="0">
                <a:solidFill>
                  <a:schemeClr val="tx1"/>
                </a:solidFill>
                <a:effectLst/>
                <a:latin typeface="Arial" charset="0"/>
                <a:ea typeface="+mn-ea"/>
                <a:cs typeface="Arial" charset="0"/>
              </a:rPr>
              <a:t> growth using copying constructor to </a:t>
            </a:r>
            <a:r>
              <a:rPr lang="en-US" altLang="zh-CN" sz="1200" kern="1200" dirty="0" err="1">
                <a:solidFill>
                  <a:schemeClr val="tx1"/>
                </a:solidFill>
                <a:effectLst/>
                <a:latin typeface="Arial" charset="0"/>
                <a:ea typeface="+mn-ea"/>
                <a:cs typeface="Arial" charset="0"/>
              </a:rPr>
              <a:t>init</a:t>
            </a:r>
            <a:r>
              <a:rPr lang="en-US" altLang="zh-CN" sz="1200" kern="1200" dirty="0">
                <a:solidFill>
                  <a:schemeClr val="tx1"/>
                </a:solidFill>
                <a:effectLst/>
                <a:latin typeface="Arial" charset="0"/>
                <a:ea typeface="+mn-ea"/>
                <a:cs typeface="Arial" charset="0"/>
              </a:rPr>
              <a:t> new items.</a:t>
            </a:r>
          </a:p>
          <a:p>
            <a:r>
              <a:rPr lang="en-US" altLang="zh-CN" sz="1200" kern="1200" dirty="0">
                <a:solidFill>
                  <a:schemeClr val="tx1"/>
                </a:solidFill>
                <a:effectLst/>
                <a:latin typeface="Arial" charset="0"/>
                <a:ea typeface="+mn-ea"/>
                <a:cs typeface="Arial" charset="0"/>
              </a:rPr>
              <a:t>Added STL-like constructors.</a:t>
            </a:r>
          </a:p>
          <a:p>
            <a:r>
              <a:rPr lang="en-US" altLang="zh-CN" sz="1200" kern="1200" dirty="0">
                <a:solidFill>
                  <a:schemeClr val="tx1"/>
                </a:solidFill>
                <a:effectLst/>
                <a:latin typeface="Arial" charset="0"/>
                <a:ea typeface="+mn-ea"/>
                <a:cs typeface="Arial" charset="0"/>
              </a:rPr>
              <a:t>Added operators ==, &lt; and derivatives</a:t>
            </a:r>
          </a:p>
          <a:p>
            <a:r>
              <a:rPr lang="en-US" altLang="zh-CN" sz="1200" kern="1200" dirty="0">
                <a:solidFill>
                  <a:schemeClr val="tx1"/>
                </a:solidFill>
                <a:effectLst/>
                <a:latin typeface="Arial" charset="0"/>
                <a:ea typeface="+mn-ea"/>
                <a:cs typeface="Arial" charset="0"/>
              </a:rPr>
              <a:t>Added </a:t>
            </a:r>
            <a:r>
              <a:rPr lang="en-US" altLang="zh-CN" sz="1200" b="1" u="none" strike="noStrike" kern="1200" dirty="0">
                <a:solidFill>
                  <a:schemeClr val="tx1"/>
                </a:solidFill>
                <a:effectLst/>
                <a:latin typeface="Arial" charset="0"/>
                <a:ea typeface="+mn-ea"/>
                <a:cs typeface="Arial" charset="0"/>
                <a:hlinkClick r:id="rId24"/>
              </a:rPr>
              <a:t>at()</a:t>
            </a:r>
            <a:r>
              <a:rPr lang="en-US" altLang="zh-CN" sz="1200" kern="1200" dirty="0">
                <a:solidFill>
                  <a:schemeClr val="tx1"/>
                </a:solidFill>
                <a:effectLst/>
                <a:latin typeface="Arial" charset="0"/>
                <a:ea typeface="+mn-ea"/>
                <a:cs typeface="Arial" charset="0"/>
              </a:rPr>
              <a:t> method, approved for using after an exception was thrown inside the vector</a:t>
            </a:r>
          </a:p>
          <a:p>
            <a:r>
              <a:rPr lang="en-US" altLang="zh-CN" sz="1200" kern="1200" dirty="0">
                <a:solidFill>
                  <a:schemeClr val="tx1"/>
                </a:solidFill>
                <a:effectLst/>
                <a:latin typeface="Arial" charset="0"/>
                <a:ea typeface="+mn-ea"/>
                <a:cs typeface="Arial" charset="0"/>
              </a:rPr>
              <a:t>Added </a:t>
            </a:r>
            <a:r>
              <a:rPr lang="en-US" altLang="zh-CN" sz="1200" b="1" u="none" strike="noStrike" kern="1200" dirty="0" err="1">
                <a:solidFill>
                  <a:schemeClr val="tx1"/>
                </a:solidFill>
                <a:effectLst/>
                <a:latin typeface="Arial" charset="0"/>
                <a:ea typeface="+mn-ea"/>
                <a:cs typeface="Arial" charset="0"/>
                <a:hlinkClick r:id="rId46"/>
              </a:rPr>
              <a:t>get_allocator</a:t>
            </a:r>
            <a:r>
              <a:rPr lang="en-US" altLang="zh-CN" sz="1200" b="1" u="none" strike="noStrike" kern="1200" dirty="0">
                <a:solidFill>
                  <a:schemeClr val="tx1"/>
                </a:solidFill>
                <a:effectLst/>
                <a:latin typeface="Arial" charset="0"/>
                <a:ea typeface="+mn-ea"/>
                <a:cs typeface="Arial" charset="0"/>
                <a:hlinkClick r:id="rId46"/>
              </a:rPr>
              <a:t>()</a:t>
            </a:r>
            <a:r>
              <a:rPr lang="en-US" altLang="zh-CN" sz="1200" kern="1200" dirty="0">
                <a:solidFill>
                  <a:schemeClr val="tx1"/>
                </a:solidFill>
                <a:effectLst/>
                <a:latin typeface="Arial" charset="0"/>
                <a:ea typeface="+mn-ea"/>
                <a:cs typeface="Arial" charset="0"/>
              </a:rPr>
              <a:t> method.</a:t>
            </a:r>
          </a:p>
          <a:p>
            <a:r>
              <a:rPr lang="en-US" altLang="zh-CN" sz="1200" kern="1200" dirty="0">
                <a:solidFill>
                  <a:schemeClr val="tx1"/>
                </a:solidFill>
                <a:effectLst/>
                <a:latin typeface="Arial" charset="0"/>
                <a:ea typeface="+mn-ea"/>
                <a:cs typeface="Arial" charset="0"/>
              </a:rPr>
              <a:t>Added </a:t>
            </a:r>
            <a:r>
              <a:rPr lang="en-US" altLang="zh-CN" sz="1200" b="1" u="none" strike="noStrike" kern="1200" dirty="0">
                <a:solidFill>
                  <a:schemeClr val="tx1"/>
                </a:solidFill>
                <a:effectLst/>
                <a:latin typeface="Arial" charset="0"/>
                <a:ea typeface="+mn-ea"/>
                <a:cs typeface="Arial" charset="0"/>
                <a:hlinkClick r:id="rId47"/>
              </a:rPr>
              <a:t>assign()</a:t>
            </a:r>
            <a:r>
              <a:rPr lang="en-US" altLang="zh-CN" sz="1200" kern="1200" dirty="0">
                <a:solidFill>
                  <a:schemeClr val="tx1"/>
                </a:solidFill>
                <a:effectLst/>
                <a:latin typeface="Arial" charset="0"/>
                <a:ea typeface="+mn-ea"/>
                <a:cs typeface="Arial" charset="0"/>
              </a:rPr>
              <a:t> methods</a:t>
            </a:r>
          </a:p>
          <a:p>
            <a:r>
              <a:rPr lang="en-US" altLang="zh-CN" sz="1200" kern="1200" dirty="0">
                <a:solidFill>
                  <a:schemeClr val="tx1"/>
                </a:solidFill>
                <a:effectLst/>
                <a:latin typeface="Arial" charset="0"/>
                <a:ea typeface="+mn-ea"/>
                <a:cs typeface="Arial" charset="0"/>
              </a:rPr>
              <a:t>Added </a:t>
            </a:r>
            <a:r>
              <a:rPr lang="en-US" altLang="zh-CN" sz="1200" b="1" u="none" strike="noStrike" kern="1200" dirty="0">
                <a:solidFill>
                  <a:schemeClr val="tx1"/>
                </a:solidFill>
                <a:effectLst/>
                <a:latin typeface="Arial" charset="0"/>
                <a:ea typeface="+mn-ea"/>
                <a:cs typeface="Arial" charset="0"/>
                <a:hlinkClick r:id="rId32"/>
              </a:rPr>
              <a:t>compact()</a:t>
            </a:r>
            <a:r>
              <a:rPr lang="en-US" altLang="zh-CN" sz="1200" kern="1200" dirty="0">
                <a:solidFill>
                  <a:schemeClr val="tx1"/>
                </a:solidFill>
                <a:effectLst/>
                <a:latin typeface="Arial" charset="0"/>
                <a:ea typeface="+mn-ea"/>
                <a:cs typeface="Arial" charset="0"/>
              </a:rPr>
              <a:t> method to defragment first segments</a:t>
            </a:r>
          </a:p>
          <a:p>
            <a:r>
              <a:rPr lang="en-US" altLang="zh-CN" sz="1200" kern="1200" dirty="0">
                <a:solidFill>
                  <a:schemeClr val="tx1"/>
                </a:solidFill>
                <a:effectLst/>
                <a:latin typeface="Arial" charset="0"/>
                <a:ea typeface="+mn-ea"/>
                <a:cs typeface="Arial" charset="0"/>
              </a:rPr>
              <a:t>Added </a:t>
            </a:r>
            <a:r>
              <a:rPr lang="en-US" altLang="zh-CN" sz="1200" b="1" u="none" strike="noStrike" kern="1200" dirty="0">
                <a:solidFill>
                  <a:schemeClr val="tx1"/>
                </a:solidFill>
                <a:effectLst/>
                <a:latin typeface="Arial" charset="0"/>
                <a:ea typeface="+mn-ea"/>
                <a:cs typeface="Arial" charset="0"/>
                <a:hlinkClick r:id="rId49"/>
              </a:rPr>
              <a:t>swap()</a:t>
            </a:r>
            <a:r>
              <a:rPr lang="en-US" altLang="zh-CN" sz="1200" kern="1200" dirty="0">
                <a:solidFill>
                  <a:schemeClr val="tx1"/>
                </a:solidFill>
                <a:effectLst/>
                <a:latin typeface="Arial" charset="0"/>
                <a:ea typeface="+mn-ea"/>
                <a:cs typeface="Arial" charset="0"/>
              </a:rPr>
              <a:t> method</a:t>
            </a:r>
          </a:p>
          <a:p>
            <a:r>
              <a:rPr lang="en-US" altLang="zh-CN" sz="1200" b="1" u="none" strike="noStrike" kern="1200" dirty="0">
                <a:solidFill>
                  <a:schemeClr val="tx1"/>
                </a:solidFill>
                <a:effectLst/>
                <a:latin typeface="Arial" charset="0"/>
                <a:ea typeface="+mn-ea"/>
                <a:cs typeface="Arial" charset="0"/>
                <a:hlinkClick r:id="rId26"/>
              </a:rPr>
              <a:t>range()</a:t>
            </a:r>
            <a:r>
              <a:rPr lang="en-US" altLang="zh-CN" sz="1200" kern="1200" dirty="0">
                <a:solidFill>
                  <a:schemeClr val="tx1"/>
                </a:solidFill>
                <a:effectLst/>
                <a:latin typeface="Arial" charset="0"/>
                <a:ea typeface="+mn-ea"/>
                <a:cs typeface="Arial" charset="0"/>
              </a:rPr>
              <a:t> defaults on grainsize = 1 supporting auto grainsize algorithms.</a:t>
            </a:r>
          </a:p>
          <a:p>
            <a:r>
              <a:rPr lang="en-US" altLang="zh-CN" sz="1200" b="1" i="0" kern="1200" dirty="0">
                <a:solidFill>
                  <a:schemeClr val="tx1"/>
                </a:solidFill>
                <a:effectLst/>
                <a:latin typeface="Arial" charset="0"/>
                <a:ea typeface="+mn-ea"/>
                <a:cs typeface="Arial" charset="0"/>
              </a:rPr>
              <a:t>Member Function Documentation</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T, class A&gt;void </a:t>
            </a:r>
            <a:r>
              <a:rPr lang="en-US" altLang="zh-CN" sz="1200" b="1" i="0" u="none" strike="noStrike" kern="1200" dirty="0" err="1">
                <a:solidFill>
                  <a:schemeClr val="tx1"/>
                </a:solidFill>
                <a:effectLst/>
                <a:latin typeface="Arial" charset="0"/>
                <a:ea typeface="+mn-ea"/>
                <a:cs typeface="Arial" charset="0"/>
                <a:hlinkClick r:id="rId9"/>
              </a:rPr>
              <a:t>tbb</a:t>
            </a:r>
            <a:r>
              <a:rPr lang="en-US" altLang="zh-CN" sz="1200" b="1" i="0" u="none" strike="noStrike" kern="1200" dirty="0">
                <a:solidFill>
                  <a:schemeClr val="tx1"/>
                </a:solidFill>
                <a:effectLst/>
                <a:latin typeface="Arial" charset="0"/>
                <a:ea typeface="+mn-ea"/>
                <a:cs typeface="Arial" charset="0"/>
                <a:hlinkClick r:id="rId9"/>
              </a:rPr>
              <a:t>::</a:t>
            </a:r>
            <a:r>
              <a:rPr lang="en-US" altLang="zh-CN" sz="1200" b="1" i="0" u="none" strike="noStrike" kern="1200" dirty="0" err="1">
                <a:solidFill>
                  <a:schemeClr val="tx1"/>
                </a:solidFill>
                <a:effectLst/>
                <a:latin typeface="Arial" charset="0"/>
                <a:ea typeface="+mn-ea"/>
                <a:cs typeface="Arial" charset="0"/>
                <a:hlinkClick r:id="rId9"/>
              </a:rPr>
              <a:t>concurrent_vector</a:t>
            </a:r>
            <a:r>
              <a:rPr lang="en-US" altLang="zh-CN" sz="1200" b="1" i="0" kern="1200" dirty="0">
                <a:solidFill>
                  <a:schemeClr val="tx1"/>
                </a:solidFill>
                <a:effectLst/>
                <a:latin typeface="Arial" charset="0"/>
                <a:ea typeface="+mn-ea"/>
                <a:cs typeface="Arial" charset="0"/>
              </a:rPr>
              <a:t>&lt; T, A &gt;::clear(  ) [inline]</a:t>
            </a:r>
            <a:r>
              <a:rPr lang="en-US" altLang="zh-CN" sz="1200" b="0" i="0" kern="1200" dirty="0">
                <a:solidFill>
                  <a:schemeClr val="tx1"/>
                </a:solidFill>
                <a:effectLst/>
                <a:latin typeface="Arial" charset="0"/>
                <a:ea typeface="+mn-ea"/>
                <a:cs typeface="Arial" charset="0"/>
              </a:rPr>
              <a:t> Clear container while keeping memory allocated.</a:t>
            </a:r>
          </a:p>
          <a:p>
            <a:r>
              <a:rPr lang="en-US" altLang="zh-CN" sz="1200" b="0" i="0" kern="1200" dirty="0">
                <a:solidFill>
                  <a:schemeClr val="tx1"/>
                </a:solidFill>
                <a:effectLst/>
                <a:latin typeface="Arial" charset="0"/>
                <a:ea typeface="+mn-ea"/>
                <a:cs typeface="Arial" charset="0"/>
              </a:rPr>
              <a:t>To free up the memory, use in conjunction with method </a:t>
            </a:r>
            <a:r>
              <a:rPr lang="en-US" altLang="zh-CN" sz="1200" b="1" i="0" u="none" strike="noStrike" kern="1200" dirty="0">
                <a:solidFill>
                  <a:schemeClr val="tx1"/>
                </a:solidFill>
                <a:effectLst/>
                <a:latin typeface="Arial" charset="0"/>
                <a:ea typeface="+mn-ea"/>
                <a:cs typeface="Arial" charset="0"/>
                <a:hlinkClick r:id="rId32"/>
              </a:rPr>
              <a:t>compact()</a:t>
            </a:r>
            <a:r>
              <a:rPr lang="en-US" altLang="zh-CN" sz="1200" b="0" i="0" kern="1200" dirty="0">
                <a:solidFill>
                  <a:schemeClr val="tx1"/>
                </a:solidFill>
                <a:effectLst/>
                <a:latin typeface="Arial" charset="0"/>
                <a:ea typeface="+mn-ea"/>
                <a:cs typeface="Arial" charset="0"/>
              </a:rPr>
              <a:t>. Not thread safe *</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T, class A&gt;</a:t>
            </a:r>
            <a:r>
              <a:rPr lang="en-US" altLang="zh-CN" sz="1200" b="1" i="0" kern="1200" dirty="0" err="1">
                <a:solidFill>
                  <a:schemeClr val="tx1"/>
                </a:solidFill>
                <a:effectLst/>
                <a:latin typeface="Arial" charset="0"/>
                <a:ea typeface="+mn-ea"/>
                <a:cs typeface="Arial" charset="0"/>
              </a:rPr>
              <a:t>size_type</a:t>
            </a:r>
            <a:r>
              <a:rPr lang="en-US" altLang="zh-CN" sz="1200" b="1"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9"/>
              </a:rPr>
              <a:t>tbb</a:t>
            </a:r>
            <a:r>
              <a:rPr lang="en-US" altLang="zh-CN" sz="1200" b="1" i="0" u="none" strike="noStrike" kern="1200" dirty="0">
                <a:solidFill>
                  <a:schemeClr val="tx1"/>
                </a:solidFill>
                <a:effectLst/>
                <a:latin typeface="Arial" charset="0"/>
                <a:ea typeface="+mn-ea"/>
                <a:cs typeface="Arial" charset="0"/>
                <a:hlinkClick r:id="rId9"/>
              </a:rPr>
              <a:t>::</a:t>
            </a:r>
            <a:r>
              <a:rPr lang="en-US" altLang="zh-CN" sz="1200" b="1" i="0" u="none" strike="noStrike" kern="1200" dirty="0" err="1">
                <a:solidFill>
                  <a:schemeClr val="tx1"/>
                </a:solidFill>
                <a:effectLst/>
                <a:latin typeface="Arial" charset="0"/>
                <a:ea typeface="+mn-ea"/>
                <a:cs typeface="Arial" charset="0"/>
                <a:hlinkClick r:id="rId9"/>
              </a:rPr>
              <a:t>concurrent_vector</a:t>
            </a:r>
            <a:r>
              <a:rPr lang="en-US" altLang="zh-CN" sz="1200" b="1" i="0" kern="1200" dirty="0">
                <a:solidFill>
                  <a:schemeClr val="tx1"/>
                </a:solidFill>
                <a:effectLst/>
                <a:latin typeface="Arial" charset="0"/>
                <a:ea typeface="+mn-ea"/>
                <a:cs typeface="Arial" charset="0"/>
              </a:rPr>
              <a:t>&lt; T, A &gt;::</a:t>
            </a:r>
            <a:r>
              <a:rPr lang="en-US" altLang="zh-CN" sz="1200" b="1" i="0" kern="1200" dirty="0" err="1">
                <a:solidFill>
                  <a:schemeClr val="tx1"/>
                </a:solidFill>
                <a:effectLst/>
                <a:latin typeface="Arial" charset="0"/>
                <a:ea typeface="+mn-ea"/>
                <a:cs typeface="Arial" charset="0"/>
              </a:rPr>
              <a:t>grow_by</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size_type</a:t>
            </a:r>
            <a:r>
              <a:rPr lang="en-US" altLang="zh-CN" sz="1200" b="1" i="0" kern="1200" dirty="0">
                <a:solidFill>
                  <a:schemeClr val="tx1"/>
                </a:solidFill>
                <a:effectLst/>
                <a:latin typeface="Arial" charset="0"/>
                <a:ea typeface="+mn-ea"/>
                <a:cs typeface="Arial" charset="0"/>
              </a:rPr>
              <a:t> </a:t>
            </a:r>
            <a:r>
              <a:rPr lang="en-US" altLang="zh-CN" sz="1200" b="1" i="1" kern="1200" dirty="0" err="1">
                <a:solidFill>
                  <a:schemeClr val="tx1"/>
                </a:solidFill>
                <a:effectLst/>
                <a:latin typeface="Arial" charset="0"/>
                <a:ea typeface="+mn-ea"/>
                <a:cs typeface="Arial" charset="0"/>
              </a:rPr>
              <a:t>delta</a:t>
            </a:r>
            <a:r>
              <a:rPr lang="en-US" altLang="zh-CN" sz="1200" b="1" i="0" kern="1200" dirty="0" err="1">
                <a:solidFill>
                  <a:schemeClr val="tx1"/>
                </a:solidFill>
                <a:effectLst/>
                <a:latin typeface="Arial" charset="0"/>
                <a:ea typeface="+mn-ea"/>
                <a:cs typeface="Arial" charset="0"/>
              </a:rPr>
              <a:t>,const_reference</a:t>
            </a:r>
            <a:r>
              <a:rPr lang="en-US" altLang="zh-CN" sz="1200" b="1" i="0" kern="1200" dirty="0">
                <a:solidFill>
                  <a:schemeClr val="tx1"/>
                </a:solidFill>
                <a:effectLst/>
                <a:latin typeface="Arial" charset="0"/>
                <a:ea typeface="+mn-ea"/>
                <a:cs typeface="Arial" charset="0"/>
              </a:rPr>
              <a:t> </a:t>
            </a:r>
            <a:r>
              <a:rPr lang="en-US" altLang="zh-CN" sz="1200" b="1" i="1" kern="1200" dirty="0">
                <a:solidFill>
                  <a:schemeClr val="tx1"/>
                </a:solidFill>
                <a:effectLst/>
                <a:latin typeface="Arial" charset="0"/>
                <a:ea typeface="+mn-ea"/>
                <a:cs typeface="Arial" charset="0"/>
              </a:rPr>
              <a:t>t</a:t>
            </a:r>
            <a:r>
              <a:rPr lang="en-US" altLang="zh-CN" sz="1200" b="1" i="0" kern="1200" dirty="0">
                <a:solidFill>
                  <a:schemeClr val="tx1"/>
                </a:solidFill>
                <a:effectLst/>
                <a:latin typeface="Arial" charset="0"/>
                <a:ea typeface="+mn-ea"/>
                <a:cs typeface="Arial" charset="0"/>
              </a:rPr>
              <a:t>) [inline]</a:t>
            </a:r>
            <a:r>
              <a:rPr lang="en-US" altLang="zh-CN" sz="1200" b="0" i="0" kern="1200" dirty="0">
                <a:solidFill>
                  <a:schemeClr val="tx1"/>
                </a:solidFill>
                <a:effectLst/>
                <a:latin typeface="Arial" charset="0"/>
                <a:ea typeface="+mn-ea"/>
                <a:cs typeface="Arial" charset="0"/>
              </a:rPr>
              <a:t> Grow by "delta" elements using copying </a:t>
            </a:r>
            <a:r>
              <a:rPr lang="en-US" altLang="zh-CN" sz="1200" b="0" i="0" kern="1200" dirty="0" err="1">
                <a:solidFill>
                  <a:schemeClr val="tx1"/>
                </a:solidFill>
                <a:effectLst/>
                <a:latin typeface="Arial" charset="0"/>
                <a:ea typeface="+mn-ea"/>
                <a:cs typeface="Arial" charset="0"/>
              </a:rPr>
              <a:t>constuctor</a:t>
            </a:r>
            <a:r>
              <a:rPr lang="en-US" altLang="zh-CN" sz="1200" b="0" i="0" kern="1200" dirty="0">
                <a:solidFill>
                  <a:schemeClr val="tx1"/>
                </a:solidFill>
                <a:effectLst/>
                <a:latin typeface="Arial" charset="0"/>
                <a:ea typeface="+mn-ea"/>
                <a:cs typeface="Arial" charset="0"/>
              </a:rPr>
              <a:t>.</a:t>
            </a:r>
          </a:p>
          <a:p>
            <a:r>
              <a:rPr lang="en-US" altLang="zh-CN" sz="1200" b="0" i="0" kern="1200" dirty="0">
                <a:solidFill>
                  <a:schemeClr val="tx1"/>
                </a:solidFill>
                <a:effectLst/>
                <a:latin typeface="Arial" charset="0"/>
                <a:ea typeface="+mn-ea"/>
                <a:cs typeface="Arial" charset="0"/>
              </a:rPr>
              <a:t>Returns old size.</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T, class A&gt;</a:t>
            </a:r>
            <a:r>
              <a:rPr lang="en-US" altLang="zh-CN" sz="1200" b="1" i="0" kern="1200" dirty="0" err="1">
                <a:solidFill>
                  <a:schemeClr val="tx1"/>
                </a:solidFill>
                <a:effectLst/>
                <a:latin typeface="Arial" charset="0"/>
                <a:ea typeface="+mn-ea"/>
                <a:cs typeface="Arial" charset="0"/>
              </a:rPr>
              <a:t>size_type</a:t>
            </a:r>
            <a:r>
              <a:rPr lang="en-US" altLang="zh-CN" sz="1200" b="1"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9"/>
              </a:rPr>
              <a:t>tbb</a:t>
            </a:r>
            <a:r>
              <a:rPr lang="en-US" altLang="zh-CN" sz="1200" b="1" i="0" u="none" strike="noStrike" kern="1200" dirty="0">
                <a:solidFill>
                  <a:schemeClr val="tx1"/>
                </a:solidFill>
                <a:effectLst/>
                <a:latin typeface="Arial" charset="0"/>
                <a:ea typeface="+mn-ea"/>
                <a:cs typeface="Arial" charset="0"/>
                <a:hlinkClick r:id="rId9"/>
              </a:rPr>
              <a:t>::</a:t>
            </a:r>
            <a:r>
              <a:rPr lang="en-US" altLang="zh-CN" sz="1200" b="1" i="0" u="none" strike="noStrike" kern="1200" dirty="0" err="1">
                <a:solidFill>
                  <a:schemeClr val="tx1"/>
                </a:solidFill>
                <a:effectLst/>
                <a:latin typeface="Arial" charset="0"/>
                <a:ea typeface="+mn-ea"/>
                <a:cs typeface="Arial" charset="0"/>
                <a:hlinkClick r:id="rId9"/>
              </a:rPr>
              <a:t>concurrent_vector</a:t>
            </a:r>
            <a:r>
              <a:rPr lang="en-US" altLang="zh-CN" sz="1200" b="1" i="0" kern="1200" dirty="0">
                <a:solidFill>
                  <a:schemeClr val="tx1"/>
                </a:solidFill>
                <a:effectLst/>
                <a:latin typeface="Arial" charset="0"/>
                <a:ea typeface="+mn-ea"/>
                <a:cs typeface="Arial" charset="0"/>
              </a:rPr>
              <a:t>&lt; T, A &gt;::</a:t>
            </a:r>
            <a:r>
              <a:rPr lang="en-US" altLang="zh-CN" sz="1200" b="1" i="0" kern="1200" dirty="0" err="1">
                <a:solidFill>
                  <a:schemeClr val="tx1"/>
                </a:solidFill>
                <a:effectLst/>
                <a:latin typeface="Arial" charset="0"/>
                <a:ea typeface="+mn-ea"/>
                <a:cs typeface="Arial" charset="0"/>
              </a:rPr>
              <a:t>grow_by</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size_type</a:t>
            </a:r>
            <a:r>
              <a:rPr lang="en-US" altLang="zh-CN" sz="1200" b="1" i="0" kern="1200" dirty="0">
                <a:solidFill>
                  <a:schemeClr val="tx1"/>
                </a:solidFill>
                <a:effectLst/>
                <a:latin typeface="Arial" charset="0"/>
                <a:ea typeface="+mn-ea"/>
                <a:cs typeface="Arial" charset="0"/>
              </a:rPr>
              <a:t> </a:t>
            </a:r>
            <a:r>
              <a:rPr lang="en-US" altLang="zh-CN" sz="1200" b="1" i="1" kern="1200" dirty="0">
                <a:solidFill>
                  <a:schemeClr val="tx1"/>
                </a:solidFill>
                <a:effectLst/>
                <a:latin typeface="Arial" charset="0"/>
                <a:ea typeface="+mn-ea"/>
                <a:cs typeface="Arial" charset="0"/>
              </a:rPr>
              <a:t>delta</a:t>
            </a:r>
            <a:r>
              <a:rPr lang="en-US" altLang="zh-CN" sz="1200" b="1" i="0" kern="1200" dirty="0">
                <a:solidFill>
                  <a:schemeClr val="tx1"/>
                </a:solidFill>
                <a:effectLst/>
                <a:latin typeface="Arial" charset="0"/>
                <a:ea typeface="+mn-ea"/>
                <a:cs typeface="Arial" charset="0"/>
              </a:rPr>
              <a:t> ) [inline]</a:t>
            </a:r>
            <a:r>
              <a:rPr lang="en-US" altLang="zh-CN" sz="1200" b="0" i="0" kern="1200" dirty="0">
                <a:solidFill>
                  <a:schemeClr val="tx1"/>
                </a:solidFill>
                <a:effectLst/>
                <a:latin typeface="Arial" charset="0"/>
                <a:ea typeface="+mn-ea"/>
                <a:cs typeface="Arial" charset="0"/>
              </a:rPr>
              <a:t> Grow by "delta" elements.</a:t>
            </a:r>
          </a:p>
          <a:p>
            <a:r>
              <a:rPr lang="en-US" altLang="zh-CN" sz="1200" b="0" i="0" kern="1200" dirty="0">
                <a:solidFill>
                  <a:schemeClr val="tx1"/>
                </a:solidFill>
                <a:effectLst/>
                <a:latin typeface="Arial" charset="0"/>
                <a:ea typeface="+mn-ea"/>
                <a:cs typeface="Arial" charset="0"/>
              </a:rPr>
              <a:t>Returns old size.</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T, class A&gt;reference </a:t>
            </a:r>
            <a:r>
              <a:rPr lang="en-US" altLang="zh-CN" sz="1200" b="1" i="0" u="none" strike="noStrike" kern="1200" dirty="0" err="1">
                <a:solidFill>
                  <a:schemeClr val="tx1"/>
                </a:solidFill>
                <a:effectLst/>
                <a:latin typeface="Arial" charset="0"/>
                <a:ea typeface="+mn-ea"/>
                <a:cs typeface="Arial" charset="0"/>
                <a:hlinkClick r:id="rId9"/>
              </a:rPr>
              <a:t>tbb</a:t>
            </a:r>
            <a:r>
              <a:rPr lang="en-US" altLang="zh-CN" sz="1200" b="1" i="0" u="none" strike="noStrike" kern="1200" dirty="0">
                <a:solidFill>
                  <a:schemeClr val="tx1"/>
                </a:solidFill>
                <a:effectLst/>
                <a:latin typeface="Arial" charset="0"/>
                <a:ea typeface="+mn-ea"/>
                <a:cs typeface="Arial" charset="0"/>
                <a:hlinkClick r:id="rId9"/>
              </a:rPr>
              <a:t>::</a:t>
            </a:r>
            <a:r>
              <a:rPr lang="en-US" altLang="zh-CN" sz="1200" b="1" i="0" u="none" strike="noStrike" kern="1200" dirty="0" err="1">
                <a:solidFill>
                  <a:schemeClr val="tx1"/>
                </a:solidFill>
                <a:effectLst/>
                <a:latin typeface="Arial" charset="0"/>
                <a:ea typeface="+mn-ea"/>
                <a:cs typeface="Arial" charset="0"/>
                <a:hlinkClick r:id="rId9"/>
              </a:rPr>
              <a:t>concurrent_vector</a:t>
            </a:r>
            <a:r>
              <a:rPr lang="en-US" altLang="zh-CN" sz="1200" b="1" i="0" kern="1200" dirty="0">
                <a:solidFill>
                  <a:schemeClr val="tx1"/>
                </a:solidFill>
                <a:effectLst/>
                <a:latin typeface="Arial" charset="0"/>
                <a:ea typeface="+mn-ea"/>
                <a:cs typeface="Arial" charset="0"/>
              </a:rPr>
              <a:t>&lt; T, A &gt;::operator[]( </a:t>
            </a:r>
            <a:r>
              <a:rPr lang="en-US" altLang="zh-CN" sz="1200" b="1" i="0" kern="1200" dirty="0" err="1">
                <a:solidFill>
                  <a:schemeClr val="tx1"/>
                </a:solidFill>
                <a:effectLst/>
                <a:latin typeface="Arial" charset="0"/>
                <a:ea typeface="+mn-ea"/>
                <a:cs typeface="Arial" charset="0"/>
              </a:rPr>
              <a:t>size_type</a:t>
            </a:r>
            <a:r>
              <a:rPr lang="en-US" altLang="zh-CN" sz="1200" b="1" i="0" kern="1200" dirty="0">
                <a:solidFill>
                  <a:schemeClr val="tx1"/>
                </a:solidFill>
                <a:effectLst/>
                <a:latin typeface="Arial" charset="0"/>
                <a:ea typeface="+mn-ea"/>
                <a:cs typeface="Arial" charset="0"/>
              </a:rPr>
              <a:t> </a:t>
            </a:r>
            <a:r>
              <a:rPr lang="en-US" altLang="zh-CN" sz="1200" b="1" i="1" kern="1200" dirty="0">
                <a:solidFill>
                  <a:schemeClr val="tx1"/>
                </a:solidFill>
                <a:effectLst/>
                <a:latin typeface="Arial" charset="0"/>
                <a:ea typeface="+mn-ea"/>
                <a:cs typeface="Arial" charset="0"/>
              </a:rPr>
              <a:t>index</a:t>
            </a:r>
            <a:r>
              <a:rPr lang="en-US" altLang="zh-CN" sz="1200" b="1" i="0" kern="1200" dirty="0">
                <a:solidFill>
                  <a:schemeClr val="tx1"/>
                </a:solidFill>
                <a:effectLst/>
                <a:latin typeface="Arial" charset="0"/>
                <a:ea typeface="+mn-ea"/>
                <a:cs typeface="Arial" charset="0"/>
              </a:rPr>
              <a:t> ) [inline]</a:t>
            </a:r>
            <a:r>
              <a:rPr lang="en-US" altLang="zh-CN" sz="1200" b="0" i="0" kern="1200" dirty="0">
                <a:solidFill>
                  <a:schemeClr val="tx1"/>
                </a:solidFill>
                <a:effectLst/>
                <a:latin typeface="Arial" charset="0"/>
                <a:ea typeface="+mn-ea"/>
                <a:cs typeface="Arial" charset="0"/>
              </a:rPr>
              <a:t> Get reference to element at given index.</a:t>
            </a:r>
          </a:p>
          <a:p>
            <a:r>
              <a:rPr lang="en-US" altLang="zh-CN" sz="1200" b="0" i="0" kern="1200" dirty="0">
                <a:solidFill>
                  <a:schemeClr val="tx1"/>
                </a:solidFill>
                <a:effectLst/>
                <a:latin typeface="Arial" charset="0"/>
                <a:ea typeface="+mn-ea"/>
                <a:cs typeface="Arial" charset="0"/>
              </a:rPr>
              <a:t>This method is thread-safe for concurrent reads, and also while growing the vector, as long as the calling thread has checked that index&lt;</a:t>
            </a:r>
            <a:r>
              <a:rPr lang="en-US" altLang="zh-CN" sz="1200" b="1" i="0" u="none" strike="noStrike" kern="1200" dirty="0">
                <a:solidFill>
                  <a:schemeClr val="tx1"/>
                </a:solidFill>
                <a:effectLst/>
                <a:latin typeface="Arial" charset="0"/>
                <a:ea typeface="+mn-ea"/>
                <a:cs typeface="Arial" charset="0"/>
                <a:hlinkClick r:id="rId28"/>
              </a:rPr>
              <a:t>size()</a:t>
            </a:r>
            <a:r>
              <a:rPr lang="en-US" altLang="zh-CN" sz="1200" b="0" i="0" kern="1200" dirty="0">
                <a:solidFill>
                  <a:schemeClr val="tx1"/>
                </a:solidFill>
                <a:effectLst/>
                <a:latin typeface="Arial" charset="0"/>
                <a:ea typeface="+mn-ea"/>
                <a:cs typeface="Arial" charset="0"/>
              </a:rPr>
              <a:t>.</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T, class A&gt;void </a:t>
            </a:r>
            <a:r>
              <a:rPr lang="en-US" altLang="zh-CN" sz="1200" b="1" i="0" u="none" strike="noStrike" kern="1200" dirty="0" err="1">
                <a:solidFill>
                  <a:schemeClr val="tx1"/>
                </a:solidFill>
                <a:effectLst/>
                <a:latin typeface="Arial" charset="0"/>
                <a:ea typeface="+mn-ea"/>
                <a:cs typeface="Arial" charset="0"/>
                <a:hlinkClick r:id="rId9"/>
              </a:rPr>
              <a:t>tbb</a:t>
            </a:r>
            <a:r>
              <a:rPr lang="en-US" altLang="zh-CN" sz="1200" b="1" i="0" u="none" strike="noStrike" kern="1200" dirty="0">
                <a:solidFill>
                  <a:schemeClr val="tx1"/>
                </a:solidFill>
                <a:effectLst/>
                <a:latin typeface="Arial" charset="0"/>
                <a:ea typeface="+mn-ea"/>
                <a:cs typeface="Arial" charset="0"/>
                <a:hlinkClick r:id="rId9"/>
              </a:rPr>
              <a:t>::</a:t>
            </a:r>
            <a:r>
              <a:rPr lang="en-US" altLang="zh-CN" sz="1200" b="1" i="0" u="none" strike="noStrike" kern="1200" dirty="0" err="1">
                <a:solidFill>
                  <a:schemeClr val="tx1"/>
                </a:solidFill>
                <a:effectLst/>
                <a:latin typeface="Arial" charset="0"/>
                <a:ea typeface="+mn-ea"/>
                <a:cs typeface="Arial" charset="0"/>
                <a:hlinkClick r:id="rId9"/>
              </a:rPr>
              <a:t>concurrent_vector</a:t>
            </a:r>
            <a:r>
              <a:rPr lang="en-US" altLang="zh-CN" sz="1200" b="1" i="0" kern="1200" dirty="0">
                <a:solidFill>
                  <a:schemeClr val="tx1"/>
                </a:solidFill>
                <a:effectLst/>
                <a:latin typeface="Arial" charset="0"/>
                <a:ea typeface="+mn-ea"/>
                <a:cs typeface="Arial" charset="0"/>
              </a:rPr>
              <a:t>&lt; T, A &gt;::reserve( </a:t>
            </a:r>
            <a:r>
              <a:rPr lang="en-US" altLang="zh-CN" sz="1200" b="1" i="0" kern="1200" dirty="0" err="1">
                <a:solidFill>
                  <a:schemeClr val="tx1"/>
                </a:solidFill>
                <a:effectLst/>
                <a:latin typeface="Arial" charset="0"/>
                <a:ea typeface="+mn-ea"/>
                <a:cs typeface="Arial" charset="0"/>
              </a:rPr>
              <a:t>size_type</a:t>
            </a:r>
            <a:r>
              <a:rPr lang="en-US" altLang="zh-CN" sz="1200" b="1" i="0" kern="1200" dirty="0">
                <a:solidFill>
                  <a:schemeClr val="tx1"/>
                </a:solidFill>
                <a:effectLst/>
                <a:latin typeface="Arial" charset="0"/>
                <a:ea typeface="+mn-ea"/>
                <a:cs typeface="Arial" charset="0"/>
              </a:rPr>
              <a:t> </a:t>
            </a:r>
            <a:r>
              <a:rPr lang="en-US" altLang="zh-CN" sz="1200" b="1" i="1" kern="1200" dirty="0">
                <a:solidFill>
                  <a:schemeClr val="tx1"/>
                </a:solidFill>
                <a:effectLst/>
                <a:latin typeface="Arial" charset="0"/>
                <a:ea typeface="+mn-ea"/>
                <a:cs typeface="Arial" charset="0"/>
              </a:rPr>
              <a:t>n</a:t>
            </a:r>
            <a:r>
              <a:rPr lang="en-US" altLang="zh-CN" sz="1200" b="1" i="0" kern="1200" dirty="0">
                <a:solidFill>
                  <a:schemeClr val="tx1"/>
                </a:solidFill>
                <a:effectLst/>
                <a:latin typeface="Arial" charset="0"/>
                <a:ea typeface="+mn-ea"/>
                <a:cs typeface="Arial" charset="0"/>
              </a:rPr>
              <a:t> ) [inline]</a:t>
            </a:r>
            <a:r>
              <a:rPr lang="en-US" altLang="zh-CN" sz="1200" b="0" i="0" kern="1200" dirty="0">
                <a:solidFill>
                  <a:schemeClr val="tx1"/>
                </a:solidFill>
                <a:effectLst/>
                <a:latin typeface="Arial" charset="0"/>
                <a:ea typeface="+mn-ea"/>
                <a:cs typeface="Arial" charset="0"/>
              </a:rPr>
              <a:t> Allocate enough space to grow to size n without having to allocate more memory later.</a:t>
            </a:r>
          </a:p>
          <a:p>
            <a:r>
              <a:rPr lang="en-US" altLang="zh-CN" sz="1200" b="0" i="0" kern="1200" dirty="0">
                <a:solidFill>
                  <a:schemeClr val="tx1"/>
                </a:solidFill>
                <a:effectLst/>
                <a:latin typeface="Arial" charset="0"/>
                <a:ea typeface="+mn-ea"/>
                <a:cs typeface="Arial" charset="0"/>
              </a:rPr>
              <a:t>Like most of the methods provided for STL compatibility, this method is *not* thread safe. The capacity afterwards may be bigger than the requested reservation.</a:t>
            </a:r>
          </a:p>
          <a:p>
            <a:endParaRPr lang="zh-CN" altLang="en-US" dirty="0"/>
          </a:p>
        </p:txBody>
      </p:sp>
      <p:sp>
        <p:nvSpPr>
          <p:cNvPr id="4" name="灯片编号占位符 3"/>
          <p:cNvSpPr>
            <a:spLocks noGrp="1"/>
          </p:cNvSpPr>
          <p:nvPr>
            <p:ph type="sldNum" sz="quarter" idx="10"/>
          </p:nvPr>
        </p:nvSpPr>
        <p:spPr/>
        <p:txBody>
          <a:bodyPr/>
          <a:lstStyle/>
          <a:p>
            <a:pPr>
              <a:defRPr/>
            </a:pPr>
            <a:fld id="{B11E42A8-665C-403D-AEB3-AC6DD930C62E}" type="slidenum">
              <a:rPr lang="zh-CN" altLang="en-US" smtClean="0"/>
              <a:pPr>
                <a:defRPr/>
              </a:pPr>
              <a:t>87</a:t>
            </a:fld>
            <a:endParaRPr lang="en-US" altLang="zh-CN"/>
          </a:p>
        </p:txBody>
      </p:sp>
    </p:spTree>
    <p:extLst>
      <p:ext uri="{BB962C8B-B14F-4D97-AF65-F5344CB8AC3E}">
        <p14:creationId xmlns:p14="http://schemas.microsoft.com/office/powerpoint/2010/main" val="39579765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19">
              <a:defRPr sz="2300">
                <a:solidFill>
                  <a:schemeClr val="tx1"/>
                </a:solidFill>
                <a:latin typeface="Verdana" pitchFamily="34" charset="0"/>
              </a:defRPr>
            </a:lvl1pPr>
            <a:lvl2pPr marL="716204" indent="-275463" defTabSz="913619">
              <a:defRPr sz="2300">
                <a:solidFill>
                  <a:schemeClr val="tx1"/>
                </a:solidFill>
                <a:latin typeface="Verdana" pitchFamily="34" charset="0"/>
              </a:defRPr>
            </a:lvl2pPr>
            <a:lvl3pPr marL="1101852" indent="-220370" defTabSz="913619">
              <a:defRPr sz="2300">
                <a:solidFill>
                  <a:schemeClr val="tx1"/>
                </a:solidFill>
                <a:latin typeface="Verdana" pitchFamily="34" charset="0"/>
              </a:defRPr>
            </a:lvl3pPr>
            <a:lvl4pPr marL="1542593" indent="-220370" defTabSz="913619">
              <a:defRPr sz="2300">
                <a:solidFill>
                  <a:schemeClr val="tx1"/>
                </a:solidFill>
                <a:latin typeface="Verdana" pitchFamily="34" charset="0"/>
              </a:defRPr>
            </a:lvl4pPr>
            <a:lvl5pPr marL="1983334" indent="-220370" defTabSz="913619">
              <a:defRPr sz="2300">
                <a:solidFill>
                  <a:schemeClr val="tx1"/>
                </a:solidFill>
                <a:latin typeface="Verdana" pitchFamily="34" charset="0"/>
              </a:defRPr>
            </a:lvl5pPr>
            <a:lvl6pPr marL="2424074" indent="-220370" algn="ctr" defTabSz="913619" eaLnBrk="0" fontAlgn="base" hangingPunct="0">
              <a:spcBef>
                <a:spcPct val="0"/>
              </a:spcBef>
              <a:spcAft>
                <a:spcPct val="0"/>
              </a:spcAft>
              <a:defRPr sz="2300">
                <a:solidFill>
                  <a:schemeClr val="tx1"/>
                </a:solidFill>
                <a:latin typeface="Verdana" pitchFamily="34" charset="0"/>
              </a:defRPr>
            </a:lvl6pPr>
            <a:lvl7pPr marL="2864815" indent="-220370" algn="ctr" defTabSz="913619" eaLnBrk="0" fontAlgn="base" hangingPunct="0">
              <a:spcBef>
                <a:spcPct val="0"/>
              </a:spcBef>
              <a:spcAft>
                <a:spcPct val="0"/>
              </a:spcAft>
              <a:defRPr sz="2300">
                <a:solidFill>
                  <a:schemeClr val="tx1"/>
                </a:solidFill>
                <a:latin typeface="Verdana" pitchFamily="34" charset="0"/>
              </a:defRPr>
            </a:lvl7pPr>
            <a:lvl8pPr marL="3305556" indent="-220370" algn="ctr" defTabSz="913619" eaLnBrk="0" fontAlgn="base" hangingPunct="0">
              <a:spcBef>
                <a:spcPct val="0"/>
              </a:spcBef>
              <a:spcAft>
                <a:spcPct val="0"/>
              </a:spcAft>
              <a:defRPr sz="2300">
                <a:solidFill>
                  <a:schemeClr val="tx1"/>
                </a:solidFill>
                <a:latin typeface="Verdana" pitchFamily="34" charset="0"/>
              </a:defRPr>
            </a:lvl8pPr>
            <a:lvl9pPr marL="3746297" indent="-220370" algn="ctr" defTabSz="913619" eaLnBrk="0" fontAlgn="base" hangingPunct="0">
              <a:spcBef>
                <a:spcPct val="0"/>
              </a:spcBef>
              <a:spcAft>
                <a:spcPct val="0"/>
              </a:spcAft>
              <a:defRPr sz="2300">
                <a:solidFill>
                  <a:schemeClr val="tx1"/>
                </a:solidFill>
                <a:latin typeface="Verdana" pitchFamily="34" charset="0"/>
              </a:defRPr>
            </a:lvl9pPr>
          </a:lstStyle>
          <a:p>
            <a:fld id="{96C4C2E3-BD20-47D1-A576-AF7A1571991F}" type="slidenum">
              <a:rPr lang="zh-CN" altLang="en-US" sz="1200"/>
              <a:pPr/>
              <a:t>89</a:t>
            </a:fld>
            <a:endParaRPr lang="en-US" altLang="zh-CN" sz="120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b="1" i="0" kern="1200" dirty="0" err="1">
                <a:solidFill>
                  <a:schemeClr val="tx1"/>
                </a:solidFill>
                <a:effectLst/>
                <a:latin typeface="Arial" charset="0"/>
                <a:ea typeface="+mn-ea"/>
                <a:cs typeface="Arial" charset="0"/>
              </a:rPr>
              <a:t>tbb</a:t>
            </a:r>
            <a:r>
              <a:rPr lang="en-US" altLang="zh-CN" sz="1200" b="1" i="0" kern="1200" dirty="0">
                <a:solidFill>
                  <a:schemeClr val="tx1"/>
                </a:solidFill>
                <a:effectLst/>
                <a:latin typeface="Arial" charset="0"/>
                <a:ea typeface="+mn-ea"/>
                <a:cs typeface="Arial" charset="0"/>
              </a:rPr>
              <a:t>::</a:t>
            </a:r>
            <a:r>
              <a:rPr lang="en-US" altLang="zh-CN" sz="1200" b="1" i="0" kern="1200" dirty="0" err="1">
                <a:solidFill>
                  <a:schemeClr val="tx1"/>
                </a:solidFill>
                <a:effectLst/>
                <a:latin typeface="Arial" charset="0"/>
                <a:ea typeface="+mn-ea"/>
                <a:cs typeface="Arial" charset="0"/>
              </a:rPr>
              <a:t>concurrent_hash_map</a:t>
            </a:r>
            <a:r>
              <a:rPr lang="en-US" altLang="zh-CN" sz="1200" b="1" i="0" kern="1200" dirty="0">
                <a:solidFill>
                  <a:schemeClr val="tx1"/>
                </a:solidFill>
                <a:effectLst/>
                <a:latin typeface="Arial" charset="0"/>
                <a:ea typeface="+mn-ea"/>
                <a:cs typeface="Arial" charset="0"/>
              </a:rPr>
              <a:t>&lt; Key, T, </a:t>
            </a:r>
            <a:r>
              <a:rPr lang="en-US" altLang="zh-CN" sz="1200" b="1" i="0" kern="1200" dirty="0" err="1">
                <a:solidFill>
                  <a:schemeClr val="tx1"/>
                </a:solidFill>
                <a:effectLst/>
                <a:latin typeface="Arial" charset="0"/>
                <a:ea typeface="+mn-ea"/>
                <a:cs typeface="Arial" charset="0"/>
              </a:rPr>
              <a:t>HashCompare</a:t>
            </a:r>
            <a:r>
              <a:rPr lang="en-US" altLang="zh-CN" sz="1200" b="1" i="0" kern="1200" dirty="0">
                <a:solidFill>
                  <a:schemeClr val="tx1"/>
                </a:solidFill>
                <a:effectLst/>
                <a:latin typeface="Arial" charset="0"/>
                <a:ea typeface="+mn-ea"/>
                <a:cs typeface="Arial" charset="0"/>
              </a:rPr>
              <a:t>, A &gt; Class Template Reference</a:t>
            </a:r>
          </a:p>
          <a:p>
            <a:r>
              <a:rPr lang="en-US" altLang="zh-CN" sz="1200" b="0" i="0" kern="1200" dirty="0">
                <a:solidFill>
                  <a:schemeClr val="tx1"/>
                </a:solidFill>
                <a:effectLst/>
                <a:latin typeface="Arial" charset="0"/>
                <a:ea typeface="+mn-ea"/>
                <a:cs typeface="Arial" charset="0"/>
              </a:rPr>
              <a:t>Unordered map from Key to T. </a:t>
            </a:r>
            <a:r>
              <a:rPr lang="en-US" altLang="zh-CN" sz="1200" b="0" i="0" kern="1200" dirty="0">
                <a:solidFill>
                  <a:schemeClr val="tx1"/>
                </a:solidFill>
                <a:effectLst/>
                <a:latin typeface="Arial" charset="0"/>
                <a:ea typeface="+mn-ea"/>
                <a:cs typeface="Arial" charset="0"/>
                <a:hlinkClick r:id="rId3"/>
              </a:rPr>
              <a:t>More...</a:t>
            </a:r>
            <a:r>
              <a:rPr lang="en-US" altLang="zh-CN" sz="1200" b="0" i="0" kern="1200" dirty="0">
                <a:solidFill>
                  <a:schemeClr val="tx1"/>
                </a:solidFill>
                <a:effectLst/>
                <a:latin typeface="Arial" charset="0"/>
                <a:ea typeface="+mn-ea"/>
                <a:cs typeface="Arial" charset="0"/>
              </a:rPr>
              <a:t>#include &lt;</a:t>
            </a:r>
            <a:r>
              <a:rPr lang="en-US" altLang="zh-CN" sz="1200" b="1" i="0" u="none" strike="noStrike" kern="1200" dirty="0" err="1">
                <a:solidFill>
                  <a:schemeClr val="tx1"/>
                </a:solidFill>
                <a:effectLst/>
                <a:latin typeface="Arial" charset="0"/>
                <a:ea typeface="+mn-ea"/>
                <a:cs typeface="Arial" charset="0"/>
                <a:hlinkClick r:id="rId4"/>
              </a:rPr>
              <a:t>concurrent_hash_map.h</a:t>
            </a:r>
            <a:r>
              <a:rPr lang="en-US" altLang="zh-CN" sz="1200" b="0" i="0" kern="1200" dirty="0">
                <a:solidFill>
                  <a:schemeClr val="tx1"/>
                </a:solidFill>
                <a:effectLst/>
                <a:latin typeface="Arial" charset="0"/>
                <a:ea typeface="+mn-ea"/>
                <a:cs typeface="Arial" charset="0"/>
              </a:rPr>
              <a:t>&gt;</a:t>
            </a:r>
          </a:p>
          <a:p>
            <a:r>
              <a:rPr lang="en-US" altLang="zh-CN" sz="1200" b="0" i="0" kern="1200" dirty="0">
                <a:solidFill>
                  <a:schemeClr val="tx1"/>
                </a:solidFill>
                <a:effectLst/>
                <a:latin typeface="Arial" charset="0"/>
                <a:ea typeface="+mn-ea"/>
                <a:cs typeface="Arial" charset="0"/>
              </a:rPr>
              <a:t>Inherits </a:t>
            </a:r>
            <a:r>
              <a:rPr lang="en-US" altLang="zh-CN" sz="1200" b="1" i="0" u="none" strike="noStrike" kern="1200" dirty="0" err="1">
                <a:solidFill>
                  <a:schemeClr val="tx1"/>
                </a:solidFill>
                <a:effectLst/>
                <a:latin typeface="Arial" charset="0"/>
                <a:ea typeface="+mn-ea"/>
                <a:cs typeface="Arial" charset="0"/>
                <a:hlinkClick r:id="rId5"/>
              </a:rPr>
              <a:t>tbb</a:t>
            </a:r>
            <a:r>
              <a:rPr lang="en-US" altLang="zh-CN" sz="1200" b="1" i="0" u="none" strike="noStrike" kern="1200" dirty="0">
                <a:solidFill>
                  <a:schemeClr val="tx1"/>
                </a:solidFill>
                <a:effectLst/>
                <a:latin typeface="Arial" charset="0"/>
                <a:ea typeface="+mn-ea"/>
                <a:cs typeface="Arial" charset="0"/>
                <a:hlinkClick r:id="rId5"/>
              </a:rPr>
              <a:t>::internal::</a:t>
            </a:r>
            <a:r>
              <a:rPr lang="en-US" altLang="zh-CN" sz="1200" b="1" i="0" u="none" strike="noStrike" kern="1200" dirty="0" err="1">
                <a:solidFill>
                  <a:schemeClr val="tx1"/>
                </a:solidFill>
                <a:effectLst/>
                <a:latin typeface="Arial" charset="0"/>
                <a:ea typeface="+mn-ea"/>
                <a:cs typeface="Arial" charset="0"/>
                <a:hlinkClick r:id="rId5"/>
              </a:rPr>
              <a:t>hash_map_base</a:t>
            </a:r>
            <a:r>
              <a:rPr lang="en-US" altLang="zh-CN" sz="1200" b="0" i="0" kern="1200" dirty="0">
                <a:solidFill>
                  <a:schemeClr val="tx1"/>
                </a:solidFill>
                <a:effectLst/>
                <a:latin typeface="Arial" charset="0"/>
                <a:ea typeface="+mn-ea"/>
                <a:cs typeface="Arial" charset="0"/>
              </a:rPr>
              <a:t>.</a:t>
            </a:r>
          </a:p>
          <a:p>
            <a:r>
              <a:rPr lang="en-US" altLang="zh-CN" sz="1200" b="0" i="0" kern="1200" dirty="0">
                <a:solidFill>
                  <a:schemeClr val="tx1"/>
                </a:solidFill>
                <a:effectLst/>
                <a:latin typeface="Arial" charset="0"/>
                <a:ea typeface="+mn-ea"/>
                <a:cs typeface="Arial" charset="0"/>
              </a:rPr>
              <a:t>Inheritance diagram for </a:t>
            </a:r>
            <a:r>
              <a:rPr lang="en-US" altLang="zh-CN" sz="1200" b="0" i="0" kern="1200" dirty="0" err="1">
                <a:solidFill>
                  <a:schemeClr val="tx1"/>
                </a:solidFill>
                <a:effectLst/>
                <a:latin typeface="Arial" charset="0"/>
                <a:ea typeface="+mn-ea"/>
                <a:cs typeface="Arial" charset="0"/>
              </a:rPr>
              <a:t>tbb</a:t>
            </a:r>
            <a:r>
              <a:rPr lang="en-US" altLang="zh-CN" sz="1200" b="0" i="0" kern="1200" dirty="0">
                <a:solidFill>
                  <a:schemeClr val="tx1"/>
                </a:solidFill>
                <a:effectLst/>
                <a:latin typeface="Arial" charset="0"/>
                <a:ea typeface="+mn-ea"/>
                <a:cs typeface="Arial" charset="0"/>
              </a:rPr>
              <a:t>::</a:t>
            </a:r>
            <a:r>
              <a:rPr lang="en-US" altLang="zh-CN" sz="1200" b="0" i="0" kern="1200" dirty="0" err="1">
                <a:solidFill>
                  <a:schemeClr val="tx1"/>
                </a:solidFill>
                <a:effectLst/>
                <a:latin typeface="Arial" charset="0"/>
                <a:ea typeface="+mn-ea"/>
                <a:cs typeface="Arial" charset="0"/>
              </a:rPr>
              <a:t>concurrent_hash_map</a:t>
            </a:r>
            <a:r>
              <a:rPr lang="en-US" altLang="zh-CN" sz="1200" b="0" i="0" kern="1200" dirty="0">
                <a:solidFill>
                  <a:schemeClr val="tx1"/>
                </a:solidFill>
                <a:effectLst/>
                <a:latin typeface="Arial" charset="0"/>
                <a:ea typeface="+mn-ea"/>
                <a:cs typeface="Arial" charset="0"/>
              </a:rPr>
              <a:t>&lt; Key, T, </a:t>
            </a:r>
            <a:r>
              <a:rPr lang="en-US" altLang="zh-CN" sz="1200" b="0" i="0" kern="1200" dirty="0" err="1">
                <a:solidFill>
                  <a:schemeClr val="tx1"/>
                </a:solidFill>
                <a:effectLst/>
                <a:latin typeface="Arial" charset="0"/>
                <a:ea typeface="+mn-ea"/>
                <a:cs typeface="Arial" charset="0"/>
              </a:rPr>
              <a:t>HashCompare</a:t>
            </a:r>
            <a:r>
              <a:rPr lang="en-US" altLang="zh-CN" sz="1200" b="0" i="0" kern="1200" dirty="0">
                <a:solidFill>
                  <a:schemeClr val="tx1"/>
                </a:solidFill>
                <a:effectLst/>
                <a:latin typeface="Arial" charset="0"/>
                <a:ea typeface="+mn-ea"/>
                <a:cs typeface="Arial" charset="0"/>
              </a:rPr>
              <a:t>, A &gt;:</a:t>
            </a:r>
          </a:p>
          <a:p>
            <a:r>
              <a:rPr lang="en-US" altLang="zh-CN" dirty="0"/>
              <a:t>[</a:t>
            </a:r>
            <a:r>
              <a:rPr lang="en-US" altLang="zh-CN" sz="1200" kern="1200" dirty="0">
                <a:solidFill>
                  <a:schemeClr val="tx1"/>
                </a:solidFill>
                <a:effectLst/>
                <a:latin typeface="Arial" charset="0"/>
                <a:ea typeface="+mn-ea"/>
                <a:cs typeface="Arial" charset="0"/>
                <a:hlinkClick r:id="rId6"/>
              </a:rPr>
              <a:t>legend</a:t>
            </a:r>
            <a:r>
              <a:rPr lang="en-US" altLang="zh-CN" dirty="0"/>
              <a:t>]</a:t>
            </a:r>
            <a:r>
              <a:rPr lang="en-US" altLang="zh-CN" sz="1200" b="0" i="0" kern="1200" dirty="0">
                <a:solidFill>
                  <a:schemeClr val="tx1"/>
                </a:solidFill>
                <a:effectLst/>
                <a:latin typeface="Arial" charset="0"/>
                <a:ea typeface="+mn-ea"/>
                <a:cs typeface="Arial" charset="0"/>
                <a:hlinkClick r:id="rId7"/>
              </a:rPr>
              <a:t>List of all members.</a:t>
            </a:r>
            <a:br>
              <a:rPr lang="en-US" altLang="zh-CN" sz="1200" kern="1200" dirty="0">
                <a:solidFill>
                  <a:schemeClr val="tx1"/>
                </a:solidFill>
                <a:effectLst/>
                <a:latin typeface="Arial" charset="0"/>
                <a:ea typeface="+mn-ea"/>
                <a:cs typeface="Arial" charset="0"/>
              </a:rPr>
            </a:br>
            <a:r>
              <a:rPr lang="en-US" altLang="zh-CN" sz="1200" b="1" kern="1200" dirty="0">
                <a:solidFill>
                  <a:schemeClr val="tx1"/>
                </a:solidFill>
                <a:effectLst/>
                <a:latin typeface="Arial" charset="0"/>
                <a:ea typeface="+mn-ea"/>
                <a:cs typeface="Arial" charset="0"/>
              </a:rPr>
              <a:t>Public Types</a:t>
            </a:r>
          </a:p>
          <a:p>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Key </a:t>
            </a:r>
            <a:r>
              <a:rPr lang="en-US" altLang="zh-CN" sz="1200" b="1" kern="1200" dirty="0" err="1">
                <a:solidFill>
                  <a:schemeClr val="tx1"/>
                </a:solidFill>
                <a:effectLst/>
                <a:latin typeface="Arial" charset="0"/>
                <a:ea typeface="+mn-ea"/>
                <a:cs typeface="Arial" charset="0"/>
              </a:rPr>
              <a:t>key_type</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T </a:t>
            </a:r>
            <a:r>
              <a:rPr lang="en-US" altLang="zh-CN" sz="1200" b="1" kern="1200" dirty="0" err="1">
                <a:solidFill>
                  <a:schemeClr val="tx1"/>
                </a:solidFill>
                <a:effectLst/>
                <a:latin typeface="Arial" charset="0"/>
                <a:ea typeface="+mn-ea"/>
                <a:cs typeface="Arial" charset="0"/>
              </a:rPr>
              <a:t>mapped_type</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std</a:t>
            </a:r>
            <a:r>
              <a:rPr lang="en-US" altLang="zh-CN" sz="1200" kern="1200" dirty="0">
                <a:solidFill>
                  <a:schemeClr val="tx1"/>
                </a:solidFill>
                <a:effectLst/>
                <a:latin typeface="Arial" charset="0"/>
                <a:ea typeface="+mn-ea"/>
                <a:cs typeface="Arial" charset="0"/>
              </a:rPr>
              <a:t>::pair&lt;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Key,</a:t>
            </a:r>
            <a:br>
              <a:rPr lang="en-US" altLang="zh-CN" sz="1200"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 &gt; </a:t>
            </a:r>
            <a:r>
              <a:rPr lang="en-US" altLang="zh-CN" sz="1200" b="1" kern="1200" dirty="0" err="1">
                <a:solidFill>
                  <a:schemeClr val="tx1"/>
                </a:solidFill>
                <a:effectLst/>
                <a:latin typeface="Arial" charset="0"/>
                <a:ea typeface="+mn-ea"/>
                <a:cs typeface="Arial" charset="0"/>
              </a:rPr>
              <a:t>value_type</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size_t</a:t>
            </a:r>
            <a:r>
              <a:rPr lang="en-US" altLang="zh-CN" sz="1200" kern="1200" dirty="0">
                <a:solidFill>
                  <a:schemeClr val="tx1"/>
                </a:solidFill>
                <a:effectLst/>
                <a:latin typeface="Arial" charset="0"/>
                <a:ea typeface="+mn-ea"/>
                <a:cs typeface="Arial" charset="0"/>
              </a:rPr>
              <a:t> </a:t>
            </a:r>
            <a:r>
              <a:rPr lang="en-US" altLang="zh-CN" sz="1200" b="1" kern="1200" dirty="0" err="1">
                <a:solidFill>
                  <a:schemeClr val="tx1"/>
                </a:solidFill>
                <a:effectLst/>
                <a:latin typeface="Arial" charset="0"/>
                <a:ea typeface="+mn-ea"/>
                <a:cs typeface="Arial" charset="0"/>
              </a:rPr>
              <a:t>size_type</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ptrdiff_t</a:t>
            </a:r>
            <a:r>
              <a:rPr lang="en-US" altLang="zh-CN" sz="1200" kern="1200" dirty="0">
                <a:solidFill>
                  <a:schemeClr val="tx1"/>
                </a:solidFill>
                <a:effectLst/>
                <a:latin typeface="Arial" charset="0"/>
                <a:ea typeface="+mn-ea"/>
                <a:cs typeface="Arial" charset="0"/>
              </a:rPr>
              <a:t> </a:t>
            </a:r>
            <a:r>
              <a:rPr lang="en-US" altLang="zh-CN" sz="1200" b="1" kern="1200" dirty="0" err="1">
                <a:solidFill>
                  <a:schemeClr val="tx1"/>
                </a:solidFill>
                <a:effectLst/>
                <a:latin typeface="Arial" charset="0"/>
                <a:ea typeface="+mn-ea"/>
                <a:cs typeface="Arial" charset="0"/>
              </a:rPr>
              <a:t>difference_type</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value_type</a:t>
            </a:r>
            <a:r>
              <a:rPr lang="en-US" altLang="zh-CN" sz="1200" kern="1200" dirty="0">
                <a:solidFill>
                  <a:schemeClr val="tx1"/>
                </a:solidFill>
                <a:effectLst/>
                <a:latin typeface="Arial" charset="0"/>
                <a:ea typeface="+mn-ea"/>
                <a:cs typeface="Arial" charset="0"/>
              </a:rPr>
              <a:t> * </a:t>
            </a:r>
            <a:r>
              <a:rPr lang="en-US" altLang="zh-CN" sz="1200" b="1" kern="1200" dirty="0" err="1">
                <a:solidFill>
                  <a:schemeClr val="tx1"/>
                </a:solidFill>
                <a:effectLst/>
                <a:latin typeface="Arial" charset="0"/>
                <a:ea typeface="+mn-ea"/>
                <a:cs typeface="Arial" charset="0"/>
              </a:rPr>
              <a:t>pointer</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value_type</a:t>
            </a:r>
            <a:r>
              <a:rPr lang="en-US" altLang="zh-CN" sz="1200" kern="1200" dirty="0">
                <a:solidFill>
                  <a:schemeClr val="tx1"/>
                </a:solidFill>
                <a:effectLst/>
                <a:latin typeface="Arial" charset="0"/>
                <a:ea typeface="+mn-ea"/>
                <a:cs typeface="Arial" charset="0"/>
              </a:rPr>
              <a:t> * </a:t>
            </a:r>
            <a:r>
              <a:rPr lang="en-US" altLang="zh-CN" sz="1200" b="1" kern="1200" dirty="0" err="1">
                <a:solidFill>
                  <a:schemeClr val="tx1"/>
                </a:solidFill>
                <a:effectLst/>
                <a:latin typeface="Arial" charset="0"/>
                <a:ea typeface="+mn-ea"/>
                <a:cs typeface="Arial" charset="0"/>
              </a:rPr>
              <a:t>const_pointer</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value_type</a:t>
            </a:r>
            <a:r>
              <a:rPr lang="en-US" altLang="zh-CN" sz="1200" kern="1200" dirty="0">
                <a:solidFill>
                  <a:schemeClr val="tx1"/>
                </a:solidFill>
                <a:effectLst/>
                <a:latin typeface="Arial" charset="0"/>
                <a:ea typeface="+mn-ea"/>
                <a:cs typeface="Arial" charset="0"/>
              </a:rPr>
              <a:t> &amp; </a:t>
            </a:r>
            <a:r>
              <a:rPr lang="en-US" altLang="zh-CN" sz="1200" b="1" kern="1200" dirty="0" err="1">
                <a:solidFill>
                  <a:schemeClr val="tx1"/>
                </a:solidFill>
                <a:effectLst/>
                <a:latin typeface="Arial" charset="0"/>
                <a:ea typeface="+mn-ea"/>
                <a:cs typeface="Arial" charset="0"/>
              </a:rPr>
              <a:t>reference</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value_type</a:t>
            </a:r>
            <a:r>
              <a:rPr lang="en-US" altLang="zh-CN" sz="1200" kern="1200" dirty="0">
                <a:solidFill>
                  <a:schemeClr val="tx1"/>
                </a:solidFill>
                <a:effectLst/>
                <a:latin typeface="Arial" charset="0"/>
                <a:ea typeface="+mn-ea"/>
                <a:cs typeface="Arial" charset="0"/>
              </a:rPr>
              <a:t> &amp; </a:t>
            </a:r>
            <a:r>
              <a:rPr lang="en-US" altLang="zh-CN" sz="1200" b="1" kern="1200" dirty="0" err="1">
                <a:solidFill>
                  <a:schemeClr val="tx1"/>
                </a:solidFill>
                <a:effectLst/>
                <a:latin typeface="Arial" charset="0"/>
                <a:ea typeface="+mn-ea"/>
                <a:cs typeface="Arial" charset="0"/>
              </a:rPr>
              <a:t>const_reference</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8"/>
              </a:rPr>
              <a:t>internal::</a:t>
            </a:r>
            <a:r>
              <a:rPr lang="en-US" altLang="zh-CN" sz="1200" b="1" u="none" strike="noStrike" kern="1200" dirty="0" err="1">
                <a:solidFill>
                  <a:schemeClr val="tx1"/>
                </a:solidFill>
                <a:effectLst/>
                <a:latin typeface="Arial" charset="0"/>
                <a:ea typeface="+mn-ea"/>
                <a:cs typeface="Arial" charset="0"/>
                <a:hlinkClick r:id="rId8"/>
              </a:rPr>
              <a:t>hash_map_iterator</a:t>
            </a:r>
            <a:r>
              <a:rPr lang="en-US" altLang="zh-CN" sz="1200" kern="1200" dirty="0">
                <a:solidFill>
                  <a:schemeClr val="tx1"/>
                </a:solidFill>
                <a:effectLst/>
                <a:latin typeface="Arial" charset="0"/>
                <a:ea typeface="+mn-ea"/>
                <a:cs typeface="Arial" charset="0"/>
              </a:rPr>
              <a:t>&lt;</a:t>
            </a:r>
            <a:br>
              <a:rPr lang="en-US" altLang="zh-CN" sz="1200" kern="1200" dirty="0">
                <a:solidFill>
                  <a:schemeClr val="tx1"/>
                </a:solidFill>
                <a:effectLst/>
                <a:latin typeface="Arial" charset="0"/>
                <a:ea typeface="+mn-ea"/>
                <a:cs typeface="Arial" charset="0"/>
              </a:rPr>
            </a:br>
            <a:r>
              <a:rPr lang="en-US" altLang="zh-CN" sz="1200" b="1" u="none" strike="noStrike" kern="1200" dirty="0" err="1">
                <a:solidFill>
                  <a:schemeClr val="tx1"/>
                </a:solidFill>
                <a:effectLst/>
                <a:latin typeface="Arial" charset="0"/>
                <a:ea typeface="+mn-ea"/>
                <a:cs typeface="Arial" charset="0"/>
                <a:hlinkClick r:id="rId9"/>
              </a:rPr>
              <a:t>concurrent_hash_map</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value_type</a:t>
            </a:r>
            <a:r>
              <a:rPr lang="en-US" altLang="zh-CN" sz="1200" kern="1200" dirty="0">
                <a:solidFill>
                  <a:schemeClr val="tx1"/>
                </a:solidFill>
                <a:effectLst/>
                <a:latin typeface="Arial" charset="0"/>
                <a:ea typeface="+mn-ea"/>
                <a:cs typeface="Arial" charset="0"/>
              </a:rPr>
              <a:t> &gt; </a:t>
            </a:r>
            <a:r>
              <a:rPr lang="en-US" altLang="zh-CN" sz="1200" b="1" kern="1200" dirty="0" err="1">
                <a:solidFill>
                  <a:schemeClr val="tx1"/>
                </a:solidFill>
                <a:effectLst/>
                <a:latin typeface="Arial" charset="0"/>
                <a:ea typeface="+mn-ea"/>
                <a:cs typeface="Arial" charset="0"/>
              </a:rPr>
              <a:t>iterator</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8"/>
              </a:rPr>
              <a:t>internal::</a:t>
            </a:r>
            <a:r>
              <a:rPr lang="en-US" altLang="zh-CN" sz="1200" b="1" u="none" strike="noStrike" kern="1200" dirty="0" err="1">
                <a:solidFill>
                  <a:schemeClr val="tx1"/>
                </a:solidFill>
                <a:effectLst/>
                <a:latin typeface="Arial" charset="0"/>
                <a:ea typeface="+mn-ea"/>
                <a:cs typeface="Arial" charset="0"/>
                <a:hlinkClick r:id="rId8"/>
              </a:rPr>
              <a:t>hash_map_iterator</a:t>
            </a:r>
            <a:r>
              <a:rPr lang="en-US" altLang="zh-CN" sz="1200" kern="1200" dirty="0">
                <a:solidFill>
                  <a:schemeClr val="tx1"/>
                </a:solidFill>
                <a:effectLst/>
                <a:latin typeface="Arial" charset="0"/>
                <a:ea typeface="+mn-ea"/>
                <a:cs typeface="Arial" charset="0"/>
              </a:rPr>
              <a:t>&lt;</a:t>
            </a:r>
            <a:br>
              <a:rPr lang="en-US" altLang="zh-CN" sz="1200" kern="1200" dirty="0">
                <a:solidFill>
                  <a:schemeClr val="tx1"/>
                </a:solidFill>
                <a:effectLst/>
                <a:latin typeface="Arial" charset="0"/>
                <a:ea typeface="+mn-ea"/>
                <a:cs typeface="Arial" charset="0"/>
              </a:rPr>
            </a:br>
            <a:r>
              <a:rPr lang="en-US" altLang="zh-CN" sz="1200" b="1" u="none" strike="noStrike" kern="1200" dirty="0" err="1">
                <a:solidFill>
                  <a:schemeClr val="tx1"/>
                </a:solidFill>
                <a:effectLst/>
                <a:latin typeface="Arial" charset="0"/>
                <a:ea typeface="+mn-ea"/>
                <a:cs typeface="Arial" charset="0"/>
                <a:hlinkClick r:id="rId9"/>
              </a:rPr>
              <a:t>concurrent_hash_map</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br>
              <a:rPr lang="en-US" altLang="zh-CN" sz="1200"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value_type</a:t>
            </a:r>
            <a:r>
              <a:rPr lang="en-US" altLang="zh-CN" sz="1200" kern="1200" dirty="0">
                <a:solidFill>
                  <a:schemeClr val="tx1"/>
                </a:solidFill>
                <a:effectLst/>
                <a:latin typeface="Arial" charset="0"/>
                <a:ea typeface="+mn-ea"/>
                <a:cs typeface="Arial" charset="0"/>
              </a:rPr>
              <a:t> &gt; </a:t>
            </a:r>
            <a:r>
              <a:rPr lang="en-US" altLang="zh-CN" sz="1200" b="1" kern="1200" dirty="0" err="1">
                <a:solidFill>
                  <a:schemeClr val="tx1"/>
                </a:solidFill>
                <a:effectLst/>
                <a:latin typeface="Arial" charset="0"/>
                <a:ea typeface="+mn-ea"/>
                <a:cs typeface="Arial" charset="0"/>
              </a:rPr>
              <a:t>const_iterator</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10"/>
              </a:rPr>
              <a:t>internal::</a:t>
            </a:r>
            <a:r>
              <a:rPr lang="en-US" altLang="zh-CN" sz="1200" b="1" u="none" strike="noStrike" kern="1200" dirty="0" err="1">
                <a:solidFill>
                  <a:schemeClr val="tx1"/>
                </a:solidFill>
                <a:effectLst/>
                <a:latin typeface="Arial" charset="0"/>
                <a:ea typeface="+mn-ea"/>
                <a:cs typeface="Arial" charset="0"/>
                <a:hlinkClick r:id="rId10"/>
              </a:rPr>
              <a:t>hash_map_range</a:t>
            </a:r>
            <a:r>
              <a:rPr lang="en-US" altLang="zh-CN" sz="1200" kern="1200" dirty="0">
                <a:solidFill>
                  <a:schemeClr val="tx1"/>
                </a:solidFill>
                <a:effectLst/>
                <a:latin typeface="Arial" charset="0"/>
                <a:ea typeface="+mn-ea"/>
                <a:cs typeface="Arial" charset="0"/>
              </a:rPr>
              <a:t>&lt;</a:t>
            </a:r>
            <a:br>
              <a:rPr lang="en-US" altLang="zh-CN" sz="1200" kern="1200" dirty="0">
                <a:solidFill>
                  <a:schemeClr val="tx1"/>
                </a:solidFill>
                <a:effectLst/>
                <a:latin typeface="Arial" charset="0"/>
                <a:ea typeface="+mn-ea"/>
                <a:cs typeface="Arial" charset="0"/>
              </a:rPr>
            </a:br>
            <a:r>
              <a:rPr lang="en-US" altLang="zh-CN" sz="1200" b="1" u="none" strike="noStrike" kern="1200" dirty="0">
                <a:solidFill>
                  <a:schemeClr val="tx1"/>
                </a:solidFill>
                <a:effectLst/>
                <a:latin typeface="Arial" charset="0"/>
                <a:ea typeface="+mn-ea"/>
                <a:cs typeface="Arial" charset="0"/>
                <a:hlinkClick r:id="rId8"/>
              </a:rPr>
              <a:t>iterator</a:t>
            </a:r>
            <a:r>
              <a:rPr lang="en-US" altLang="zh-CN" sz="1200" kern="1200" dirty="0">
                <a:solidFill>
                  <a:schemeClr val="tx1"/>
                </a:solidFill>
                <a:effectLst/>
                <a:latin typeface="Arial" charset="0"/>
                <a:ea typeface="+mn-ea"/>
                <a:cs typeface="Arial" charset="0"/>
              </a:rPr>
              <a:t> &gt; </a:t>
            </a:r>
            <a:r>
              <a:rPr lang="en-US" altLang="zh-CN" sz="1200" b="1" kern="1200" dirty="0" err="1">
                <a:solidFill>
                  <a:schemeClr val="tx1"/>
                </a:solidFill>
                <a:effectLst/>
                <a:latin typeface="Arial" charset="0"/>
                <a:ea typeface="+mn-ea"/>
                <a:cs typeface="Arial" charset="0"/>
              </a:rPr>
              <a:t>range_type</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10"/>
              </a:rPr>
              <a:t>internal::</a:t>
            </a:r>
            <a:r>
              <a:rPr lang="en-US" altLang="zh-CN" sz="1200" b="1" u="none" strike="noStrike" kern="1200" dirty="0" err="1">
                <a:solidFill>
                  <a:schemeClr val="tx1"/>
                </a:solidFill>
                <a:effectLst/>
                <a:latin typeface="Arial" charset="0"/>
                <a:ea typeface="+mn-ea"/>
                <a:cs typeface="Arial" charset="0"/>
                <a:hlinkClick r:id="rId10"/>
              </a:rPr>
              <a:t>hash_map_range</a:t>
            </a:r>
            <a:r>
              <a:rPr lang="en-US" altLang="zh-CN" sz="1200" kern="1200" dirty="0">
                <a:solidFill>
                  <a:schemeClr val="tx1"/>
                </a:solidFill>
                <a:effectLst/>
                <a:latin typeface="Arial" charset="0"/>
                <a:ea typeface="+mn-ea"/>
                <a:cs typeface="Arial" charset="0"/>
              </a:rPr>
              <a:t>&lt;</a:t>
            </a:r>
            <a:br>
              <a:rPr lang="en-US" altLang="zh-CN" sz="1200" kern="1200" dirty="0">
                <a:solidFill>
                  <a:schemeClr val="tx1"/>
                </a:solidFill>
                <a:effectLst/>
                <a:latin typeface="Arial" charset="0"/>
                <a:ea typeface="+mn-ea"/>
                <a:cs typeface="Arial" charset="0"/>
              </a:rPr>
            </a:br>
            <a:r>
              <a:rPr lang="en-US" altLang="zh-CN" sz="1200" b="1" u="none" strike="noStrike" kern="1200" dirty="0" err="1">
                <a:solidFill>
                  <a:schemeClr val="tx1"/>
                </a:solidFill>
                <a:effectLst/>
                <a:latin typeface="Arial" charset="0"/>
                <a:ea typeface="+mn-ea"/>
                <a:cs typeface="Arial" charset="0"/>
                <a:hlinkClick r:id="rId8"/>
              </a:rPr>
              <a:t>const_iterator</a:t>
            </a:r>
            <a:r>
              <a:rPr lang="en-US" altLang="zh-CN" sz="1200" kern="1200" dirty="0">
                <a:solidFill>
                  <a:schemeClr val="tx1"/>
                </a:solidFill>
                <a:effectLst/>
                <a:latin typeface="Arial" charset="0"/>
                <a:ea typeface="+mn-ea"/>
                <a:cs typeface="Arial" charset="0"/>
              </a:rPr>
              <a:t> &gt; </a:t>
            </a:r>
            <a:r>
              <a:rPr lang="en-US" altLang="zh-CN" sz="1200" b="1" kern="1200" dirty="0" err="1">
                <a:solidFill>
                  <a:schemeClr val="tx1"/>
                </a:solidFill>
                <a:effectLst/>
                <a:latin typeface="Arial" charset="0"/>
                <a:ea typeface="+mn-ea"/>
                <a:cs typeface="Arial" charset="0"/>
              </a:rPr>
              <a:t>const_range_type</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 </a:t>
            </a:r>
            <a:r>
              <a:rPr lang="en-US" altLang="zh-CN" sz="1200" b="1" kern="1200" dirty="0" err="1">
                <a:solidFill>
                  <a:schemeClr val="tx1"/>
                </a:solidFill>
                <a:effectLst/>
                <a:latin typeface="Arial" charset="0"/>
                <a:ea typeface="+mn-ea"/>
                <a:cs typeface="Arial" charset="0"/>
              </a:rPr>
              <a:t>allocator_type</a:t>
            </a:r>
            <a:br>
              <a:rPr lang="en-US" altLang="zh-CN" sz="1200" kern="1200" dirty="0">
                <a:solidFill>
                  <a:schemeClr val="tx1"/>
                </a:solidFill>
                <a:effectLst/>
                <a:latin typeface="Arial" charset="0"/>
                <a:ea typeface="+mn-ea"/>
                <a:cs typeface="Arial" charset="0"/>
              </a:rPr>
            </a:br>
            <a:r>
              <a:rPr lang="en-US" altLang="zh-CN" sz="1200" b="1" kern="1200" dirty="0">
                <a:solidFill>
                  <a:schemeClr val="tx1"/>
                </a:solidFill>
                <a:effectLst/>
                <a:latin typeface="Arial" charset="0"/>
                <a:ea typeface="+mn-ea"/>
                <a:cs typeface="Arial" charset="0"/>
              </a:rPr>
              <a:t>Public Member Functions</a:t>
            </a:r>
          </a:p>
          <a:p>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11"/>
              </a:rPr>
              <a:t>concurrent_hash_map</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allocator_type</a:t>
            </a:r>
            <a:r>
              <a:rPr lang="en-US" altLang="zh-CN" sz="1200" kern="1200" dirty="0">
                <a:solidFill>
                  <a:schemeClr val="tx1"/>
                </a:solidFill>
                <a:effectLst/>
                <a:latin typeface="Arial" charset="0"/>
                <a:ea typeface="+mn-ea"/>
                <a:cs typeface="Arial" charset="0"/>
              </a:rPr>
              <a:t> &amp;a=</a:t>
            </a:r>
            <a:r>
              <a:rPr lang="en-US" altLang="zh-CN" sz="1200" kern="1200" dirty="0" err="1">
                <a:solidFill>
                  <a:schemeClr val="tx1"/>
                </a:solidFill>
                <a:effectLst/>
                <a:latin typeface="Arial" charset="0"/>
                <a:ea typeface="+mn-ea"/>
                <a:cs typeface="Arial" charset="0"/>
              </a:rPr>
              <a:t>allocator_type</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Construct empty table.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12"/>
              </a:rPr>
              <a:t>concurrent_hash_map</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9"/>
              </a:rPr>
              <a:t>concurrent_hash_map</a:t>
            </a:r>
            <a:r>
              <a:rPr lang="en-US" altLang="zh-CN" sz="1200" kern="1200" dirty="0">
                <a:solidFill>
                  <a:schemeClr val="tx1"/>
                </a:solidFill>
                <a:effectLst/>
                <a:latin typeface="Arial" charset="0"/>
                <a:ea typeface="+mn-ea"/>
                <a:cs typeface="Arial" charset="0"/>
              </a:rPr>
              <a:t> &amp;table,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allocator_type</a:t>
            </a:r>
            <a:r>
              <a:rPr lang="en-US" altLang="zh-CN" sz="1200" kern="1200" dirty="0">
                <a:solidFill>
                  <a:schemeClr val="tx1"/>
                </a:solidFill>
                <a:effectLst/>
                <a:latin typeface="Arial" charset="0"/>
                <a:ea typeface="+mn-ea"/>
                <a:cs typeface="Arial" charset="0"/>
              </a:rPr>
              <a:t> &amp;a=</a:t>
            </a:r>
            <a:r>
              <a:rPr lang="en-US" altLang="zh-CN" sz="1200" kern="1200" dirty="0" err="1">
                <a:solidFill>
                  <a:schemeClr val="tx1"/>
                </a:solidFill>
                <a:effectLst/>
                <a:latin typeface="Arial" charset="0"/>
                <a:ea typeface="+mn-ea"/>
                <a:cs typeface="Arial" charset="0"/>
              </a:rPr>
              <a:t>allocator_type</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Copy constructor.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I&gt; </a:t>
            </a:r>
            <a:r>
              <a:rPr lang="en-US" altLang="zh-CN" sz="1200" b="1" u="none" strike="noStrike" kern="1200" dirty="0" err="1">
                <a:solidFill>
                  <a:schemeClr val="tx1"/>
                </a:solidFill>
                <a:effectLst/>
                <a:latin typeface="Arial" charset="0"/>
                <a:ea typeface="+mn-ea"/>
                <a:cs typeface="Arial" charset="0"/>
                <a:hlinkClick r:id="rId13"/>
              </a:rPr>
              <a:t>concurrent_hash_map</a:t>
            </a:r>
            <a:r>
              <a:rPr lang="en-US" altLang="zh-CN" sz="1200" kern="1200" dirty="0">
                <a:solidFill>
                  <a:schemeClr val="tx1"/>
                </a:solidFill>
                <a:effectLst/>
                <a:latin typeface="Arial" charset="0"/>
                <a:ea typeface="+mn-ea"/>
                <a:cs typeface="Arial" charset="0"/>
              </a:rPr>
              <a:t> (I first, I last,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allocator_type</a:t>
            </a:r>
            <a:r>
              <a:rPr lang="en-US" altLang="zh-CN" sz="1200" kern="1200" dirty="0">
                <a:solidFill>
                  <a:schemeClr val="tx1"/>
                </a:solidFill>
                <a:effectLst/>
                <a:latin typeface="Arial" charset="0"/>
                <a:ea typeface="+mn-ea"/>
                <a:cs typeface="Arial" charset="0"/>
              </a:rPr>
              <a:t> &amp;a=</a:t>
            </a:r>
            <a:r>
              <a:rPr lang="en-US" altLang="zh-CN" sz="1200" kern="1200" dirty="0" err="1">
                <a:solidFill>
                  <a:schemeClr val="tx1"/>
                </a:solidFill>
                <a:effectLst/>
                <a:latin typeface="Arial" charset="0"/>
                <a:ea typeface="+mn-ea"/>
                <a:cs typeface="Arial" charset="0"/>
              </a:rPr>
              <a:t>allocator_type</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Construction with copying iteration range and given allocator instance. </a:t>
            </a:r>
            <a:br>
              <a:rPr lang="en-US" altLang="zh-CN" sz="1200" i="1" kern="1200" dirty="0">
                <a:solidFill>
                  <a:schemeClr val="tx1"/>
                </a:solidFill>
                <a:effectLst/>
                <a:latin typeface="Arial" charset="0"/>
                <a:ea typeface="+mn-ea"/>
                <a:cs typeface="Arial" charset="0"/>
              </a:rPr>
            </a:br>
            <a:r>
              <a:rPr lang="en-US" altLang="zh-CN" sz="1200" b="1" u="none" strike="noStrike" kern="1200" dirty="0" err="1">
                <a:solidFill>
                  <a:schemeClr val="tx1"/>
                </a:solidFill>
                <a:effectLst/>
                <a:latin typeface="Arial" charset="0"/>
                <a:ea typeface="+mn-ea"/>
                <a:cs typeface="Arial" charset="0"/>
                <a:hlinkClick r:id="rId9"/>
              </a:rPr>
              <a:t>concurrent_hash_map</a:t>
            </a:r>
            <a:r>
              <a:rPr lang="en-US" altLang="zh-CN" sz="1200" kern="1200" dirty="0">
                <a:solidFill>
                  <a:schemeClr val="tx1"/>
                </a:solidFill>
                <a:effectLst/>
                <a:latin typeface="Arial" charset="0"/>
                <a:ea typeface="+mn-ea"/>
                <a:cs typeface="Arial" charset="0"/>
              </a:rPr>
              <a:t> &amp; </a:t>
            </a:r>
            <a:r>
              <a:rPr lang="en-US" altLang="zh-CN" sz="1200" b="1" u="none" strike="noStrike" kern="1200" dirty="0">
                <a:solidFill>
                  <a:schemeClr val="tx1"/>
                </a:solidFill>
                <a:effectLst/>
                <a:latin typeface="Arial" charset="0"/>
                <a:ea typeface="+mn-ea"/>
                <a:cs typeface="Arial" charset="0"/>
                <a:hlinkClick r:id="rId14"/>
              </a:rPr>
              <a:t>operator=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9"/>
              </a:rPr>
              <a:t>concurrent_hash_map</a:t>
            </a:r>
            <a:r>
              <a:rPr lang="en-US" altLang="zh-CN" sz="1200" kern="1200" dirty="0">
                <a:solidFill>
                  <a:schemeClr val="tx1"/>
                </a:solidFill>
                <a:effectLst/>
                <a:latin typeface="Arial" charset="0"/>
                <a:ea typeface="+mn-ea"/>
                <a:cs typeface="Arial" charset="0"/>
              </a:rPr>
              <a:t> &amp;table)</a:t>
            </a:r>
            <a:r>
              <a:rPr lang="en-US" altLang="zh-CN" sz="1200" i="1" kern="1200" dirty="0">
                <a:solidFill>
                  <a:schemeClr val="tx1"/>
                </a:solidFill>
                <a:effectLst/>
                <a:latin typeface="Arial" charset="0"/>
                <a:ea typeface="+mn-ea"/>
                <a:cs typeface="Arial" charset="0"/>
              </a:rPr>
              <a:t> Assignment.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a:t>
            </a:r>
            <a:r>
              <a:rPr lang="en-US" altLang="zh-CN" sz="1200" b="1" u="none" strike="noStrike" kern="1200" dirty="0">
                <a:solidFill>
                  <a:schemeClr val="tx1"/>
                </a:solidFill>
                <a:effectLst/>
                <a:latin typeface="Arial" charset="0"/>
                <a:ea typeface="+mn-ea"/>
                <a:cs typeface="Arial" charset="0"/>
                <a:hlinkClick r:id="rId15"/>
              </a:rPr>
              <a:t>clear</a:t>
            </a:r>
            <a:r>
              <a:rPr lang="en-US" altLang="zh-CN" sz="1200"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rPr>
              <a:t> Clear table.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16"/>
              </a:rPr>
              <a:t>~</a:t>
            </a:r>
            <a:r>
              <a:rPr lang="en-US" altLang="zh-CN" sz="1200" b="1" u="none" strike="noStrike" kern="1200" dirty="0" err="1">
                <a:solidFill>
                  <a:schemeClr val="tx1"/>
                </a:solidFill>
                <a:effectLst/>
                <a:latin typeface="Arial" charset="0"/>
                <a:ea typeface="+mn-ea"/>
                <a:cs typeface="Arial" charset="0"/>
                <a:hlinkClick r:id="rId16"/>
              </a:rPr>
              <a:t>concurrent_hash_map</a:t>
            </a:r>
            <a:r>
              <a:rPr lang="en-US" altLang="zh-CN" sz="1200"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rPr>
              <a:t> Clear table and destroy it. </a:t>
            </a:r>
            <a:br>
              <a:rPr lang="en-US" altLang="zh-CN" sz="1200" i="1" kern="1200" dirty="0">
                <a:solidFill>
                  <a:schemeClr val="tx1"/>
                </a:solidFill>
                <a:effectLst/>
                <a:latin typeface="Arial" charset="0"/>
                <a:ea typeface="+mn-ea"/>
                <a:cs typeface="Arial" charset="0"/>
              </a:rPr>
            </a:br>
            <a:r>
              <a:rPr lang="en-US" altLang="zh-CN" sz="1200" b="1" u="none" strike="noStrike" kern="1200" dirty="0" err="1">
                <a:solidFill>
                  <a:schemeClr val="tx1"/>
                </a:solidFill>
                <a:effectLst/>
                <a:latin typeface="Arial" charset="0"/>
                <a:ea typeface="+mn-ea"/>
                <a:cs typeface="Arial" charset="0"/>
                <a:hlinkClick r:id="rId10"/>
              </a:rPr>
              <a:t>range_type</a:t>
            </a:r>
            <a:r>
              <a:rPr lang="en-US" altLang="zh-CN" sz="1200" kern="1200" dirty="0">
                <a:solidFill>
                  <a:schemeClr val="tx1"/>
                </a:solidFill>
                <a:effectLst/>
                <a:latin typeface="Arial" charset="0"/>
                <a:ea typeface="+mn-ea"/>
                <a:cs typeface="Arial" charset="0"/>
              </a:rPr>
              <a:t> </a:t>
            </a:r>
            <a:r>
              <a:rPr lang="en-US" altLang="zh-CN" sz="1200" b="1" kern="1200" dirty="0">
                <a:solidFill>
                  <a:schemeClr val="tx1"/>
                </a:solidFill>
                <a:effectLst/>
                <a:latin typeface="Arial" charset="0"/>
                <a:ea typeface="+mn-ea"/>
                <a:cs typeface="Arial" charset="0"/>
              </a:rPr>
              <a:t>range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size_type</a:t>
            </a:r>
            <a:r>
              <a:rPr lang="en-US" altLang="zh-CN" sz="1200" kern="1200" dirty="0">
                <a:solidFill>
                  <a:schemeClr val="tx1"/>
                </a:solidFill>
                <a:effectLst/>
                <a:latin typeface="Arial" charset="0"/>
                <a:ea typeface="+mn-ea"/>
                <a:cs typeface="Arial" charset="0"/>
              </a:rPr>
              <a:t> grainsize=1)</a:t>
            </a:r>
            <a:r>
              <a:rPr lang="en-US" altLang="zh-CN" sz="1200" b="1" u="none" strike="noStrike" kern="1200" dirty="0" err="1">
                <a:solidFill>
                  <a:schemeClr val="tx1"/>
                </a:solidFill>
                <a:effectLst/>
                <a:latin typeface="Arial" charset="0"/>
                <a:ea typeface="+mn-ea"/>
                <a:cs typeface="Arial" charset="0"/>
                <a:hlinkClick r:id="rId10"/>
              </a:rPr>
              <a:t>const_range_type</a:t>
            </a:r>
            <a:r>
              <a:rPr lang="en-US" altLang="zh-CN" sz="1200" kern="1200" dirty="0">
                <a:solidFill>
                  <a:schemeClr val="tx1"/>
                </a:solidFill>
                <a:effectLst/>
                <a:latin typeface="Arial" charset="0"/>
                <a:ea typeface="+mn-ea"/>
                <a:cs typeface="Arial" charset="0"/>
              </a:rPr>
              <a:t> </a:t>
            </a:r>
            <a:r>
              <a:rPr lang="en-US" altLang="zh-CN" sz="1200" b="1" kern="1200" dirty="0">
                <a:solidFill>
                  <a:schemeClr val="tx1"/>
                </a:solidFill>
                <a:effectLst/>
                <a:latin typeface="Arial" charset="0"/>
                <a:ea typeface="+mn-ea"/>
                <a:cs typeface="Arial" charset="0"/>
              </a:rPr>
              <a:t>range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size_type</a:t>
            </a:r>
            <a:r>
              <a:rPr lang="en-US" altLang="zh-CN" sz="1200" kern="1200" dirty="0">
                <a:solidFill>
                  <a:schemeClr val="tx1"/>
                </a:solidFill>
                <a:effectLst/>
                <a:latin typeface="Arial" charset="0"/>
                <a:ea typeface="+mn-ea"/>
                <a:cs typeface="Arial" charset="0"/>
              </a:rPr>
              <a:t> grainsize=1) </a:t>
            </a:r>
            <a:r>
              <a:rPr lang="en-US" altLang="zh-CN" sz="1200" kern="1200" dirty="0" err="1">
                <a:solidFill>
                  <a:schemeClr val="tx1"/>
                </a:solidFill>
                <a:effectLst/>
                <a:latin typeface="Arial" charset="0"/>
                <a:ea typeface="+mn-ea"/>
                <a:cs typeface="Arial" charset="0"/>
              </a:rPr>
              <a:t>const</a:t>
            </a:r>
            <a:r>
              <a:rPr lang="en-US" altLang="zh-CN" sz="1200" b="1" u="none" strike="noStrike" kern="1200" dirty="0" err="1">
                <a:solidFill>
                  <a:schemeClr val="tx1"/>
                </a:solidFill>
                <a:effectLst/>
                <a:latin typeface="Arial" charset="0"/>
                <a:ea typeface="+mn-ea"/>
                <a:cs typeface="Arial" charset="0"/>
                <a:hlinkClick r:id="rId8"/>
              </a:rPr>
              <a:t>iterator</a:t>
            </a:r>
            <a:r>
              <a:rPr lang="en-US" altLang="zh-CN" sz="1200" kern="1200" dirty="0">
                <a:solidFill>
                  <a:schemeClr val="tx1"/>
                </a:solidFill>
                <a:effectLst/>
                <a:latin typeface="Arial" charset="0"/>
                <a:ea typeface="+mn-ea"/>
                <a:cs typeface="Arial" charset="0"/>
              </a:rPr>
              <a:t> </a:t>
            </a:r>
            <a:r>
              <a:rPr lang="en-US" altLang="zh-CN" sz="1200" b="1" kern="1200" dirty="0">
                <a:solidFill>
                  <a:schemeClr val="tx1"/>
                </a:solidFill>
                <a:effectLst/>
                <a:latin typeface="Arial" charset="0"/>
                <a:ea typeface="+mn-ea"/>
                <a:cs typeface="Arial" charset="0"/>
              </a:rPr>
              <a:t>begin</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8"/>
              </a:rPr>
              <a:t>iterator</a:t>
            </a:r>
            <a:r>
              <a:rPr lang="en-US" altLang="zh-CN" sz="1200" kern="1200" dirty="0">
                <a:solidFill>
                  <a:schemeClr val="tx1"/>
                </a:solidFill>
                <a:effectLst/>
                <a:latin typeface="Arial" charset="0"/>
                <a:ea typeface="+mn-ea"/>
                <a:cs typeface="Arial" charset="0"/>
              </a:rPr>
              <a:t> </a:t>
            </a:r>
            <a:r>
              <a:rPr lang="en-US" altLang="zh-CN" sz="1200" b="1" kern="1200" dirty="0">
                <a:solidFill>
                  <a:schemeClr val="tx1"/>
                </a:solidFill>
                <a:effectLst/>
                <a:latin typeface="Arial" charset="0"/>
                <a:ea typeface="+mn-ea"/>
                <a:cs typeface="Arial" charset="0"/>
              </a:rPr>
              <a:t>end</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8"/>
              </a:rPr>
              <a:t>const_iterator</a:t>
            </a:r>
            <a:r>
              <a:rPr lang="en-US" altLang="zh-CN" sz="1200" kern="1200" dirty="0">
                <a:solidFill>
                  <a:schemeClr val="tx1"/>
                </a:solidFill>
                <a:effectLst/>
                <a:latin typeface="Arial" charset="0"/>
                <a:ea typeface="+mn-ea"/>
                <a:cs typeface="Arial" charset="0"/>
              </a:rPr>
              <a:t> </a:t>
            </a:r>
            <a:r>
              <a:rPr lang="en-US" altLang="zh-CN" sz="1200" b="1" kern="1200" dirty="0">
                <a:solidFill>
                  <a:schemeClr val="tx1"/>
                </a:solidFill>
                <a:effectLst/>
                <a:latin typeface="Arial" charset="0"/>
                <a:ea typeface="+mn-ea"/>
                <a:cs typeface="Arial" charset="0"/>
              </a:rPr>
              <a:t>begin</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b="1" u="none" strike="noStrike" kern="1200" dirty="0" err="1">
                <a:solidFill>
                  <a:schemeClr val="tx1"/>
                </a:solidFill>
                <a:effectLst/>
                <a:latin typeface="Arial" charset="0"/>
                <a:ea typeface="+mn-ea"/>
                <a:cs typeface="Arial" charset="0"/>
                <a:hlinkClick r:id="rId8"/>
              </a:rPr>
              <a:t>const_iterator</a:t>
            </a:r>
            <a:r>
              <a:rPr lang="en-US" altLang="zh-CN" sz="1200" kern="1200" dirty="0">
                <a:solidFill>
                  <a:schemeClr val="tx1"/>
                </a:solidFill>
                <a:effectLst/>
                <a:latin typeface="Arial" charset="0"/>
                <a:ea typeface="+mn-ea"/>
                <a:cs typeface="Arial" charset="0"/>
              </a:rPr>
              <a:t> </a:t>
            </a:r>
            <a:r>
              <a:rPr lang="en-US" altLang="zh-CN" sz="1200" b="1" kern="1200" dirty="0">
                <a:solidFill>
                  <a:schemeClr val="tx1"/>
                </a:solidFill>
                <a:effectLst/>
                <a:latin typeface="Arial" charset="0"/>
                <a:ea typeface="+mn-ea"/>
                <a:cs typeface="Arial" charset="0"/>
              </a:rPr>
              <a:t>end</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conststd</a:t>
            </a:r>
            <a:r>
              <a:rPr lang="en-US" altLang="zh-CN" sz="1200" kern="1200" dirty="0">
                <a:solidFill>
                  <a:schemeClr val="tx1"/>
                </a:solidFill>
                <a:effectLst/>
                <a:latin typeface="Arial" charset="0"/>
                <a:ea typeface="+mn-ea"/>
                <a:cs typeface="Arial" charset="0"/>
              </a:rPr>
              <a:t>::pair&lt; </a:t>
            </a:r>
            <a:r>
              <a:rPr lang="en-US" altLang="zh-CN" sz="1200" b="1" u="none" strike="noStrike" kern="1200" dirty="0">
                <a:solidFill>
                  <a:schemeClr val="tx1"/>
                </a:solidFill>
                <a:effectLst/>
                <a:latin typeface="Arial" charset="0"/>
                <a:ea typeface="+mn-ea"/>
                <a:cs typeface="Arial" charset="0"/>
                <a:hlinkClick r:id="rId8"/>
              </a:rPr>
              <a:t>iterator</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8"/>
              </a:rPr>
              <a:t>iterator</a:t>
            </a:r>
            <a:r>
              <a:rPr lang="en-US" altLang="zh-CN" sz="1200" kern="1200" dirty="0">
                <a:solidFill>
                  <a:schemeClr val="tx1"/>
                </a:solidFill>
                <a:effectLst/>
                <a:latin typeface="Arial" charset="0"/>
                <a:ea typeface="+mn-ea"/>
                <a:cs typeface="Arial" charset="0"/>
              </a:rPr>
              <a:t> &gt; </a:t>
            </a:r>
            <a:r>
              <a:rPr lang="en-US" altLang="zh-CN" sz="1200" b="1" kern="1200" dirty="0" err="1">
                <a:solidFill>
                  <a:schemeClr val="tx1"/>
                </a:solidFill>
                <a:effectLst/>
                <a:latin typeface="Arial" charset="0"/>
                <a:ea typeface="+mn-ea"/>
                <a:cs typeface="Arial" charset="0"/>
              </a:rPr>
              <a:t>equal_range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Key &amp;key)</a:t>
            </a:r>
            <a:r>
              <a:rPr lang="en-US" altLang="zh-CN" sz="1200" kern="1200" dirty="0" err="1">
                <a:solidFill>
                  <a:schemeClr val="tx1"/>
                </a:solidFill>
                <a:effectLst/>
                <a:latin typeface="Arial" charset="0"/>
                <a:ea typeface="+mn-ea"/>
                <a:cs typeface="Arial" charset="0"/>
              </a:rPr>
              <a:t>std</a:t>
            </a:r>
            <a:r>
              <a:rPr lang="en-US" altLang="zh-CN" sz="1200" kern="1200" dirty="0">
                <a:solidFill>
                  <a:schemeClr val="tx1"/>
                </a:solidFill>
                <a:effectLst/>
                <a:latin typeface="Arial" charset="0"/>
                <a:ea typeface="+mn-ea"/>
                <a:cs typeface="Arial" charset="0"/>
              </a:rPr>
              <a:t>::pair&lt; </a:t>
            </a:r>
            <a:r>
              <a:rPr lang="en-US" altLang="zh-CN" sz="1200" b="1" u="none" strike="noStrike" kern="1200" dirty="0" err="1">
                <a:solidFill>
                  <a:schemeClr val="tx1"/>
                </a:solidFill>
                <a:effectLst/>
                <a:latin typeface="Arial" charset="0"/>
                <a:ea typeface="+mn-ea"/>
                <a:cs typeface="Arial" charset="0"/>
                <a:hlinkClick r:id="rId8"/>
              </a:rPr>
              <a:t>const_iterator</a:t>
            </a:r>
            <a:r>
              <a:rPr lang="en-US" altLang="zh-CN" sz="1200" kern="1200" dirty="0">
                <a:solidFill>
                  <a:schemeClr val="tx1"/>
                </a:solidFill>
                <a:effectLst/>
                <a:latin typeface="Arial" charset="0"/>
                <a:ea typeface="+mn-ea"/>
                <a:cs typeface="Arial" charset="0"/>
              </a:rPr>
              <a:t>,</a:t>
            </a:r>
            <a:br>
              <a:rPr lang="en-US" altLang="zh-CN" sz="1200" kern="1200" dirty="0">
                <a:solidFill>
                  <a:schemeClr val="tx1"/>
                </a:solidFill>
                <a:effectLst/>
                <a:latin typeface="Arial" charset="0"/>
                <a:ea typeface="+mn-ea"/>
                <a:cs typeface="Arial" charset="0"/>
              </a:rPr>
            </a:br>
            <a:r>
              <a:rPr lang="en-US" altLang="zh-CN" sz="1200" b="1" u="none" strike="noStrike" kern="1200" dirty="0" err="1">
                <a:solidFill>
                  <a:schemeClr val="tx1"/>
                </a:solidFill>
                <a:effectLst/>
                <a:latin typeface="Arial" charset="0"/>
                <a:ea typeface="+mn-ea"/>
                <a:cs typeface="Arial" charset="0"/>
                <a:hlinkClick r:id="rId8"/>
              </a:rPr>
              <a:t>const_iterator</a:t>
            </a:r>
            <a:r>
              <a:rPr lang="en-US" altLang="zh-CN" sz="1200" kern="1200" dirty="0">
                <a:solidFill>
                  <a:schemeClr val="tx1"/>
                </a:solidFill>
                <a:effectLst/>
                <a:latin typeface="Arial" charset="0"/>
                <a:ea typeface="+mn-ea"/>
                <a:cs typeface="Arial" charset="0"/>
              </a:rPr>
              <a:t> &gt; </a:t>
            </a:r>
            <a:r>
              <a:rPr lang="en-US" altLang="zh-CN" sz="1200" b="1" kern="1200" dirty="0" err="1">
                <a:solidFill>
                  <a:schemeClr val="tx1"/>
                </a:solidFill>
                <a:effectLst/>
                <a:latin typeface="Arial" charset="0"/>
                <a:ea typeface="+mn-ea"/>
                <a:cs typeface="Arial" charset="0"/>
              </a:rPr>
              <a:t>equal_range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Key &amp;key) </a:t>
            </a:r>
            <a:r>
              <a:rPr lang="en-US" altLang="zh-CN" sz="1200" kern="1200" dirty="0" err="1">
                <a:solidFill>
                  <a:schemeClr val="tx1"/>
                </a:solidFill>
                <a:effectLst/>
                <a:latin typeface="Arial" charset="0"/>
                <a:ea typeface="+mn-ea"/>
                <a:cs typeface="Arial" charset="0"/>
              </a:rPr>
              <a:t>constsize_type</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17"/>
              </a:rPr>
              <a:t>size</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Number of items in table.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bool </a:t>
            </a:r>
            <a:r>
              <a:rPr lang="en-US" altLang="zh-CN" sz="1200" b="1" u="none" strike="noStrike" kern="1200" dirty="0">
                <a:solidFill>
                  <a:schemeClr val="tx1"/>
                </a:solidFill>
                <a:effectLst/>
                <a:latin typeface="Arial" charset="0"/>
                <a:ea typeface="+mn-ea"/>
                <a:cs typeface="Arial" charset="0"/>
                <a:hlinkClick r:id="rId18"/>
              </a:rPr>
              <a:t>empty</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True if </a:t>
            </a:r>
            <a:r>
              <a:rPr lang="en-US" altLang="zh-CN" sz="1200" b="1" i="1" u="none" strike="noStrike" kern="1200" dirty="0">
                <a:solidFill>
                  <a:schemeClr val="tx1"/>
                </a:solidFill>
                <a:effectLst/>
                <a:latin typeface="Arial" charset="0"/>
                <a:ea typeface="+mn-ea"/>
                <a:cs typeface="Arial" charset="0"/>
                <a:hlinkClick r:id="rId17"/>
              </a:rPr>
              <a:t>size()</a:t>
            </a:r>
            <a:r>
              <a:rPr lang="en-US" altLang="zh-CN" sz="1200" i="1" kern="1200" dirty="0">
                <a:solidFill>
                  <a:schemeClr val="tx1"/>
                </a:solidFill>
                <a:effectLst/>
                <a:latin typeface="Arial" charset="0"/>
                <a:ea typeface="+mn-ea"/>
                <a:cs typeface="Arial" charset="0"/>
              </a:rPr>
              <a:t>==0.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size_type</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19"/>
              </a:rPr>
              <a:t>max_size</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Upper bound on size.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allocator_type</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20"/>
              </a:rPr>
              <a:t>get_allocator</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return allocator object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a:t>
            </a:r>
            <a:r>
              <a:rPr lang="en-US" altLang="zh-CN" sz="1200" b="1" u="none" strike="noStrike" kern="1200" dirty="0">
                <a:solidFill>
                  <a:schemeClr val="tx1"/>
                </a:solidFill>
                <a:effectLst/>
                <a:latin typeface="Arial" charset="0"/>
                <a:ea typeface="+mn-ea"/>
                <a:cs typeface="Arial" charset="0"/>
                <a:hlinkClick r:id="rId21"/>
              </a:rPr>
              <a:t>swap</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9"/>
              </a:rPr>
              <a:t>concurrent_hash_map</a:t>
            </a:r>
            <a:r>
              <a:rPr lang="en-US" altLang="zh-CN" sz="1200" kern="1200" dirty="0">
                <a:solidFill>
                  <a:schemeClr val="tx1"/>
                </a:solidFill>
                <a:effectLst/>
                <a:latin typeface="Arial" charset="0"/>
                <a:ea typeface="+mn-ea"/>
                <a:cs typeface="Arial" charset="0"/>
              </a:rPr>
              <a:t> &amp;table)</a:t>
            </a:r>
            <a:r>
              <a:rPr lang="en-US" altLang="zh-CN" sz="1200" i="1" kern="1200" dirty="0">
                <a:solidFill>
                  <a:schemeClr val="tx1"/>
                </a:solidFill>
                <a:effectLst/>
                <a:latin typeface="Arial" charset="0"/>
                <a:ea typeface="+mn-ea"/>
                <a:cs typeface="Arial" charset="0"/>
              </a:rPr>
              <a:t> swap two instances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size_type</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22"/>
              </a:rPr>
              <a:t>count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Key &amp;key)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Return count of items (0 or 1).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bool </a:t>
            </a:r>
            <a:r>
              <a:rPr lang="en-US" altLang="zh-CN" sz="1200" b="1" u="none" strike="noStrike" kern="1200" dirty="0">
                <a:solidFill>
                  <a:schemeClr val="tx1"/>
                </a:solidFill>
                <a:effectLst/>
                <a:latin typeface="Arial" charset="0"/>
                <a:ea typeface="+mn-ea"/>
                <a:cs typeface="Arial" charset="0"/>
                <a:hlinkClick r:id="rId23"/>
              </a:rPr>
              <a:t>find</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24"/>
              </a:rPr>
              <a:t>const_accessor</a:t>
            </a:r>
            <a:r>
              <a:rPr lang="en-US" altLang="zh-CN" sz="1200" kern="1200" dirty="0">
                <a:solidFill>
                  <a:schemeClr val="tx1"/>
                </a:solidFill>
                <a:effectLst/>
                <a:latin typeface="Arial" charset="0"/>
                <a:ea typeface="+mn-ea"/>
                <a:cs typeface="Arial" charset="0"/>
              </a:rPr>
              <a:t> &amp;result,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Key &amp;key)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Find item and acquire a read lock on the item.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bool </a:t>
            </a:r>
            <a:r>
              <a:rPr lang="en-US" altLang="zh-CN" sz="1200" b="1" u="none" strike="noStrike" kern="1200" dirty="0">
                <a:solidFill>
                  <a:schemeClr val="tx1"/>
                </a:solidFill>
                <a:effectLst/>
                <a:latin typeface="Arial" charset="0"/>
                <a:ea typeface="+mn-ea"/>
                <a:cs typeface="Arial" charset="0"/>
                <a:hlinkClick r:id="rId25"/>
              </a:rPr>
              <a:t>find</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26"/>
              </a:rPr>
              <a:t>accessor</a:t>
            </a:r>
            <a:r>
              <a:rPr lang="en-US" altLang="zh-CN" sz="1200" kern="1200" dirty="0">
                <a:solidFill>
                  <a:schemeClr val="tx1"/>
                </a:solidFill>
                <a:effectLst/>
                <a:latin typeface="Arial" charset="0"/>
                <a:ea typeface="+mn-ea"/>
                <a:cs typeface="Arial" charset="0"/>
              </a:rPr>
              <a:t> &amp;result,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Key &amp;key)</a:t>
            </a:r>
            <a:r>
              <a:rPr lang="en-US" altLang="zh-CN" sz="1200" i="1" kern="1200" dirty="0">
                <a:solidFill>
                  <a:schemeClr val="tx1"/>
                </a:solidFill>
                <a:effectLst/>
                <a:latin typeface="Arial" charset="0"/>
                <a:ea typeface="+mn-ea"/>
                <a:cs typeface="Arial" charset="0"/>
              </a:rPr>
              <a:t> Find item and acquire a write lock on the item.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bool </a:t>
            </a:r>
            <a:r>
              <a:rPr lang="en-US" altLang="zh-CN" sz="1200" b="1" u="none" strike="noStrike" kern="1200" dirty="0">
                <a:solidFill>
                  <a:schemeClr val="tx1"/>
                </a:solidFill>
                <a:effectLst/>
                <a:latin typeface="Arial" charset="0"/>
                <a:ea typeface="+mn-ea"/>
                <a:cs typeface="Arial" charset="0"/>
                <a:hlinkClick r:id="rId27"/>
              </a:rPr>
              <a:t>insert</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24"/>
              </a:rPr>
              <a:t>const_accessor</a:t>
            </a:r>
            <a:r>
              <a:rPr lang="en-US" altLang="zh-CN" sz="1200" kern="1200" dirty="0">
                <a:solidFill>
                  <a:schemeClr val="tx1"/>
                </a:solidFill>
                <a:effectLst/>
                <a:latin typeface="Arial" charset="0"/>
                <a:ea typeface="+mn-ea"/>
                <a:cs typeface="Arial" charset="0"/>
              </a:rPr>
              <a:t> &amp;result,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Key &amp;key)</a:t>
            </a:r>
            <a:r>
              <a:rPr lang="en-US" altLang="zh-CN" sz="1200" i="1" kern="1200" dirty="0">
                <a:solidFill>
                  <a:schemeClr val="tx1"/>
                </a:solidFill>
                <a:effectLst/>
                <a:latin typeface="Arial" charset="0"/>
                <a:ea typeface="+mn-ea"/>
                <a:cs typeface="Arial" charset="0"/>
              </a:rPr>
              <a:t> Insert item (if not already present) and acquire a read lock on the item.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bool </a:t>
            </a:r>
            <a:r>
              <a:rPr lang="en-US" altLang="zh-CN" sz="1200" b="1" u="none" strike="noStrike" kern="1200" dirty="0">
                <a:solidFill>
                  <a:schemeClr val="tx1"/>
                </a:solidFill>
                <a:effectLst/>
                <a:latin typeface="Arial" charset="0"/>
                <a:ea typeface="+mn-ea"/>
                <a:cs typeface="Arial" charset="0"/>
                <a:hlinkClick r:id="rId28"/>
              </a:rPr>
              <a:t>insert</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26"/>
              </a:rPr>
              <a:t>accessor</a:t>
            </a:r>
            <a:r>
              <a:rPr lang="en-US" altLang="zh-CN" sz="1200" kern="1200" dirty="0">
                <a:solidFill>
                  <a:schemeClr val="tx1"/>
                </a:solidFill>
                <a:effectLst/>
                <a:latin typeface="Arial" charset="0"/>
                <a:ea typeface="+mn-ea"/>
                <a:cs typeface="Arial" charset="0"/>
              </a:rPr>
              <a:t> &amp;result,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Key &amp;key)</a:t>
            </a:r>
            <a:r>
              <a:rPr lang="en-US" altLang="zh-CN" sz="1200" i="1" kern="1200" dirty="0">
                <a:solidFill>
                  <a:schemeClr val="tx1"/>
                </a:solidFill>
                <a:effectLst/>
                <a:latin typeface="Arial" charset="0"/>
                <a:ea typeface="+mn-ea"/>
                <a:cs typeface="Arial" charset="0"/>
              </a:rPr>
              <a:t> Insert item (if not already present) and acquire a write lock on the item.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bool </a:t>
            </a:r>
            <a:r>
              <a:rPr lang="en-US" altLang="zh-CN" sz="1200" b="1" u="none" strike="noStrike" kern="1200" dirty="0">
                <a:solidFill>
                  <a:schemeClr val="tx1"/>
                </a:solidFill>
                <a:effectLst/>
                <a:latin typeface="Arial" charset="0"/>
                <a:ea typeface="+mn-ea"/>
                <a:cs typeface="Arial" charset="0"/>
                <a:hlinkClick r:id="rId29"/>
              </a:rPr>
              <a:t>insert</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24"/>
              </a:rPr>
              <a:t>const_accessor</a:t>
            </a:r>
            <a:r>
              <a:rPr lang="en-US" altLang="zh-CN" sz="1200" kern="1200" dirty="0">
                <a:solidFill>
                  <a:schemeClr val="tx1"/>
                </a:solidFill>
                <a:effectLst/>
                <a:latin typeface="Arial" charset="0"/>
                <a:ea typeface="+mn-ea"/>
                <a:cs typeface="Arial" charset="0"/>
              </a:rPr>
              <a:t> &amp;result,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value_type</a:t>
            </a:r>
            <a:r>
              <a:rPr lang="en-US" altLang="zh-CN" sz="1200" kern="1200" dirty="0">
                <a:solidFill>
                  <a:schemeClr val="tx1"/>
                </a:solidFill>
                <a:effectLst/>
                <a:latin typeface="Arial" charset="0"/>
                <a:ea typeface="+mn-ea"/>
                <a:cs typeface="Arial" charset="0"/>
              </a:rPr>
              <a:t> &amp;value)</a:t>
            </a:r>
            <a:r>
              <a:rPr lang="en-US" altLang="zh-CN" sz="1200" i="1" kern="1200" dirty="0">
                <a:solidFill>
                  <a:schemeClr val="tx1"/>
                </a:solidFill>
                <a:effectLst/>
                <a:latin typeface="Arial" charset="0"/>
                <a:ea typeface="+mn-ea"/>
                <a:cs typeface="Arial" charset="0"/>
              </a:rPr>
              <a:t> Insert item by copying if there is no such key present already and acquire a read lock on the item.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bool </a:t>
            </a:r>
            <a:r>
              <a:rPr lang="en-US" altLang="zh-CN" sz="1200" b="1" u="none" strike="noStrike" kern="1200" dirty="0">
                <a:solidFill>
                  <a:schemeClr val="tx1"/>
                </a:solidFill>
                <a:effectLst/>
                <a:latin typeface="Arial" charset="0"/>
                <a:ea typeface="+mn-ea"/>
                <a:cs typeface="Arial" charset="0"/>
                <a:hlinkClick r:id="rId30"/>
              </a:rPr>
              <a:t>insert</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26"/>
              </a:rPr>
              <a:t>accessor</a:t>
            </a:r>
            <a:r>
              <a:rPr lang="en-US" altLang="zh-CN" sz="1200" kern="1200" dirty="0">
                <a:solidFill>
                  <a:schemeClr val="tx1"/>
                </a:solidFill>
                <a:effectLst/>
                <a:latin typeface="Arial" charset="0"/>
                <a:ea typeface="+mn-ea"/>
                <a:cs typeface="Arial" charset="0"/>
              </a:rPr>
              <a:t> &amp;result,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value_type</a:t>
            </a:r>
            <a:r>
              <a:rPr lang="en-US" altLang="zh-CN" sz="1200" kern="1200" dirty="0">
                <a:solidFill>
                  <a:schemeClr val="tx1"/>
                </a:solidFill>
                <a:effectLst/>
                <a:latin typeface="Arial" charset="0"/>
                <a:ea typeface="+mn-ea"/>
                <a:cs typeface="Arial" charset="0"/>
              </a:rPr>
              <a:t> &amp;value)</a:t>
            </a:r>
            <a:r>
              <a:rPr lang="en-US" altLang="zh-CN" sz="1200" i="1" kern="1200" dirty="0">
                <a:solidFill>
                  <a:schemeClr val="tx1"/>
                </a:solidFill>
                <a:effectLst/>
                <a:latin typeface="Arial" charset="0"/>
                <a:ea typeface="+mn-ea"/>
                <a:cs typeface="Arial" charset="0"/>
              </a:rPr>
              <a:t> Insert item by copying if there is no such key present already and acquire a write lock on the item.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bool </a:t>
            </a:r>
            <a:r>
              <a:rPr lang="en-US" altLang="zh-CN" sz="1200" b="1" u="none" strike="noStrike" kern="1200" dirty="0">
                <a:solidFill>
                  <a:schemeClr val="tx1"/>
                </a:solidFill>
                <a:effectLst/>
                <a:latin typeface="Arial" charset="0"/>
                <a:ea typeface="+mn-ea"/>
                <a:cs typeface="Arial" charset="0"/>
                <a:hlinkClick r:id="rId31"/>
              </a:rPr>
              <a:t>insert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value_type</a:t>
            </a:r>
            <a:r>
              <a:rPr lang="en-US" altLang="zh-CN" sz="1200" kern="1200" dirty="0">
                <a:solidFill>
                  <a:schemeClr val="tx1"/>
                </a:solidFill>
                <a:effectLst/>
                <a:latin typeface="Arial" charset="0"/>
                <a:ea typeface="+mn-ea"/>
                <a:cs typeface="Arial" charset="0"/>
              </a:rPr>
              <a:t> &amp;value)</a:t>
            </a:r>
            <a:r>
              <a:rPr lang="en-US" altLang="zh-CN" sz="1200" i="1" kern="1200" dirty="0">
                <a:solidFill>
                  <a:schemeClr val="tx1"/>
                </a:solidFill>
                <a:effectLst/>
                <a:latin typeface="Arial" charset="0"/>
                <a:ea typeface="+mn-ea"/>
                <a:cs typeface="Arial" charset="0"/>
              </a:rPr>
              <a:t> Insert item by copying if there is no such key present already.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I&gt;void </a:t>
            </a:r>
            <a:r>
              <a:rPr lang="en-US" altLang="zh-CN" sz="1200" b="1" u="none" strike="noStrike" kern="1200" dirty="0">
                <a:solidFill>
                  <a:schemeClr val="tx1"/>
                </a:solidFill>
                <a:effectLst/>
                <a:latin typeface="Arial" charset="0"/>
                <a:ea typeface="+mn-ea"/>
                <a:cs typeface="Arial" charset="0"/>
                <a:hlinkClick r:id="rId32"/>
              </a:rPr>
              <a:t>insert</a:t>
            </a:r>
            <a:r>
              <a:rPr lang="en-US" altLang="zh-CN" sz="1200" kern="1200" dirty="0">
                <a:solidFill>
                  <a:schemeClr val="tx1"/>
                </a:solidFill>
                <a:effectLst/>
                <a:latin typeface="Arial" charset="0"/>
                <a:ea typeface="+mn-ea"/>
                <a:cs typeface="Arial" charset="0"/>
              </a:rPr>
              <a:t> (I first, I last)</a:t>
            </a:r>
            <a:r>
              <a:rPr lang="en-US" altLang="zh-CN" sz="1200" i="1" kern="1200" dirty="0">
                <a:solidFill>
                  <a:schemeClr val="tx1"/>
                </a:solidFill>
                <a:effectLst/>
                <a:latin typeface="Arial" charset="0"/>
                <a:ea typeface="+mn-ea"/>
                <a:cs typeface="Arial" charset="0"/>
              </a:rPr>
              <a:t> Insert range [first, last).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bool </a:t>
            </a:r>
            <a:r>
              <a:rPr lang="en-US" altLang="zh-CN" sz="1200" b="1" u="none" strike="noStrike" kern="1200" dirty="0">
                <a:solidFill>
                  <a:schemeClr val="tx1"/>
                </a:solidFill>
                <a:effectLst/>
                <a:latin typeface="Arial" charset="0"/>
                <a:ea typeface="+mn-ea"/>
                <a:cs typeface="Arial" charset="0"/>
                <a:hlinkClick r:id="rId33"/>
              </a:rPr>
              <a:t>erase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Key &amp;key)</a:t>
            </a:r>
            <a:r>
              <a:rPr lang="en-US" altLang="zh-CN" sz="1200" i="1" kern="1200" dirty="0">
                <a:solidFill>
                  <a:schemeClr val="tx1"/>
                </a:solidFill>
                <a:effectLst/>
                <a:latin typeface="Arial" charset="0"/>
                <a:ea typeface="+mn-ea"/>
                <a:cs typeface="Arial" charset="0"/>
              </a:rPr>
              <a:t> Erase item.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bool </a:t>
            </a:r>
            <a:r>
              <a:rPr lang="en-US" altLang="zh-CN" sz="1200" b="1" u="none" strike="noStrike" kern="1200" dirty="0">
                <a:solidFill>
                  <a:schemeClr val="tx1"/>
                </a:solidFill>
                <a:effectLst/>
                <a:latin typeface="Arial" charset="0"/>
                <a:ea typeface="+mn-ea"/>
                <a:cs typeface="Arial" charset="0"/>
                <a:hlinkClick r:id="rId34"/>
              </a:rPr>
              <a:t>erase</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24"/>
              </a:rPr>
              <a:t>const_accessor</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item_accessor</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Erase item by </a:t>
            </a:r>
            <a:r>
              <a:rPr lang="en-US" altLang="zh-CN" sz="1200" b="1" i="1" u="none" strike="noStrike" kern="1200" dirty="0" err="1">
                <a:solidFill>
                  <a:schemeClr val="tx1"/>
                </a:solidFill>
                <a:effectLst/>
                <a:latin typeface="Arial" charset="0"/>
                <a:ea typeface="+mn-ea"/>
                <a:cs typeface="Arial" charset="0"/>
                <a:hlinkClick r:id="rId24"/>
              </a:rPr>
              <a:t>const_accessor</a:t>
            </a:r>
            <a:r>
              <a:rPr lang="en-US" altLang="zh-CN" sz="1200" i="1" kern="1200" dirty="0">
                <a:solidFill>
                  <a:schemeClr val="tx1"/>
                </a:solidFill>
                <a:effectLst/>
                <a:latin typeface="Arial" charset="0"/>
                <a:ea typeface="+mn-ea"/>
                <a:cs typeface="Arial" charset="0"/>
              </a:rPr>
              <a: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bool </a:t>
            </a:r>
            <a:r>
              <a:rPr lang="en-US" altLang="zh-CN" sz="1200" b="1" u="none" strike="noStrike" kern="1200" dirty="0">
                <a:solidFill>
                  <a:schemeClr val="tx1"/>
                </a:solidFill>
                <a:effectLst/>
                <a:latin typeface="Arial" charset="0"/>
                <a:ea typeface="+mn-ea"/>
                <a:cs typeface="Arial" charset="0"/>
                <a:hlinkClick r:id="rId35"/>
              </a:rPr>
              <a:t>erase</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26"/>
              </a:rPr>
              <a:t>accessor</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item_accessor</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Erase item by </a:t>
            </a:r>
            <a:r>
              <a:rPr lang="en-US" altLang="zh-CN" sz="1200" i="1" kern="1200" dirty="0" err="1">
                <a:solidFill>
                  <a:schemeClr val="tx1"/>
                </a:solidFill>
                <a:effectLst/>
                <a:latin typeface="Arial" charset="0"/>
                <a:ea typeface="+mn-ea"/>
                <a:cs typeface="Arial" charset="0"/>
              </a:rPr>
              <a:t>accessor</a:t>
            </a:r>
            <a:r>
              <a:rPr lang="en-US" altLang="zh-CN" sz="1200" i="1" kern="1200" dirty="0">
                <a:solidFill>
                  <a:schemeClr val="tx1"/>
                </a:solidFill>
                <a:effectLst/>
                <a:latin typeface="Arial" charset="0"/>
                <a:ea typeface="+mn-ea"/>
                <a:cs typeface="Arial" charset="0"/>
              </a:rPr>
              <a:t>. </a:t>
            </a:r>
            <a:br>
              <a:rPr lang="en-US" altLang="zh-CN" sz="1200" i="1" kern="1200" dirty="0">
                <a:solidFill>
                  <a:schemeClr val="tx1"/>
                </a:solidFill>
                <a:effectLst/>
                <a:latin typeface="Arial" charset="0"/>
                <a:ea typeface="+mn-ea"/>
                <a:cs typeface="Arial" charset="0"/>
              </a:rPr>
            </a:br>
            <a:br>
              <a:rPr lang="en-US" altLang="zh-CN" sz="1200" kern="1200" dirty="0">
                <a:solidFill>
                  <a:schemeClr val="tx1"/>
                </a:solidFill>
                <a:effectLst/>
                <a:latin typeface="Arial" charset="0"/>
                <a:ea typeface="+mn-ea"/>
                <a:cs typeface="Arial" charset="0"/>
              </a:rPr>
            </a:br>
            <a:r>
              <a:rPr lang="en-US" altLang="zh-CN" sz="1200" b="1" kern="1200" dirty="0">
                <a:solidFill>
                  <a:schemeClr val="tx1"/>
                </a:solidFill>
                <a:effectLst/>
                <a:latin typeface="Arial" charset="0"/>
                <a:ea typeface="+mn-ea"/>
                <a:cs typeface="Arial" charset="0"/>
              </a:rPr>
              <a:t>Friends</a:t>
            </a:r>
          </a:p>
          <a:p>
            <a:r>
              <a:rPr lang="en-US" altLang="zh-CN" sz="1200" kern="1200" dirty="0">
                <a:solidFill>
                  <a:schemeClr val="tx1"/>
                </a:solidFill>
                <a:effectLst/>
                <a:latin typeface="Arial" charset="0"/>
                <a:ea typeface="+mn-ea"/>
                <a:cs typeface="Arial" charset="0"/>
              </a:rPr>
              <a:t>class </a:t>
            </a:r>
            <a:r>
              <a:rPr lang="en-US" altLang="zh-CN" sz="1200" b="1" kern="1200" dirty="0">
                <a:solidFill>
                  <a:schemeClr val="tx1"/>
                </a:solidFill>
                <a:effectLst/>
                <a:latin typeface="Arial" charset="0"/>
                <a:ea typeface="+mn-ea"/>
                <a:cs typeface="Arial" charset="0"/>
              </a:rPr>
              <a:t>internal::</a:t>
            </a:r>
            <a:r>
              <a:rPr lang="en-US" altLang="zh-CN" sz="1200" b="1" kern="1200" dirty="0" err="1">
                <a:solidFill>
                  <a:schemeClr val="tx1"/>
                </a:solidFill>
                <a:effectLst/>
                <a:latin typeface="Arial" charset="0"/>
                <a:ea typeface="+mn-ea"/>
                <a:cs typeface="Arial" charset="0"/>
              </a:rPr>
              <a:t>hash_map_iterator</a:t>
            </a:r>
            <a:r>
              <a:rPr lang="en-US" altLang="zh-CN" sz="1200" kern="1200" dirty="0" err="1">
                <a:solidFill>
                  <a:schemeClr val="tx1"/>
                </a:solidFill>
                <a:effectLst/>
                <a:latin typeface="Arial" charset="0"/>
                <a:ea typeface="+mn-ea"/>
                <a:cs typeface="Arial" charset="0"/>
              </a:rPr>
              <a:t>class</a:t>
            </a:r>
            <a:r>
              <a:rPr lang="en-US" altLang="zh-CN" sz="1200" kern="1200" dirty="0">
                <a:solidFill>
                  <a:schemeClr val="tx1"/>
                </a:solidFill>
                <a:effectLst/>
                <a:latin typeface="Arial" charset="0"/>
                <a:ea typeface="+mn-ea"/>
                <a:cs typeface="Arial" charset="0"/>
              </a:rPr>
              <a:t> </a:t>
            </a:r>
            <a:r>
              <a:rPr lang="en-US" altLang="zh-CN" sz="1200" b="1" kern="1200" dirty="0">
                <a:solidFill>
                  <a:schemeClr val="tx1"/>
                </a:solidFill>
                <a:effectLst/>
                <a:latin typeface="Arial" charset="0"/>
                <a:ea typeface="+mn-ea"/>
                <a:cs typeface="Arial" charset="0"/>
              </a:rPr>
              <a:t>internal::</a:t>
            </a:r>
            <a:r>
              <a:rPr lang="en-US" altLang="zh-CN" sz="1200" b="1" kern="1200" dirty="0" err="1">
                <a:solidFill>
                  <a:schemeClr val="tx1"/>
                </a:solidFill>
                <a:effectLst/>
                <a:latin typeface="Arial" charset="0"/>
                <a:ea typeface="+mn-ea"/>
                <a:cs typeface="Arial" charset="0"/>
              </a:rPr>
              <a:t>hash_map_range</a:t>
            </a:r>
            <a:r>
              <a:rPr lang="en-US" altLang="zh-CN" sz="1200" kern="1200" dirty="0" err="1">
                <a:solidFill>
                  <a:schemeClr val="tx1"/>
                </a:solidFill>
                <a:effectLst/>
                <a:latin typeface="Arial" charset="0"/>
                <a:ea typeface="+mn-ea"/>
                <a:cs typeface="Arial" charset="0"/>
              </a:rPr>
              <a:t>struct</a:t>
            </a:r>
            <a:r>
              <a:rPr lang="en-US" altLang="zh-CN" sz="1200" kern="1200" dirty="0">
                <a:solidFill>
                  <a:schemeClr val="tx1"/>
                </a:solidFill>
                <a:effectLst/>
                <a:latin typeface="Arial" charset="0"/>
                <a:ea typeface="+mn-ea"/>
                <a:cs typeface="Arial" charset="0"/>
              </a:rPr>
              <a:t> </a:t>
            </a:r>
            <a:r>
              <a:rPr lang="en-US" altLang="zh-CN" sz="1200" b="1" kern="1200" dirty="0" err="1">
                <a:solidFill>
                  <a:schemeClr val="tx1"/>
                </a:solidFill>
                <a:effectLst/>
                <a:latin typeface="Arial" charset="0"/>
                <a:ea typeface="+mn-ea"/>
                <a:cs typeface="Arial" charset="0"/>
              </a:rPr>
              <a:t>node</a:t>
            </a:r>
            <a:r>
              <a:rPr lang="en-US" altLang="zh-CN" sz="1200" kern="1200" dirty="0" err="1">
                <a:solidFill>
                  <a:schemeClr val="tx1"/>
                </a:solidFill>
                <a:effectLst/>
                <a:latin typeface="Arial" charset="0"/>
                <a:ea typeface="+mn-ea"/>
                <a:cs typeface="Arial" charset="0"/>
              </a:rPr>
              <a:t>class</a:t>
            </a:r>
            <a:r>
              <a:rPr lang="en-US" altLang="zh-CN" sz="1200" kern="1200" dirty="0">
                <a:solidFill>
                  <a:schemeClr val="tx1"/>
                </a:solidFill>
                <a:effectLst/>
                <a:latin typeface="Arial" charset="0"/>
                <a:ea typeface="+mn-ea"/>
                <a:cs typeface="Arial" charset="0"/>
              </a:rPr>
              <a:t> </a:t>
            </a:r>
            <a:r>
              <a:rPr lang="en-US" altLang="zh-CN" sz="1200" b="1" kern="1200" dirty="0" err="1">
                <a:solidFill>
                  <a:schemeClr val="tx1"/>
                </a:solidFill>
                <a:effectLst/>
                <a:latin typeface="Arial" charset="0"/>
                <a:ea typeface="+mn-ea"/>
                <a:cs typeface="Arial" charset="0"/>
              </a:rPr>
              <a:t>const_accessor</a:t>
            </a:r>
            <a:r>
              <a:rPr lang="en-US" altLang="zh-CN" sz="1200" kern="1200" dirty="0" err="1">
                <a:solidFill>
                  <a:schemeClr val="tx1"/>
                </a:solidFill>
                <a:effectLst/>
                <a:latin typeface="Arial" charset="0"/>
                <a:ea typeface="+mn-ea"/>
                <a:cs typeface="Arial" charset="0"/>
              </a:rPr>
              <a:t>struct</a:t>
            </a:r>
            <a:r>
              <a:rPr lang="en-US" altLang="zh-CN" sz="1200" kern="1200" dirty="0">
                <a:solidFill>
                  <a:schemeClr val="tx1"/>
                </a:solidFill>
                <a:effectLst/>
                <a:latin typeface="Arial" charset="0"/>
                <a:ea typeface="+mn-ea"/>
                <a:cs typeface="Arial" charset="0"/>
              </a:rPr>
              <a:t> </a:t>
            </a:r>
            <a:r>
              <a:rPr lang="en-US" altLang="zh-CN" sz="1200" b="1" kern="1200" dirty="0" err="1">
                <a:solidFill>
                  <a:schemeClr val="tx1"/>
                </a:solidFill>
                <a:effectLst/>
                <a:latin typeface="Arial" charset="0"/>
                <a:ea typeface="+mn-ea"/>
                <a:cs typeface="Arial" charset="0"/>
              </a:rPr>
              <a:t>chain</a:t>
            </a:r>
            <a:r>
              <a:rPr lang="en-US" altLang="zh-CN" sz="1200" kern="1200" dirty="0" err="1">
                <a:solidFill>
                  <a:schemeClr val="tx1"/>
                </a:solidFill>
                <a:effectLst/>
                <a:latin typeface="Arial" charset="0"/>
                <a:ea typeface="+mn-ea"/>
                <a:cs typeface="Arial" charset="0"/>
              </a:rPr>
              <a:t>struct</a:t>
            </a:r>
            <a:r>
              <a:rPr lang="en-US" altLang="zh-CN" sz="1200" kern="1200" dirty="0">
                <a:solidFill>
                  <a:schemeClr val="tx1"/>
                </a:solidFill>
                <a:effectLst/>
                <a:latin typeface="Arial" charset="0"/>
                <a:ea typeface="+mn-ea"/>
                <a:cs typeface="Arial" charset="0"/>
              </a:rPr>
              <a:t> </a:t>
            </a:r>
            <a:r>
              <a:rPr lang="en-US" altLang="zh-CN" sz="1200" b="1" kern="1200" dirty="0" err="1">
                <a:solidFill>
                  <a:schemeClr val="tx1"/>
                </a:solidFill>
                <a:effectLst/>
                <a:latin typeface="Arial" charset="0"/>
                <a:ea typeface="+mn-ea"/>
                <a:cs typeface="Arial" charset="0"/>
              </a:rPr>
              <a:t>segment</a:t>
            </a:r>
            <a:r>
              <a:rPr lang="en-US" altLang="zh-CN" sz="1200" b="1" i="0" kern="1200" dirty="0" err="1">
                <a:solidFill>
                  <a:schemeClr val="tx1"/>
                </a:solidFill>
                <a:effectLst/>
                <a:latin typeface="Arial" charset="0"/>
                <a:ea typeface="+mn-ea"/>
                <a:cs typeface="Arial" charset="0"/>
              </a:rPr>
              <a:t>Detailed</a:t>
            </a:r>
            <a:r>
              <a:rPr lang="en-US" altLang="zh-CN" sz="1200" b="1" i="0" kern="1200" dirty="0">
                <a:solidFill>
                  <a:schemeClr val="tx1"/>
                </a:solidFill>
                <a:effectLst/>
                <a:latin typeface="Arial" charset="0"/>
                <a:ea typeface="+mn-ea"/>
                <a:cs typeface="Arial" charset="0"/>
              </a:rPr>
              <a:t> Description</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Key,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T,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HashCompare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A&gt;</a:t>
            </a:r>
            <a:br>
              <a:rPr lang="en-US" altLang="zh-CN" sz="1200" b="1" i="0" kern="1200" dirty="0">
                <a:solidFill>
                  <a:schemeClr val="tx1"/>
                </a:solidFill>
                <a:effectLst/>
                <a:latin typeface="Arial" charset="0"/>
                <a:ea typeface="+mn-ea"/>
                <a:cs typeface="Arial" charset="0"/>
              </a:rPr>
            </a:br>
            <a:r>
              <a:rPr lang="en-US" altLang="zh-CN" sz="1200" b="1" i="0" kern="1200" dirty="0">
                <a:solidFill>
                  <a:schemeClr val="tx1"/>
                </a:solidFill>
                <a:effectLst/>
                <a:latin typeface="Arial" charset="0"/>
                <a:ea typeface="+mn-ea"/>
                <a:cs typeface="Arial" charset="0"/>
              </a:rPr>
              <a:t>class </a:t>
            </a:r>
            <a:r>
              <a:rPr lang="en-US" altLang="zh-CN" sz="1200" b="1" i="0" kern="1200" dirty="0" err="1">
                <a:solidFill>
                  <a:schemeClr val="tx1"/>
                </a:solidFill>
                <a:effectLst/>
                <a:latin typeface="Arial" charset="0"/>
                <a:ea typeface="+mn-ea"/>
                <a:cs typeface="Arial" charset="0"/>
              </a:rPr>
              <a:t>tbb</a:t>
            </a:r>
            <a:r>
              <a:rPr lang="en-US" altLang="zh-CN" sz="1200" b="1" i="0" kern="1200" dirty="0">
                <a:solidFill>
                  <a:schemeClr val="tx1"/>
                </a:solidFill>
                <a:effectLst/>
                <a:latin typeface="Arial" charset="0"/>
                <a:ea typeface="+mn-ea"/>
                <a:cs typeface="Arial" charset="0"/>
              </a:rPr>
              <a:t>::</a:t>
            </a:r>
            <a:r>
              <a:rPr lang="en-US" altLang="zh-CN" sz="1200" b="1" i="0" kern="1200" dirty="0" err="1">
                <a:solidFill>
                  <a:schemeClr val="tx1"/>
                </a:solidFill>
                <a:effectLst/>
                <a:latin typeface="Arial" charset="0"/>
                <a:ea typeface="+mn-ea"/>
                <a:cs typeface="Arial" charset="0"/>
              </a:rPr>
              <a:t>concurrent_hash_map</a:t>
            </a:r>
            <a:r>
              <a:rPr lang="en-US" altLang="zh-CN" sz="1200" b="1" i="0" kern="1200" dirty="0">
                <a:solidFill>
                  <a:schemeClr val="tx1"/>
                </a:solidFill>
                <a:effectLst/>
                <a:latin typeface="Arial" charset="0"/>
                <a:ea typeface="+mn-ea"/>
                <a:cs typeface="Arial" charset="0"/>
              </a:rPr>
              <a:t>&lt; Key, T, </a:t>
            </a:r>
            <a:r>
              <a:rPr lang="en-US" altLang="zh-CN" sz="1200" b="1" i="0" kern="1200" dirty="0" err="1">
                <a:solidFill>
                  <a:schemeClr val="tx1"/>
                </a:solidFill>
                <a:effectLst/>
                <a:latin typeface="Arial" charset="0"/>
                <a:ea typeface="+mn-ea"/>
                <a:cs typeface="Arial" charset="0"/>
              </a:rPr>
              <a:t>HashCompare</a:t>
            </a:r>
            <a:r>
              <a:rPr lang="en-US" altLang="zh-CN" sz="1200" b="1" i="0" kern="1200" dirty="0">
                <a:solidFill>
                  <a:schemeClr val="tx1"/>
                </a:solidFill>
                <a:effectLst/>
                <a:latin typeface="Arial" charset="0"/>
                <a:ea typeface="+mn-ea"/>
                <a:cs typeface="Arial" charset="0"/>
              </a:rPr>
              <a:t>, A &gt;</a:t>
            </a:r>
          </a:p>
          <a:p>
            <a:r>
              <a:rPr lang="en-US" altLang="zh-CN" sz="1200" b="0" i="0" kern="1200" dirty="0">
                <a:solidFill>
                  <a:schemeClr val="tx1"/>
                </a:solidFill>
                <a:effectLst/>
                <a:latin typeface="Arial" charset="0"/>
                <a:ea typeface="+mn-ea"/>
                <a:cs typeface="Arial" charset="0"/>
              </a:rPr>
              <a:t>Unordered map from Key to </a:t>
            </a:r>
            <a:r>
              <a:rPr lang="en-US" altLang="zh-CN" sz="1200" b="0" i="0" kern="1200" dirty="0" err="1">
                <a:solidFill>
                  <a:schemeClr val="tx1"/>
                </a:solidFill>
                <a:effectLst/>
                <a:latin typeface="Arial" charset="0"/>
                <a:ea typeface="+mn-ea"/>
                <a:cs typeface="Arial" charset="0"/>
              </a:rPr>
              <a:t>T.</a:t>
            </a:r>
            <a:r>
              <a:rPr lang="en-US" altLang="zh-CN" sz="1200" b="1" i="0" u="none" strike="noStrike" kern="1200" dirty="0" err="1">
                <a:solidFill>
                  <a:schemeClr val="tx1"/>
                </a:solidFill>
                <a:effectLst/>
                <a:latin typeface="Arial" charset="0"/>
                <a:ea typeface="+mn-ea"/>
                <a:cs typeface="Arial" charset="0"/>
                <a:hlinkClick r:id="rId9"/>
              </a:rPr>
              <a:t>concurrent_hash_map</a:t>
            </a:r>
            <a:r>
              <a:rPr lang="en-US" altLang="zh-CN" sz="1200" b="0" i="0" kern="1200" dirty="0">
                <a:solidFill>
                  <a:schemeClr val="tx1"/>
                </a:solidFill>
                <a:effectLst/>
                <a:latin typeface="Arial" charset="0"/>
                <a:ea typeface="+mn-ea"/>
                <a:cs typeface="Arial" charset="0"/>
              </a:rPr>
              <a:t> is associative container with concurrent access.</a:t>
            </a:r>
          </a:p>
          <a:p>
            <a:r>
              <a:rPr lang="en-US" altLang="zh-CN" b="1" dirty="0" err="1"/>
              <a:t>Compatibility</a:t>
            </a:r>
            <a:r>
              <a:rPr lang="en-US" altLang="zh-CN" dirty="0" err="1"/>
              <a:t>The</a:t>
            </a:r>
            <a:r>
              <a:rPr lang="en-US" altLang="zh-CN" dirty="0"/>
              <a:t> class meets all Container Requirements from C++ Standard (See ISO/IEC 14882:2003(E), clause 23.1).</a:t>
            </a:r>
            <a:r>
              <a:rPr lang="en-US" altLang="zh-CN" b="1" dirty="0"/>
              <a:t>Exception </a:t>
            </a:r>
            <a:r>
              <a:rPr lang="en-US" altLang="zh-CN" b="1" dirty="0" err="1"/>
              <a:t>Safety</a:t>
            </a:r>
            <a:r>
              <a:rPr lang="en-US" altLang="zh-CN" sz="1200" kern="1200" dirty="0" err="1">
                <a:solidFill>
                  <a:schemeClr val="tx1"/>
                </a:solidFill>
                <a:effectLst/>
                <a:latin typeface="Arial" charset="0"/>
                <a:ea typeface="+mn-ea"/>
                <a:cs typeface="Arial" charset="0"/>
              </a:rPr>
              <a:t>Hash</a:t>
            </a:r>
            <a:r>
              <a:rPr lang="en-US" altLang="zh-CN" sz="1200" kern="1200" dirty="0">
                <a:solidFill>
                  <a:schemeClr val="tx1"/>
                </a:solidFill>
                <a:effectLst/>
                <a:latin typeface="Arial" charset="0"/>
                <a:ea typeface="+mn-ea"/>
                <a:cs typeface="Arial" charset="0"/>
              </a:rPr>
              <a:t> function is not permitted to throw an exception. User-defined types Key and T are forbidden from throwing an exception in destructors.</a:t>
            </a:r>
          </a:p>
          <a:p>
            <a:r>
              <a:rPr lang="en-US" altLang="zh-CN" sz="1200" kern="1200" dirty="0">
                <a:solidFill>
                  <a:schemeClr val="tx1"/>
                </a:solidFill>
                <a:effectLst/>
                <a:latin typeface="Arial" charset="0"/>
                <a:ea typeface="+mn-ea"/>
                <a:cs typeface="Arial" charset="0"/>
              </a:rPr>
              <a:t>If exception happens during </a:t>
            </a:r>
            <a:r>
              <a:rPr lang="en-US" altLang="zh-CN" sz="1200" b="1" u="none" strike="noStrike" kern="1200" dirty="0">
                <a:solidFill>
                  <a:schemeClr val="tx1"/>
                </a:solidFill>
                <a:effectLst/>
                <a:latin typeface="Arial" charset="0"/>
                <a:ea typeface="+mn-ea"/>
                <a:cs typeface="Arial" charset="0"/>
                <a:hlinkClick r:id="rId27"/>
              </a:rPr>
              <a:t>insert()</a:t>
            </a:r>
            <a:r>
              <a:rPr lang="en-US" altLang="zh-CN" sz="1200" kern="1200" dirty="0">
                <a:solidFill>
                  <a:schemeClr val="tx1"/>
                </a:solidFill>
                <a:effectLst/>
                <a:latin typeface="Arial" charset="0"/>
                <a:ea typeface="+mn-ea"/>
                <a:cs typeface="Arial" charset="0"/>
              </a:rPr>
              <a:t> operations, it has no effect (unless exception raised by </a:t>
            </a:r>
            <a:r>
              <a:rPr lang="en-US" altLang="zh-CN" sz="1200" kern="1200" dirty="0" err="1">
                <a:solidFill>
                  <a:schemeClr val="tx1"/>
                </a:solidFill>
                <a:effectLst/>
                <a:latin typeface="Arial" charset="0"/>
                <a:ea typeface="+mn-ea"/>
                <a:cs typeface="Arial" charset="0"/>
              </a:rPr>
              <a:t>HashCompare</a:t>
            </a:r>
            <a:r>
              <a:rPr lang="en-US" altLang="zh-CN" sz="1200" kern="1200" dirty="0">
                <a:solidFill>
                  <a:schemeClr val="tx1"/>
                </a:solidFill>
                <a:effectLst/>
                <a:latin typeface="Arial" charset="0"/>
                <a:ea typeface="+mn-ea"/>
                <a:cs typeface="Arial" charset="0"/>
              </a:rPr>
              <a:t>::hash() function during </a:t>
            </a:r>
            <a:r>
              <a:rPr lang="en-US" altLang="zh-CN" sz="1200" kern="1200" dirty="0" err="1">
                <a:solidFill>
                  <a:schemeClr val="tx1"/>
                </a:solidFill>
                <a:effectLst/>
                <a:latin typeface="Arial" charset="0"/>
                <a:ea typeface="+mn-ea"/>
                <a:cs typeface="Arial" charset="0"/>
              </a:rPr>
              <a:t>grow_segment</a:t>
            </a:r>
            <a:r>
              <a:rPr lang="en-US" altLang="zh-CN" sz="1200" kern="1200" dirty="0">
                <a:solidFill>
                  <a:schemeClr val="tx1"/>
                </a:solidFill>
                <a:effectLst/>
                <a:latin typeface="Arial" charset="0"/>
                <a:ea typeface="+mn-ea"/>
                <a:cs typeface="Arial" charset="0"/>
              </a:rPr>
              <a:t>).</a:t>
            </a:r>
          </a:p>
          <a:p>
            <a:r>
              <a:rPr lang="en-US" altLang="zh-CN" sz="1200" kern="1200" dirty="0">
                <a:solidFill>
                  <a:schemeClr val="tx1"/>
                </a:solidFill>
                <a:effectLst/>
                <a:latin typeface="Arial" charset="0"/>
                <a:ea typeface="+mn-ea"/>
                <a:cs typeface="Arial" charset="0"/>
              </a:rPr>
              <a:t>If exception happens during </a:t>
            </a:r>
            <a:r>
              <a:rPr lang="en-US" altLang="zh-CN" sz="1200" b="1" u="none" strike="noStrike" kern="1200" dirty="0">
                <a:solidFill>
                  <a:schemeClr val="tx1"/>
                </a:solidFill>
                <a:effectLst/>
                <a:latin typeface="Arial" charset="0"/>
                <a:ea typeface="+mn-ea"/>
                <a:cs typeface="Arial" charset="0"/>
                <a:hlinkClick r:id="rId14"/>
              </a:rPr>
              <a:t>operator=()</a:t>
            </a:r>
            <a:r>
              <a:rPr lang="en-US" altLang="zh-CN" sz="1200" kern="1200" dirty="0">
                <a:solidFill>
                  <a:schemeClr val="tx1"/>
                </a:solidFill>
                <a:effectLst/>
                <a:latin typeface="Arial" charset="0"/>
                <a:ea typeface="+mn-ea"/>
                <a:cs typeface="Arial" charset="0"/>
              </a:rPr>
              <a:t> operation, the container can have a part of source items, and methods </a:t>
            </a:r>
            <a:r>
              <a:rPr lang="en-US" altLang="zh-CN" sz="1200" b="1" u="none" strike="noStrike" kern="1200" dirty="0">
                <a:solidFill>
                  <a:schemeClr val="tx1"/>
                </a:solidFill>
                <a:effectLst/>
                <a:latin typeface="Arial" charset="0"/>
                <a:ea typeface="+mn-ea"/>
                <a:cs typeface="Arial" charset="0"/>
                <a:hlinkClick r:id="rId17"/>
              </a:rPr>
              <a:t>size()</a:t>
            </a:r>
            <a:r>
              <a:rPr lang="en-US" altLang="zh-CN" sz="1200" kern="1200" dirty="0">
                <a:solidFill>
                  <a:schemeClr val="tx1"/>
                </a:solidFill>
                <a:effectLst/>
                <a:latin typeface="Arial" charset="0"/>
                <a:ea typeface="+mn-ea"/>
                <a:cs typeface="Arial" charset="0"/>
              </a:rPr>
              <a:t> and </a:t>
            </a:r>
            <a:r>
              <a:rPr lang="en-US" altLang="zh-CN" sz="1200" b="1" u="none" strike="noStrike" kern="1200" dirty="0">
                <a:solidFill>
                  <a:schemeClr val="tx1"/>
                </a:solidFill>
                <a:effectLst/>
                <a:latin typeface="Arial" charset="0"/>
                <a:ea typeface="+mn-ea"/>
                <a:cs typeface="Arial" charset="0"/>
                <a:hlinkClick r:id="rId18"/>
              </a:rPr>
              <a:t>empty()</a:t>
            </a:r>
            <a:r>
              <a:rPr lang="en-US" altLang="zh-CN" sz="1200" kern="1200" dirty="0">
                <a:solidFill>
                  <a:schemeClr val="tx1"/>
                </a:solidFill>
                <a:effectLst/>
                <a:latin typeface="Arial" charset="0"/>
                <a:ea typeface="+mn-ea"/>
                <a:cs typeface="Arial" charset="0"/>
              </a:rPr>
              <a:t> can return wrong results.</a:t>
            </a:r>
          </a:p>
          <a:p>
            <a:r>
              <a:rPr lang="en-US" altLang="zh-CN" b="1" dirty="0"/>
              <a:t>Changes since TBB 2.0</a:t>
            </a:r>
            <a:r>
              <a:rPr lang="en-US" altLang="zh-CN" sz="1200" kern="1200" dirty="0">
                <a:solidFill>
                  <a:schemeClr val="tx1"/>
                </a:solidFill>
                <a:effectLst/>
                <a:latin typeface="Arial" charset="0"/>
                <a:ea typeface="+mn-ea"/>
                <a:cs typeface="Arial" charset="0"/>
              </a:rPr>
              <a:t>Fixed exception-safety</a:t>
            </a:r>
          </a:p>
          <a:p>
            <a:r>
              <a:rPr lang="en-US" altLang="zh-CN" sz="1200" kern="1200" dirty="0">
                <a:solidFill>
                  <a:schemeClr val="tx1"/>
                </a:solidFill>
                <a:effectLst/>
                <a:latin typeface="Arial" charset="0"/>
                <a:ea typeface="+mn-ea"/>
                <a:cs typeface="Arial" charset="0"/>
              </a:rPr>
              <a:t>Added template argument for allocator</a:t>
            </a:r>
          </a:p>
          <a:p>
            <a:r>
              <a:rPr lang="en-US" altLang="zh-CN" sz="1200" kern="1200" dirty="0">
                <a:solidFill>
                  <a:schemeClr val="tx1"/>
                </a:solidFill>
                <a:effectLst/>
                <a:latin typeface="Arial" charset="0"/>
                <a:ea typeface="+mn-ea"/>
                <a:cs typeface="Arial" charset="0"/>
              </a:rPr>
              <a:t>Added allocator argument in constructors</a:t>
            </a:r>
          </a:p>
          <a:p>
            <a:r>
              <a:rPr lang="en-US" altLang="zh-CN" sz="1200" kern="1200" dirty="0">
                <a:solidFill>
                  <a:schemeClr val="tx1"/>
                </a:solidFill>
                <a:effectLst/>
                <a:latin typeface="Arial" charset="0"/>
                <a:ea typeface="+mn-ea"/>
                <a:cs typeface="Arial" charset="0"/>
              </a:rPr>
              <a:t>Added constructor from a range of iterators</a:t>
            </a:r>
          </a:p>
          <a:p>
            <a:r>
              <a:rPr lang="en-US" altLang="zh-CN" sz="1200" kern="1200" dirty="0">
                <a:solidFill>
                  <a:schemeClr val="tx1"/>
                </a:solidFill>
                <a:effectLst/>
                <a:latin typeface="Arial" charset="0"/>
                <a:ea typeface="+mn-ea"/>
                <a:cs typeface="Arial" charset="0"/>
              </a:rPr>
              <a:t>Added several new overloaded </a:t>
            </a:r>
            <a:r>
              <a:rPr lang="en-US" altLang="zh-CN" sz="1200" b="1" u="none" strike="noStrike" kern="1200" dirty="0">
                <a:solidFill>
                  <a:schemeClr val="tx1"/>
                </a:solidFill>
                <a:effectLst/>
                <a:latin typeface="Arial" charset="0"/>
                <a:ea typeface="+mn-ea"/>
                <a:cs typeface="Arial" charset="0"/>
                <a:hlinkClick r:id="rId27"/>
              </a:rPr>
              <a:t>insert()</a:t>
            </a:r>
            <a:r>
              <a:rPr lang="en-US" altLang="zh-CN" sz="1200" kern="1200" dirty="0">
                <a:solidFill>
                  <a:schemeClr val="tx1"/>
                </a:solidFill>
                <a:effectLst/>
                <a:latin typeface="Arial" charset="0"/>
                <a:ea typeface="+mn-ea"/>
                <a:cs typeface="Arial" charset="0"/>
              </a:rPr>
              <a:t> methods</a:t>
            </a:r>
          </a:p>
          <a:p>
            <a:r>
              <a:rPr lang="en-US" altLang="zh-CN" sz="1200" kern="1200" dirty="0">
                <a:solidFill>
                  <a:schemeClr val="tx1"/>
                </a:solidFill>
                <a:effectLst/>
                <a:latin typeface="Arial" charset="0"/>
                <a:ea typeface="+mn-ea"/>
                <a:cs typeface="Arial" charset="0"/>
              </a:rPr>
              <a:t>Added </a:t>
            </a:r>
            <a:r>
              <a:rPr lang="en-US" altLang="zh-CN" sz="1200" b="1" u="none" strike="noStrike" kern="1200" dirty="0" err="1">
                <a:solidFill>
                  <a:schemeClr val="tx1"/>
                </a:solidFill>
                <a:effectLst/>
                <a:latin typeface="Arial" charset="0"/>
                <a:ea typeface="+mn-ea"/>
                <a:cs typeface="Arial" charset="0"/>
                <a:hlinkClick r:id="rId20"/>
              </a:rPr>
              <a:t>get_allocator</a:t>
            </a:r>
            <a:r>
              <a:rPr lang="en-US" altLang="zh-CN" sz="1200" b="1" u="none" strike="noStrike" kern="1200" dirty="0">
                <a:solidFill>
                  <a:schemeClr val="tx1"/>
                </a:solidFill>
                <a:effectLst/>
                <a:latin typeface="Arial" charset="0"/>
                <a:ea typeface="+mn-ea"/>
                <a:cs typeface="Arial" charset="0"/>
                <a:hlinkClick r:id="rId20"/>
              </a:rPr>
              <a:t>()</a:t>
            </a:r>
            <a:endParaRPr lang="en-US"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Added </a:t>
            </a:r>
            <a:r>
              <a:rPr lang="en-US" altLang="zh-CN" sz="1200" b="1" u="none" strike="noStrike" kern="1200" dirty="0">
                <a:solidFill>
                  <a:schemeClr val="tx1"/>
                </a:solidFill>
                <a:effectLst/>
                <a:latin typeface="Arial" charset="0"/>
                <a:ea typeface="+mn-ea"/>
                <a:cs typeface="Arial" charset="0"/>
                <a:hlinkClick r:id="rId21"/>
              </a:rPr>
              <a:t>swap()</a:t>
            </a:r>
            <a:endParaRPr lang="en-US"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Added </a:t>
            </a:r>
            <a:r>
              <a:rPr lang="en-US" altLang="zh-CN" sz="1200" b="1" u="none" strike="noStrike" kern="1200" dirty="0">
                <a:solidFill>
                  <a:schemeClr val="tx1"/>
                </a:solidFill>
                <a:effectLst/>
                <a:latin typeface="Arial" charset="0"/>
                <a:ea typeface="+mn-ea"/>
                <a:cs typeface="Arial" charset="0"/>
                <a:hlinkClick r:id="rId22"/>
              </a:rPr>
              <a:t>count()</a:t>
            </a:r>
            <a:endParaRPr lang="en-US"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Added overloaded </a:t>
            </a:r>
            <a:r>
              <a:rPr lang="en-US" altLang="zh-CN" sz="1200" b="1" u="none" strike="noStrike" kern="1200" dirty="0">
                <a:solidFill>
                  <a:schemeClr val="tx1"/>
                </a:solidFill>
                <a:effectLst/>
                <a:latin typeface="Arial" charset="0"/>
                <a:ea typeface="+mn-ea"/>
                <a:cs typeface="Arial" charset="0"/>
                <a:hlinkClick r:id="rId35"/>
              </a:rPr>
              <a:t>erase(</a:t>
            </a:r>
            <a:r>
              <a:rPr lang="en-US" altLang="zh-CN" sz="1200" b="1" u="none" strike="noStrike" kern="1200" dirty="0" err="1">
                <a:solidFill>
                  <a:schemeClr val="tx1"/>
                </a:solidFill>
                <a:effectLst/>
                <a:latin typeface="Arial" charset="0"/>
                <a:ea typeface="+mn-ea"/>
                <a:cs typeface="Arial" charset="0"/>
                <a:hlinkClick r:id="rId35"/>
              </a:rPr>
              <a:t>accessor</a:t>
            </a:r>
            <a:r>
              <a:rPr lang="en-US" altLang="zh-CN" sz="1200" b="1" u="none" strike="noStrike" kern="1200" dirty="0">
                <a:solidFill>
                  <a:schemeClr val="tx1"/>
                </a:solidFill>
                <a:effectLst/>
                <a:latin typeface="Arial" charset="0"/>
                <a:ea typeface="+mn-ea"/>
                <a:cs typeface="Arial" charset="0"/>
                <a:hlinkClick r:id="rId35"/>
              </a:rPr>
              <a:t> &amp;)</a:t>
            </a:r>
            <a:r>
              <a:rPr lang="en-US" altLang="zh-CN" sz="1200" kern="1200" dirty="0">
                <a:solidFill>
                  <a:schemeClr val="tx1"/>
                </a:solidFill>
                <a:effectLst/>
                <a:latin typeface="Arial" charset="0"/>
                <a:ea typeface="+mn-ea"/>
                <a:cs typeface="Arial" charset="0"/>
              </a:rPr>
              <a:t> and </a:t>
            </a:r>
            <a:r>
              <a:rPr lang="en-US" altLang="zh-CN" sz="1200" b="1" u="none" strike="noStrike" kern="1200" dirty="0">
                <a:solidFill>
                  <a:schemeClr val="tx1"/>
                </a:solidFill>
                <a:effectLst/>
                <a:latin typeface="Arial" charset="0"/>
                <a:ea typeface="+mn-ea"/>
                <a:cs typeface="Arial" charset="0"/>
                <a:hlinkClick r:id="rId34"/>
              </a:rPr>
              <a:t>erase(</a:t>
            </a:r>
            <a:r>
              <a:rPr lang="en-US" altLang="zh-CN" sz="1200" b="1" u="none" strike="noStrike" kern="1200" dirty="0" err="1">
                <a:solidFill>
                  <a:schemeClr val="tx1"/>
                </a:solidFill>
                <a:effectLst/>
                <a:latin typeface="Arial" charset="0"/>
                <a:ea typeface="+mn-ea"/>
                <a:cs typeface="Arial" charset="0"/>
                <a:hlinkClick r:id="rId34"/>
              </a:rPr>
              <a:t>const_accessor</a:t>
            </a:r>
            <a:r>
              <a:rPr lang="en-US" altLang="zh-CN" sz="1200" b="1" u="none" strike="noStrike" kern="1200" dirty="0">
                <a:solidFill>
                  <a:schemeClr val="tx1"/>
                </a:solidFill>
                <a:effectLst/>
                <a:latin typeface="Arial" charset="0"/>
                <a:ea typeface="+mn-ea"/>
                <a:cs typeface="Arial" charset="0"/>
                <a:hlinkClick r:id="rId34"/>
              </a:rPr>
              <a:t>&amp;)</a:t>
            </a:r>
            <a:endParaRPr lang="en-US"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Added </a:t>
            </a:r>
            <a:r>
              <a:rPr lang="en-US" altLang="zh-CN" sz="1200" kern="1200" dirty="0" err="1">
                <a:solidFill>
                  <a:schemeClr val="tx1"/>
                </a:solidFill>
                <a:effectLst/>
                <a:latin typeface="Arial" charset="0"/>
                <a:ea typeface="+mn-ea"/>
                <a:cs typeface="Arial" charset="0"/>
              </a:rPr>
              <a:t>equal_range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a:t>
            </a:r>
          </a:p>
          <a:p>
            <a:r>
              <a:rPr lang="en-US" altLang="zh-CN" sz="1200" kern="1200" dirty="0">
                <a:solidFill>
                  <a:schemeClr val="tx1"/>
                </a:solidFill>
                <a:effectLst/>
                <a:latin typeface="Arial" charset="0"/>
                <a:ea typeface="+mn-ea"/>
                <a:cs typeface="Arial" charset="0"/>
              </a:rPr>
              <a:t>Added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_]pointer,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_]reference, and </a:t>
            </a:r>
            <a:r>
              <a:rPr lang="en-US" altLang="zh-CN" sz="1200" kern="1200" dirty="0" err="1">
                <a:solidFill>
                  <a:schemeClr val="tx1"/>
                </a:solidFill>
                <a:effectLst/>
                <a:latin typeface="Arial" charset="0"/>
                <a:ea typeface="+mn-ea"/>
                <a:cs typeface="Arial" charset="0"/>
              </a:rPr>
              <a:t>allocator_type</a:t>
            </a:r>
            <a:r>
              <a:rPr lang="en-US" altLang="zh-CN" sz="1200" kern="1200" dirty="0">
                <a:solidFill>
                  <a:schemeClr val="tx1"/>
                </a:solidFill>
                <a:effectLst/>
                <a:latin typeface="Arial" charset="0"/>
                <a:ea typeface="+mn-ea"/>
                <a:cs typeface="Arial" charset="0"/>
              </a:rPr>
              <a:t> types</a:t>
            </a:r>
          </a:p>
          <a:p>
            <a:r>
              <a:rPr lang="en-US" altLang="zh-CN" sz="1200" kern="1200" dirty="0">
                <a:solidFill>
                  <a:schemeClr val="tx1"/>
                </a:solidFill>
                <a:effectLst/>
                <a:latin typeface="Arial" charset="0"/>
                <a:ea typeface="+mn-ea"/>
                <a:cs typeface="Arial" charset="0"/>
              </a:rPr>
              <a:t>Added global functions: operator==(), operator!=(), and </a:t>
            </a:r>
            <a:r>
              <a:rPr lang="en-US" altLang="zh-CN" sz="1200" b="1" u="none" strike="noStrike" kern="1200" dirty="0">
                <a:solidFill>
                  <a:schemeClr val="tx1"/>
                </a:solidFill>
                <a:effectLst/>
                <a:latin typeface="Arial" charset="0"/>
                <a:ea typeface="+mn-ea"/>
                <a:cs typeface="Arial" charset="0"/>
                <a:hlinkClick r:id="rId21"/>
              </a:rPr>
              <a:t>swap()</a:t>
            </a:r>
            <a:endParaRPr lang="en-US" altLang="zh-CN" sz="1200" kern="1200" dirty="0">
              <a:solidFill>
                <a:schemeClr val="tx1"/>
              </a:solidFill>
              <a:effectLst/>
              <a:latin typeface="Arial" charset="0"/>
              <a:ea typeface="+mn-ea"/>
              <a:cs typeface="Arial" charset="0"/>
            </a:endParaRPr>
          </a:p>
          <a:p>
            <a:r>
              <a:rPr lang="en-US" altLang="zh-CN" sz="1200" b="1" i="0" kern="1200" dirty="0">
                <a:solidFill>
                  <a:schemeClr val="tx1"/>
                </a:solidFill>
                <a:effectLst/>
                <a:latin typeface="Arial" charset="0"/>
                <a:ea typeface="+mn-ea"/>
                <a:cs typeface="Arial" charset="0"/>
              </a:rPr>
              <a:t>Member Function Documentation</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Key,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T,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HashCompare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A&gt;bool </a:t>
            </a:r>
            <a:r>
              <a:rPr lang="en-US" altLang="zh-CN" sz="1200" b="1" i="0" u="none" strike="noStrike" kern="1200" dirty="0" err="1">
                <a:solidFill>
                  <a:schemeClr val="tx1"/>
                </a:solidFill>
                <a:effectLst/>
                <a:latin typeface="Arial" charset="0"/>
                <a:ea typeface="+mn-ea"/>
                <a:cs typeface="Arial" charset="0"/>
                <a:hlinkClick r:id="rId9"/>
              </a:rPr>
              <a:t>tbb</a:t>
            </a:r>
            <a:r>
              <a:rPr lang="en-US" altLang="zh-CN" sz="1200" b="1" i="0" u="none" strike="noStrike" kern="1200" dirty="0">
                <a:solidFill>
                  <a:schemeClr val="tx1"/>
                </a:solidFill>
                <a:effectLst/>
                <a:latin typeface="Arial" charset="0"/>
                <a:ea typeface="+mn-ea"/>
                <a:cs typeface="Arial" charset="0"/>
                <a:hlinkClick r:id="rId9"/>
              </a:rPr>
              <a:t>::</a:t>
            </a:r>
            <a:r>
              <a:rPr lang="en-US" altLang="zh-CN" sz="1200" b="1" i="0" u="none" strike="noStrike" kern="1200" dirty="0" err="1">
                <a:solidFill>
                  <a:schemeClr val="tx1"/>
                </a:solidFill>
                <a:effectLst/>
                <a:latin typeface="Arial" charset="0"/>
                <a:ea typeface="+mn-ea"/>
                <a:cs typeface="Arial" charset="0"/>
                <a:hlinkClick r:id="rId9"/>
              </a:rPr>
              <a:t>concurrent_hash_map</a:t>
            </a:r>
            <a:r>
              <a:rPr lang="en-US" altLang="zh-CN" sz="1200" b="1" i="0" kern="1200" dirty="0">
                <a:solidFill>
                  <a:schemeClr val="tx1"/>
                </a:solidFill>
                <a:effectLst/>
                <a:latin typeface="Arial" charset="0"/>
                <a:ea typeface="+mn-ea"/>
                <a:cs typeface="Arial" charset="0"/>
              </a:rPr>
              <a:t>&lt; Key, T, </a:t>
            </a:r>
            <a:r>
              <a:rPr lang="en-US" altLang="zh-CN" sz="1200" b="1" i="0" kern="1200" dirty="0" err="1">
                <a:solidFill>
                  <a:schemeClr val="tx1"/>
                </a:solidFill>
                <a:effectLst/>
                <a:latin typeface="Arial" charset="0"/>
                <a:ea typeface="+mn-ea"/>
                <a:cs typeface="Arial" charset="0"/>
              </a:rPr>
              <a:t>HashCompare</a:t>
            </a:r>
            <a:r>
              <a:rPr lang="en-US" altLang="zh-CN" sz="1200" b="1" i="0" kern="1200" dirty="0">
                <a:solidFill>
                  <a:schemeClr val="tx1"/>
                </a:solidFill>
                <a:effectLst/>
                <a:latin typeface="Arial" charset="0"/>
                <a:ea typeface="+mn-ea"/>
                <a:cs typeface="Arial" charset="0"/>
              </a:rPr>
              <a:t>, A &gt;::erase( </a:t>
            </a:r>
            <a:r>
              <a:rPr lang="en-US" altLang="zh-CN" sz="1200" b="1" i="0" u="none" strike="noStrike" kern="1200" dirty="0" err="1">
                <a:solidFill>
                  <a:schemeClr val="tx1"/>
                </a:solidFill>
                <a:effectLst/>
                <a:latin typeface="Arial" charset="0"/>
                <a:ea typeface="+mn-ea"/>
                <a:cs typeface="Arial" charset="0"/>
                <a:hlinkClick r:id="rId26"/>
              </a:rPr>
              <a:t>accessor</a:t>
            </a:r>
            <a:r>
              <a:rPr lang="en-US" altLang="zh-CN" sz="1200" b="1" i="0" kern="1200" dirty="0">
                <a:solidFill>
                  <a:schemeClr val="tx1"/>
                </a:solidFill>
                <a:effectLst/>
                <a:latin typeface="Arial" charset="0"/>
                <a:ea typeface="+mn-ea"/>
                <a:cs typeface="Arial" charset="0"/>
              </a:rPr>
              <a:t> &amp; </a:t>
            </a:r>
            <a:r>
              <a:rPr lang="en-US" altLang="zh-CN" sz="1200" b="1" i="1" kern="1200" dirty="0" err="1">
                <a:solidFill>
                  <a:schemeClr val="tx1"/>
                </a:solidFill>
                <a:effectLst/>
                <a:latin typeface="Arial" charset="0"/>
                <a:ea typeface="+mn-ea"/>
                <a:cs typeface="Arial" charset="0"/>
              </a:rPr>
              <a:t>item_accessor</a:t>
            </a:r>
            <a:r>
              <a:rPr lang="en-US" altLang="zh-CN" sz="1200" b="1" i="0" kern="1200" dirty="0">
                <a:solidFill>
                  <a:schemeClr val="tx1"/>
                </a:solidFill>
                <a:effectLst/>
                <a:latin typeface="Arial" charset="0"/>
                <a:ea typeface="+mn-ea"/>
                <a:cs typeface="Arial" charset="0"/>
              </a:rPr>
              <a:t> ) [inline]</a:t>
            </a:r>
            <a:r>
              <a:rPr lang="en-US" altLang="zh-CN" sz="1200" b="0" i="0" kern="1200" dirty="0">
                <a:solidFill>
                  <a:schemeClr val="tx1"/>
                </a:solidFill>
                <a:effectLst/>
                <a:latin typeface="Arial" charset="0"/>
                <a:ea typeface="+mn-ea"/>
                <a:cs typeface="Arial" charset="0"/>
              </a:rPr>
              <a:t> Erase item by </a:t>
            </a:r>
            <a:r>
              <a:rPr lang="en-US" altLang="zh-CN" sz="1200" b="0" i="0" kern="1200" dirty="0" err="1">
                <a:solidFill>
                  <a:schemeClr val="tx1"/>
                </a:solidFill>
                <a:effectLst/>
                <a:latin typeface="Arial" charset="0"/>
                <a:ea typeface="+mn-ea"/>
                <a:cs typeface="Arial" charset="0"/>
              </a:rPr>
              <a:t>accessor</a:t>
            </a:r>
            <a:r>
              <a:rPr lang="en-US" altLang="zh-CN" sz="1200" b="0" i="0" kern="1200" dirty="0">
                <a:solidFill>
                  <a:schemeClr val="tx1"/>
                </a:solidFill>
                <a:effectLst/>
                <a:latin typeface="Arial" charset="0"/>
                <a:ea typeface="+mn-ea"/>
                <a:cs typeface="Arial" charset="0"/>
              </a:rPr>
              <a:t>.</a:t>
            </a:r>
          </a:p>
          <a:p>
            <a:r>
              <a:rPr lang="en-US" altLang="zh-CN" sz="1200" b="0" i="0" kern="1200" dirty="0">
                <a:solidFill>
                  <a:schemeClr val="tx1"/>
                </a:solidFill>
                <a:effectLst/>
                <a:latin typeface="Arial" charset="0"/>
                <a:ea typeface="+mn-ea"/>
                <a:cs typeface="Arial" charset="0"/>
              </a:rPr>
              <a:t>Return true if item was erased by particularly this call.</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Key,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T,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HashCompare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A&gt;bool </a:t>
            </a:r>
            <a:r>
              <a:rPr lang="en-US" altLang="zh-CN" sz="1200" b="1" i="0" u="none" strike="noStrike" kern="1200" dirty="0" err="1">
                <a:solidFill>
                  <a:schemeClr val="tx1"/>
                </a:solidFill>
                <a:effectLst/>
                <a:latin typeface="Arial" charset="0"/>
                <a:ea typeface="+mn-ea"/>
                <a:cs typeface="Arial" charset="0"/>
                <a:hlinkClick r:id="rId9"/>
              </a:rPr>
              <a:t>tbb</a:t>
            </a:r>
            <a:r>
              <a:rPr lang="en-US" altLang="zh-CN" sz="1200" b="1" i="0" u="none" strike="noStrike" kern="1200" dirty="0">
                <a:solidFill>
                  <a:schemeClr val="tx1"/>
                </a:solidFill>
                <a:effectLst/>
                <a:latin typeface="Arial" charset="0"/>
                <a:ea typeface="+mn-ea"/>
                <a:cs typeface="Arial" charset="0"/>
                <a:hlinkClick r:id="rId9"/>
              </a:rPr>
              <a:t>::</a:t>
            </a:r>
            <a:r>
              <a:rPr lang="en-US" altLang="zh-CN" sz="1200" b="1" i="0" u="none" strike="noStrike" kern="1200" dirty="0" err="1">
                <a:solidFill>
                  <a:schemeClr val="tx1"/>
                </a:solidFill>
                <a:effectLst/>
                <a:latin typeface="Arial" charset="0"/>
                <a:ea typeface="+mn-ea"/>
                <a:cs typeface="Arial" charset="0"/>
                <a:hlinkClick r:id="rId9"/>
              </a:rPr>
              <a:t>concurrent_hash_map</a:t>
            </a:r>
            <a:r>
              <a:rPr lang="en-US" altLang="zh-CN" sz="1200" b="1" i="0" kern="1200" dirty="0">
                <a:solidFill>
                  <a:schemeClr val="tx1"/>
                </a:solidFill>
                <a:effectLst/>
                <a:latin typeface="Arial" charset="0"/>
                <a:ea typeface="+mn-ea"/>
                <a:cs typeface="Arial" charset="0"/>
              </a:rPr>
              <a:t>&lt; Key, T, </a:t>
            </a:r>
            <a:r>
              <a:rPr lang="en-US" altLang="zh-CN" sz="1200" b="1" i="0" kern="1200" dirty="0" err="1">
                <a:solidFill>
                  <a:schemeClr val="tx1"/>
                </a:solidFill>
                <a:effectLst/>
                <a:latin typeface="Arial" charset="0"/>
                <a:ea typeface="+mn-ea"/>
                <a:cs typeface="Arial" charset="0"/>
              </a:rPr>
              <a:t>HashCompare</a:t>
            </a:r>
            <a:r>
              <a:rPr lang="en-US" altLang="zh-CN" sz="1200" b="1" i="0" kern="1200" dirty="0">
                <a:solidFill>
                  <a:schemeClr val="tx1"/>
                </a:solidFill>
                <a:effectLst/>
                <a:latin typeface="Arial" charset="0"/>
                <a:ea typeface="+mn-ea"/>
                <a:cs typeface="Arial" charset="0"/>
              </a:rPr>
              <a:t>, A &gt;::erase( </a:t>
            </a:r>
            <a:r>
              <a:rPr lang="en-US" altLang="zh-CN" sz="1200" b="1" i="0" u="none" strike="noStrike" kern="1200" dirty="0" err="1">
                <a:solidFill>
                  <a:schemeClr val="tx1"/>
                </a:solidFill>
                <a:effectLst/>
                <a:latin typeface="Arial" charset="0"/>
                <a:ea typeface="+mn-ea"/>
                <a:cs typeface="Arial" charset="0"/>
                <a:hlinkClick r:id="rId24"/>
              </a:rPr>
              <a:t>const_accessor</a:t>
            </a:r>
            <a:r>
              <a:rPr lang="en-US" altLang="zh-CN" sz="1200" b="1" i="0" kern="1200" dirty="0">
                <a:solidFill>
                  <a:schemeClr val="tx1"/>
                </a:solidFill>
                <a:effectLst/>
                <a:latin typeface="Arial" charset="0"/>
                <a:ea typeface="+mn-ea"/>
                <a:cs typeface="Arial" charset="0"/>
              </a:rPr>
              <a:t> &amp; </a:t>
            </a:r>
            <a:r>
              <a:rPr lang="en-US" altLang="zh-CN" sz="1200" b="1" i="1" kern="1200" dirty="0" err="1">
                <a:solidFill>
                  <a:schemeClr val="tx1"/>
                </a:solidFill>
                <a:effectLst/>
                <a:latin typeface="Arial" charset="0"/>
                <a:ea typeface="+mn-ea"/>
                <a:cs typeface="Arial" charset="0"/>
              </a:rPr>
              <a:t>item_accessor</a:t>
            </a:r>
            <a:r>
              <a:rPr lang="en-US" altLang="zh-CN" sz="1200" b="1" i="0" kern="1200" dirty="0">
                <a:solidFill>
                  <a:schemeClr val="tx1"/>
                </a:solidFill>
                <a:effectLst/>
                <a:latin typeface="Arial" charset="0"/>
                <a:ea typeface="+mn-ea"/>
                <a:cs typeface="Arial" charset="0"/>
              </a:rPr>
              <a:t> ) [inline]</a:t>
            </a:r>
            <a:r>
              <a:rPr lang="en-US" altLang="zh-CN" sz="1200" b="0" i="0" kern="1200" dirty="0">
                <a:solidFill>
                  <a:schemeClr val="tx1"/>
                </a:solidFill>
                <a:effectLst/>
                <a:latin typeface="Arial" charset="0"/>
                <a:ea typeface="+mn-ea"/>
                <a:cs typeface="Arial" charset="0"/>
              </a:rPr>
              <a:t> Erase item by </a:t>
            </a:r>
            <a:r>
              <a:rPr lang="en-US" altLang="zh-CN" sz="1200" b="1" i="0" u="none" strike="noStrike" kern="1200" dirty="0" err="1">
                <a:solidFill>
                  <a:schemeClr val="tx1"/>
                </a:solidFill>
                <a:effectLst/>
                <a:latin typeface="Arial" charset="0"/>
                <a:ea typeface="+mn-ea"/>
                <a:cs typeface="Arial" charset="0"/>
                <a:hlinkClick r:id="rId24"/>
              </a:rPr>
              <a:t>const_accessor</a:t>
            </a:r>
            <a:r>
              <a:rPr lang="en-US" altLang="zh-CN" sz="1200" b="0" i="0" kern="1200" dirty="0">
                <a:solidFill>
                  <a:schemeClr val="tx1"/>
                </a:solidFill>
                <a:effectLst/>
                <a:latin typeface="Arial" charset="0"/>
                <a:ea typeface="+mn-ea"/>
                <a:cs typeface="Arial" charset="0"/>
              </a:rPr>
              <a:t>.</a:t>
            </a:r>
          </a:p>
          <a:p>
            <a:r>
              <a:rPr lang="en-US" altLang="zh-CN" sz="1200" b="0" i="0" kern="1200" dirty="0">
                <a:solidFill>
                  <a:schemeClr val="tx1"/>
                </a:solidFill>
                <a:effectLst/>
                <a:latin typeface="Arial" charset="0"/>
                <a:ea typeface="+mn-ea"/>
                <a:cs typeface="Arial" charset="0"/>
              </a:rPr>
              <a:t>Return true if item was erased by particularly this call.</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Key,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T,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HashCompare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A&gt;bool </a:t>
            </a:r>
            <a:r>
              <a:rPr lang="en-US" altLang="zh-CN" sz="1200" b="1" i="0" u="none" strike="noStrike" kern="1200" dirty="0" err="1">
                <a:solidFill>
                  <a:schemeClr val="tx1"/>
                </a:solidFill>
                <a:effectLst/>
                <a:latin typeface="Arial" charset="0"/>
                <a:ea typeface="+mn-ea"/>
                <a:cs typeface="Arial" charset="0"/>
                <a:hlinkClick r:id="rId9"/>
              </a:rPr>
              <a:t>tbb</a:t>
            </a:r>
            <a:r>
              <a:rPr lang="en-US" altLang="zh-CN" sz="1200" b="1" i="0" u="none" strike="noStrike" kern="1200" dirty="0">
                <a:solidFill>
                  <a:schemeClr val="tx1"/>
                </a:solidFill>
                <a:effectLst/>
                <a:latin typeface="Arial" charset="0"/>
                <a:ea typeface="+mn-ea"/>
                <a:cs typeface="Arial" charset="0"/>
                <a:hlinkClick r:id="rId9"/>
              </a:rPr>
              <a:t>::</a:t>
            </a:r>
            <a:r>
              <a:rPr lang="en-US" altLang="zh-CN" sz="1200" b="1" i="0" u="none" strike="noStrike" kern="1200" dirty="0" err="1">
                <a:solidFill>
                  <a:schemeClr val="tx1"/>
                </a:solidFill>
                <a:effectLst/>
                <a:latin typeface="Arial" charset="0"/>
                <a:ea typeface="+mn-ea"/>
                <a:cs typeface="Arial" charset="0"/>
                <a:hlinkClick r:id="rId9"/>
              </a:rPr>
              <a:t>concurrent_hash_map</a:t>
            </a:r>
            <a:r>
              <a:rPr lang="en-US" altLang="zh-CN" sz="1200" b="1" i="0" kern="1200" dirty="0">
                <a:solidFill>
                  <a:schemeClr val="tx1"/>
                </a:solidFill>
                <a:effectLst/>
                <a:latin typeface="Arial" charset="0"/>
                <a:ea typeface="+mn-ea"/>
                <a:cs typeface="Arial" charset="0"/>
              </a:rPr>
              <a:t>&lt; Key, T, </a:t>
            </a:r>
            <a:r>
              <a:rPr lang="en-US" altLang="zh-CN" sz="1200" b="1" i="0" kern="1200" dirty="0" err="1">
                <a:solidFill>
                  <a:schemeClr val="tx1"/>
                </a:solidFill>
                <a:effectLst/>
                <a:latin typeface="Arial" charset="0"/>
                <a:ea typeface="+mn-ea"/>
                <a:cs typeface="Arial" charset="0"/>
              </a:rPr>
              <a:t>HashCompare</a:t>
            </a:r>
            <a:r>
              <a:rPr lang="en-US" altLang="zh-CN" sz="1200" b="1" i="0" kern="1200" dirty="0">
                <a:solidFill>
                  <a:schemeClr val="tx1"/>
                </a:solidFill>
                <a:effectLst/>
                <a:latin typeface="Arial" charset="0"/>
                <a:ea typeface="+mn-ea"/>
                <a:cs typeface="Arial" charset="0"/>
              </a:rPr>
              <a:t>, A &gt;::erase( </a:t>
            </a:r>
            <a:r>
              <a:rPr lang="en-US" altLang="zh-CN" sz="1200" b="1" i="0" kern="1200" dirty="0" err="1">
                <a:solidFill>
                  <a:schemeClr val="tx1"/>
                </a:solidFill>
                <a:effectLst/>
                <a:latin typeface="Arial" charset="0"/>
                <a:ea typeface="+mn-ea"/>
                <a:cs typeface="Arial" charset="0"/>
              </a:rPr>
              <a:t>const</a:t>
            </a:r>
            <a:r>
              <a:rPr lang="en-US" altLang="zh-CN" sz="1200" b="1" i="0" kern="1200" dirty="0">
                <a:solidFill>
                  <a:schemeClr val="tx1"/>
                </a:solidFill>
                <a:effectLst/>
                <a:latin typeface="Arial" charset="0"/>
                <a:ea typeface="+mn-ea"/>
                <a:cs typeface="Arial" charset="0"/>
              </a:rPr>
              <a:t> Key &amp; </a:t>
            </a:r>
            <a:r>
              <a:rPr lang="en-US" altLang="zh-CN" sz="1200" b="1" i="1" kern="1200" dirty="0">
                <a:solidFill>
                  <a:schemeClr val="tx1"/>
                </a:solidFill>
                <a:effectLst/>
                <a:latin typeface="Arial" charset="0"/>
                <a:ea typeface="+mn-ea"/>
                <a:cs typeface="Arial" charset="0"/>
              </a:rPr>
              <a:t>key</a:t>
            </a:r>
            <a:r>
              <a:rPr lang="en-US" altLang="zh-CN" sz="1200" b="1" i="0" kern="1200" dirty="0">
                <a:solidFill>
                  <a:schemeClr val="tx1"/>
                </a:solidFill>
                <a:effectLst/>
                <a:latin typeface="Arial" charset="0"/>
                <a:ea typeface="+mn-ea"/>
                <a:cs typeface="Arial" charset="0"/>
              </a:rPr>
              <a:t> ) </a:t>
            </a:r>
            <a:r>
              <a:rPr lang="en-US" altLang="zh-CN" sz="1200" b="0" i="0" kern="1200" dirty="0">
                <a:solidFill>
                  <a:schemeClr val="tx1"/>
                </a:solidFill>
                <a:effectLst/>
                <a:latin typeface="Arial" charset="0"/>
                <a:ea typeface="+mn-ea"/>
                <a:cs typeface="Arial" charset="0"/>
              </a:rPr>
              <a:t> Erase item.</a:t>
            </a:r>
          </a:p>
          <a:p>
            <a:r>
              <a:rPr lang="en-US" altLang="zh-CN" sz="1200" b="0" i="0" kern="1200" dirty="0">
                <a:solidFill>
                  <a:schemeClr val="tx1"/>
                </a:solidFill>
                <a:effectLst/>
                <a:latin typeface="Arial" charset="0"/>
                <a:ea typeface="+mn-ea"/>
                <a:cs typeface="Arial" charset="0"/>
              </a:rPr>
              <a:t>Return true if item was erased by particularly this call.</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Key,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T,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HashCompare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A&gt;bool </a:t>
            </a:r>
            <a:r>
              <a:rPr lang="en-US" altLang="zh-CN" sz="1200" b="1" i="0" u="none" strike="noStrike" kern="1200" dirty="0" err="1">
                <a:solidFill>
                  <a:schemeClr val="tx1"/>
                </a:solidFill>
                <a:effectLst/>
                <a:latin typeface="Arial" charset="0"/>
                <a:ea typeface="+mn-ea"/>
                <a:cs typeface="Arial" charset="0"/>
                <a:hlinkClick r:id="rId9"/>
              </a:rPr>
              <a:t>tbb</a:t>
            </a:r>
            <a:r>
              <a:rPr lang="en-US" altLang="zh-CN" sz="1200" b="1" i="0" u="none" strike="noStrike" kern="1200" dirty="0">
                <a:solidFill>
                  <a:schemeClr val="tx1"/>
                </a:solidFill>
                <a:effectLst/>
                <a:latin typeface="Arial" charset="0"/>
                <a:ea typeface="+mn-ea"/>
                <a:cs typeface="Arial" charset="0"/>
                <a:hlinkClick r:id="rId9"/>
              </a:rPr>
              <a:t>::</a:t>
            </a:r>
            <a:r>
              <a:rPr lang="en-US" altLang="zh-CN" sz="1200" b="1" i="0" u="none" strike="noStrike" kern="1200" dirty="0" err="1">
                <a:solidFill>
                  <a:schemeClr val="tx1"/>
                </a:solidFill>
                <a:effectLst/>
                <a:latin typeface="Arial" charset="0"/>
                <a:ea typeface="+mn-ea"/>
                <a:cs typeface="Arial" charset="0"/>
                <a:hlinkClick r:id="rId9"/>
              </a:rPr>
              <a:t>concurrent_hash_map</a:t>
            </a:r>
            <a:r>
              <a:rPr lang="en-US" altLang="zh-CN" sz="1200" b="1" i="0" kern="1200" dirty="0">
                <a:solidFill>
                  <a:schemeClr val="tx1"/>
                </a:solidFill>
                <a:effectLst/>
                <a:latin typeface="Arial" charset="0"/>
                <a:ea typeface="+mn-ea"/>
                <a:cs typeface="Arial" charset="0"/>
              </a:rPr>
              <a:t>&lt; Key, T, </a:t>
            </a:r>
            <a:r>
              <a:rPr lang="en-US" altLang="zh-CN" sz="1200" b="1" i="0" kern="1200" dirty="0" err="1">
                <a:solidFill>
                  <a:schemeClr val="tx1"/>
                </a:solidFill>
                <a:effectLst/>
                <a:latin typeface="Arial" charset="0"/>
                <a:ea typeface="+mn-ea"/>
                <a:cs typeface="Arial" charset="0"/>
              </a:rPr>
              <a:t>HashCompare</a:t>
            </a:r>
            <a:r>
              <a:rPr lang="en-US" altLang="zh-CN" sz="1200" b="1" i="0" kern="1200" dirty="0">
                <a:solidFill>
                  <a:schemeClr val="tx1"/>
                </a:solidFill>
                <a:effectLst/>
                <a:latin typeface="Arial" charset="0"/>
                <a:ea typeface="+mn-ea"/>
                <a:cs typeface="Arial" charset="0"/>
              </a:rPr>
              <a:t>, A &gt;::find( </a:t>
            </a:r>
            <a:r>
              <a:rPr lang="en-US" altLang="zh-CN" sz="1200" b="1" i="0" u="none" strike="noStrike" kern="1200" dirty="0" err="1">
                <a:solidFill>
                  <a:schemeClr val="tx1"/>
                </a:solidFill>
                <a:effectLst/>
                <a:latin typeface="Arial" charset="0"/>
                <a:ea typeface="+mn-ea"/>
                <a:cs typeface="Arial" charset="0"/>
                <a:hlinkClick r:id="rId26"/>
              </a:rPr>
              <a:t>accessor</a:t>
            </a:r>
            <a:r>
              <a:rPr lang="en-US" altLang="zh-CN" sz="1200" b="1" i="0" kern="1200" dirty="0">
                <a:solidFill>
                  <a:schemeClr val="tx1"/>
                </a:solidFill>
                <a:effectLst/>
                <a:latin typeface="Arial" charset="0"/>
                <a:ea typeface="+mn-ea"/>
                <a:cs typeface="Arial" charset="0"/>
              </a:rPr>
              <a:t> &amp; </a:t>
            </a:r>
            <a:r>
              <a:rPr lang="en-US" altLang="zh-CN" sz="1200" b="1" i="1" kern="1200" dirty="0" err="1">
                <a:solidFill>
                  <a:schemeClr val="tx1"/>
                </a:solidFill>
                <a:effectLst/>
                <a:latin typeface="Arial" charset="0"/>
                <a:ea typeface="+mn-ea"/>
                <a:cs typeface="Arial" charset="0"/>
              </a:rPr>
              <a:t>result</a:t>
            </a:r>
            <a:r>
              <a:rPr lang="en-US" altLang="zh-CN" sz="1200" b="1" i="0" kern="1200" dirty="0" err="1">
                <a:solidFill>
                  <a:schemeClr val="tx1"/>
                </a:solidFill>
                <a:effectLst/>
                <a:latin typeface="Arial" charset="0"/>
                <a:ea typeface="+mn-ea"/>
                <a:cs typeface="Arial" charset="0"/>
              </a:rPr>
              <a:t>,const</a:t>
            </a:r>
            <a:r>
              <a:rPr lang="en-US" altLang="zh-CN" sz="1200" b="1" i="0" kern="1200" dirty="0">
                <a:solidFill>
                  <a:schemeClr val="tx1"/>
                </a:solidFill>
                <a:effectLst/>
                <a:latin typeface="Arial" charset="0"/>
                <a:ea typeface="+mn-ea"/>
                <a:cs typeface="Arial" charset="0"/>
              </a:rPr>
              <a:t> Key &amp; </a:t>
            </a:r>
            <a:r>
              <a:rPr lang="en-US" altLang="zh-CN" sz="1200" b="1" i="1" kern="1200" dirty="0">
                <a:solidFill>
                  <a:schemeClr val="tx1"/>
                </a:solidFill>
                <a:effectLst/>
                <a:latin typeface="Arial" charset="0"/>
                <a:ea typeface="+mn-ea"/>
                <a:cs typeface="Arial" charset="0"/>
              </a:rPr>
              <a:t>key</a:t>
            </a:r>
            <a:r>
              <a:rPr lang="en-US" altLang="zh-CN" sz="1200" b="1" i="0" kern="1200" dirty="0">
                <a:solidFill>
                  <a:schemeClr val="tx1"/>
                </a:solidFill>
                <a:effectLst/>
                <a:latin typeface="Arial" charset="0"/>
                <a:ea typeface="+mn-ea"/>
                <a:cs typeface="Arial" charset="0"/>
              </a:rPr>
              <a:t>) [inline]</a:t>
            </a:r>
            <a:r>
              <a:rPr lang="en-US" altLang="zh-CN" sz="1200" b="0" i="0" kern="1200" dirty="0">
                <a:solidFill>
                  <a:schemeClr val="tx1"/>
                </a:solidFill>
                <a:effectLst/>
                <a:latin typeface="Arial" charset="0"/>
                <a:ea typeface="+mn-ea"/>
                <a:cs typeface="Arial" charset="0"/>
              </a:rPr>
              <a:t> Find item and acquire a write lock on the item.</a:t>
            </a:r>
          </a:p>
          <a:p>
            <a:r>
              <a:rPr lang="en-US" altLang="zh-CN" sz="1200" b="0" i="0" kern="1200" dirty="0">
                <a:solidFill>
                  <a:schemeClr val="tx1"/>
                </a:solidFill>
                <a:effectLst/>
                <a:latin typeface="Arial" charset="0"/>
                <a:ea typeface="+mn-ea"/>
                <a:cs typeface="Arial" charset="0"/>
              </a:rPr>
              <a:t>Return true if item is found, false otherwise.</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Key,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T,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HashCompare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A&gt;bool </a:t>
            </a:r>
            <a:r>
              <a:rPr lang="en-US" altLang="zh-CN" sz="1200" b="1" i="0" u="none" strike="noStrike" kern="1200" dirty="0" err="1">
                <a:solidFill>
                  <a:schemeClr val="tx1"/>
                </a:solidFill>
                <a:effectLst/>
                <a:latin typeface="Arial" charset="0"/>
                <a:ea typeface="+mn-ea"/>
                <a:cs typeface="Arial" charset="0"/>
                <a:hlinkClick r:id="rId9"/>
              </a:rPr>
              <a:t>tbb</a:t>
            </a:r>
            <a:r>
              <a:rPr lang="en-US" altLang="zh-CN" sz="1200" b="1" i="0" u="none" strike="noStrike" kern="1200" dirty="0">
                <a:solidFill>
                  <a:schemeClr val="tx1"/>
                </a:solidFill>
                <a:effectLst/>
                <a:latin typeface="Arial" charset="0"/>
                <a:ea typeface="+mn-ea"/>
                <a:cs typeface="Arial" charset="0"/>
                <a:hlinkClick r:id="rId9"/>
              </a:rPr>
              <a:t>::</a:t>
            </a:r>
            <a:r>
              <a:rPr lang="en-US" altLang="zh-CN" sz="1200" b="1" i="0" u="none" strike="noStrike" kern="1200" dirty="0" err="1">
                <a:solidFill>
                  <a:schemeClr val="tx1"/>
                </a:solidFill>
                <a:effectLst/>
                <a:latin typeface="Arial" charset="0"/>
                <a:ea typeface="+mn-ea"/>
                <a:cs typeface="Arial" charset="0"/>
                <a:hlinkClick r:id="rId9"/>
              </a:rPr>
              <a:t>concurrent_hash_map</a:t>
            </a:r>
            <a:r>
              <a:rPr lang="en-US" altLang="zh-CN" sz="1200" b="1" i="0" kern="1200" dirty="0">
                <a:solidFill>
                  <a:schemeClr val="tx1"/>
                </a:solidFill>
                <a:effectLst/>
                <a:latin typeface="Arial" charset="0"/>
                <a:ea typeface="+mn-ea"/>
                <a:cs typeface="Arial" charset="0"/>
              </a:rPr>
              <a:t>&lt; Key, T, </a:t>
            </a:r>
            <a:r>
              <a:rPr lang="en-US" altLang="zh-CN" sz="1200" b="1" i="0" kern="1200" dirty="0" err="1">
                <a:solidFill>
                  <a:schemeClr val="tx1"/>
                </a:solidFill>
                <a:effectLst/>
                <a:latin typeface="Arial" charset="0"/>
                <a:ea typeface="+mn-ea"/>
                <a:cs typeface="Arial" charset="0"/>
              </a:rPr>
              <a:t>HashCompare</a:t>
            </a:r>
            <a:r>
              <a:rPr lang="en-US" altLang="zh-CN" sz="1200" b="1" i="0" kern="1200" dirty="0">
                <a:solidFill>
                  <a:schemeClr val="tx1"/>
                </a:solidFill>
                <a:effectLst/>
                <a:latin typeface="Arial" charset="0"/>
                <a:ea typeface="+mn-ea"/>
                <a:cs typeface="Arial" charset="0"/>
              </a:rPr>
              <a:t>, A &gt;::find( </a:t>
            </a:r>
            <a:r>
              <a:rPr lang="en-US" altLang="zh-CN" sz="1200" b="1" i="0" u="none" strike="noStrike" kern="1200" dirty="0" err="1">
                <a:solidFill>
                  <a:schemeClr val="tx1"/>
                </a:solidFill>
                <a:effectLst/>
                <a:latin typeface="Arial" charset="0"/>
                <a:ea typeface="+mn-ea"/>
                <a:cs typeface="Arial" charset="0"/>
                <a:hlinkClick r:id="rId24"/>
              </a:rPr>
              <a:t>const_accessor</a:t>
            </a:r>
            <a:r>
              <a:rPr lang="en-US" altLang="zh-CN" sz="1200" b="1" i="0" kern="1200" dirty="0">
                <a:solidFill>
                  <a:schemeClr val="tx1"/>
                </a:solidFill>
                <a:effectLst/>
                <a:latin typeface="Arial" charset="0"/>
                <a:ea typeface="+mn-ea"/>
                <a:cs typeface="Arial" charset="0"/>
              </a:rPr>
              <a:t> &amp; </a:t>
            </a:r>
            <a:r>
              <a:rPr lang="en-US" altLang="zh-CN" sz="1200" b="1" i="1" kern="1200" dirty="0" err="1">
                <a:solidFill>
                  <a:schemeClr val="tx1"/>
                </a:solidFill>
                <a:effectLst/>
                <a:latin typeface="Arial" charset="0"/>
                <a:ea typeface="+mn-ea"/>
                <a:cs typeface="Arial" charset="0"/>
              </a:rPr>
              <a:t>result</a:t>
            </a:r>
            <a:r>
              <a:rPr lang="en-US" altLang="zh-CN" sz="1200" b="1" i="0" kern="1200" dirty="0" err="1">
                <a:solidFill>
                  <a:schemeClr val="tx1"/>
                </a:solidFill>
                <a:effectLst/>
                <a:latin typeface="Arial" charset="0"/>
                <a:ea typeface="+mn-ea"/>
                <a:cs typeface="Arial" charset="0"/>
              </a:rPr>
              <a:t>,const</a:t>
            </a:r>
            <a:r>
              <a:rPr lang="en-US" altLang="zh-CN" sz="1200" b="1" i="0" kern="1200" dirty="0">
                <a:solidFill>
                  <a:schemeClr val="tx1"/>
                </a:solidFill>
                <a:effectLst/>
                <a:latin typeface="Arial" charset="0"/>
                <a:ea typeface="+mn-ea"/>
                <a:cs typeface="Arial" charset="0"/>
              </a:rPr>
              <a:t> Key &amp; </a:t>
            </a:r>
            <a:r>
              <a:rPr lang="en-US" altLang="zh-CN" sz="1200" b="1" i="1" kern="1200" dirty="0">
                <a:solidFill>
                  <a:schemeClr val="tx1"/>
                </a:solidFill>
                <a:effectLst/>
                <a:latin typeface="Arial" charset="0"/>
                <a:ea typeface="+mn-ea"/>
                <a:cs typeface="Arial" charset="0"/>
              </a:rPr>
              <a:t>key</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const</a:t>
            </a:r>
            <a:r>
              <a:rPr lang="en-US" altLang="zh-CN" sz="1200" b="1" i="0" kern="1200" dirty="0">
                <a:solidFill>
                  <a:schemeClr val="tx1"/>
                </a:solidFill>
                <a:effectLst/>
                <a:latin typeface="Arial" charset="0"/>
                <a:ea typeface="+mn-ea"/>
                <a:cs typeface="Arial" charset="0"/>
              </a:rPr>
              <a:t> [inline]</a:t>
            </a:r>
            <a:r>
              <a:rPr lang="en-US" altLang="zh-CN" sz="1200" b="0" i="0" kern="1200" dirty="0">
                <a:solidFill>
                  <a:schemeClr val="tx1"/>
                </a:solidFill>
                <a:effectLst/>
                <a:latin typeface="Arial" charset="0"/>
                <a:ea typeface="+mn-ea"/>
                <a:cs typeface="Arial" charset="0"/>
              </a:rPr>
              <a:t> Find item and acquire a read lock on the item.</a:t>
            </a:r>
          </a:p>
          <a:p>
            <a:r>
              <a:rPr lang="en-US" altLang="zh-CN" sz="1200" b="0" i="0" kern="1200" dirty="0">
                <a:solidFill>
                  <a:schemeClr val="tx1"/>
                </a:solidFill>
                <a:effectLst/>
                <a:latin typeface="Arial" charset="0"/>
                <a:ea typeface="+mn-ea"/>
                <a:cs typeface="Arial" charset="0"/>
              </a:rPr>
              <a:t>Return true if item is found, false otherwise.</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Key,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T,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HashCompare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A&gt;bool </a:t>
            </a:r>
            <a:r>
              <a:rPr lang="en-US" altLang="zh-CN" sz="1200" b="1" i="0" u="none" strike="noStrike" kern="1200" dirty="0" err="1">
                <a:solidFill>
                  <a:schemeClr val="tx1"/>
                </a:solidFill>
                <a:effectLst/>
                <a:latin typeface="Arial" charset="0"/>
                <a:ea typeface="+mn-ea"/>
                <a:cs typeface="Arial" charset="0"/>
                <a:hlinkClick r:id="rId9"/>
              </a:rPr>
              <a:t>tbb</a:t>
            </a:r>
            <a:r>
              <a:rPr lang="en-US" altLang="zh-CN" sz="1200" b="1" i="0" u="none" strike="noStrike" kern="1200" dirty="0">
                <a:solidFill>
                  <a:schemeClr val="tx1"/>
                </a:solidFill>
                <a:effectLst/>
                <a:latin typeface="Arial" charset="0"/>
                <a:ea typeface="+mn-ea"/>
                <a:cs typeface="Arial" charset="0"/>
                <a:hlinkClick r:id="rId9"/>
              </a:rPr>
              <a:t>::</a:t>
            </a:r>
            <a:r>
              <a:rPr lang="en-US" altLang="zh-CN" sz="1200" b="1" i="0" u="none" strike="noStrike" kern="1200" dirty="0" err="1">
                <a:solidFill>
                  <a:schemeClr val="tx1"/>
                </a:solidFill>
                <a:effectLst/>
                <a:latin typeface="Arial" charset="0"/>
                <a:ea typeface="+mn-ea"/>
                <a:cs typeface="Arial" charset="0"/>
                <a:hlinkClick r:id="rId9"/>
              </a:rPr>
              <a:t>concurrent_hash_map</a:t>
            </a:r>
            <a:r>
              <a:rPr lang="en-US" altLang="zh-CN" sz="1200" b="1" i="0" kern="1200" dirty="0">
                <a:solidFill>
                  <a:schemeClr val="tx1"/>
                </a:solidFill>
                <a:effectLst/>
                <a:latin typeface="Arial" charset="0"/>
                <a:ea typeface="+mn-ea"/>
                <a:cs typeface="Arial" charset="0"/>
              </a:rPr>
              <a:t>&lt; Key, T, </a:t>
            </a:r>
            <a:r>
              <a:rPr lang="en-US" altLang="zh-CN" sz="1200" b="1" i="0" kern="1200" dirty="0" err="1">
                <a:solidFill>
                  <a:schemeClr val="tx1"/>
                </a:solidFill>
                <a:effectLst/>
                <a:latin typeface="Arial" charset="0"/>
                <a:ea typeface="+mn-ea"/>
                <a:cs typeface="Arial" charset="0"/>
              </a:rPr>
              <a:t>HashCompare</a:t>
            </a:r>
            <a:r>
              <a:rPr lang="en-US" altLang="zh-CN" sz="1200" b="1" i="0" kern="1200" dirty="0">
                <a:solidFill>
                  <a:schemeClr val="tx1"/>
                </a:solidFill>
                <a:effectLst/>
                <a:latin typeface="Arial" charset="0"/>
                <a:ea typeface="+mn-ea"/>
                <a:cs typeface="Arial" charset="0"/>
              </a:rPr>
              <a:t>, A &gt;::insert( </a:t>
            </a:r>
            <a:r>
              <a:rPr lang="en-US" altLang="zh-CN" sz="1200" b="1" i="0" kern="1200" dirty="0" err="1">
                <a:solidFill>
                  <a:schemeClr val="tx1"/>
                </a:solidFill>
                <a:effectLst/>
                <a:latin typeface="Arial" charset="0"/>
                <a:ea typeface="+mn-ea"/>
                <a:cs typeface="Arial" charset="0"/>
              </a:rPr>
              <a:t>const</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value_type</a:t>
            </a:r>
            <a:r>
              <a:rPr lang="en-US" altLang="zh-CN" sz="1200" b="1" i="0" kern="1200" dirty="0">
                <a:solidFill>
                  <a:schemeClr val="tx1"/>
                </a:solidFill>
                <a:effectLst/>
                <a:latin typeface="Arial" charset="0"/>
                <a:ea typeface="+mn-ea"/>
                <a:cs typeface="Arial" charset="0"/>
              </a:rPr>
              <a:t> &amp; </a:t>
            </a:r>
            <a:r>
              <a:rPr lang="en-US" altLang="zh-CN" sz="1200" b="1" i="1" kern="1200" dirty="0">
                <a:solidFill>
                  <a:schemeClr val="tx1"/>
                </a:solidFill>
                <a:effectLst/>
                <a:latin typeface="Arial" charset="0"/>
                <a:ea typeface="+mn-ea"/>
                <a:cs typeface="Arial" charset="0"/>
              </a:rPr>
              <a:t>value</a:t>
            </a:r>
            <a:r>
              <a:rPr lang="en-US" altLang="zh-CN" sz="1200" b="1" i="0" kern="1200" dirty="0">
                <a:solidFill>
                  <a:schemeClr val="tx1"/>
                </a:solidFill>
                <a:effectLst/>
                <a:latin typeface="Arial" charset="0"/>
                <a:ea typeface="+mn-ea"/>
                <a:cs typeface="Arial" charset="0"/>
              </a:rPr>
              <a:t> ) [inline]</a:t>
            </a:r>
            <a:r>
              <a:rPr lang="en-US" altLang="zh-CN" sz="1200" b="0" i="0" kern="1200" dirty="0">
                <a:solidFill>
                  <a:schemeClr val="tx1"/>
                </a:solidFill>
                <a:effectLst/>
                <a:latin typeface="Arial" charset="0"/>
                <a:ea typeface="+mn-ea"/>
                <a:cs typeface="Arial" charset="0"/>
              </a:rPr>
              <a:t> Insert item by copying if there is no such key present already.</a:t>
            </a:r>
          </a:p>
          <a:p>
            <a:r>
              <a:rPr lang="en-US" altLang="zh-CN" sz="1200" b="0" i="0" kern="1200" dirty="0">
                <a:solidFill>
                  <a:schemeClr val="tx1"/>
                </a:solidFill>
                <a:effectLst/>
                <a:latin typeface="Arial" charset="0"/>
                <a:ea typeface="+mn-ea"/>
                <a:cs typeface="Arial" charset="0"/>
              </a:rPr>
              <a:t>Returns true if item is inserted.</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Key,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T,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HashCompare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A&gt;bool </a:t>
            </a:r>
            <a:r>
              <a:rPr lang="en-US" altLang="zh-CN" sz="1200" b="1" i="0" u="none" strike="noStrike" kern="1200" dirty="0" err="1">
                <a:solidFill>
                  <a:schemeClr val="tx1"/>
                </a:solidFill>
                <a:effectLst/>
                <a:latin typeface="Arial" charset="0"/>
                <a:ea typeface="+mn-ea"/>
                <a:cs typeface="Arial" charset="0"/>
                <a:hlinkClick r:id="rId9"/>
              </a:rPr>
              <a:t>tbb</a:t>
            </a:r>
            <a:r>
              <a:rPr lang="en-US" altLang="zh-CN" sz="1200" b="1" i="0" u="none" strike="noStrike" kern="1200" dirty="0">
                <a:solidFill>
                  <a:schemeClr val="tx1"/>
                </a:solidFill>
                <a:effectLst/>
                <a:latin typeface="Arial" charset="0"/>
                <a:ea typeface="+mn-ea"/>
                <a:cs typeface="Arial" charset="0"/>
                <a:hlinkClick r:id="rId9"/>
              </a:rPr>
              <a:t>::</a:t>
            </a:r>
            <a:r>
              <a:rPr lang="en-US" altLang="zh-CN" sz="1200" b="1" i="0" u="none" strike="noStrike" kern="1200" dirty="0" err="1">
                <a:solidFill>
                  <a:schemeClr val="tx1"/>
                </a:solidFill>
                <a:effectLst/>
                <a:latin typeface="Arial" charset="0"/>
                <a:ea typeface="+mn-ea"/>
                <a:cs typeface="Arial" charset="0"/>
                <a:hlinkClick r:id="rId9"/>
              </a:rPr>
              <a:t>concurrent_hash_map</a:t>
            </a:r>
            <a:r>
              <a:rPr lang="en-US" altLang="zh-CN" sz="1200" b="1" i="0" kern="1200" dirty="0">
                <a:solidFill>
                  <a:schemeClr val="tx1"/>
                </a:solidFill>
                <a:effectLst/>
                <a:latin typeface="Arial" charset="0"/>
                <a:ea typeface="+mn-ea"/>
                <a:cs typeface="Arial" charset="0"/>
              </a:rPr>
              <a:t>&lt; Key, T, </a:t>
            </a:r>
            <a:r>
              <a:rPr lang="en-US" altLang="zh-CN" sz="1200" b="1" i="0" kern="1200" dirty="0" err="1">
                <a:solidFill>
                  <a:schemeClr val="tx1"/>
                </a:solidFill>
                <a:effectLst/>
                <a:latin typeface="Arial" charset="0"/>
                <a:ea typeface="+mn-ea"/>
                <a:cs typeface="Arial" charset="0"/>
              </a:rPr>
              <a:t>HashCompare</a:t>
            </a:r>
            <a:r>
              <a:rPr lang="en-US" altLang="zh-CN" sz="1200" b="1" i="0" kern="1200" dirty="0">
                <a:solidFill>
                  <a:schemeClr val="tx1"/>
                </a:solidFill>
                <a:effectLst/>
                <a:latin typeface="Arial" charset="0"/>
                <a:ea typeface="+mn-ea"/>
                <a:cs typeface="Arial" charset="0"/>
              </a:rPr>
              <a:t>, A &gt;::insert( </a:t>
            </a:r>
            <a:r>
              <a:rPr lang="en-US" altLang="zh-CN" sz="1200" b="1" i="0" u="none" strike="noStrike" kern="1200" dirty="0" err="1">
                <a:solidFill>
                  <a:schemeClr val="tx1"/>
                </a:solidFill>
                <a:effectLst/>
                <a:latin typeface="Arial" charset="0"/>
                <a:ea typeface="+mn-ea"/>
                <a:cs typeface="Arial" charset="0"/>
                <a:hlinkClick r:id="rId26"/>
              </a:rPr>
              <a:t>accessor</a:t>
            </a:r>
            <a:r>
              <a:rPr lang="en-US" altLang="zh-CN" sz="1200" b="1" i="0" kern="1200" dirty="0">
                <a:solidFill>
                  <a:schemeClr val="tx1"/>
                </a:solidFill>
                <a:effectLst/>
                <a:latin typeface="Arial" charset="0"/>
                <a:ea typeface="+mn-ea"/>
                <a:cs typeface="Arial" charset="0"/>
              </a:rPr>
              <a:t> &amp; </a:t>
            </a:r>
            <a:r>
              <a:rPr lang="en-US" altLang="zh-CN" sz="1200" b="1" i="1" kern="1200" dirty="0" err="1">
                <a:solidFill>
                  <a:schemeClr val="tx1"/>
                </a:solidFill>
                <a:effectLst/>
                <a:latin typeface="Arial" charset="0"/>
                <a:ea typeface="+mn-ea"/>
                <a:cs typeface="Arial" charset="0"/>
              </a:rPr>
              <a:t>result</a:t>
            </a:r>
            <a:r>
              <a:rPr lang="en-US" altLang="zh-CN" sz="1200" b="1" i="0" kern="1200" dirty="0" err="1">
                <a:solidFill>
                  <a:schemeClr val="tx1"/>
                </a:solidFill>
                <a:effectLst/>
                <a:latin typeface="Arial" charset="0"/>
                <a:ea typeface="+mn-ea"/>
                <a:cs typeface="Arial" charset="0"/>
              </a:rPr>
              <a:t>,const</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value_type</a:t>
            </a:r>
            <a:r>
              <a:rPr lang="en-US" altLang="zh-CN" sz="1200" b="1" i="0" kern="1200" dirty="0">
                <a:solidFill>
                  <a:schemeClr val="tx1"/>
                </a:solidFill>
                <a:effectLst/>
                <a:latin typeface="Arial" charset="0"/>
                <a:ea typeface="+mn-ea"/>
                <a:cs typeface="Arial" charset="0"/>
              </a:rPr>
              <a:t> &amp; </a:t>
            </a:r>
            <a:r>
              <a:rPr lang="en-US" altLang="zh-CN" sz="1200" b="1" i="1" kern="1200" dirty="0">
                <a:solidFill>
                  <a:schemeClr val="tx1"/>
                </a:solidFill>
                <a:effectLst/>
                <a:latin typeface="Arial" charset="0"/>
                <a:ea typeface="+mn-ea"/>
                <a:cs typeface="Arial" charset="0"/>
              </a:rPr>
              <a:t>value</a:t>
            </a:r>
            <a:r>
              <a:rPr lang="en-US" altLang="zh-CN" sz="1200" b="1" i="0" kern="1200" dirty="0">
                <a:solidFill>
                  <a:schemeClr val="tx1"/>
                </a:solidFill>
                <a:effectLst/>
                <a:latin typeface="Arial" charset="0"/>
                <a:ea typeface="+mn-ea"/>
                <a:cs typeface="Arial" charset="0"/>
              </a:rPr>
              <a:t>) [inline]</a:t>
            </a:r>
            <a:r>
              <a:rPr lang="en-US" altLang="zh-CN" sz="1200" b="0" i="0" kern="1200" dirty="0">
                <a:solidFill>
                  <a:schemeClr val="tx1"/>
                </a:solidFill>
                <a:effectLst/>
                <a:latin typeface="Arial" charset="0"/>
                <a:ea typeface="+mn-ea"/>
                <a:cs typeface="Arial" charset="0"/>
              </a:rPr>
              <a:t> Insert item by copying if there is no such key present already and acquire a write lock on the item.</a:t>
            </a:r>
          </a:p>
          <a:p>
            <a:r>
              <a:rPr lang="en-US" altLang="zh-CN" sz="1200" b="0" i="0" kern="1200" dirty="0">
                <a:solidFill>
                  <a:schemeClr val="tx1"/>
                </a:solidFill>
                <a:effectLst/>
                <a:latin typeface="Arial" charset="0"/>
                <a:ea typeface="+mn-ea"/>
                <a:cs typeface="Arial" charset="0"/>
              </a:rPr>
              <a:t>Returns true if item is new.</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Key,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T,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HashCompare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A&gt;bool </a:t>
            </a:r>
            <a:r>
              <a:rPr lang="en-US" altLang="zh-CN" sz="1200" b="1" i="0" u="none" strike="noStrike" kern="1200" dirty="0" err="1">
                <a:solidFill>
                  <a:schemeClr val="tx1"/>
                </a:solidFill>
                <a:effectLst/>
                <a:latin typeface="Arial" charset="0"/>
                <a:ea typeface="+mn-ea"/>
                <a:cs typeface="Arial" charset="0"/>
                <a:hlinkClick r:id="rId9"/>
              </a:rPr>
              <a:t>tbb</a:t>
            </a:r>
            <a:r>
              <a:rPr lang="en-US" altLang="zh-CN" sz="1200" b="1" i="0" u="none" strike="noStrike" kern="1200" dirty="0">
                <a:solidFill>
                  <a:schemeClr val="tx1"/>
                </a:solidFill>
                <a:effectLst/>
                <a:latin typeface="Arial" charset="0"/>
                <a:ea typeface="+mn-ea"/>
                <a:cs typeface="Arial" charset="0"/>
                <a:hlinkClick r:id="rId9"/>
              </a:rPr>
              <a:t>::</a:t>
            </a:r>
            <a:r>
              <a:rPr lang="en-US" altLang="zh-CN" sz="1200" b="1" i="0" u="none" strike="noStrike" kern="1200" dirty="0" err="1">
                <a:solidFill>
                  <a:schemeClr val="tx1"/>
                </a:solidFill>
                <a:effectLst/>
                <a:latin typeface="Arial" charset="0"/>
                <a:ea typeface="+mn-ea"/>
                <a:cs typeface="Arial" charset="0"/>
                <a:hlinkClick r:id="rId9"/>
              </a:rPr>
              <a:t>concurrent_hash_map</a:t>
            </a:r>
            <a:r>
              <a:rPr lang="en-US" altLang="zh-CN" sz="1200" b="1" i="0" kern="1200" dirty="0">
                <a:solidFill>
                  <a:schemeClr val="tx1"/>
                </a:solidFill>
                <a:effectLst/>
                <a:latin typeface="Arial" charset="0"/>
                <a:ea typeface="+mn-ea"/>
                <a:cs typeface="Arial" charset="0"/>
              </a:rPr>
              <a:t>&lt; Key, T, </a:t>
            </a:r>
            <a:r>
              <a:rPr lang="en-US" altLang="zh-CN" sz="1200" b="1" i="0" kern="1200" dirty="0" err="1">
                <a:solidFill>
                  <a:schemeClr val="tx1"/>
                </a:solidFill>
                <a:effectLst/>
                <a:latin typeface="Arial" charset="0"/>
                <a:ea typeface="+mn-ea"/>
                <a:cs typeface="Arial" charset="0"/>
              </a:rPr>
              <a:t>HashCompare</a:t>
            </a:r>
            <a:r>
              <a:rPr lang="en-US" altLang="zh-CN" sz="1200" b="1" i="0" kern="1200" dirty="0">
                <a:solidFill>
                  <a:schemeClr val="tx1"/>
                </a:solidFill>
                <a:effectLst/>
                <a:latin typeface="Arial" charset="0"/>
                <a:ea typeface="+mn-ea"/>
                <a:cs typeface="Arial" charset="0"/>
              </a:rPr>
              <a:t>, A &gt;::insert( </a:t>
            </a:r>
            <a:r>
              <a:rPr lang="en-US" altLang="zh-CN" sz="1200" b="1" i="0" u="none" strike="noStrike" kern="1200" dirty="0" err="1">
                <a:solidFill>
                  <a:schemeClr val="tx1"/>
                </a:solidFill>
                <a:effectLst/>
                <a:latin typeface="Arial" charset="0"/>
                <a:ea typeface="+mn-ea"/>
                <a:cs typeface="Arial" charset="0"/>
                <a:hlinkClick r:id="rId24"/>
              </a:rPr>
              <a:t>const_accessor</a:t>
            </a:r>
            <a:r>
              <a:rPr lang="en-US" altLang="zh-CN" sz="1200" b="1" i="0" kern="1200" dirty="0">
                <a:solidFill>
                  <a:schemeClr val="tx1"/>
                </a:solidFill>
                <a:effectLst/>
                <a:latin typeface="Arial" charset="0"/>
                <a:ea typeface="+mn-ea"/>
                <a:cs typeface="Arial" charset="0"/>
              </a:rPr>
              <a:t> &amp; </a:t>
            </a:r>
            <a:r>
              <a:rPr lang="en-US" altLang="zh-CN" sz="1200" b="1" i="1" kern="1200" dirty="0" err="1">
                <a:solidFill>
                  <a:schemeClr val="tx1"/>
                </a:solidFill>
                <a:effectLst/>
                <a:latin typeface="Arial" charset="0"/>
                <a:ea typeface="+mn-ea"/>
                <a:cs typeface="Arial" charset="0"/>
              </a:rPr>
              <a:t>result</a:t>
            </a:r>
            <a:r>
              <a:rPr lang="en-US" altLang="zh-CN" sz="1200" b="1" i="0" kern="1200" dirty="0" err="1">
                <a:solidFill>
                  <a:schemeClr val="tx1"/>
                </a:solidFill>
                <a:effectLst/>
                <a:latin typeface="Arial" charset="0"/>
                <a:ea typeface="+mn-ea"/>
                <a:cs typeface="Arial" charset="0"/>
              </a:rPr>
              <a:t>,const</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value_type</a:t>
            </a:r>
            <a:r>
              <a:rPr lang="en-US" altLang="zh-CN" sz="1200" b="1" i="0" kern="1200" dirty="0">
                <a:solidFill>
                  <a:schemeClr val="tx1"/>
                </a:solidFill>
                <a:effectLst/>
                <a:latin typeface="Arial" charset="0"/>
                <a:ea typeface="+mn-ea"/>
                <a:cs typeface="Arial" charset="0"/>
              </a:rPr>
              <a:t> &amp; </a:t>
            </a:r>
            <a:r>
              <a:rPr lang="en-US" altLang="zh-CN" sz="1200" b="1" i="1" kern="1200" dirty="0">
                <a:solidFill>
                  <a:schemeClr val="tx1"/>
                </a:solidFill>
                <a:effectLst/>
                <a:latin typeface="Arial" charset="0"/>
                <a:ea typeface="+mn-ea"/>
                <a:cs typeface="Arial" charset="0"/>
              </a:rPr>
              <a:t>value</a:t>
            </a:r>
            <a:r>
              <a:rPr lang="en-US" altLang="zh-CN" sz="1200" b="1" i="0" kern="1200" dirty="0">
                <a:solidFill>
                  <a:schemeClr val="tx1"/>
                </a:solidFill>
                <a:effectLst/>
                <a:latin typeface="Arial" charset="0"/>
                <a:ea typeface="+mn-ea"/>
                <a:cs typeface="Arial" charset="0"/>
              </a:rPr>
              <a:t>) [inline]</a:t>
            </a:r>
            <a:r>
              <a:rPr lang="en-US" altLang="zh-CN" sz="1200" b="0" i="0" kern="1200" dirty="0">
                <a:solidFill>
                  <a:schemeClr val="tx1"/>
                </a:solidFill>
                <a:effectLst/>
                <a:latin typeface="Arial" charset="0"/>
                <a:ea typeface="+mn-ea"/>
                <a:cs typeface="Arial" charset="0"/>
              </a:rPr>
              <a:t> Insert item by copying if there is no such key present already and acquire a read lock on the item.</a:t>
            </a:r>
          </a:p>
          <a:p>
            <a:r>
              <a:rPr lang="en-US" altLang="zh-CN" sz="1200" b="0" i="0" kern="1200" dirty="0">
                <a:solidFill>
                  <a:schemeClr val="tx1"/>
                </a:solidFill>
                <a:effectLst/>
                <a:latin typeface="Arial" charset="0"/>
                <a:ea typeface="+mn-ea"/>
                <a:cs typeface="Arial" charset="0"/>
              </a:rPr>
              <a:t>Returns true if item is new.</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Key,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T,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HashCompare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A&gt;bool </a:t>
            </a:r>
            <a:r>
              <a:rPr lang="en-US" altLang="zh-CN" sz="1200" b="1" i="0" u="none" strike="noStrike" kern="1200" dirty="0" err="1">
                <a:solidFill>
                  <a:schemeClr val="tx1"/>
                </a:solidFill>
                <a:effectLst/>
                <a:latin typeface="Arial" charset="0"/>
                <a:ea typeface="+mn-ea"/>
                <a:cs typeface="Arial" charset="0"/>
                <a:hlinkClick r:id="rId9"/>
              </a:rPr>
              <a:t>tbb</a:t>
            </a:r>
            <a:r>
              <a:rPr lang="en-US" altLang="zh-CN" sz="1200" b="1" i="0" u="none" strike="noStrike" kern="1200" dirty="0">
                <a:solidFill>
                  <a:schemeClr val="tx1"/>
                </a:solidFill>
                <a:effectLst/>
                <a:latin typeface="Arial" charset="0"/>
                <a:ea typeface="+mn-ea"/>
                <a:cs typeface="Arial" charset="0"/>
                <a:hlinkClick r:id="rId9"/>
              </a:rPr>
              <a:t>::</a:t>
            </a:r>
            <a:r>
              <a:rPr lang="en-US" altLang="zh-CN" sz="1200" b="1" i="0" u="none" strike="noStrike" kern="1200" dirty="0" err="1">
                <a:solidFill>
                  <a:schemeClr val="tx1"/>
                </a:solidFill>
                <a:effectLst/>
                <a:latin typeface="Arial" charset="0"/>
                <a:ea typeface="+mn-ea"/>
                <a:cs typeface="Arial" charset="0"/>
                <a:hlinkClick r:id="rId9"/>
              </a:rPr>
              <a:t>concurrent_hash_map</a:t>
            </a:r>
            <a:r>
              <a:rPr lang="en-US" altLang="zh-CN" sz="1200" b="1" i="0" kern="1200" dirty="0">
                <a:solidFill>
                  <a:schemeClr val="tx1"/>
                </a:solidFill>
                <a:effectLst/>
                <a:latin typeface="Arial" charset="0"/>
                <a:ea typeface="+mn-ea"/>
                <a:cs typeface="Arial" charset="0"/>
              </a:rPr>
              <a:t>&lt; Key, T, </a:t>
            </a:r>
            <a:r>
              <a:rPr lang="en-US" altLang="zh-CN" sz="1200" b="1" i="0" kern="1200" dirty="0" err="1">
                <a:solidFill>
                  <a:schemeClr val="tx1"/>
                </a:solidFill>
                <a:effectLst/>
                <a:latin typeface="Arial" charset="0"/>
                <a:ea typeface="+mn-ea"/>
                <a:cs typeface="Arial" charset="0"/>
              </a:rPr>
              <a:t>HashCompare</a:t>
            </a:r>
            <a:r>
              <a:rPr lang="en-US" altLang="zh-CN" sz="1200" b="1" i="0" kern="1200" dirty="0">
                <a:solidFill>
                  <a:schemeClr val="tx1"/>
                </a:solidFill>
                <a:effectLst/>
                <a:latin typeface="Arial" charset="0"/>
                <a:ea typeface="+mn-ea"/>
                <a:cs typeface="Arial" charset="0"/>
              </a:rPr>
              <a:t>, A &gt;::insert( </a:t>
            </a:r>
            <a:r>
              <a:rPr lang="en-US" altLang="zh-CN" sz="1200" b="1" i="0" u="none" strike="noStrike" kern="1200" dirty="0" err="1">
                <a:solidFill>
                  <a:schemeClr val="tx1"/>
                </a:solidFill>
                <a:effectLst/>
                <a:latin typeface="Arial" charset="0"/>
                <a:ea typeface="+mn-ea"/>
                <a:cs typeface="Arial" charset="0"/>
                <a:hlinkClick r:id="rId26"/>
              </a:rPr>
              <a:t>accessor</a:t>
            </a:r>
            <a:r>
              <a:rPr lang="en-US" altLang="zh-CN" sz="1200" b="1" i="0" kern="1200" dirty="0">
                <a:solidFill>
                  <a:schemeClr val="tx1"/>
                </a:solidFill>
                <a:effectLst/>
                <a:latin typeface="Arial" charset="0"/>
                <a:ea typeface="+mn-ea"/>
                <a:cs typeface="Arial" charset="0"/>
              </a:rPr>
              <a:t> &amp; </a:t>
            </a:r>
            <a:r>
              <a:rPr lang="en-US" altLang="zh-CN" sz="1200" b="1" i="1" kern="1200" dirty="0" err="1">
                <a:solidFill>
                  <a:schemeClr val="tx1"/>
                </a:solidFill>
                <a:effectLst/>
                <a:latin typeface="Arial" charset="0"/>
                <a:ea typeface="+mn-ea"/>
                <a:cs typeface="Arial" charset="0"/>
              </a:rPr>
              <a:t>result</a:t>
            </a:r>
            <a:r>
              <a:rPr lang="en-US" altLang="zh-CN" sz="1200" b="1" i="0" kern="1200" dirty="0" err="1">
                <a:solidFill>
                  <a:schemeClr val="tx1"/>
                </a:solidFill>
                <a:effectLst/>
                <a:latin typeface="Arial" charset="0"/>
                <a:ea typeface="+mn-ea"/>
                <a:cs typeface="Arial" charset="0"/>
              </a:rPr>
              <a:t>,const</a:t>
            </a:r>
            <a:r>
              <a:rPr lang="en-US" altLang="zh-CN" sz="1200" b="1" i="0" kern="1200" dirty="0">
                <a:solidFill>
                  <a:schemeClr val="tx1"/>
                </a:solidFill>
                <a:effectLst/>
                <a:latin typeface="Arial" charset="0"/>
                <a:ea typeface="+mn-ea"/>
                <a:cs typeface="Arial" charset="0"/>
              </a:rPr>
              <a:t> Key &amp; </a:t>
            </a:r>
            <a:r>
              <a:rPr lang="en-US" altLang="zh-CN" sz="1200" b="1" i="1" kern="1200" dirty="0">
                <a:solidFill>
                  <a:schemeClr val="tx1"/>
                </a:solidFill>
                <a:effectLst/>
                <a:latin typeface="Arial" charset="0"/>
                <a:ea typeface="+mn-ea"/>
                <a:cs typeface="Arial" charset="0"/>
              </a:rPr>
              <a:t>key</a:t>
            </a:r>
            <a:r>
              <a:rPr lang="en-US" altLang="zh-CN" sz="1200" b="1" i="0" kern="1200" dirty="0">
                <a:solidFill>
                  <a:schemeClr val="tx1"/>
                </a:solidFill>
                <a:effectLst/>
                <a:latin typeface="Arial" charset="0"/>
                <a:ea typeface="+mn-ea"/>
                <a:cs typeface="Arial" charset="0"/>
              </a:rPr>
              <a:t>) [inline]</a:t>
            </a:r>
            <a:r>
              <a:rPr lang="en-US" altLang="zh-CN" sz="1200" b="0" i="0" kern="1200" dirty="0">
                <a:solidFill>
                  <a:schemeClr val="tx1"/>
                </a:solidFill>
                <a:effectLst/>
                <a:latin typeface="Arial" charset="0"/>
                <a:ea typeface="+mn-ea"/>
                <a:cs typeface="Arial" charset="0"/>
              </a:rPr>
              <a:t> Insert item (if not already present) and acquire a write lock on the item.</a:t>
            </a:r>
          </a:p>
          <a:p>
            <a:r>
              <a:rPr lang="en-US" altLang="zh-CN" sz="1200" b="0" i="0" kern="1200" dirty="0">
                <a:solidFill>
                  <a:schemeClr val="tx1"/>
                </a:solidFill>
                <a:effectLst/>
                <a:latin typeface="Arial" charset="0"/>
                <a:ea typeface="+mn-ea"/>
                <a:cs typeface="Arial" charset="0"/>
              </a:rPr>
              <a:t>Returns true if item is new.</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Key,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T,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HashCompare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A&gt;bool </a:t>
            </a:r>
            <a:r>
              <a:rPr lang="en-US" altLang="zh-CN" sz="1200" b="1" i="0" u="none" strike="noStrike" kern="1200" dirty="0" err="1">
                <a:solidFill>
                  <a:schemeClr val="tx1"/>
                </a:solidFill>
                <a:effectLst/>
                <a:latin typeface="Arial" charset="0"/>
                <a:ea typeface="+mn-ea"/>
                <a:cs typeface="Arial" charset="0"/>
                <a:hlinkClick r:id="rId9"/>
              </a:rPr>
              <a:t>tbb</a:t>
            </a:r>
            <a:r>
              <a:rPr lang="en-US" altLang="zh-CN" sz="1200" b="1" i="0" u="none" strike="noStrike" kern="1200" dirty="0">
                <a:solidFill>
                  <a:schemeClr val="tx1"/>
                </a:solidFill>
                <a:effectLst/>
                <a:latin typeface="Arial" charset="0"/>
                <a:ea typeface="+mn-ea"/>
                <a:cs typeface="Arial" charset="0"/>
                <a:hlinkClick r:id="rId9"/>
              </a:rPr>
              <a:t>::</a:t>
            </a:r>
            <a:r>
              <a:rPr lang="en-US" altLang="zh-CN" sz="1200" b="1" i="0" u="none" strike="noStrike" kern="1200" dirty="0" err="1">
                <a:solidFill>
                  <a:schemeClr val="tx1"/>
                </a:solidFill>
                <a:effectLst/>
                <a:latin typeface="Arial" charset="0"/>
                <a:ea typeface="+mn-ea"/>
                <a:cs typeface="Arial" charset="0"/>
                <a:hlinkClick r:id="rId9"/>
              </a:rPr>
              <a:t>concurrent_hash_map</a:t>
            </a:r>
            <a:r>
              <a:rPr lang="en-US" altLang="zh-CN" sz="1200" b="1" i="0" kern="1200" dirty="0">
                <a:solidFill>
                  <a:schemeClr val="tx1"/>
                </a:solidFill>
                <a:effectLst/>
                <a:latin typeface="Arial" charset="0"/>
                <a:ea typeface="+mn-ea"/>
                <a:cs typeface="Arial" charset="0"/>
              </a:rPr>
              <a:t>&lt; Key, T, </a:t>
            </a:r>
            <a:r>
              <a:rPr lang="en-US" altLang="zh-CN" sz="1200" b="1" i="0" kern="1200" dirty="0" err="1">
                <a:solidFill>
                  <a:schemeClr val="tx1"/>
                </a:solidFill>
                <a:effectLst/>
                <a:latin typeface="Arial" charset="0"/>
                <a:ea typeface="+mn-ea"/>
                <a:cs typeface="Arial" charset="0"/>
              </a:rPr>
              <a:t>HashCompare</a:t>
            </a:r>
            <a:r>
              <a:rPr lang="en-US" altLang="zh-CN" sz="1200" b="1" i="0" kern="1200" dirty="0">
                <a:solidFill>
                  <a:schemeClr val="tx1"/>
                </a:solidFill>
                <a:effectLst/>
                <a:latin typeface="Arial" charset="0"/>
                <a:ea typeface="+mn-ea"/>
                <a:cs typeface="Arial" charset="0"/>
              </a:rPr>
              <a:t>, A &gt;::insert( </a:t>
            </a:r>
            <a:r>
              <a:rPr lang="en-US" altLang="zh-CN" sz="1200" b="1" i="0" u="none" strike="noStrike" kern="1200" dirty="0" err="1">
                <a:solidFill>
                  <a:schemeClr val="tx1"/>
                </a:solidFill>
                <a:effectLst/>
                <a:latin typeface="Arial" charset="0"/>
                <a:ea typeface="+mn-ea"/>
                <a:cs typeface="Arial" charset="0"/>
                <a:hlinkClick r:id="rId24"/>
              </a:rPr>
              <a:t>const_accessor</a:t>
            </a:r>
            <a:r>
              <a:rPr lang="en-US" altLang="zh-CN" sz="1200" b="1" i="0" kern="1200" dirty="0">
                <a:solidFill>
                  <a:schemeClr val="tx1"/>
                </a:solidFill>
                <a:effectLst/>
                <a:latin typeface="Arial" charset="0"/>
                <a:ea typeface="+mn-ea"/>
                <a:cs typeface="Arial" charset="0"/>
              </a:rPr>
              <a:t> &amp; </a:t>
            </a:r>
            <a:r>
              <a:rPr lang="en-US" altLang="zh-CN" sz="1200" b="1" i="1" kern="1200" dirty="0" err="1">
                <a:solidFill>
                  <a:schemeClr val="tx1"/>
                </a:solidFill>
                <a:effectLst/>
                <a:latin typeface="Arial" charset="0"/>
                <a:ea typeface="+mn-ea"/>
                <a:cs typeface="Arial" charset="0"/>
              </a:rPr>
              <a:t>result</a:t>
            </a:r>
            <a:r>
              <a:rPr lang="en-US" altLang="zh-CN" sz="1200" b="1" i="0" kern="1200" dirty="0" err="1">
                <a:solidFill>
                  <a:schemeClr val="tx1"/>
                </a:solidFill>
                <a:effectLst/>
                <a:latin typeface="Arial" charset="0"/>
                <a:ea typeface="+mn-ea"/>
                <a:cs typeface="Arial" charset="0"/>
              </a:rPr>
              <a:t>,const</a:t>
            </a:r>
            <a:r>
              <a:rPr lang="en-US" altLang="zh-CN" sz="1200" b="1" i="0" kern="1200" dirty="0">
                <a:solidFill>
                  <a:schemeClr val="tx1"/>
                </a:solidFill>
                <a:effectLst/>
                <a:latin typeface="Arial" charset="0"/>
                <a:ea typeface="+mn-ea"/>
                <a:cs typeface="Arial" charset="0"/>
              </a:rPr>
              <a:t> Key &amp; </a:t>
            </a:r>
            <a:r>
              <a:rPr lang="en-US" altLang="zh-CN" sz="1200" b="1" i="1" kern="1200" dirty="0">
                <a:solidFill>
                  <a:schemeClr val="tx1"/>
                </a:solidFill>
                <a:effectLst/>
                <a:latin typeface="Arial" charset="0"/>
                <a:ea typeface="+mn-ea"/>
                <a:cs typeface="Arial" charset="0"/>
              </a:rPr>
              <a:t>key</a:t>
            </a:r>
            <a:r>
              <a:rPr lang="en-US" altLang="zh-CN" sz="1200" b="1" i="0" kern="1200" dirty="0">
                <a:solidFill>
                  <a:schemeClr val="tx1"/>
                </a:solidFill>
                <a:effectLst/>
                <a:latin typeface="Arial" charset="0"/>
                <a:ea typeface="+mn-ea"/>
                <a:cs typeface="Arial" charset="0"/>
              </a:rPr>
              <a:t>) [inline]</a:t>
            </a:r>
            <a:r>
              <a:rPr lang="en-US" altLang="zh-CN" sz="1200" b="0" i="0" kern="1200" dirty="0">
                <a:solidFill>
                  <a:schemeClr val="tx1"/>
                </a:solidFill>
                <a:effectLst/>
                <a:latin typeface="Arial" charset="0"/>
                <a:ea typeface="+mn-ea"/>
                <a:cs typeface="Arial" charset="0"/>
              </a:rPr>
              <a:t> Insert item (if not already present) and acquire a read lock on the item.</a:t>
            </a:r>
          </a:p>
          <a:p>
            <a:r>
              <a:rPr lang="en-US" altLang="zh-CN" sz="1200" b="0" i="0" kern="1200" dirty="0">
                <a:solidFill>
                  <a:schemeClr val="tx1"/>
                </a:solidFill>
                <a:effectLst/>
                <a:latin typeface="Arial" charset="0"/>
                <a:ea typeface="+mn-ea"/>
                <a:cs typeface="Arial" charset="0"/>
              </a:rPr>
              <a:t>Returns true if item is new.</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Key,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T,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HashCompare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A&gt;</a:t>
            </a:r>
            <a:r>
              <a:rPr lang="en-US" altLang="zh-CN" sz="1200" b="1" i="0" u="none" strike="noStrike" kern="1200" dirty="0" err="1">
                <a:solidFill>
                  <a:schemeClr val="tx1"/>
                </a:solidFill>
                <a:effectLst/>
                <a:latin typeface="Arial" charset="0"/>
                <a:ea typeface="+mn-ea"/>
                <a:cs typeface="Arial" charset="0"/>
                <a:hlinkClick r:id="rId9"/>
              </a:rPr>
              <a:t>concurrent_hash_map</a:t>
            </a:r>
            <a:r>
              <a:rPr lang="en-US" altLang="zh-CN" sz="1200" b="1" i="0" kern="1200" dirty="0">
                <a:solidFill>
                  <a:schemeClr val="tx1"/>
                </a:solidFill>
                <a:effectLst/>
                <a:latin typeface="Arial" charset="0"/>
                <a:ea typeface="+mn-ea"/>
                <a:cs typeface="Arial" charset="0"/>
              </a:rPr>
              <a:t>&lt; Key, T, </a:t>
            </a:r>
            <a:r>
              <a:rPr lang="en-US" altLang="zh-CN" sz="1200" b="1" i="0" kern="1200" dirty="0" err="1">
                <a:solidFill>
                  <a:schemeClr val="tx1"/>
                </a:solidFill>
                <a:effectLst/>
                <a:latin typeface="Arial" charset="0"/>
                <a:ea typeface="+mn-ea"/>
                <a:cs typeface="Arial" charset="0"/>
              </a:rPr>
              <a:t>HashCompare</a:t>
            </a:r>
            <a:r>
              <a:rPr lang="en-US" altLang="zh-CN" sz="1200" b="1" i="0" kern="1200" dirty="0">
                <a:solidFill>
                  <a:schemeClr val="tx1"/>
                </a:solidFill>
                <a:effectLst/>
                <a:latin typeface="Arial" charset="0"/>
                <a:ea typeface="+mn-ea"/>
                <a:cs typeface="Arial" charset="0"/>
              </a:rPr>
              <a:t>, A &gt;::</a:t>
            </a:r>
            <a:r>
              <a:rPr lang="en-US" altLang="zh-CN" sz="1200" b="1" i="0" kern="1200" dirty="0" err="1">
                <a:solidFill>
                  <a:schemeClr val="tx1"/>
                </a:solidFill>
                <a:effectLst/>
                <a:latin typeface="Arial" charset="0"/>
                <a:ea typeface="+mn-ea"/>
                <a:cs typeface="Arial" charset="0"/>
              </a:rPr>
              <a:t>size_type</a:t>
            </a:r>
            <a:r>
              <a:rPr lang="en-US" altLang="zh-CN" sz="1200" b="1"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9"/>
              </a:rPr>
              <a:t>tbb</a:t>
            </a:r>
            <a:r>
              <a:rPr lang="en-US" altLang="zh-CN" sz="1200" b="1" i="0" u="none" strike="noStrike" kern="1200" dirty="0">
                <a:solidFill>
                  <a:schemeClr val="tx1"/>
                </a:solidFill>
                <a:effectLst/>
                <a:latin typeface="Arial" charset="0"/>
                <a:ea typeface="+mn-ea"/>
                <a:cs typeface="Arial" charset="0"/>
                <a:hlinkClick r:id="rId9"/>
              </a:rPr>
              <a:t>::</a:t>
            </a:r>
            <a:r>
              <a:rPr lang="en-US" altLang="zh-CN" sz="1200" b="1" i="0" u="none" strike="noStrike" kern="1200" dirty="0" err="1">
                <a:solidFill>
                  <a:schemeClr val="tx1"/>
                </a:solidFill>
                <a:effectLst/>
                <a:latin typeface="Arial" charset="0"/>
                <a:ea typeface="+mn-ea"/>
                <a:cs typeface="Arial" charset="0"/>
                <a:hlinkClick r:id="rId9"/>
              </a:rPr>
              <a:t>concurrent_hash_map</a:t>
            </a:r>
            <a:r>
              <a:rPr lang="en-US" altLang="zh-CN" sz="1200" b="1" i="0" kern="1200" dirty="0">
                <a:solidFill>
                  <a:schemeClr val="tx1"/>
                </a:solidFill>
                <a:effectLst/>
                <a:latin typeface="Arial" charset="0"/>
                <a:ea typeface="+mn-ea"/>
                <a:cs typeface="Arial" charset="0"/>
              </a:rPr>
              <a:t>&lt; Key, T, </a:t>
            </a:r>
            <a:r>
              <a:rPr lang="en-US" altLang="zh-CN" sz="1200" b="1" i="0" kern="1200" dirty="0" err="1">
                <a:solidFill>
                  <a:schemeClr val="tx1"/>
                </a:solidFill>
                <a:effectLst/>
                <a:latin typeface="Arial" charset="0"/>
                <a:ea typeface="+mn-ea"/>
                <a:cs typeface="Arial" charset="0"/>
              </a:rPr>
              <a:t>HashCompare</a:t>
            </a:r>
            <a:r>
              <a:rPr lang="en-US" altLang="zh-CN" sz="1200" b="1" i="0" kern="1200" dirty="0">
                <a:solidFill>
                  <a:schemeClr val="tx1"/>
                </a:solidFill>
                <a:effectLst/>
                <a:latin typeface="Arial" charset="0"/>
                <a:ea typeface="+mn-ea"/>
                <a:cs typeface="Arial" charset="0"/>
              </a:rPr>
              <a:t>, A &gt;::size(  ) </a:t>
            </a:r>
            <a:r>
              <a:rPr lang="en-US" altLang="zh-CN" sz="1200" b="1"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Number of items in table.</a:t>
            </a:r>
          </a:p>
          <a:p>
            <a:r>
              <a:rPr lang="en-US" altLang="zh-CN" sz="1200" b="0" i="0" kern="1200" dirty="0">
                <a:solidFill>
                  <a:schemeClr val="tx1"/>
                </a:solidFill>
                <a:effectLst/>
                <a:latin typeface="Arial" charset="0"/>
                <a:ea typeface="+mn-ea"/>
                <a:cs typeface="Arial" charset="0"/>
              </a:rPr>
              <a:t>Be aware that this method is relatively slow compared to the typical </a:t>
            </a:r>
            <a:r>
              <a:rPr lang="en-US" altLang="zh-CN" sz="1200" b="1" i="0" u="none" strike="noStrike" kern="1200" dirty="0">
                <a:solidFill>
                  <a:schemeClr val="tx1"/>
                </a:solidFill>
                <a:effectLst/>
                <a:latin typeface="Arial" charset="0"/>
                <a:ea typeface="+mn-ea"/>
                <a:cs typeface="Arial" charset="0"/>
                <a:hlinkClick r:id="rId17"/>
              </a:rPr>
              <a:t>size()</a:t>
            </a:r>
            <a:r>
              <a:rPr lang="en-US" altLang="zh-CN" sz="1200" b="0" i="0" kern="1200" dirty="0">
                <a:solidFill>
                  <a:schemeClr val="tx1"/>
                </a:solidFill>
                <a:effectLst/>
                <a:latin typeface="Arial" charset="0"/>
                <a:ea typeface="+mn-ea"/>
                <a:cs typeface="Arial" charset="0"/>
              </a:rPr>
              <a:t> method for an STL container.</a:t>
            </a:r>
          </a:p>
          <a:p>
            <a:r>
              <a:rPr lang="en-US" altLang="zh-CN" sz="1200" b="0" i="0" kern="1200" dirty="0">
                <a:solidFill>
                  <a:schemeClr val="tx1"/>
                </a:solidFill>
                <a:effectLst/>
                <a:latin typeface="Arial" charset="0"/>
                <a:ea typeface="+mn-ea"/>
                <a:cs typeface="Arial" charset="0"/>
              </a:rPr>
              <a:t>The documentation for this class was generated from the following file:</a:t>
            </a:r>
            <a:r>
              <a:rPr lang="en-US" altLang="zh-CN" sz="1200" b="1" i="0" u="none" strike="noStrike" kern="1200" dirty="0">
                <a:solidFill>
                  <a:schemeClr val="tx1"/>
                </a:solidFill>
                <a:effectLst/>
                <a:latin typeface="Arial" charset="0"/>
                <a:ea typeface="+mn-ea"/>
                <a:cs typeface="Arial" charset="0"/>
                <a:hlinkClick r:id="rId4"/>
              </a:rPr>
              <a:t>concurrent_hash_map.h</a:t>
            </a:r>
            <a:endParaRPr lang="en-US" altLang="zh-CN" sz="1200" b="1" i="0" u="none" strike="noStrike" kern="1200" dirty="0">
              <a:solidFill>
                <a:schemeClr val="tx1"/>
              </a:solidFill>
              <a:effectLst/>
              <a:latin typeface="Arial" charset="0"/>
              <a:ea typeface="+mn-ea"/>
              <a:cs typeface="Arial" charset="0"/>
            </a:endParaRPr>
          </a:p>
          <a:p>
            <a:endParaRPr lang="en-US" altLang="zh-CN" sz="1200" b="1" i="0" u="none" strike="noStrike" kern="1200" dirty="0">
              <a:solidFill>
                <a:schemeClr val="tx1"/>
              </a:solidFill>
              <a:effectLst/>
              <a:latin typeface="Arial" charset="0"/>
              <a:ea typeface="+mn-ea"/>
              <a:cs typeface="Arial" charset="0"/>
            </a:endParaRPr>
          </a:p>
          <a:p>
            <a:endParaRPr lang="en-US" altLang="zh-CN" sz="1200" b="1" i="0" u="none" strike="noStrike" kern="1200" dirty="0">
              <a:solidFill>
                <a:schemeClr val="tx1"/>
              </a:solidFill>
              <a:effectLst/>
              <a:latin typeface="Arial" charset="0"/>
              <a:ea typeface="+mn-ea"/>
              <a:cs typeface="Arial" charset="0"/>
            </a:endParaRPr>
          </a:p>
          <a:p>
            <a:r>
              <a:rPr lang="en-US" altLang="zh-CN" dirty="0">
                <a:hlinkClick r:id="rId36"/>
              </a:rPr>
              <a:t>https://www.threadingbuildingblocks.org/docs/help/index.htm#reference/containers_overview/concurrent_hash_map_cls/concurrent_access.html</a:t>
            </a:r>
            <a:endParaRPr lang="en-US" altLang="zh-CN" sz="1200" b="1" i="0" u="none" strike="noStrike"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Concurrent Access</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Member classes </a:t>
            </a:r>
            <a:r>
              <a:rPr lang="en-US" altLang="zh-CN" sz="1200" kern="1200" dirty="0" err="1">
                <a:solidFill>
                  <a:schemeClr val="tx1"/>
                </a:solidFill>
                <a:effectLst/>
                <a:latin typeface="Arial" charset="0"/>
                <a:ea typeface="+mn-ea"/>
                <a:cs typeface="Arial" charset="0"/>
              </a:rPr>
              <a:t>const_accessor</a:t>
            </a:r>
            <a:r>
              <a:rPr lang="en-US" altLang="zh-CN" sz="1200" kern="1200" dirty="0">
                <a:solidFill>
                  <a:schemeClr val="tx1"/>
                </a:solidFill>
                <a:effectLst/>
                <a:latin typeface="Arial" charset="0"/>
                <a:ea typeface="+mn-ea"/>
                <a:cs typeface="Arial" charset="0"/>
              </a:rPr>
              <a:t> and </a:t>
            </a:r>
            <a:r>
              <a:rPr lang="en-US" altLang="zh-CN" sz="1200" kern="1200" dirty="0" err="1">
                <a:solidFill>
                  <a:schemeClr val="tx1"/>
                </a:solidFill>
                <a:effectLst/>
                <a:latin typeface="Arial" charset="0"/>
                <a:ea typeface="+mn-ea"/>
                <a:cs typeface="Arial" charset="0"/>
              </a:rPr>
              <a:t>accessor</a:t>
            </a:r>
            <a:r>
              <a:rPr lang="en-US" altLang="zh-CN" sz="1200" kern="1200" dirty="0">
                <a:solidFill>
                  <a:schemeClr val="tx1"/>
                </a:solidFill>
                <a:effectLst/>
                <a:latin typeface="Arial" charset="0"/>
                <a:ea typeface="+mn-ea"/>
                <a:cs typeface="Arial" charset="0"/>
              </a:rPr>
              <a:t> are called </a:t>
            </a:r>
            <a:r>
              <a:rPr lang="en-US" altLang="zh-CN" sz="1200" kern="1200" dirty="0" err="1">
                <a:solidFill>
                  <a:schemeClr val="tx1"/>
                </a:solidFill>
                <a:effectLst/>
                <a:latin typeface="Arial" charset="0"/>
                <a:ea typeface="+mn-ea"/>
                <a:cs typeface="Arial" charset="0"/>
              </a:rPr>
              <a:t>accessors</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Accessors</a:t>
            </a:r>
            <a:r>
              <a:rPr lang="en-US" altLang="zh-CN" sz="1200" kern="1200" dirty="0">
                <a:solidFill>
                  <a:schemeClr val="tx1"/>
                </a:solidFill>
                <a:effectLst/>
                <a:latin typeface="Arial" charset="0"/>
                <a:ea typeface="+mn-ea"/>
                <a:cs typeface="Arial" charset="0"/>
              </a:rPr>
              <a:t> allow multiple threads to concurrently access pairs in a shared </a:t>
            </a:r>
            <a:r>
              <a:rPr lang="en-US" altLang="zh-CN" sz="1200" kern="1200" dirty="0" err="1">
                <a:solidFill>
                  <a:schemeClr val="tx1"/>
                </a:solidFill>
                <a:effectLst/>
                <a:latin typeface="Arial" charset="0"/>
                <a:ea typeface="+mn-ea"/>
                <a:cs typeface="Arial" charset="0"/>
              </a:rPr>
              <a:t>concurrent_hash_map</a:t>
            </a:r>
            <a:r>
              <a:rPr lang="en-US" altLang="zh-CN" sz="1200" kern="1200" dirty="0">
                <a:solidFill>
                  <a:schemeClr val="tx1"/>
                </a:solidFill>
                <a:effectLst/>
                <a:latin typeface="Arial" charset="0"/>
                <a:ea typeface="+mn-ea"/>
                <a:cs typeface="Arial" charset="0"/>
              </a:rPr>
              <a:t>. An </a:t>
            </a:r>
            <a:r>
              <a:rPr lang="en-US" altLang="zh-CN" sz="1200" kern="1200" dirty="0" err="1">
                <a:solidFill>
                  <a:schemeClr val="tx1"/>
                </a:solidFill>
                <a:effectLst/>
                <a:latin typeface="Arial" charset="0"/>
                <a:ea typeface="+mn-ea"/>
                <a:cs typeface="Arial" charset="0"/>
              </a:rPr>
              <a:t>accessor</a:t>
            </a:r>
            <a:r>
              <a:rPr lang="en-US" altLang="zh-CN" sz="1200" kern="1200" dirty="0">
                <a:solidFill>
                  <a:schemeClr val="tx1"/>
                </a:solidFill>
                <a:effectLst/>
                <a:latin typeface="Arial" charset="0"/>
                <a:ea typeface="+mn-ea"/>
                <a:cs typeface="Arial" charset="0"/>
              </a:rPr>
              <a:t> acts as a smart pointer to a pair in a </a:t>
            </a:r>
            <a:r>
              <a:rPr lang="en-US" altLang="zh-CN" sz="1200" kern="1200" dirty="0" err="1">
                <a:solidFill>
                  <a:schemeClr val="tx1"/>
                </a:solidFill>
                <a:effectLst/>
                <a:latin typeface="Arial" charset="0"/>
                <a:ea typeface="+mn-ea"/>
                <a:cs typeface="Arial" charset="0"/>
              </a:rPr>
              <a:t>concurrent_hash_map</a:t>
            </a:r>
            <a:r>
              <a:rPr lang="en-US" altLang="zh-CN" sz="1200" kern="1200" dirty="0">
                <a:solidFill>
                  <a:schemeClr val="tx1"/>
                </a:solidFill>
                <a:effectLst/>
                <a:latin typeface="Arial" charset="0"/>
                <a:ea typeface="+mn-ea"/>
                <a:cs typeface="Arial" charset="0"/>
              </a:rPr>
              <a:t>. It holds an implicit lock on a pair until the instance is destroyed or method release is called on the </a:t>
            </a:r>
            <a:r>
              <a:rPr lang="en-US" altLang="zh-CN" sz="1200" kern="1200" dirty="0" err="1">
                <a:solidFill>
                  <a:schemeClr val="tx1"/>
                </a:solidFill>
                <a:effectLst/>
                <a:latin typeface="Arial" charset="0"/>
                <a:ea typeface="+mn-ea"/>
                <a:cs typeface="Arial" charset="0"/>
              </a:rPr>
              <a:t>accessor</a:t>
            </a:r>
            <a:r>
              <a:rPr lang="en-US" altLang="zh-CN" sz="1200" kern="1200" dirty="0">
                <a:solidFill>
                  <a:schemeClr val="tx1"/>
                </a:solidFill>
                <a:effectLst/>
                <a:latin typeface="Arial" charset="0"/>
                <a:ea typeface="+mn-ea"/>
                <a:cs typeface="Arial" charset="0"/>
              </a:rPr>
              <a: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Classes </a:t>
            </a:r>
            <a:r>
              <a:rPr lang="en-US" altLang="zh-CN" sz="1200" kern="1200" dirty="0" err="1">
                <a:solidFill>
                  <a:schemeClr val="tx1"/>
                </a:solidFill>
                <a:effectLst/>
                <a:latin typeface="Arial" charset="0"/>
                <a:ea typeface="+mn-ea"/>
                <a:cs typeface="Arial" charset="0"/>
              </a:rPr>
              <a:t>const_accessor</a:t>
            </a:r>
            <a:r>
              <a:rPr lang="en-US" altLang="zh-CN" sz="1200" kern="1200" dirty="0">
                <a:solidFill>
                  <a:schemeClr val="tx1"/>
                </a:solidFill>
                <a:effectLst/>
                <a:latin typeface="Arial" charset="0"/>
                <a:ea typeface="+mn-ea"/>
                <a:cs typeface="Arial" charset="0"/>
              </a:rPr>
              <a:t> and </a:t>
            </a:r>
            <a:r>
              <a:rPr lang="en-US" altLang="zh-CN" sz="1200" kern="1200" dirty="0" err="1">
                <a:solidFill>
                  <a:schemeClr val="tx1"/>
                </a:solidFill>
                <a:effectLst/>
                <a:latin typeface="Arial" charset="0"/>
                <a:ea typeface="+mn-ea"/>
                <a:cs typeface="Arial" charset="0"/>
              </a:rPr>
              <a:t>accessor</a:t>
            </a:r>
            <a:r>
              <a:rPr lang="en-US" altLang="zh-CN" sz="1200" kern="1200" dirty="0">
                <a:solidFill>
                  <a:schemeClr val="tx1"/>
                </a:solidFill>
                <a:effectLst/>
                <a:latin typeface="Arial" charset="0"/>
                <a:ea typeface="+mn-ea"/>
                <a:cs typeface="Arial" charset="0"/>
              </a:rPr>
              <a:t> differ in the kind of access that they permit.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Differences Between </a:t>
            </a:r>
            <a:r>
              <a:rPr lang="en-US" altLang="zh-CN" sz="1200" kern="1200" dirty="0" err="1">
                <a:solidFill>
                  <a:schemeClr val="tx1"/>
                </a:solidFill>
                <a:effectLst/>
                <a:latin typeface="Arial" charset="0"/>
                <a:ea typeface="+mn-ea"/>
                <a:cs typeface="Arial" charset="0"/>
              </a:rPr>
              <a:t>const_accessor</a:t>
            </a:r>
            <a:r>
              <a:rPr lang="en-US" altLang="zh-CN" sz="1200" kern="1200" dirty="0">
                <a:solidFill>
                  <a:schemeClr val="tx1"/>
                </a:solidFill>
                <a:effectLst/>
                <a:latin typeface="Arial" charset="0"/>
                <a:ea typeface="+mn-ea"/>
                <a:cs typeface="Arial" charset="0"/>
              </a:rPr>
              <a:t> and </a:t>
            </a:r>
            <a:r>
              <a:rPr lang="en-US" altLang="zh-CN" sz="1200" kern="1200" dirty="0" err="1">
                <a:solidFill>
                  <a:schemeClr val="tx1"/>
                </a:solidFill>
                <a:effectLst/>
                <a:latin typeface="Arial" charset="0"/>
                <a:ea typeface="+mn-ea"/>
                <a:cs typeface="Arial" charset="0"/>
              </a:rPr>
              <a:t>accessor</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Class                                     </a:t>
            </a:r>
            <a:r>
              <a:rPr lang="en-US" altLang="zh-CN" sz="1200" kern="1200" dirty="0" err="1">
                <a:solidFill>
                  <a:schemeClr val="tx1"/>
                </a:solidFill>
                <a:effectLst/>
                <a:latin typeface="Arial" charset="0"/>
                <a:ea typeface="+mn-ea"/>
                <a:cs typeface="Arial" charset="0"/>
              </a:rPr>
              <a:t>value_type</a:t>
            </a:r>
            <a:r>
              <a:rPr lang="en-US" altLang="zh-CN" sz="1200" kern="1200" dirty="0">
                <a:solidFill>
                  <a:schemeClr val="tx1"/>
                </a:solidFill>
                <a:effectLst/>
                <a:latin typeface="Arial" charset="0"/>
                <a:ea typeface="+mn-ea"/>
                <a:cs typeface="Arial" charset="0"/>
              </a:rPr>
              <a:t>                                                      Implied Lock on pair</a:t>
            </a:r>
            <a:endParaRPr lang="zh-CN" altLang="zh-CN" sz="1200" kern="1200" dirty="0">
              <a:solidFill>
                <a:schemeClr val="tx1"/>
              </a:solidFill>
              <a:effectLst/>
              <a:latin typeface="Arial" charset="0"/>
              <a:ea typeface="+mn-ea"/>
              <a:cs typeface="Arial" charset="0"/>
            </a:endParaRPr>
          </a:p>
          <a:p>
            <a:r>
              <a:rPr lang="en-US" altLang="zh-CN" sz="1200" kern="1200" dirty="0" err="1">
                <a:solidFill>
                  <a:schemeClr val="tx1"/>
                </a:solidFill>
                <a:effectLst/>
                <a:latin typeface="Arial" charset="0"/>
                <a:ea typeface="+mn-ea"/>
                <a:cs typeface="Arial" charset="0"/>
              </a:rPr>
              <a:t>const_accessor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std</a:t>
            </a:r>
            <a:r>
              <a:rPr lang="en-US" altLang="zh-CN" sz="1200" kern="1200" dirty="0">
                <a:solidFill>
                  <a:schemeClr val="tx1"/>
                </a:solidFill>
                <a:effectLst/>
                <a:latin typeface="Arial" charset="0"/>
                <a:ea typeface="+mn-ea"/>
                <a:cs typeface="Arial" charset="0"/>
              </a:rPr>
              <a:t>::pair&lt;</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Key,T</a:t>
            </a:r>
            <a:r>
              <a:rPr lang="en-US" altLang="zh-CN" sz="1200" kern="1200" dirty="0">
                <a:solidFill>
                  <a:schemeClr val="tx1"/>
                </a:solidFill>
                <a:effectLst/>
                <a:latin typeface="Arial" charset="0"/>
                <a:ea typeface="+mn-ea"/>
                <a:cs typeface="Arial" charset="0"/>
              </a:rPr>
              <a:t>&gt;                        Reader lock – permits shared access with other readers.</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err="1">
                <a:solidFill>
                  <a:schemeClr val="tx1"/>
                </a:solidFill>
                <a:effectLst/>
                <a:latin typeface="Arial" charset="0"/>
                <a:ea typeface="+mn-ea"/>
                <a:cs typeface="Arial" charset="0"/>
              </a:rPr>
              <a:t>Accessor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std</a:t>
            </a:r>
            <a:r>
              <a:rPr lang="en-US" altLang="zh-CN" sz="1200" kern="1200" dirty="0">
                <a:solidFill>
                  <a:schemeClr val="tx1"/>
                </a:solidFill>
                <a:effectLst/>
                <a:latin typeface="Arial" charset="0"/>
                <a:ea typeface="+mn-ea"/>
                <a:cs typeface="Arial" charset="0"/>
              </a:rPr>
              <a:t>::pair&lt;</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Key,T</a:t>
            </a:r>
            <a:r>
              <a:rPr lang="en-US" altLang="zh-CN" sz="1200" kern="1200" dirty="0">
                <a:solidFill>
                  <a:schemeClr val="tx1"/>
                </a:solidFill>
                <a:effectLst/>
                <a:latin typeface="Arial" charset="0"/>
                <a:ea typeface="+mn-ea"/>
                <a:cs typeface="Arial" charset="0"/>
              </a:rPr>
              <a:t>&gt;                                 Writer lock – permits exclusive access by a thread. Blocks access by other threads.</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err="1">
                <a:solidFill>
                  <a:schemeClr val="tx1"/>
                </a:solidFill>
                <a:effectLst/>
                <a:latin typeface="Arial" charset="0"/>
                <a:ea typeface="+mn-ea"/>
                <a:cs typeface="Arial" charset="0"/>
              </a:rPr>
              <a:t>Accessors</a:t>
            </a:r>
            <a:r>
              <a:rPr lang="en-US" altLang="zh-CN" sz="1200" kern="1200" dirty="0">
                <a:solidFill>
                  <a:schemeClr val="tx1"/>
                </a:solidFill>
                <a:effectLst/>
                <a:latin typeface="Arial" charset="0"/>
                <a:ea typeface="+mn-ea"/>
                <a:cs typeface="Arial" charset="0"/>
              </a:rPr>
              <a:t> cannot be assigned or copy-constructed, because allowing such would greatly complicate the locking semantics.</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err="1">
                <a:solidFill>
                  <a:schemeClr val="tx1"/>
                </a:solidFill>
                <a:effectLst/>
                <a:latin typeface="Arial" charset="0"/>
                <a:ea typeface="+mn-ea"/>
                <a:cs typeface="Arial" charset="0"/>
              </a:rPr>
              <a:t>const_accessor</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Summary</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Provides read-only access to a pair in a </a:t>
            </a:r>
            <a:r>
              <a:rPr lang="en-US" altLang="zh-CN" sz="1200" kern="1200" dirty="0" err="1">
                <a:solidFill>
                  <a:schemeClr val="tx1"/>
                </a:solidFill>
                <a:effectLst/>
                <a:latin typeface="Arial" charset="0"/>
                <a:ea typeface="+mn-ea"/>
                <a:cs typeface="Arial" charset="0"/>
              </a:rPr>
              <a:t>concurrent_hash_map</a:t>
            </a:r>
            <a:r>
              <a:rPr lang="en-US" altLang="zh-CN" sz="1200" kern="1200" dirty="0">
                <a:solidFill>
                  <a:schemeClr val="tx1"/>
                </a:solidFill>
                <a:effectLst/>
                <a:latin typeface="Arial" charset="0"/>
                <a:ea typeface="+mn-ea"/>
                <a:cs typeface="Arial" charset="0"/>
              </a:rPr>
              <a: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Syntax</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Key,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T,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HashCompare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A&gt;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class </a:t>
            </a:r>
            <a:r>
              <a:rPr lang="en-US" altLang="zh-CN" sz="1200" kern="1200" dirty="0" err="1">
                <a:solidFill>
                  <a:schemeClr val="tx1"/>
                </a:solidFill>
                <a:effectLst/>
                <a:latin typeface="Arial" charset="0"/>
                <a:ea typeface="+mn-ea"/>
                <a:cs typeface="Arial" charset="0"/>
              </a:rPr>
              <a:t>concurrent_hash_map</a:t>
            </a:r>
            <a:r>
              <a:rPr lang="en-US" altLang="zh-CN" sz="1200" kern="1200" dirty="0">
                <a:solidFill>
                  <a:schemeClr val="tx1"/>
                </a:solidFill>
                <a:effectLst/>
                <a:latin typeface="Arial" charset="0"/>
                <a:ea typeface="+mn-ea"/>
                <a:cs typeface="Arial" charset="0"/>
              </a:rPr>
              <a:t>&lt;</a:t>
            </a:r>
            <a:r>
              <a:rPr lang="en-US" altLang="zh-CN" sz="1200" kern="1200" dirty="0" err="1">
                <a:solidFill>
                  <a:schemeClr val="tx1"/>
                </a:solidFill>
                <a:effectLst/>
                <a:latin typeface="Arial" charset="0"/>
                <a:ea typeface="+mn-ea"/>
                <a:cs typeface="Arial" charset="0"/>
              </a:rPr>
              <a:t>Key,T,HashCompare,A</a:t>
            </a:r>
            <a:r>
              <a:rPr lang="en-US" altLang="zh-CN" sz="1200" kern="1200" dirty="0">
                <a:solidFill>
                  <a:schemeClr val="tx1"/>
                </a:solidFill>
                <a:effectLst/>
                <a:latin typeface="Arial" charset="0"/>
                <a:ea typeface="+mn-ea"/>
                <a:cs typeface="Arial" charset="0"/>
              </a:rPr>
              <a:t>&gt;::</a:t>
            </a:r>
            <a:r>
              <a:rPr lang="en-US" altLang="zh-CN" sz="1200" kern="1200" dirty="0" err="1">
                <a:solidFill>
                  <a:schemeClr val="tx1"/>
                </a:solidFill>
                <a:effectLst/>
                <a:latin typeface="Arial" charset="0"/>
                <a:ea typeface="+mn-ea"/>
                <a:cs typeface="Arial" charset="0"/>
              </a:rPr>
              <a:t>const_accessor</a:t>
            </a:r>
            <a:r>
              <a:rPr lang="en-US" altLang="zh-CN" sz="1200" kern="1200" dirty="0">
                <a:solidFill>
                  <a:schemeClr val="tx1"/>
                </a:solidFill>
                <a:effectLst/>
                <a:latin typeface="Arial" charset="0"/>
                <a:ea typeface="+mn-ea"/>
                <a:cs typeface="Arial" charset="0"/>
              </a:rPr>
              <a: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Header</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#include "</a:t>
            </a:r>
            <a:r>
              <a:rPr lang="en-US" altLang="zh-CN" sz="1200" kern="1200" dirty="0" err="1">
                <a:solidFill>
                  <a:schemeClr val="tx1"/>
                </a:solidFill>
                <a:effectLst/>
                <a:latin typeface="Arial" charset="0"/>
                <a:ea typeface="+mn-ea"/>
                <a:cs typeface="Arial" charset="0"/>
              </a:rPr>
              <a:t>tbb</a:t>
            </a:r>
            <a:r>
              <a:rPr lang="en-US" altLang="zh-CN" sz="1200" kern="1200" dirty="0">
                <a:solidFill>
                  <a:schemeClr val="tx1"/>
                </a:solidFill>
                <a:effectLst/>
                <a:latin typeface="Arial" charset="0"/>
                <a:ea typeface="+mn-ea"/>
                <a:cs typeface="Arial" charset="0"/>
              </a:rPr>
              <a:t>/</a:t>
            </a:r>
            <a:r>
              <a:rPr lang="en-US" altLang="zh-CN" sz="1200" kern="1200" dirty="0" err="1">
                <a:solidFill>
                  <a:schemeClr val="tx1"/>
                </a:solidFill>
                <a:effectLst/>
                <a:latin typeface="Arial" charset="0"/>
                <a:ea typeface="+mn-ea"/>
                <a:cs typeface="Arial" charset="0"/>
              </a:rPr>
              <a:t>concurrent_hash_map.h</a:t>
            </a:r>
            <a:r>
              <a:rPr lang="en-US" altLang="zh-CN" sz="1200" kern="1200" dirty="0">
                <a:solidFill>
                  <a:schemeClr val="tx1"/>
                </a:solidFill>
                <a:effectLst/>
                <a:latin typeface="Arial" charset="0"/>
                <a:ea typeface="+mn-ea"/>
                <a:cs typeface="Arial" charset="0"/>
              </a:rPr>
              <a: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Description</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A </a:t>
            </a:r>
            <a:r>
              <a:rPr lang="en-US" altLang="zh-CN" sz="1200" kern="1200" dirty="0" err="1">
                <a:solidFill>
                  <a:schemeClr val="tx1"/>
                </a:solidFill>
                <a:effectLst/>
                <a:latin typeface="Arial" charset="0"/>
                <a:ea typeface="+mn-ea"/>
                <a:cs typeface="Arial" charset="0"/>
              </a:rPr>
              <a:t>const_accessor</a:t>
            </a:r>
            <a:r>
              <a:rPr lang="en-US" altLang="zh-CN" sz="1200" kern="1200" dirty="0">
                <a:solidFill>
                  <a:schemeClr val="tx1"/>
                </a:solidFill>
                <a:effectLst/>
                <a:latin typeface="Arial" charset="0"/>
                <a:ea typeface="+mn-ea"/>
                <a:cs typeface="Arial" charset="0"/>
              </a:rPr>
              <a:t> permits read-only access to a key-value pair in a </a:t>
            </a:r>
            <a:r>
              <a:rPr lang="en-US" altLang="zh-CN" sz="1200" kern="1200" dirty="0" err="1">
                <a:solidFill>
                  <a:schemeClr val="tx1"/>
                </a:solidFill>
                <a:effectLst/>
                <a:latin typeface="Arial" charset="0"/>
                <a:ea typeface="+mn-ea"/>
                <a:cs typeface="Arial" charset="0"/>
              </a:rPr>
              <a:t>concurrent_hash_map</a:t>
            </a:r>
            <a:r>
              <a:rPr lang="en-US" altLang="zh-CN" sz="1200" kern="1200" dirty="0">
                <a:solidFill>
                  <a:schemeClr val="tx1"/>
                </a:solidFill>
                <a:effectLst/>
                <a:latin typeface="Arial" charset="0"/>
                <a:ea typeface="+mn-ea"/>
                <a:cs typeface="Arial" charset="0"/>
              </a:rPr>
              <a: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Members</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namespace </a:t>
            </a:r>
            <a:r>
              <a:rPr lang="en-US" altLang="zh-CN" sz="1200" kern="1200" dirty="0" err="1">
                <a:solidFill>
                  <a:schemeClr val="tx1"/>
                </a:solidFill>
                <a:effectLst/>
                <a:latin typeface="Arial" charset="0"/>
                <a:ea typeface="+mn-ea"/>
                <a:cs typeface="Arial" charset="0"/>
              </a:rPr>
              <a:t>tbb</a:t>
            </a:r>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Key,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T,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HashCompare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A&gt;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class </a:t>
            </a:r>
            <a:r>
              <a:rPr lang="en-US" altLang="zh-CN" sz="1200" kern="1200" dirty="0" err="1">
                <a:solidFill>
                  <a:schemeClr val="tx1"/>
                </a:solidFill>
                <a:effectLst/>
                <a:latin typeface="Arial" charset="0"/>
                <a:ea typeface="+mn-ea"/>
                <a:cs typeface="Arial" charset="0"/>
              </a:rPr>
              <a:t>concurrent_hash_map</a:t>
            </a:r>
            <a:r>
              <a:rPr lang="en-US" altLang="zh-CN" sz="1200" kern="1200" dirty="0">
                <a:solidFill>
                  <a:schemeClr val="tx1"/>
                </a:solidFill>
                <a:effectLst/>
                <a:latin typeface="Arial" charset="0"/>
                <a:ea typeface="+mn-ea"/>
                <a:cs typeface="Arial" charset="0"/>
              </a:rPr>
              <a:t>&lt;</a:t>
            </a:r>
            <a:r>
              <a:rPr lang="en-US" altLang="zh-CN" sz="1200" kern="1200" dirty="0" err="1">
                <a:solidFill>
                  <a:schemeClr val="tx1"/>
                </a:solidFill>
                <a:effectLst/>
                <a:latin typeface="Arial" charset="0"/>
                <a:ea typeface="+mn-ea"/>
                <a:cs typeface="Arial" charset="0"/>
              </a:rPr>
              <a:t>Key,T,HashCompare,A</a:t>
            </a:r>
            <a:r>
              <a:rPr lang="en-US" altLang="zh-CN" sz="1200" kern="1200" dirty="0">
                <a:solidFill>
                  <a:schemeClr val="tx1"/>
                </a:solidFill>
                <a:effectLst/>
                <a:latin typeface="Arial" charset="0"/>
                <a:ea typeface="+mn-ea"/>
                <a:cs typeface="Arial" charset="0"/>
              </a:rPr>
              <a:t>&gt;::</a:t>
            </a:r>
            <a:r>
              <a:rPr lang="en-US" altLang="zh-CN" sz="1200" kern="1200" dirty="0" err="1">
                <a:solidFill>
                  <a:schemeClr val="tx1"/>
                </a:solidFill>
                <a:effectLst/>
                <a:latin typeface="Arial" charset="0"/>
                <a:ea typeface="+mn-ea"/>
                <a:cs typeface="Arial" charset="0"/>
              </a:rPr>
              <a:t>const_accessor</a:t>
            </a:r>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public:</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 types</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std</a:t>
            </a:r>
            <a:r>
              <a:rPr lang="en-US" altLang="zh-CN" sz="1200" kern="1200" dirty="0">
                <a:solidFill>
                  <a:schemeClr val="tx1"/>
                </a:solidFill>
                <a:effectLst/>
                <a:latin typeface="Arial" charset="0"/>
                <a:ea typeface="+mn-ea"/>
                <a:cs typeface="Arial" charset="0"/>
              </a:rPr>
              <a:t>::pair&lt;</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Key,T</a:t>
            </a:r>
            <a:r>
              <a:rPr lang="en-US" altLang="zh-CN" sz="1200" kern="1200" dirty="0">
                <a:solidFill>
                  <a:schemeClr val="tx1"/>
                </a:solidFill>
                <a:effectLst/>
                <a:latin typeface="Arial" charset="0"/>
                <a:ea typeface="+mn-ea"/>
                <a:cs typeface="Arial" charset="0"/>
              </a:rPr>
              <a:t>&gt; </a:t>
            </a:r>
            <a:r>
              <a:rPr lang="en-US" altLang="zh-CN" sz="1200" kern="1200" dirty="0" err="1">
                <a:solidFill>
                  <a:schemeClr val="tx1"/>
                </a:solidFill>
                <a:effectLst/>
                <a:latin typeface="Arial" charset="0"/>
                <a:ea typeface="+mn-ea"/>
                <a:cs typeface="Arial" charset="0"/>
              </a:rPr>
              <a:t>value_type</a:t>
            </a:r>
            <a:r>
              <a:rPr lang="en-US" altLang="zh-CN" sz="1200" kern="1200" dirty="0">
                <a:solidFill>
                  <a:schemeClr val="tx1"/>
                </a:solidFill>
                <a:effectLst/>
                <a:latin typeface="Arial" charset="0"/>
                <a:ea typeface="+mn-ea"/>
                <a:cs typeface="Arial" charset="0"/>
              </a:rPr>
              <a: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 construction and destruction</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const_accessor</a:t>
            </a:r>
            <a:r>
              <a:rPr lang="en-US" altLang="zh-CN" sz="1200" kern="1200" dirty="0">
                <a:solidFill>
                  <a:schemeClr val="tx1"/>
                </a:solidFill>
                <a:effectLst/>
                <a:latin typeface="Arial" charset="0"/>
                <a:ea typeface="+mn-ea"/>
                <a:cs typeface="Arial" charset="0"/>
              </a:rPr>
              <a: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const_accessor</a:t>
            </a:r>
            <a:r>
              <a:rPr lang="en-US" altLang="zh-CN" sz="1200" kern="1200" dirty="0">
                <a:solidFill>
                  <a:schemeClr val="tx1"/>
                </a:solidFill>
                <a:effectLst/>
                <a:latin typeface="Arial" charset="0"/>
                <a:ea typeface="+mn-ea"/>
                <a:cs typeface="Arial" charset="0"/>
              </a:rPr>
              <a: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 inspection</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bool empty()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value_type</a:t>
            </a:r>
            <a:r>
              <a:rPr lang="en-US" altLang="zh-CN" sz="1200" kern="1200" dirty="0">
                <a:solidFill>
                  <a:schemeClr val="tx1"/>
                </a:solidFill>
                <a:effectLst/>
                <a:latin typeface="Arial" charset="0"/>
                <a:ea typeface="+mn-ea"/>
                <a:cs typeface="Arial" charset="0"/>
              </a:rPr>
              <a:t>&amp; operator*()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value_type</a:t>
            </a:r>
            <a:r>
              <a:rPr lang="en-US" altLang="zh-CN" sz="1200" kern="1200" dirty="0">
                <a:solidFill>
                  <a:schemeClr val="tx1"/>
                </a:solidFill>
                <a:effectLst/>
                <a:latin typeface="Arial" charset="0"/>
                <a:ea typeface="+mn-ea"/>
                <a:cs typeface="Arial" charset="0"/>
              </a:rPr>
              <a:t>* operator-&gt;()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 early release</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void release();</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The following table provides additional information on the members of this template class.</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Member	Description</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bool empty()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Returns: True if instance points to nothing; false if instance points to a key-value pair.</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void release()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If !empty(), releases the implied lock on the pair, and sets instance to point to nothing. Otherwise does nothing.</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value_type</a:t>
            </a:r>
            <a:r>
              <a:rPr lang="en-US" altLang="zh-CN" sz="1200" kern="1200" dirty="0">
                <a:solidFill>
                  <a:schemeClr val="tx1"/>
                </a:solidFill>
                <a:effectLst/>
                <a:latin typeface="Arial" charset="0"/>
                <a:ea typeface="+mn-ea"/>
                <a:cs typeface="Arial" charset="0"/>
              </a:rPr>
              <a:t>&amp; operator*()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Raises assertion failure if empty() and TBB_USE_ASSERT is defined as nonzero.</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Returns: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reference to key-value pair.</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value_type</a:t>
            </a:r>
            <a:r>
              <a:rPr lang="en-US" altLang="zh-CN" sz="1200" kern="1200" dirty="0">
                <a:solidFill>
                  <a:schemeClr val="tx1"/>
                </a:solidFill>
                <a:effectLst/>
                <a:latin typeface="Arial" charset="0"/>
                <a:ea typeface="+mn-ea"/>
                <a:cs typeface="Arial" charset="0"/>
              </a:rPr>
              <a:t>* operator-&gt;()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Returns: &amp;operator*()</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err="1">
                <a:solidFill>
                  <a:schemeClr val="tx1"/>
                </a:solidFill>
                <a:effectLst/>
                <a:latin typeface="Arial" charset="0"/>
                <a:ea typeface="+mn-ea"/>
                <a:cs typeface="Arial" charset="0"/>
              </a:rPr>
              <a:t>const_accessor</a:t>
            </a:r>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Constructs </a:t>
            </a:r>
            <a:r>
              <a:rPr lang="en-US" altLang="zh-CN" sz="1200" kern="1200" dirty="0" err="1">
                <a:solidFill>
                  <a:schemeClr val="tx1"/>
                </a:solidFill>
                <a:effectLst/>
                <a:latin typeface="Arial" charset="0"/>
                <a:ea typeface="+mn-ea"/>
                <a:cs typeface="Arial" charset="0"/>
              </a:rPr>
              <a:t>const_accessor</a:t>
            </a:r>
            <a:r>
              <a:rPr lang="en-US" altLang="zh-CN" sz="1200" kern="1200" dirty="0">
                <a:solidFill>
                  <a:schemeClr val="tx1"/>
                </a:solidFill>
                <a:effectLst/>
                <a:latin typeface="Arial" charset="0"/>
                <a:ea typeface="+mn-ea"/>
                <a:cs typeface="Arial" charset="0"/>
              </a:rPr>
              <a:t> that points to nothing.</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a:t>
            </a:r>
            <a:r>
              <a:rPr lang="en-US" altLang="zh-CN" sz="1200" kern="1200" dirty="0" err="1">
                <a:solidFill>
                  <a:schemeClr val="tx1"/>
                </a:solidFill>
                <a:effectLst/>
                <a:latin typeface="Arial" charset="0"/>
                <a:ea typeface="+mn-ea"/>
                <a:cs typeface="Arial" charset="0"/>
              </a:rPr>
              <a:t>const_accessor</a:t>
            </a:r>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If pointing to key-value pair, releases the implied lock on the pair.</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err="1">
                <a:solidFill>
                  <a:schemeClr val="tx1"/>
                </a:solidFill>
                <a:effectLst/>
                <a:latin typeface="Arial" charset="0"/>
                <a:ea typeface="+mn-ea"/>
                <a:cs typeface="Arial" charset="0"/>
              </a:rPr>
              <a:t>accessor</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Summary</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Class that provides read and write access to a pair in a </a:t>
            </a:r>
            <a:r>
              <a:rPr lang="en-US" altLang="zh-CN" sz="1200" kern="1200" dirty="0" err="1">
                <a:solidFill>
                  <a:schemeClr val="tx1"/>
                </a:solidFill>
                <a:effectLst/>
                <a:latin typeface="Arial" charset="0"/>
                <a:ea typeface="+mn-ea"/>
                <a:cs typeface="Arial" charset="0"/>
              </a:rPr>
              <a:t>concurrent_hash_map</a:t>
            </a:r>
            <a:r>
              <a:rPr lang="en-US" altLang="zh-CN" sz="1200" kern="1200" dirty="0">
                <a:solidFill>
                  <a:schemeClr val="tx1"/>
                </a:solidFill>
                <a:effectLst/>
                <a:latin typeface="Arial" charset="0"/>
                <a:ea typeface="+mn-ea"/>
                <a:cs typeface="Arial" charset="0"/>
              </a:rPr>
              <a: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Syntax</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Key,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T,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HashCompare</a:t>
            </a:r>
            <a:r>
              <a:rPr lang="en-US" altLang="zh-CN" sz="1200" kern="1200" dirty="0">
                <a:solidFill>
                  <a:schemeClr val="tx1"/>
                </a:solidFill>
                <a:effectLst/>
                <a:latin typeface="Arial" charset="0"/>
                <a:ea typeface="+mn-ea"/>
                <a:cs typeface="Arial" charset="0"/>
              </a:rPr>
              <a: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Alloc</a:t>
            </a:r>
            <a:r>
              <a:rPr lang="en-US" altLang="zh-CN" sz="1200" kern="1200" dirty="0">
                <a:solidFill>
                  <a:schemeClr val="tx1"/>
                </a:solidFill>
                <a:effectLst/>
                <a:latin typeface="Arial" charset="0"/>
                <a:ea typeface="+mn-ea"/>
                <a:cs typeface="Arial" charset="0"/>
              </a:rPr>
              <a:t>&gt;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class </a:t>
            </a:r>
            <a:r>
              <a:rPr lang="en-US" altLang="zh-CN" sz="1200" kern="1200" dirty="0" err="1">
                <a:solidFill>
                  <a:schemeClr val="tx1"/>
                </a:solidFill>
                <a:effectLst/>
                <a:latin typeface="Arial" charset="0"/>
                <a:ea typeface="+mn-ea"/>
                <a:cs typeface="Arial" charset="0"/>
              </a:rPr>
              <a:t>concurrent_hash_map</a:t>
            </a:r>
            <a:r>
              <a:rPr lang="en-US" altLang="zh-CN" sz="1200" kern="1200" dirty="0">
                <a:solidFill>
                  <a:schemeClr val="tx1"/>
                </a:solidFill>
                <a:effectLst/>
                <a:latin typeface="Arial" charset="0"/>
                <a:ea typeface="+mn-ea"/>
                <a:cs typeface="Arial" charset="0"/>
              </a:rPr>
              <a:t>&lt;</a:t>
            </a:r>
            <a:r>
              <a:rPr lang="en-US" altLang="zh-CN" sz="1200" kern="1200" dirty="0" err="1">
                <a:solidFill>
                  <a:schemeClr val="tx1"/>
                </a:solidFill>
                <a:effectLst/>
                <a:latin typeface="Arial" charset="0"/>
                <a:ea typeface="+mn-ea"/>
                <a:cs typeface="Arial" charset="0"/>
              </a:rPr>
              <a:t>Key,T,HashCompare,A</a:t>
            </a:r>
            <a:r>
              <a:rPr lang="en-US" altLang="zh-CN" sz="1200" kern="1200" dirty="0">
                <a:solidFill>
                  <a:schemeClr val="tx1"/>
                </a:solidFill>
                <a:effectLst/>
                <a:latin typeface="Arial" charset="0"/>
                <a:ea typeface="+mn-ea"/>
                <a:cs typeface="Arial" charset="0"/>
              </a:rPr>
              <a:t>&gt;::</a:t>
            </a:r>
            <a:r>
              <a:rPr lang="en-US" altLang="zh-CN" sz="1200" kern="1200" dirty="0" err="1">
                <a:solidFill>
                  <a:schemeClr val="tx1"/>
                </a:solidFill>
                <a:effectLst/>
                <a:latin typeface="Arial" charset="0"/>
                <a:ea typeface="+mn-ea"/>
                <a:cs typeface="Arial" charset="0"/>
              </a:rPr>
              <a:t>accessor</a:t>
            </a:r>
            <a:r>
              <a:rPr lang="en-US" altLang="zh-CN" sz="1200" kern="1200" dirty="0">
                <a:solidFill>
                  <a:schemeClr val="tx1"/>
                </a:solidFill>
                <a:effectLst/>
                <a:latin typeface="Arial" charset="0"/>
                <a:ea typeface="+mn-ea"/>
                <a:cs typeface="Arial" charset="0"/>
              </a:rPr>
              <a: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Header</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#include "</a:t>
            </a:r>
            <a:r>
              <a:rPr lang="en-US" altLang="zh-CN" sz="1200" kern="1200" dirty="0" err="1">
                <a:solidFill>
                  <a:schemeClr val="tx1"/>
                </a:solidFill>
                <a:effectLst/>
                <a:latin typeface="Arial" charset="0"/>
                <a:ea typeface="+mn-ea"/>
                <a:cs typeface="Arial" charset="0"/>
              </a:rPr>
              <a:t>tbb</a:t>
            </a:r>
            <a:r>
              <a:rPr lang="en-US" altLang="zh-CN" sz="1200" kern="1200" dirty="0">
                <a:solidFill>
                  <a:schemeClr val="tx1"/>
                </a:solidFill>
                <a:effectLst/>
                <a:latin typeface="Arial" charset="0"/>
                <a:ea typeface="+mn-ea"/>
                <a:cs typeface="Arial" charset="0"/>
              </a:rPr>
              <a:t>/</a:t>
            </a:r>
            <a:r>
              <a:rPr lang="en-US" altLang="zh-CN" sz="1200" kern="1200" dirty="0" err="1">
                <a:solidFill>
                  <a:schemeClr val="tx1"/>
                </a:solidFill>
                <a:effectLst/>
                <a:latin typeface="Arial" charset="0"/>
                <a:ea typeface="+mn-ea"/>
                <a:cs typeface="Arial" charset="0"/>
              </a:rPr>
              <a:t>concurrent_hash_map.h</a:t>
            </a:r>
            <a:r>
              <a:rPr lang="en-US" altLang="zh-CN" sz="1200" kern="1200" dirty="0">
                <a:solidFill>
                  <a:schemeClr val="tx1"/>
                </a:solidFill>
                <a:effectLst/>
                <a:latin typeface="Arial" charset="0"/>
                <a:ea typeface="+mn-ea"/>
                <a:cs typeface="Arial" charset="0"/>
              </a:rPr>
              <a: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Description</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An </a:t>
            </a:r>
            <a:r>
              <a:rPr lang="en-US" altLang="zh-CN" sz="1200" kern="1200" dirty="0" err="1">
                <a:solidFill>
                  <a:schemeClr val="tx1"/>
                </a:solidFill>
                <a:effectLst/>
                <a:latin typeface="Arial" charset="0"/>
                <a:ea typeface="+mn-ea"/>
                <a:cs typeface="Arial" charset="0"/>
              </a:rPr>
              <a:t>accessor</a:t>
            </a:r>
            <a:r>
              <a:rPr lang="en-US" altLang="zh-CN" sz="1200" kern="1200" dirty="0">
                <a:solidFill>
                  <a:schemeClr val="tx1"/>
                </a:solidFill>
                <a:effectLst/>
                <a:latin typeface="Arial" charset="0"/>
                <a:ea typeface="+mn-ea"/>
                <a:cs typeface="Arial" charset="0"/>
              </a:rPr>
              <a:t> permits read and write access to a key-value pair in a </a:t>
            </a:r>
            <a:r>
              <a:rPr lang="en-US" altLang="zh-CN" sz="1200" kern="1200" dirty="0" err="1">
                <a:solidFill>
                  <a:schemeClr val="tx1"/>
                </a:solidFill>
                <a:effectLst/>
                <a:latin typeface="Arial" charset="0"/>
                <a:ea typeface="+mn-ea"/>
                <a:cs typeface="Arial" charset="0"/>
              </a:rPr>
              <a:t>concurrent_hash_map</a:t>
            </a:r>
            <a:r>
              <a:rPr lang="en-US" altLang="zh-CN" sz="1200" kern="1200" dirty="0">
                <a:solidFill>
                  <a:schemeClr val="tx1"/>
                </a:solidFill>
                <a:effectLst/>
                <a:latin typeface="Arial" charset="0"/>
                <a:ea typeface="+mn-ea"/>
                <a:cs typeface="Arial" charset="0"/>
              </a:rPr>
              <a:t>. It is derived from a </a:t>
            </a:r>
            <a:r>
              <a:rPr lang="en-US" altLang="zh-CN" sz="1200" kern="1200" dirty="0" err="1">
                <a:solidFill>
                  <a:schemeClr val="tx1"/>
                </a:solidFill>
                <a:effectLst/>
                <a:latin typeface="Arial" charset="0"/>
                <a:ea typeface="+mn-ea"/>
                <a:cs typeface="Arial" charset="0"/>
              </a:rPr>
              <a:t>const_accessor</a:t>
            </a:r>
            <a:r>
              <a:rPr lang="en-US" altLang="zh-CN" sz="1200" kern="1200" dirty="0">
                <a:solidFill>
                  <a:schemeClr val="tx1"/>
                </a:solidFill>
                <a:effectLst/>
                <a:latin typeface="Arial" charset="0"/>
                <a:ea typeface="+mn-ea"/>
                <a:cs typeface="Arial" charset="0"/>
              </a:rPr>
              <a:t>, and thus can be implicitly cast to a </a:t>
            </a:r>
            <a:r>
              <a:rPr lang="en-US" altLang="zh-CN" sz="1200" kern="1200" dirty="0" err="1">
                <a:solidFill>
                  <a:schemeClr val="tx1"/>
                </a:solidFill>
                <a:effectLst/>
                <a:latin typeface="Arial" charset="0"/>
                <a:ea typeface="+mn-ea"/>
                <a:cs typeface="Arial" charset="0"/>
              </a:rPr>
              <a:t>const_accessor</a:t>
            </a:r>
            <a:r>
              <a:rPr lang="en-US" altLang="zh-CN" sz="1200" kern="1200" dirty="0">
                <a:solidFill>
                  <a:schemeClr val="tx1"/>
                </a:solidFill>
                <a:effectLst/>
                <a:latin typeface="Arial" charset="0"/>
                <a:ea typeface="+mn-ea"/>
                <a:cs typeface="Arial" charset="0"/>
              </a:rPr>
              <a: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Members</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namespace </a:t>
            </a:r>
            <a:r>
              <a:rPr lang="en-US" altLang="zh-CN" sz="1200" kern="1200" dirty="0" err="1">
                <a:solidFill>
                  <a:schemeClr val="tx1"/>
                </a:solidFill>
                <a:effectLst/>
                <a:latin typeface="Arial" charset="0"/>
                <a:ea typeface="+mn-ea"/>
                <a:cs typeface="Arial" charset="0"/>
              </a:rPr>
              <a:t>tbb</a:t>
            </a:r>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Key,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T,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HashCompare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Alloc</a:t>
            </a:r>
            <a:r>
              <a:rPr lang="en-US" altLang="zh-CN" sz="1200" kern="1200" dirty="0">
                <a:solidFill>
                  <a:schemeClr val="tx1"/>
                </a:solidFill>
                <a:effectLst/>
                <a:latin typeface="Arial" charset="0"/>
                <a:ea typeface="+mn-ea"/>
                <a:cs typeface="Arial" charset="0"/>
              </a:rPr>
              <a:t>&gt;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class </a:t>
            </a:r>
            <a:r>
              <a:rPr lang="en-US" altLang="zh-CN" sz="1200" kern="1200" dirty="0" err="1">
                <a:solidFill>
                  <a:schemeClr val="tx1"/>
                </a:solidFill>
                <a:effectLst/>
                <a:latin typeface="Arial" charset="0"/>
                <a:ea typeface="+mn-ea"/>
                <a:cs typeface="Arial" charset="0"/>
              </a:rPr>
              <a:t>concurrent_hash_map</a:t>
            </a:r>
            <a:r>
              <a:rPr lang="en-US" altLang="zh-CN" sz="1200" kern="1200" dirty="0">
                <a:solidFill>
                  <a:schemeClr val="tx1"/>
                </a:solidFill>
                <a:effectLst/>
                <a:latin typeface="Arial" charset="0"/>
                <a:ea typeface="+mn-ea"/>
                <a:cs typeface="Arial" charset="0"/>
              </a:rPr>
              <a:t>&lt;</a:t>
            </a:r>
            <a:r>
              <a:rPr lang="en-US" altLang="zh-CN" sz="1200" kern="1200" dirty="0" err="1">
                <a:solidFill>
                  <a:schemeClr val="tx1"/>
                </a:solidFill>
                <a:effectLst/>
                <a:latin typeface="Arial" charset="0"/>
                <a:ea typeface="+mn-ea"/>
                <a:cs typeface="Arial" charset="0"/>
              </a:rPr>
              <a:t>Key,T,HashCompare,Alloc</a:t>
            </a:r>
            <a:r>
              <a:rPr lang="en-US" altLang="zh-CN" sz="1200" kern="1200" dirty="0">
                <a:solidFill>
                  <a:schemeClr val="tx1"/>
                </a:solidFill>
                <a:effectLst/>
                <a:latin typeface="Arial" charset="0"/>
                <a:ea typeface="+mn-ea"/>
                <a:cs typeface="Arial" charset="0"/>
              </a:rPr>
              <a:t>&gt;::</a:t>
            </a:r>
            <a:r>
              <a:rPr lang="en-US" altLang="zh-CN" sz="1200" kern="1200" dirty="0" err="1">
                <a:solidFill>
                  <a:schemeClr val="tx1"/>
                </a:solidFill>
                <a:effectLst/>
                <a:latin typeface="Arial" charset="0"/>
                <a:ea typeface="+mn-ea"/>
                <a:cs typeface="Arial" charset="0"/>
              </a:rPr>
              <a:t>accessor</a:t>
            </a:r>
            <a:r>
              <a:rPr lang="en-US" altLang="zh-CN" sz="1200" kern="1200" dirty="0">
                <a:solidFill>
                  <a:schemeClr val="tx1"/>
                </a:solidFill>
                <a:effectLst/>
                <a:latin typeface="Arial" charset="0"/>
                <a:ea typeface="+mn-ea"/>
                <a:cs typeface="Arial" charset="0"/>
              </a:rPr>
              <a: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concurrent_hash_map</a:t>
            </a:r>
            <a:r>
              <a:rPr lang="en-US" altLang="zh-CN" sz="1200" kern="1200" dirty="0">
                <a:solidFill>
                  <a:schemeClr val="tx1"/>
                </a:solidFill>
                <a:effectLst/>
                <a:latin typeface="Arial" charset="0"/>
                <a:ea typeface="+mn-ea"/>
                <a:cs typeface="Arial" charset="0"/>
              </a:rPr>
              <a:t>&lt;</a:t>
            </a:r>
            <a:r>
              <a:rPr lang="en-US" altLang="zh-CN" sz="1200" kern="1200" dirty="0" err="1">
                <a:solidFill>
                  <a:schemeClr val="tx1"/>
                </a:solidFill>
                <a:effectLst/>
                <a:latin typeface="Arial" charset="0"/>
                <a:ea typeface="+mn-ea"/>
                <a:cs typeface="Arial" charset="0"/>
              </a:rPr>
              <a:t>Key,T,HashCompare,Alloc</a:t>
            </a:r>
            <a:r>
              <a:rPr lang="en-US" altLang="zh-CN" sz="1200" kern="1200" dirty="0">
                <a:solidFill>
                  <a:schemeClr val="tx1"/>
                </a:solidFill>
                <a:effectLst/>
                <a:latin typeface="Arial" charset="0"/>
                <a:ea typeface="+mn-ea"/>
                <a:cs typeface="Arial" charset="0"/>
              </a:rPr>
              <a:t>&gt;::</a:t>
            </a:r>
            <a:r>
              <a:rPr lang="en-US" altLang="zh-CN" sz="1200" kern="1200" dirty="0" err="1">
                <a:solidFill>
                  <a:schemeClr val="tx1"/>
                </a:solidFill>
                <a:effectLst/>
                <a:latin typeface="Arial" charset="0"/>
                <a:ea typeface="+mn-ea"/>
                <a:cs typeface="Arial" charset="0"/>
              </a:rPr>
              <a:t>const_accessor</a:t>
            </a:r>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public:</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std</a:t>
            </a:r>
            <a:r>
              <a:rPr lang="en-US" altLang="zh-CN" sz="1200" kern="1200" dirty="0">
                <a:solidFill>
                  <a:schemeClr val="tx1"/>
                </a:solidFill>
                <a:effectLst/>
                <a:latin typeface="Arial" charset="0"/>
                <a:ea typeface="+mn-ea"/>
                <a:cs typeface="Arial" charset="0"/>
              </a:rPr>
              <a:t>::pair&lt;</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Key,T</a:t>
            </a:r>
            <a:r>
              <a:rPr lang="en-US" altLang="zh-CN" sz="1200" kern="1200" dirty="0">
                <a:solidFill>
                  <a:schemeClr val="tx1"/>
                </a:solidFill>
                <a:effectLst/>
                <a:latin typeface="Arial" charset="0"/>
                <a:ea typeface="+mn-ea"/>
                <a:cs typeface="Arial" charset="0"/>
              </a:rPr>
              <a:t>&gt; </a:t>
            </a:r>
            <a:r>
              <a:rPr lang="en-US" altLang="zh-CN" sz="1200" kern="1200" dirty="0" err="1">
                <a:solidFill>
                  <a:schemeClr val="tx1"/>
                </a:solidFill>
                <a:effectLst/>
                <a:latin typeface="Arial" charset="0"/>
                <a:ea typeface="+mn-ea"/>
                <a:cs typeface="Arial" charset="0"/>
              </a:rPr>
              <a:t>value_type</a:t>
            </a:r>
            <a:r>
              <a:rPr lang="en-US" altLang="zh-CN" sz="1200" kern="1200" dirty="0">
                <a:solidFill>
                  <a:schemeClr val="tx1"/>
                </a:solidFill>
                <a:effectLst/>
                <a:latin typeface="Arial" charset="0"/>
                <a:ea typeface="+mn-ea"/>
                <a:cs typeface="Arial" charset="0"/>
              </a:rPr>
              <a: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value_type</a:t>
            </a:r>
            <a:r>
              <a:rPr lang="en-US" altLang="zh-CN" sz="1200" kern="1200" dirty="0">
                <a:solidFill>
                  <a:schemeClr val="tx1"/>
                </a:solidFill>
                <a:effectLst/>
                <a:latin typeface="Arial" charset="0"/>
                <a:ea typeface="+mn-ea"/>
                <a:cs typeface="Arial" charset="0"/>
              </a:rPr>
              <a:t>&amp; operator*()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value_type</a:t>
            </a:r>
            <a:r>
              <a:rPr lang="en-US" altLang="zh-CN" sz="1200" kern="1200" dirty="0">
                <a:solidFill>
                  <a:schemeClr val="tx1"/>
                </a:solidFill>
                <a:effectLst/>
                <a:latin typeface="Arial" charset="0"/>
                <a:ea typeface="+mn-ea"/>
                <a:cs typeface="Arial" charset="0"/>
              </a:rPr>
              <a:t>* operator-&gt;()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The following table provides additional information on the members of this template class.</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Member	Description</a:t>
            </a:r>
            <a:endParaRPr lang="zh-CN" altLang="zh-CN" sz="1200" kern="1200" dirty="0">
              <a:solidFill>
                <a:schemeClr val="tx1"/>
              </a:solidFill>
              <a:effectLst/>
              <a:latin typeface="Arial" charset="0"/>
              <a:ea typeface="+mn-ea"/>
              <a:cs typeface="Arial" charset="0"/>
            </a:endParaRPr>
          </a:p>
          <a:p>
            <a:r>
              <a:rPr lang="en-US" altLang="zh-CN" sz="1200" kern="1200" dirty="0" err="1">
                <a:solidFill>
                  <a:schemeClr val="tx1"/>
                </a:solidFill>
                <a:effectLst/>
                <a:latin typeface="Arial" charset="0"/>
                <a:ea typeface="+mn-ea"/>
                <a:cs typeface="Arial" charset="0"/>
              </a:rPr>
              <a:t>value_type</a:t>
            </a:r>
            <a:r>
              <a:rPr lang="en-US" altLang="zh-CN" sz="1200" kern="1200" dirty="0">
                <a:solidFill>
                  <a:schemeClr val="tx1"/>
                </a:solidFill>
                <a:effectLst/>
                <a:latin typeface="Arial" charset="0"/>
                <a:ea typeface="+mn-ea"/>
                <a:cs typeface="Arial" charset="0"/>
              </a:rPr>
              <a:t>&amp; operator*()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Raises assertion failure if empty() and TBB_USE_ASSERT is defined as non-zero.</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Returns: Reference to key-value pair.</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err="1">
                <a:solidFill>
                  <a:schemeClr val="tx1"/>
                </a:solidFill>
                <a:effectLst/>
                <a:latin typeface="Arial" charset="0"/>
                <a:ea typeface="+mn-ea"/>
                <a:cs typeface="Arial" charset="0"/>
              </a:rPr>
              <a:t>value_type</a:t>
            </a:r>
            <a:r>
              <a:rPr lang="en-US" altLang="zh-CN" sz="1200" kern="1200" dirty="0">
                <a:solidFill>
                  <a:schemeClr val="tx1"/>
                </a:solidFill>
                <a:effectLst/>
                <a:latin typeface="Arial" charset="0"/>
                <a:ea typeface="+mn-ea"/>
                <a:cs typeface="Arial" charset="0"/>
              </a:rPr>
              <a:t>* operator-&gt;()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endParaRPr lang="zh-CN"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Returns: &amp;operator*()</a:t>
            </a:r>
            <a:endParaRPr lang="zh-CN" altLang="zh-CN" sz="1200" kern="1200" dirty="0">
              <a:solidFill>
                <a:schemeClr val="tx1"/>
              </a:solidFill>
              <a:effectLst/>
              <a:latin typeface="Arial" charset="0"/>
              <a:ea typeface="+mn-ea"/>
              <a:cs typeface="Arial" charset="0"/>
            </a:endParaRPr>
          </a:p>
          <a:p>
            <a:endParaRPr lang="en-US" altLang="zh-CN" sz="1200" b="0" i="0" kern="1200" dirty="0">
              <a:solidFill>
                <a:schemeClr val="tx1"/>
              </a:solidFill>
              <a:effectLst/>
              <a:latin typeface="Arial" charset="0"/>
              <a:ea typeface="+mn-ea"/>
              <a:cs typeface="Arial" charset="0"/>
            </a:endParaRPr>
          </a:p>
          <a:p>
            <a:pPr eaLnBrk="1" hangingPunct="1"/>
            <a:endParaRPr lang="zh-CN" altLang="en-US" dirty="0">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907BC751-7D28-427E-8E84-B0085E9DF99F}" type="datetime8">
              <a:rPr lang="en-US" altLang="en-US"/>
              <a:pPr/>
              <a:t>11/3/22 10:22 AM</a:t>
            </a:fld>
            <a:endParaRPr lang="en-US" altLang="en-US"/>
          </a:p>
        </p:txBody>
      </p:sp>
      <p:sp>
        <p:nvSpPr>
          <p:cNvPr id="6" name="Rectangle 6"/>
          <p:cNvSpPr>
            <a:spLocks noGrp="1" noChangeArrowheads="1"/>
          </p:cNvSpPr>
          <p:nvPr>
            <p:ph type="ftr" sz="quarter" idx="4"/>
          </p:nvPr>
        </p:nvSpPr>
        <p:spPr>
          <a:ln/>
        </p:spPr>
        <p:txBody>
          <a:bodyPr/>
          <a:lstStyle/>
          <a:p>
            <a:pPr eaLnBrk="1" hangingPunct="1"/>
            <a:r>
              <a:rPr lang="en-US" altLang="en-US"/>
              <a:t>©2004 Microsoft Corporation. All rights reserved.</a:t>
            </a:r>
          </a:p>
          <a:p>
            <a:r>
              <a:rPr lang="en-US" altLang="en-US"/>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8D104500-EF8D-4709-B30E-2ED10BCF79F6}" type="slidenum">
              <a:rPr lang="en-US" altLang="en-US"/>
              <a:pPr/>
              <a:t>26</a:t>
            </a:fld>
            <a:endParaRPr lang="en-US" altLang="en-US"/>
          </a:p>
        </p:txBody>
      </p:sp>
      <p:sp>
        <p:nvSpPr>
          <p:cNvPr id="447490" name="Rectangle 2"/>
          <p:cNvSpPr>
            <a:spLocks noGrp="1" noRot="1" noChangeAspect="1" noChangeArrowheads="1" noTextEdit="1"/>
          </p:cNvSpPr>
          <p:nvPr>
            <p:ph type="sldImg"/>
          </p:nvPr>
        </p:nvSpPr>
        <p:spPr>
          <a:ln/>
        </p:spPr>
      </p:sp>
      <p:sp>
        <p:nvSpPr>
          <p:cNvPr id="447491" name="Rectangle 3"/>
          <p:cNvSpPr>
            <a:spLocks noGrp="1" noChangeArrowheads="1"/>
          </p:cNvSpPr>
          <p:nvPr>
            <p:ph type="body" idx="1"/>
          </p:nvPr>
        </p:nvSpPr>
        <p:spPr/>
        <p:txBody>
          <a:bodyPr/>
          <a:lstStyle/>
          <a:p>
            <a:r>
              <a:rPr lang="en-US" altLang="en-US"/>
              <a:t>Haphazard design</a:t>
            </a:r>
          </a:p>
          <a:p>
            <a:r>
              <a:rPr lang="en-US" altLang="en-US"/>
              <a:t>Start with one thread, it spawns a couple more</a:t>
            </a:r>
          </a:p>
          <a:p>
            <a:r>
              <a:rPr lang="en-US" altLang="en-US"/>
              <a:t>Then they spawn a couple more</a:t>
            </a:r>
          </a:p>
          <a:p>
            <a:r>
              <a:rPr lang="en-US" altLang="en-US"/>
              <a:t>Then you start adding communication between threads</a:t>
            </a:r>
          </a:p>
          <a:p>
            <a:r>
              <a:rPr lang="en-US" altLang="en-US"/>
              <a:t>And more communication between threads</a:t>
            </a:r>
          </a:p>
          <a:p>
            <a:r>
              <a:rPr lang="en-US" altLang="en-US"/>
              <a:t>And still more communication between threads</a:t>
            </a:r>
          </a:p>
          <a:p>
            <a:r>
              <a:rPr lang="en-US" altLang="en-US"/>
              <a:t>Then you add synchronization points, where threads need data from other threads or shared resources</a:t>
            </a:r>
          </a:p>
          <a:p>
            <a:r>
              <a:rPr lang="en-US" altLang="en-US"/>
              <a:t>End result: a lot of your threads spend a lot of time waiting, you need a lot of synchronization objects, you’re prone to resource contention and synch bugs</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19">
              <a:defRPr sz="2300">
                <a:solidFill>
                  <a:schemeClr val="tx1"/>
                </a:solidFill>
                <a:latin typeface="Verdana" pitchFamily="34" charset="0"/>
              </a:defRPr>
            </a:lvl1pPr>
            <a:lvl2pPr marL="716204" indent="-275463" defTabSz="913619">
              <a:defRPr sz="2300">
                <a:solidFill>
                  <a:schemeClr val="tx1"/>
                </a:solidFill>
                <a:latin typeface="Verdana" pitchFamily="34" charset="0"/>
              </a:defRPr>
            </a:lvl2pPr>
            <a:lvl3pPr marL="1101852" indent="-220370" defTabSz="913619">
              <a:defRPr sz="2300">
                <a:solidFill>
                  <a:schemeClr val="tx1"/>
                </a:solidFill>
                <a:latin typeface="Verdana" pitchFamily="34" charset="0"/>
              </a:defRPr>
            </a:lvl3pPr>
            <a:lvl4pPr marL="1542593" indent="-220370" defTabSz="913619">
              <a:defRPr sz="2300">
                <a:solidFill>
                  <a:schemeClr val="tx1"/>
                </a:solidFill>
                <a:latin typeface="Verdana" pitchFamily="34" charset="0"/>
              </a:defRPr>
            </a:lvl4pPr>
            <a:lvl5pPr marL="1983334" indent="-220370" defTabSz="913619">
              <a:defRPr sz="2300">
                <a:solidFill>
                  <a:schemeClr val="tx1"/>
                </a:solidFill>
                <a:latin typeface="Verdana" pitchFamily="34" charset="0"/>
              </a:defRPr>
            </a:lvl5pPr>
            <a:lvl6pPr marL="2424074" indent="-220370" algn="ctr" defTabSz="913619" eaLnBrk="0" fontAlgn="base" hangingPunct="0">
              <a:spcBef>
                <a:spcPct val="0"/>
              </a:spcBef>
              <a:spcAft>
                <a:spcPct val="0"/>
              </a:spcAft>
              <a:defRPr sz="2300">
                <a:solidFill>
                  <a:schemeClr val="tx1"/>
                </a:solidFill>
                <a:latin typeface="Verdana" pitchFamily="34" charset="0"/>
              </a:defRPr>
            </a:lvl6pPr>
            <a:lvl7pPr marL="2864815" indent="-220370" algn="ctr" defTabSz="913619" eaLnBrk="0" fontAlgn="base" hangingPunct="0">
              <a:spcBef>
                <a:spcPct val="0"/>
              </a:spcBef>
              <a:spcAft>
                <a:spcPct val="0"/>
              </a:spcAft>
              <a:defRPr sz="2300">
                <a:solidFill>
                  <a:schemeClr val="tx1"/>
                </a:solidFill>
                <a:latin typeface="Verdana" pitchFamily="34" charset="0"/>
              </a:defRPr>
            </a:lvl7pPr>
            <a:lvl8pPr marL="3305556" indent="-220370" algn="ctr" defTabSz="913619" eaLnBrk="0" fontAlgn="base" hangingPunct="0">
              <a:spcBef>
                <a:spcPct val="0"/>
              </a:spcBef>
              <a:spcAft>
                <a:spcPct val="0"/>
              </a:spcAft>
              <a:defRPr sz="2300">
                <a:solidFill>
                  <a:schemeClr val="tx1"/>
                </a:solidFill>
                <a:latin typeface="Verdana" pitchFamily="34" charset="0"/>
              </a:defRPr>
            </a:lvl8pPr>
            <a:lvl9pPr marL="3746297" indent="-220370" algn="ctr" defTabSz="913619" eaLnBrk="0" fontAlgn="base" hangingPunct="0">
              <a:spcBef>
                <a:spcPct val="0"/>
              </a:spcBef>
              <a:spcAft>
                <a:spcPct val="0"/>
              </a:spcAft>
              <a:defRPr sz="2300">
                <a:solidFill>
                  <a:schemeClr val="tx1"/>
                </a:solidFill>
                <a:latin typeface="Verdana" pitchFamily="34" charset="0"/>
              </a:defRPr>
            </a:lvl9pPr>
          </a:lstStyle>
          <a:p>
            <a:fld id="{95431E91-8185-4F76-A46E-69D0E815355F}" type="slidenum">
              <a:rPr lang="zh-CN" altLang="en-US" sz="1200"/>
              <a:pPr/>
              <a:t>90</a:t>
            </a:fld>
            <a:endParaRPr lang="en-US" altLang="zh-CN" sz="120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cs typeface="Arial"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19">
              <a:defRPr sz="2300">
                <a:solidFill>
                  <a:schemeClr val="tx1"/>
                </a:solidFill>
                <a:latin typeface="Verdana" pitchFamily="34" charset="0"/>
              </a:defRPr>
            </a:lvl1pPr>
            <a:lvl2pPr marL="716204" indent="-275463" defTabSz="913619">
              <a:defRPr sz="2300">
                <a:solidFill>
                  <a:schemeClr val="tx1"/>
                </a:solidFill>
                <a:latin typeface="Verdana" pitchFamily="34" charset="0"/>
              </a:defRPr>
            </a:lvl2pPr>
            <a:lvl3pPr marL="1101852" indent="-220370" defTabSz="913619">
              <a:defRPr sz="2300">
                <a:solidFill>
                  <a:schemeClr val="tx1"/>
                </a:solidFill>
                <a:latin typeface="Verdana" pitchFamily="34" charset="0"/>
              </a:defRPr>
            </a:lvl3pPr>
            <a:lvl4pPr marL="1542593" indent="-220370" defTabSz="913619">
              <a:defRPr sz="2300">
                <a:solidFill>
                  <a:schemeClr val="tx1"/>
                </a:solidFill>
                <a:latin typeface="Verdana" pitchFamily="34" charset="0"/>
              </a:defRPr>
            </a:lvl4pPr>
            <a:lvl5pPr marL="1983334" indent="-220370" defTabSz="913619">
              <a:defRPr sz="2300">
                <a:solidFill>
                  <a:schemeClr val="tx1"/>
                </a:solidFill>
                <a:latin typeface="Verdana" pitchFamily="34" charset="0"/>
              </a:defRPr>
            </a:lvl5pPr>
            <a:lvl6pPr marL="2424074" indent="-220370" algn="ctr" defTabSz="913619" eaLnBrk="0" fontAlgn="base" hangingPunct="0">
              <a:spcBef>
                <a:spcPct val="0"/>
              </a:spcBef>
              <a:spcAft>
                <a:spcPct val="0"/>
              </a:spcAft>
              <a:defRPr sz="2300">
                <a:solidFill>
                  <a:schemeClr val="tx1"/>
                </a:solidFill>
                <a:latin typeface="Verdana" pitchFamily="34" charset="0"/>
              </a:defRPr>
            </a:lvl6pPr>
            <a:lvl7pPr marL="2864815" indent="-220370" algn="ctr" defTabSz="913619" eaLnBrk="0" fontAlgn="base" hangingPunct="0">
              <a:spcBef>
                <a:spcPct val="0"/>
              </a:spcBef>
              <a:spcAft>
                <a:spcPct val="0"/>
              </a:spcAft>
              <a:defRPr sz="2300">
                <a:solidFill>
                  <a:schemeClr val="tx1"/>
                </a:solidFill>
                <a:latin typeface="Verdana" pitchFamily="34" charset="0"/>
              </a:defRPr>
            </a:lvl7pPr>
            <a:lvl8pPr marL="3305556" indent="-220370" algn="ctr" defTabSz="913619" eaLnBrk="0" fontAlgn="base" hangingPunct="0">
              <a:spcBef>
                <a:spcPct val="0"/>
              </a:spcBef>
              <a:spcAft>
                <a:spcPct val="0"/>
              </a:spcAft>
              <a:defRPr sz="2300">
                <a:solidFill>
                  <a:schemeClr val="tx1"/>
                </a:solidFill>
                <a:latin typeface="Verdana" pitchFamily="34" charset="0"/>
              </a:defRPr>
            </a:lvl8pPr>
            <a:lvl9pPr marL="3746297" indent="-220370" algn="ctr" defTabSz="913619" eaLnBrk="0" fontAlgn="base" hangingPunct="0">
              <a:spcBef>
                <a:spcPct val="0"/>
              </a:spcBef>
              <a:spcAft>
                <a:spcPct val="0"/>
              </a:spcAft>
              <a:defRPr sz="2300">
                <a:solidFill>
                  <a:schemeClr val="tx1"/>
                </a:solidFill>
                <a:latin typeface="Verdana" pitchFamily="34" charset="0"/>
              </a:defRPr>
            </a:lvl9pPr>
          </a:lstStyle>
          <a:p>
            <a:fld id="{D128B7B2-67E5-410A-AD0E-96EE180BB607}" type="slidenum">
              <a:rPr lang="zh-CN" altLang="en-US" sz="1200"/>
              <a:pPr/>
              <a:t>91</a:t>
            </a:fld>
            <a:endParaRPr lang="en-US" altLang="zh-CN" sz="120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cs typeface="Arial" pitchFamily="34" charset="0"/>
              </a:rPr>
              <a:t>This example is trying to take strings from some source (getNextString) and put them into the hash table to later search on those strings and determine which of two strings came before the other in the original order.  Duplicate strings are ignored and only the lowest (the original) place number will be saved.</a:t>
            </a:r>
          </a:p>
          <a:p>
            <a:pPr eaLnBrk="1" hangingPunct="1"/>
            <a:r>
              <a:rPr lang="en-US" altLang="zh-CN">
                <a:cs typeface="Arial" pitchFamily="34" charset="0"/>
              </a:rPr>
              <a:t>We use the write_lock accessor to enter the place number as the value “indexed” by each key string.</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19">
              <a:defRPr sz="2300">
                <a:solidFill>
                  <a:schemeClr val="tx1"/>
                </a:solidFill>
                <a:latin typeface="Verdana" pitchFamily="34" charset="0"/>
              </a:defRPr>
            </a:lvl1pPr>
            <a:lvl2pPr marL="716204" indent="-275463" defTabSz="913619">
              <a:defRPr sz="2300">
                <a:solidFill>
                  <a:schemeClr val="tx1"/>
                </a:solidFill>
                <a:latin typeface="Verdana" pitchFamily="34" charset="0"/>
              </a:defRPr>
            </a:lvl2pPr>
            <a:lvl3pPr marL="1101852" indent="-220370" defTabSz="913619">
              <a:defRPr sz="2300">
                <a:solidFill>
                  <a:schemeClr val="tx1"/>
                </a:solidFill>
                <a:latin typeface="Verdana" pitchFamily="34" charset="0"/>
              </a:defRPr>
            </a:lvl3pPr>
            <a:lvl4pPr marL="1542593" indent="-220370" defTabSz="913619">
              <a:defRPr sz="2300">
                <a:solidFill>
                  <a:schemeClr val="tx1"/>
                </a:solidFill>
                <a:latin typeface="Verdana" pitchFamily="34" charset="0"/>
              </a:defRPr>
            </a:lvl4pPr>
            <a:lvl5pPr marL="1983334" indent="-220370" defTabSz="913619">
              <a:defRPr sz="2300">
                <a:solidFill>
                  <a:schemeClr val="tx1"/>
                </a:solidFill>
                <a:latin typeface="Verdana" pitchFamily="34" charset="0"/>
              </a:defRPr>
            </a:lvl5pPr>
            <a:lvl6pPr marL="2424074" indent="-220370" algn="ctr" defTabSz="913619" eaLnBrk="0" fontAlgn="base" hangingPunct="0">
              <a:spcBef>
                <a:spcPct val="0"/>
              </a:spcBef>
              <a:spcAft>
                <a:spcPct val="0"/>
              </a:spcAft>
              <a:defRPr sz="2300">
                <a:solidFill>
                  <a:schemeClr val="tx1"/>
                </a:solidFill>
                <a:latin typeface="Verdana" pitchFamily="34" charset="0"/>
              </a:defRPr>
            </a:lvl6pPr>
            <a:lvl7pPr marL="2864815" indent="-220370" algn="ctr" defTabSz="913619" eaLnBrk="0" fontAlgn="base" hangingPunct="0">
              <a:spcBef>
                <a:spcPct val="0"/>
              </a:spcBef>
              <a:spcAft>
                <a:spcPct val="0"/>
              </a:spcAft>
              <a:defRPr sz="2300">
                <a:solidFill>
                  <a:schemeClr val="tx1"/>
                </a:solidFill>
                <a:latin typeface="Verdana" pitchFamily="34" charset="0"/>
              </a:defRPr>
            </a:lvl7pPr>
            <a:lvl8pPr marL="3305556" indent="-220370" algn="ctr" defTabSz="913619" eaLnBrk="0" fontAlgn="base" hangingPunct="0">
              <a:spcBef>
                <a:spcPct val="0"/>
              </a:spcBef>
              <a:spcAft>
                <a:spcPct val="0"/>
              </a:spcAft>
              <a:defRPr sz="2300">
                <a:solidFill>
                  <a:schemeClr val="tx1"/>
                </a:solidFill>
                <a:latin typeface="Verdana" pitchFamily="34" charset="0"/>
              </a:defRPr>
            </a:lvl8pPr>
            <a:lvl9pPr marL="3746297" indent="-220370" algn="ctr" defTabSz="913619" eaLnBrk="0" fontAlgn="base" hangingPunct="0">
              <a:spcBef>
                <a:spcPct val="0"/>
              </a:spcBef>
              <a:spcAft>
                <a:spcPct val="0"/>
              </a:spcAft>
              <a:defRPr sz="2300">
                <a:solidFill>
                  <a:schemeClr val="tx1"/>
                </a:solidFill>
                <a:latin typeface="Verdana" pitchFamily="34" charset="0"/>
              </a:defRPr>
            </a:lvl9pPr>
          </a:lstStyle>
          <a:p>
            <a:fld id="{3F66708E-8181-452E-A0F0-0888B895AFD2}" type="slidenum">
              <a:rPr lang="zh-CN" altLang="en-US" sz="1200"/>
              <a:pPr/>
              <a:t>92</a:t>
            </a:fld>
            <a:endParaRPr lang="en-US" altLang="zh-CN" sz="120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cs typeface="Arial" pitchFamily="34" charset="0"/>
              </a:rPr>
              <a:t>This code fragment determines which of two strings was inserted in to the hash table before the other.</a:t>
            </a:r>
          </a:p>
          <a:p>
            <a:pPr eaLnBrk="1" hangingPunct="1"/>
            <a:r>
              <a:rPr lang="en-US" altLang="zh-CN">
                <a:cs typeface="Arial" pitchFamily="34" charset="0"/>
              </a:rPr>
              <a:t>Use two read_only const_accessor objects, search the has table for the two given strings (s1 and s2), if both have been inserted in the table, then check the place values (in second field) to see which came first.</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u="none" strike="noStrike" kern="1200" dirty="0">
                <a:solidFill>
                  <a:schemeClr val="tx1"/>
                </a:solidFill>
                <a:effectLst/>
                <a:latin typeface="Arial" charset="0"/>
                <a:ea typeface="+mn-ea"/>
                <a:cs typeface="Arial" charset="0"/>
                <a:hlinkClick r:id="rId3"/>
              </a:rPr>
              <a:t>https://www.sharcnet.ca/Software/Intel/IntelICC/tbb/html/annotated.html</a:t>
            </a:r>
          </a:p>
          <a:p>
            <a:r>
              <a:rPr lang="en-US" altLang="zh-CN" sz="1200" b="1" u="none" strike="noStrike" kern="1200" dirty="0" err="1">
                <a:solidFill>
                  <a:schemeClr val="tx1"/>
                </a:solidFill>
                <a:effectLst/>
                <a:latin typeface="Arial" charset="0"/>
                <a:ea typeface="+mn-ea"/>
                <a:cs typeface="Arial" charset="0"/>
                <a:hlinkClick r:id="rId3"/>
              </a:rPr>
              <a:t>tbb</a:t>
            </a:r>
            <a:r>
              <a:rPr lang="en-US" altLang="zh-CN" sz="1200" b="1" u="none" strike="noStrike" kern="1200" dirty="0">
                <a:solidFill>
                  <a:schemeClr val="tx1"/>
                </a:solidFill>
                <a:effectLst/>
                <a:latin typeface="Arial" charset="0"/>
                <a:ea typeface="+mn-ea"/>
                <a:cs typeface="Arial" charset="0"/>
                <a:hlinkClick r:id="rId3"/>
              </a:rPr>
              <a:t>::</a:t>
            </a:r>
            <a:r>
              <a:rPr lang="en-US" altLang="zh-CN" sz="1200" b="1" u="none" strike="noStrike" kern="1200" dirty="0" err="1">
                <a:solidFill>
                  <a:schemeClr val="tx1"/>
                </a:solidFill>
                <a:effectLst/>
                <a:latin typeface="Arial" charset="0"/>
                <a:ea typeface="+mn-ea"/>
                <a:cs typeface="Arial" charset="0"/>
                <a:hlinkClick r:id="rId3"/>
              </a:rPr>
              <a:t>mutex</a:t>
            </a:r>
            <a:r>
              <a:rPr lang="en-US" altLang="zh-CN" sz="1200" i="1" kern="1200" dirty="0" err="1">
                <a:solidFill>
                  <a:schemeClr val="tx1"/>
                </a:solidFill>
                <a:effectLst/>
                <a:latin typeface="Arial" charset="0"/>
                <a:ea typeface="+mn-ea"/>
                <a:cs typeface="Arial" charset="0"/>
              </a:rPr>
              <a:t>Wrapper</a:t>
            </a:r>
            <a:r>
              <a:rPr lang="en-US" altLang="zh-CN" sz="1200" i="1" kern="1200" dirty="0">
                <a:solidFill>
                  <a:schemeClr val="tx1"/>
                </a:solidFill>
                <a:effectLst/>
                <a:latin typeface="Arial" charset="0"/>
                <a:ea typeface="+mn-ea"/>
                <a:cs typeface="Arial" charset="0"/>
              </a:rPr>
              <a:t> around the platform's native reader-writer lock</a:t>
            </a:r>
          </a:p>
          <a:p>
            <a:r>
              <a:rPr lang="en-US" altLang="zh-CN" sz="1200" b="1" u="none" strike="noStrike" kern="1200" dirty="0" err="1">
                <a:solidFill>
                  <a:schemeClr val="tx1"/>
                </a:solidFill>
                <a:effectLst/>
                <a:latin typeface="Arial" charset="0"/>
                <a:ea typeface="+mn-ea"/>
                <a:cs typeface="Arial" charset="0"/>
                <a:hlinkClick r:id="rId4"/>
              </a:rPr>
              <a:t>tbb</a:t>
            </a:r>
            <a:r>
              <a:rPr lang="en-US" altLang="zh-CN" sz="1200" b="1" u="none" strike="noStrike" kern="1200" dirty="0">
                <a:solidFill>
                  <a:schemeClr val="tx1"/>
                </a:solidFill>
                <a:effectLst/>
                <a:latin typeface="Arial" charset="0"/>
                <a:ea typeface="+mn-ea"/>
                <a:cs typeface="Arial" charset="0"/>
                <a:hlinkClick r:id="rId4"/>
              </a:rPr>
              <a:t>::</a:t>
            </a:r>
            <a:r>
              <a:rPr lang="en-US" altLang="zh-CN" sz="1200" b="1" u="none" strike="noStrike" kern="1200" dirty="0" err="1">
                <a:solidFill>
                  <a:schemeClr val="tx1"/>
                </a:solidFill>
                <a:effectLst/>
                <a:latin typeface="Arial" charset="0"/>
                <a:ea typeface="+mn-ea"/>
                <a:cs typeface="Arial" charset="0"/>
                <a:hlinkClick r:id="rId4"/>
              </a:rPr>
              <a:t>mutex</a:t>
            </a:r>
            <a:r>
              <a:rPr lang="en-US" altLang="zh-CN" sz="1200" b="1" u="none" strike="noStrike" kern="1200" dirty="0">
                <a:solidFill>
                  <a:schemeClr val="tx1"/>
                </a:solidFill>
                <a:effectLst/>
                <a:latin typeface="Arial" charset="0"/>
                <a:ea typeface="+mn-ea"/>
                <a:cs typeface="Arial" charset="0"/>
                <a:hlinkClick r:id="rId4"/>
              </a:rPr>
              <a:t>::</a:t>
            </a:r>
            <a:r>
              <a:rPr lang="en-US" altLang="zh-CN" sz="1200" b="1" u="none" strike="noStrike" kern="1200" dirty="0" err="1">
                <a:solidFill>
                  <a:schemeClr val="tx1"/>
                </a:solidFill>
                <a:effectLst/>
                <a:latin typeface="Arial" charset="0"/>
                <a:ea typeface="+mn-ea"/>
                <a:cs typeface="Arial" charset="0"/>
                <a:hlinkClick r:id="rId4"/>
              </a:rPr>
              <a:t>scoped_lock</a:t>
            </a:r>
            <a:r>
              <a:rPr lang="en-US" altLang="zh-CN" sz="1200" i="1" kern="1200" dirty="0" err="1">
                <a:solidFill>
                  <a:schemeClr val="tx1"/>
                </a:solidFill>
                <a:effectLst/>
                <a:latin typeface="Arial" charset="0"/>
                <a:ea typeface="+mn-ea"/>
                <a:cs typeface="Arial" charset="0"/>
              </a:rPr>
              <a:t>The</a:t>
            </a:r>
            <a:r>
              <a:rPr lang="en-US" altLang="zh-CN" sz="1200" i="1" kern="1200" dirty="0">
                <a:solidFill>
                  <a:schemeClr val="tx1"/>
                </a:solidFill>
                <a:effectLst/>
                <a:latin typeface="Arial" charset="0"/>
                <a:ea typeface="+mn-ea"/>
                <a:cs typeface="Arial" charset="0"/>
              </a:rPr>
              <a:t> scoped locking pattern</a:t>
            </a:r>
          </a:p>
          <a:p>
            <a:endParaRPr lang="en-US" altLang="zh-CN" sz="1200" b="1" u="none" strike="noStrike" kern="1200" dirty="0">
              <a:solidFill>
                <a:schemeClr val="tx1"/>
              </a:solidFill>
              <a:effectLst/>
              <a:latin typeface="Arial" charset="0"/>
              <a:ea typeface="+mn-ea"/>
              <a:cs typeface="Arial" charset="0"/>
              <a:hlinkClick r:id="rId5"/>
            </a:endParaRPr>
          </a:p>
          <a:p>
            <a:r>
              <a:rPr lang="en-US" altLang="zh-CN" sz="1200" b="1" u="none" strike="noStrike" kern="1200" dirty="0" err="1">
                <a:solidFill>
                  <a:schemeClr val="tx1"/>
                </a:solidFill>
                <a:effectLst/>
                <a:latin typeface="Arial" charset="0"/>
                <a:ea typeface="+mn-ea"/>
                <a:cs typeface="Arial" charset="0"/>
                <a:hlinkClick r:id="rId5"/>
              </a:rPr>
              <a:t>tbb</a:t>
            </a:r>
            <a:r>
              <a:rPr lang="en-US" altLang="zh-CN" sz="1200" b="1" u="none" strike="noStrike" kern="1200" dirty="0">
                <a:solidFill>
                  <a:schemeClr val="tx1"/>
                </a:solidFill>
                <a:effectLst/>
                <a:latin typeface="Arial" charset="0"/>
                <a:ea typeface="+mn-ea"/>
                <a:cs typeface="Arial" charset="0"/>
                <a:hlinkClick r:id="rId5"/>
              </a:rPr>
              <a:t>::</a:t>
            </a:r>
            <a:r>
              <a:rPr lang="en-US" altLang="zh-CN" sz="1200" b="1" u="none" strike="noStrike" kern="1200" dirty="0" err="1">
                <a:solidFill>
                  <a:schemeClr val="tx1"/>
                </a:solidFill>
                <a:effectLst/>
                <a:latin typeface="Arial" charset="0"/>
                <a:ea typeface="+mn-ea"/>
                <a:cs typeface="Arial" charset="0"/>
                <a:hlinkClick r:id="rId5"/>
              </a:rPr>
              <a:t>spin_mutex</a:t>
            </a:r>
            <a:r>
              <a:rPr lang="en-US" altLang="zh-CN" sz="1200" i="1" kern="1200" dirty="0" err="1">
                <a:solidFill>
                  <a:schemeClr val="tx1"/>
                </a:solidFill>
                <a:effectLst/>
                <a:latin typeface="Arial" charset="0"/>
                <a:ea typeface="+mn-ea"/>
                <a:cs typeface="Arial" charset="0"/>
              </a:rPr>
              <a:t>A</a:t>
            </a:r>
            <a:r>
              <a:rPr lang="en-US" altLang="zh-CN" sz="1200" i="1" kern="1200" dirty="0">
                <a:solidFill>
                  <a:schemeClr val="tx1"/>
                </a:solidFill>
                <a:effectLst/>
                <a:latin typeface="Arial" charset="0"/>
                <a:ea typeface="+mn-ea"/>
                <a:cs typeface="Arial" charset="0"/>
              </a:rPr>
              <a:t> lock that occupies a single </a:t>
            </a:r>
            <a:r>
              <a:rPr lang="en-US" altLang="zh-CN" sz="1200" i="1" kern="1200" dirty="0" err="1">
                <a:solidFill>
                  <a:schemeClr val="tx1"/>
                </a:solidFill>
                <a:effectLst/>
                <a:latin typeface="Arial" charset="0"/>
                <a:ea typeface="+mn-ea"/>
                <a:cs typeface="Arial" charset="0"/>
              </a:rPr>
              <a:t>byte</a:t>
            </a:r>
            <a:r>
              <a:rPr lang="en-US" altLang="zh-CN" sz="1200" b="1" u="none" strike="noStrike" kern="1200" dirty="0" err="1">
                <a:solidFill>
                  <a:schemeClr val="tx1"/>
                </a:solidFill>
                <a:effectLst/>
                <a:latin typeface="Arial" charset="0"/>
                <a:ea typeface="+mn-ea"/>
                <a:cs typeface="Arial" charset="0"/>
                <a:hlinkClick r:id="rId6"/>
              </a:rPr>
              <a:t>t</a:t>
            </a:r>
            <a:endParaRPr lang="en-US" altLang="zh-CN" sz="1200" b="1" u="none" strike="noStrike" kern="1200" dirty="0">
              <a:solidFill>
                <a:schemeClr val="tx1"/>
              </a:solidFill>
              <a:effectLst/>
              <a:latin typeface="Arial" charset="0"/>
              <a:ea typeface="+mn-ea"/>
              <a:cs typeface="Arial" charset="0"/>
              <a:hlinkClick r:id="rId6"/>
            </a:endParaRPr>
          </a:p>
          <a:p>
            <a:r>
              <a:rPr lang="en-US" altLang="zh-CN" sz="1200" b="1" u="none" strike="noStrike" kern="1200" dirty="0">
                <a:solidFill>
                  <a:schemeClr val="tx1"/>
                </a:solidFill>
                <a:effectLst/>
                <a:latin typeface="Arial" charset="0"/>
                <a:ea typeface="+mn-ea"/>
                <a:cs typeface="Arial" charset="0"/>
                <a:hlinkClick r:id="rId6"/>
              </a:rPr>
              <a:t>bb::</a:t>
            </a:r>
            <a:r>
              <a:rPr lang="en-US" altLang="zh-CN" sz="1200" b="1" u="none" strike="noStrike" kern="1200" dirty="0" err="1">
                <a:solidFill>
                  <a:schemeClr val="tx1"/>
                </a:solidFill>
                <a:effectLst/>
                <a:latin typeface="Arial" charset="0"/>
                <a:ea typeface="+mn-ea"/>
                <a:cs typeface="Arial" charset="0"/>
                <a:hlinkClick r:id="rId6"/>
              </a:rPr>
              <a:t>spin_mutex</a:t>
            </a:r>
            <a:r>
              <a:rPr lang="en-US" altLang="zh-CN" sz="1200" b="1" u="none" strike="noStrike" kern="1200" dirty="0">
                <a:solidFill>
                  <a:schemeClr val="tx1"/>
                </a:solidFill>
                <a:effectLst/>
                <a:latin typeface="Arial" charset="0"/>
                <a:ea typeface="+mn-ea"/>
                <a:cs typeface="Arial" charset="0"/>
                <a:hlinkClick r:id="rId6"/>
              </a:rPr>
              <a:t>::</a:t>
            </a:r>
            <a:r>
              <a:rPr lang="en-US" altLang="zh-CN" sz="1200" b="1" u="none" strike="noStrike" kern="1200" dirty="0" err="1">
                <a:solidFill>
                  <a:schemeClr val="tx1"/>
                </a:solidFill>
                <a:effectLst/>
                <a:latin typeface="Arial" charset="0"/>
                <a:ea typeface="+mn-ea"/>
                <a:cs typeface="Arial" charset="0"/>
                <a:hlinkClick r:id="rId6"/>
              </a:rPr>
              <a:t>scoped_lock</a:t>
            </a:r>
            <a:r>
              <a:rPr lang="en-US" altLang="zh-CN" sz="1200" i="1" kern="1200" dirty="0" err="1">
                <a:solidFill>
                  <a:schemeClr val="tx1"/>
                </a:solidFill>
                <a:effectLst/>
                <a:latin typeface="Arial" charset="0"/>
                <a:ea typeface="+mn-ea"/>
                <a:cs typeface="Arial" charset="0"/>
              </a:rPr>
              <a:t>Represents</a:t>
            </a:r>
            <a:r>
              <a:rPr lang="en-US" altLang="zh-CN" sz="1200" i="1" kern="1200" dirty="0">
                <a:solidFill>
                  <a:schemeClr val="tx1"/>
                </a:solidFill>
                <a:effectLst/>
                <a:latin typeface="Arial" charset="0"/>
                <a:ea typeface="+mn-ea"/>
                <a:cs typeface="Arial" charset="0"/>
              </a:rPr>
              <a:t> acquisition of a </a:t>
            </a:r>
            <a:r>
              <a:rPr lang="en-US" altLang="zh-CN" sz="1200" i="1" kern="1200" dirty="0" err="1">
                <a:solidFill>
                  <a:schemeClr val="tx1"/>
                </a:solidFill>
                <a:effectLst/>
                <a:latin typeface="Arial" charset="0"/>
                <a:ea typeface="+mn-ea"/>
                <a:cs typeface="Arial" charset="0"/>
              </a:rPr>
              <a:t>mutex</a:t>
            </a:r>
            <a:endParaRPr lang="en-US" altLang="zh-CN" sz="1200" i="1" kern="1200" dirty="0">
              <a:solidFill>
                <a:schemeClr val="tx1"/>
              </a:solidFill>
              <a:effectLst/>
              <a:latin typeface="Arial" charset="0"/>
              <a:ea typeface="+mn-ea"/>
              <a:cs typeface="Arial" charset="0"/>
            </a:endParaRPr>
          </a:p>
          <a:p>
            <a:r>
              <a:rPr lang="en-US" altLang="zh-CN" sz="1200" b="1" u="none" strike="noStrike" kern="1200" dirty="0" err="1">
                <a:solidFill>
                  <a:schemeClr val="tx1"/>
                </a:solidFill>
                <a:effectLst/>
                <a:latin typeface="Arial" charset="0"/>
                <a:ea typeface="+mn-ea"/>
                <a:cs typeface="Arial" charset="0"/>
                <a:hlinkClick r:id="rId7"/>
              </a:rPr>
              <a:t>tbb</a:t>
            </a:r>
            <a:r>
              <a:rPr lang="en-US" altLang="zh-CN" sz="1200" b="1" u="none" strike="noStrike" kern="1200" dirty="0">
                <a:solidFill>
                  <a:schemeClr val="tx1"/>
                </a:solidFill>
                <a:effectLst/>
                <a:latin typeface="Arial" charset="0"/>
                <a:ea typeface="+mn-ea"/>
                <a:cs typeface="Arial" charset="0"/>
                <a:hlinkClick r:id="rId7"/>
              </a:rPr>
              <a:t>::spin_rw_mutex_v3</a:t>
            </a:r>
            <a:r>
              <a:rPr lang="en-US" altLang="zh-CN" sz="1200" i="1" kern="1200" dirty="0">
                <a:solidFill>
                  <a:schemeClr val="tx1"/>
                </a:solidFill>
                <a:effectLst/>
                <a:latin typeface="Arial" charset="0"/>
                <a:ea typeface="+mn-ea"/>
                <a:cs typeface="Arial" charset="0"/>
              </a:rPr>
              <a:t>Fast, unfair, spinning reader-writer lock with </a:t>
            </a:r>
            <a:r>
              <a:rPr lang="en-US" altLang="zh-CN" sz="1200" i="1" kern="1200" dirty="0" err="1">
                <a:solidFill>
                  <a:schemeClr val="tx1"/>
                </a:solidFill>
                <a:effectLst/>
                <a:latin typeface="Arial" charset="0"/>
                <a:ea typeface="+mn-ea"/>
                <a:cs typeface="Arial" charset="0"/>
              </a:rPr>
              <a:t>backoff</a:t>
            </a:r>
            <a:r>
              <a:rPr lang="en-US" altLang="zh-CN" sz="1200" i="1" kern="1200" dirty="0">
                <a:solidFill>
                  <a:schemeClr val="tx1"/>
                </a:solidFill>
                <a:effectLst/>
                <a:latin typeface="Arial" charset="0"/>
                <a:ea typeface="+mn-ea"/>
                <a:cs typeface="Arial" charset="0"/>
              </a:rPr>
              <a:t> and writer-preference</a:t>
            </a:r>
          </a:p>
          <a:p>
            <a:r>
              <a:rPr lang="en-US" altLang="zh-CN" sz="1200" b="1" u="none" strike="noStrike" kern="1200" dirty="0" err="1">
                <a:solidFill>
                  <a:schemeClr val="tx1"/>
                </a:solidFill>
                <a:effectLst/>
                <a:latin typeface="Arial" charset="0"/>
                <a:ea typeface="+mn-ea"/>
                <a:cs typeface="Arial" charset="0"/>
                <a:hlinkClick r:id="rId8"/>
              </a:rPr>
              <a:t>tbb</a:t>
            </a:r>
            <a:r>
              <a:rPr lang="en-US" altLang="zh-CN" sz="1200" b="1" u="none" strike="noStrike" kern="1200" dirty="0">
                <a:solidFill>
                  <a:schemeClr val="tx1"/>
                </a:solidFill>
                <a:effectLst/>
                <a:latin typeface="Arial" charset="0"/>
                <a:ea typeface="+mn-ea"/>
                <a:cs typeface="Arial" charset="0"/>
                <a:hlinkClick r:id="rId8"/>
              </a:rPr>
              <a:t>::spin_rw_mutex_v3::</a:t>
            </a:r>
            <a:r>
              <a:rPr lang="en-US" altLang="zh-CN" sz="1200" b="1" u="none" strike="noStrike" kern="1200" dirty="0" err="1">
                <a:solidFill>
                  <a:schemeClr val="tx1"/>
                </a:solidFill>
                <a:effectLst/>
                <a:latin typeface="Arial" charset="0"/>
                <a:ea typeface="+mn-ea"/>
                <a:cs typeface="Arial" charset="0"/>
                <a:hlinkClick r:id="rId8"/>
              </a:rPr>
              <a:t>scoped_lock</a:t>
            </a:r>
            <a:r>
              <a:rPr lang="en-US" altLang="zh-CN" sz="1200" i="1" kern="1200" dirty="0" err="1">
                <a:solidFill>
                  <a:schemeClr val="tx1"/>
                </a:solidFill>
                <a:effectLst/>
                <a:latin typeface="Arial" charset="0"/>
                <a:ea typeface="+mn-ea"/>
                <a:cs typeface="Arial" charset="0"/>
              </a:rPr>
              <a:t>The</a:t>
            </a:r>
            <a:r>
              <a:rPr lang="en-US" altLang="zh-CN" sz="1200" i="1" kern="1200" dirty="0">
                <a:solidFill>
                  <a:schemeClr val="tx1"/>
                </a:solidFill>
                <a:effectLst/>
                <a:latin typeface="Arial" charset="0"/>
                <a:ea typeface="+mn-ea"/>
                <a:cs typeface="Arial" charset="0"/>
              </a:rPr>
              <a:t> scoped locking pattern</a:t>
            </a:r>
          </a:p>
          <a:p>
            <a:endParaRPr lang="en-US" altLang="zh-CN" sz="1200" i="1" kern="1200" dirty="0">
              <a:solidFill>
                <a:schemeClr val="tx1"/>
              </a:solidFill>
              <a:effectLst/>
              <a:latin typeface="Arial" charset="0"/>
              <a:ea typeface="+mn-ea"/>
              <a:cs typeface="Arial" charset="0"/>
            </a:endParaRPr>
          </a:p>
          <a:p>
            <a:r>
              <a:rPr lang="en-US" altLang="zh-CN" sz="1200" b="1" u="none" strike="noStrike" kern="1200" dirty="0" err="1">
                <a:solidFill>
                  <a:schemeClr val="tx1"/>
                </a:solidFill>
                <a:effectLst/>
                <a:latin typeface="Arial" charset="0"/>
                <a:ea typeface="+mn-ea"/>
                <a:cs typeface="Arial" charset="0"/>
                <a:hlinkClick r:id="rId9"/>
              </a:rPr>
              <a:t>tbb</a:t>
            </a:r>
            <a:r>
              <a:rPr lang="en-US" altLang="zh-CN" sz="1200" b="1" u="none" strike="noStrike" kern="1200" dirty="0">
                <a:solidFill>
                  <a:schemeClr val="tx1"/>
                </a:solidFill>
                <a:effectLst/>
                <a:latin typeface="Arial" charset="0"/>
                <a:ea typeface="+mn-ea"/>
                <a:cs typeface="Arial" charset="0"/>
                <a:hlinkClick r:id="rId9"/>
              </a:rPr>
              <a:t>::</a:t>
            </a:r>
            <a:r>
              <a:rPr lang="en-US" altLang="zh-CN" sz="1200" b="1" u="none" strike="noStrike" kern="1200" dirty="0" err="1">
                <a:solidFill>
                  <a:schemeClr val="tx1"/>
                </a:solidFill>
                <a:effectLst/>
                <a:latin typeface="Arial" charset="0"/>
                <a:ea typeface="+mn-ea"/>
                <a:cs typeface="Arial" charset="0"/>
                <a:hlinkClick r:id="rId9"/>
              </a:rPr>
              <a:t>recursive_mutex</a:t>
            </a:r>
            <a:r>
              <a:rPr lang="en-US" altLang="zh-CN" sz="1200" i="1" kern="1200" dirty="0" err="1">
                <a:solidFill>
                  <a:schemeClr val="tx1"/>
                </a:solidFill>
                <a:effectLst/>
                <a:latin typeface="Arial" charset="0"/>
                <a:ea typeface="+mn-ea"/>
                <a:cs typeface="Arial" charset="0"/>
              </a:rPr>
              <a:t>Mutex</a:t>
            </a:r>
            <a:r>
              <a:rPr lang="en-US" altLang="zh-CN" sz="1200" i="1" kern="1200" dirty="0">
                <a:solidFill>
                  <a:schemeClr val="tx1"/>
                </a:solidFill>
                <a:effectLst/>
                <a:latin typeface="Arial" charset="0"/>
                <a:ea typeface="+mn-ea"/>
                <a:cs typeface="Arial" charset="0"/>
              </a:rPr>
              <a:t> that allows recursive </a:t>
            </a:r>
            <a:r>
              <a:rPr lang="en-US" altLang="zh-CN" sz="1200" i="1" kern="1200" dirty="0" err="1">
                <a:solidFill>
                  <a:schemeClr val="tx1"/>
                </a:solidFill>
                <a:effectLst/>
                <a:latin typeface="Arial" charset="0"/>
                <a:ea typeface="+mn-ea"/>
                <a:cs typeface="Arial" charset="0"/>
              </a:rPr>
              <a:t>mutex</a:t>
            </a:r>
            <a:r>
              <a:rPr lang="en-US" altLang="zh-CN" sz="1200" i="1" kern="1200" dirty="0">
                <a:solidFill>
                  <a:schemeClr val="tx1"/>
                </a:solidFill>
                <a:effectLst/>
                <a:latin typeface="Arial" charset="0"/>
                <a:ea typeface="+mn-ea"/>
                <a:cs typeface="Arial" charset="0"/>
              </a:rPr>
              <a:t> acquisition</a:t>
            </a:r>
          </a:p>
          <a:p>
            <a:r>
              <a:rPr lang="en-US" altLang="zh-CN" sz="1200" b="1" u="none" strike="noStrike" kern="1200" dirty="0" err="1">
                <a:solidFill>
                  <a:schemeClr val="tx1"/>
                </a:solidFill>
                <a:effectLst/>
                <a:latin typeface="Arial" charset="0"/>
                <a:ea typeface="+mn-ea"/>
                <a:cs typeface="Arial" charset="0"/>
                <a:hlinkClick r:id="rId10"/>
              </a:rPr>
              <a:t>tbb</a:t>
            </a:r>
            <a:r>
              <a:rPr lang="en-US" altLang="zh-CN" sz="1200" b="1" u="none" strike="noStrike" kern="1200" dirty="0">
                <a:solidFill>
                  <a:schemeClr val="tx1"/>
                </a:solidFill>
                <a:effectLst/>
                <a:latin typeface="Arial" charset="0"/>
                <a:ea typeface="+mn-ea"/>
                <a:cs typeface="Arial" charset="0"/>
                <a:hlinkClick r:id="rId10"/>
              </a:rPr>
              <a:t>::</a:t>
            </a:r>
            <a:r>
              <a:rPr lang="en-US" altLang="zh-CN" sz="1200" b="1" u="none" strike="noStrike" kern="1200" dirty="0" err="1">
                <a:solidFill>
                  <a:schemeClr val="tx1"/>
                </a:solidFill>
                <a:effectLst/>
                <a:latin typeface="Arial" charset="0"/>
                <a:ea typeface="+mn-ea"/>
                <a:cs typeface="Arial" charset="0"/>
                <a:hlinkClick r:id="rId10"/>
              </a:rPr>
              <a:t>recursive_mutex</a:t>
            </a:r>
            <a:r>
              <a:rPr lang="en-US" altLang="zh-CN" sz="1200" b="1" u="none" strike="noStrike" kern="1200" dirty="0">
                <a:solidFill>
                  <a:schemeClr val="tx1"/>
                </a:solidFill>
                <a:effectLst/>
                <a:latin typeface="Arial" charset="0"/>
                <a:ea typeface="+mn-ea"/>
                <a:cs typeface="Arial" charset="0"/>
                <a:hlinkClick r:id="rId10"/>
              </a:rPr>
              <a:t>::</a:t>
            </a:r>
            <a:r>
              <a:rPr lang="en-US" altLang="zh-CN" sz="1200" b="1" u="none" strike="noStrike" kern="1200" dirty="0" err="1">
                <a:solidFill>
                  <a:schemeClr val="tx1"/>
                </a:solidFill>
                <a:effectLst/>
                <a:latin typeface="Arial" charset="0"/>
                <a:ea typeface="+mn-ea"/>
                <a:cs typeface="Arial" charset="0"/>
                <a:hlinkClick r:id="rId10"/>
              </a:rPr>
              <a:t>scoped_lock</a:t>
            </a:r>
            <a:r>
              <a:rPr lang="en-US" altLang="zh-CN" sz="1200" i="1" kern="1200" dirty="0" err="1">
                <a:solidFill>
                  <a:schemeClr val="tx1"/>
                </a:solidFill>
                <a:effectLst/>
                <a:latin typeface="Arial" charset="0"/>
                <a:ea typeface="+mn-ea"/>
                <a:cs typeface="Arial" charset="0"/>
              </a:rPr>
              <a:t>The</a:t>
            </a:r>
            <a:r>
              <a:rPr lang="en-US" altLang="zh-CN" sz="1200" i="1" kern="1200" dirty="0">
                <a:solidFill>
                  <a:schemeClr val="tx1"/>
                </a:solidFill>
                <a:effectLst/>
                <a:latin typeface="Arial" charset="0"/>
                <a:ea typeface="+mn-ea"/>
                <a:cs typeface="Arial" charset="0"/>
              </a:rPr>
              <a:t> scoped locking pattern</a:t>
            </a:r>
          </a:p>
          <a:p>
            <a:endParaRPr lang="en-US" altLang="zh-CN" sz="1200" i="1" kern="1200" dirty="0">
              <a:solidFill>
                <a:schemeClr val="tx1"/>
              </a:solidFill>
              <a:effectLst/>
              <a:latin typeface="Arial" charset="0"/>
              <a:ea typeface="+mn-ea"/>
              <a:cs typeface="Arial" charset="0"/>
            </a:endParaRPr>
          </a:p>
          <a:p>
            <a:r>
              <a:rPr lang="en-US" altLang="zh-CN" sz="1200" b="1" u="none" strike="noStrike" kern="1200" dirty="0" err="1">
                <a:solidFill>
                  <a:schemeClr val="tx1"/>
                </a:solidFill>
                <a:effectLst/>
                <a:latin typeface="Arial" charset="0"/>
                <a:ea typeface="+mn-ea"/>
                <a:cs typeface="Arial" charset="0"/>
                <a:hlinkClick r:id="rId11"/>
              </a:rPr>
              <a:t>tbb</a:t>
            </a:r>
            <a:r>
              <a:rPr lang="en-US" altLang="zh-CN" sz="1200" b="1" u="none" strike="noStrike" kern="1200" dirty="0">
                <a:solidFill>
                  <a:schemeClr val="tx1"/>
                </a:solidFill>
                <a:effectLst/>
                <a:latin typeface="Arial" charset="0"/>
                <a:ea typeface="+mn-ea"/>
                <a:cs typeface="Arial" charset="0"/>
                <a:hlinkClick r:id="rId11"/>
              </a:rPr>
              <a:t>::</a:t>
            </a:r>
            <a:r>
              <a:rPr lang="en-US" altLang="zh-CN" sz="1200" b="1" u="none" strike="noStrike" kern="1200" dirty="0" err="1">
                <a:solidFill>
                  <a:schemeClr val="tx1"/>
                </a:solidFill>
                <a:effectLst/>
                <a:latin typeface="Arial" charset="0"/>
                <a:ea typeface="+mn-ea"/>
                <a:cs typeface="Arial" charset="0"/>
                <a:hlinkClick r:id="rId11"/>
              </a:rPr>
              <a:t>queuing_mutex</a:t>
            </a:r>
            <a:r>
              <a:rPr lang="en-US" altLang="zh-CN" sz="1200" i="1" kern="1200" dirty="0" err="1">
                <a:solidFill>
                  <a:schemeClr val="tx1"/>
                </a:solidFill>
                <a:effectLst/>
                <a:latin typeface="Arial" charset="0"/>
                <a:ea typeface="+mn-ea"/>
                <a:cs typeface="Arial" charset="0"/>
              </a:rPr>
              <a:t>Queuing</a:t>
            </a:r>
            <a:r>
              <a:rPr lang="en-US" altLang="zh-CN" sz="1200" i="1" kern="1200" dirty="0">
                <a:solidFill>
                  <a:schemeClr val="tx1"/>
                </a:solidFill>
                <a:effectLst/>
                <a:latin typeface="Arial" charset="0"/>
                <a:ea typeface="+mn-ea"/>
                <a:cs typeface="Arial" charset="0"/>
              </a:rPr>
              <a:t> lock with local-only spinning</a:t>
            </a:r>
          </a:p>
          <a:p>
            <a:r>
              <a:rPr lang="en-US" altLang="zh-CN" sz="1200" b="1" u="none" strike="noStrike" kern="1200" dirty="0" err="1">
                <a:solidFill>
                  <a:schemeClr val="tx1"/>
                </a:solidFill>
                <a:effectLst/>
                <a:latin typeface="Arial" charset="0"/>
                <a:ea typeface="+mn-ea"/>
                <a:cs typeface="Arial" charset="0"/>
                <a:hlinkClick r:id="rId12"/>
              </a:rPr>
              <a:t>tbb</a:t>
            </a:r>
            <a:r>
              <a:rPr lang="en-US" altLang="zh-CN" sz="1200" b="1" u="none" strike="noStrike" kern="1200" dirty="0">
                <a:solidFill>
                  <a:schemeClr val="tx1"/>
                </a:solidFill>
                <a:effectLst/>
                <a:latin typeface="Arial" charset="0"/>
                <a:ea typeface="+mn-ea"/>
                <a:cs typeface="Arial" charset="0"/>
                <a:hlinkClick r:id="rId12"/>
              </a:rPr>
              <a:t>::</a:t>
            </a:r>
            <a:r>
              <a:rPr lang="en-US" altLang="zh-CN" sz="1200" b="1" u="none" strike="noStrike" kern="1200" dirty="0" err="1">
                <a:solidFill>
                  <a:schemeClr val="tx1"/>
                </a:solidFill>
                <a:effectLst/>
                <a:latin typeface="Arial" charset="0"/>
                <a:ea typeface="+mn-ea"/>
                <a:cs typeface="Arial" charset="0"/>
                <a:hlinkClick r:id="rId12"/>
              </a:rPr>
              <a:t>queuing_mutex</a:t>
            </a:r>
            <a:r>
              <a:rPr lang="en-US" altLang="zh-CN" sz="1200" b="1" u="none" strike="noStrike" kern="1200" dirty="0">
                <a:solidFill>
                  <a:schemeClr val="tx1"/>
                </a:solidFill>
                <a:effectLst/>
                <a:latin typeface="Arial" charset="0"/>
                <a:ea typeface="+mn-ea"/>
                <a:cs typeface="Arial" charset="0"/>
                <a:hlinkClick r:id="rId12"/>
              </a:rPr>
              <a:t>::</a:t>
            </a:r>
            <a:r>
              <a:rPr lang="en-US" altLang="zh-CN" sz="1200" b="1" u="none" strike="noStrike" kern="1200" dirty="0" err="1">
                <a:solidFill>
                  <a:schemeClr val="tx1"/>
                </a:solidFill>
                <a:effectLst/>
                <a:latin typeface="Arial" charset="0"/>
                <a:ea typeface="+mn-ea"/>
                <a:cs typeface="Arial" charset="0"/>
                <a:hlinkClick r:id="rId12"/>
              </a:rPr>
              <a:t>scoped_lock</a:t>
            </a:r>
            <a:r>
              <a:rPr lang="en-US" altLang="zh-CN" sz="1200" i="1" kern="1200" dirty="0" err="1">
                <a:solidFill>
                  <a:schemeClr val="tx1"/>
                </a:solidFill>
                <a:effectLst/>
                <a:latin typeface="Arial" charset="0"/>
                <a:ea typeface="+mn-ea"/>
                <a:cs typeface="Arial" charset="0"/>
              </a:rPr>
              <a:t>The</a:t>
            </a:r>
            <a:r>
              <a:rPr lang="en-US" altLang="zh-CN" sz="1200" i="1" kern="1200" dirty="0">
                <a:solidFill>
                  <a:schemeClr val="tx1"/>
                </a:solidFill>
                <a:effectLst/>
                <a:latin typeface="Arial" charset="0"/>
                <a:ea typeface="+mn-ea"/>
                <a:cs typeface="Arial" charset="0"/>
              </a:rPr>
              <a:t> scoped locking pattern</a:t>
            </a:r>
          </a:p>
          <a:p>
            <a:r>
              <a:rPr lang="en-US" altLang="zh-CN" sz="1200" b="1" u="none" strike="noStrike" kern="1200" dirty="0" err="1">
                <a:solidFill>
                  <a:schemeClr val="tx1"/>
                </a:solidFill>
                <a:effectLst/>
                <a:latin typeface="Arial" charset="0"/>
                <a:ea typeface="+mn-ea"/>
                <a:cs typeface="Arial" charset="0"/>
                <a:hlinkClick r:id="rId13"/>
              </a:rPr>
              <a:t>tbb</a:t>
            </a:r>
            <a:r>
              <a:rPr lang="en-US" altLang="zh-CN" sz="1200" b="1" u="none" strike="noStrike" kern="1200" dirty="0">
                <a:solidFill>
                  <a:schemeClr val="tx1"/>
                </a:solidFill>
                <a:effectLst/>
                <a:latin typeface="Arial" charset="0"/>
                <a:ea typeface="+mn-ea"/>
                <a:cs typeface="Arial" charset="0"/>
                <a:hlinkClick r:id="rId13"/>
              </a:rPr>
              <a:t>::</a:t>
            </a:r>
            <a:r>
              <a:rPr lang="en-US" altLang="zh-CN" sz="1200" b="1" u="none" strike="noStrike" kern="1200" dirty="0" err="1">
                <a:solidFill>
                  <a:schemeClr val="tx1"/>
                </a:solidFill>
                <a:effectLst/>
                <a:latin typeface="Arial" charset="0"/>
                <a:ea typeface="+mn-ea"/>
                <a:cs typeface="Arial" charset="0"/>
                <a:hlinkClick r:id="rId13"/>
              </a:rPr>
              <a:t>queuing_rw_mutex</a:t>
            </a:r>
            <a:r>
              <a:rPr lang="en-US" altLang="zh-CN" sz="1200" i="1" kern="1200" dirty="0" err="1">
                <a:solidFill>
                  <a:schemeClr val="tx1"/>
                </a:solidFill>
                <a:effectLst/>
                <a:latin typeface="Arial" charset="0"/>
                <a:ea typeface="+mn-ea"/>
                <a:cs typeface="Arial" charset="0"/>
              </a:rPr>
              <a:t>Reader</a:t>
            </a:r>
            <a:r>
              <a:rPr lang="en-US" altLang="zh-CN" sz="1200" i="1" kern="1200" dirty="0">
                <a:solidFill>
                  <a:schemeClr val="tx1"/>
                </a:solidFill>
                <a:effectLst/>
                <a:latin typeface="Arial" charset="0"/>
                <a:ea typeface="+mn-ea"/>
                <a:cs typeface="Arial" charset="0"/>
              </a:rPr>
              <a:t>-writer lock with local-only spinning</a:t>
            </a:r>
          </a:p>
          <a:p>
            <a:r>
              <a:rPr lang="en-US" altLang="zh-CN" sz="1200" b="1" u="none" strike="noStrike" kern="1200" dirty="0" err="1">
                <a:solidFill>
                  <a:schemeClr val="tx1"/>
                </a:solidFill>
                <a:effectLst/>
                <a:latin typeface="Arial" charset="0"/>
                <a:ea typeface="+mn-ea"/>
                <a:cs typeface="Arial" charset="0"/>
                <a:hlinkClick r:id="rId14"/>
              </a:rPr>
              <a:t>tbb</a:t>
            </a:r>
            <a:r>
              <a:rPr lang="en-US" altLang="zh-CN" sz="1200" b="1" u="none" strike="noStrike" kern="1200" dirty="0">
                <a:solidFill>
                  <a:schemeClr val="tx1"/>
                </a:solidFill>
                <a:effectLst/>
                <a:latin typeface="Arial" charset="0"/>
                <a:ea typeface="+mn-ea"/>
                <a:cs typeface="Arial" charset="0"/>
                <a:hlinkClick r:id="rId14"/>
              </a:rPr>
              <a:t>::</a:t>
            </a:r>
            <a:r>
              <a:rPr lang="en-US" altLang="zh-CN" sz="1200" b="1" u="none" strike="noStrike" kern="1200" dirty="0" err="1">
                <a:solidFill>
                  <a:schemeClr val="tx1"/>
                </a:solidFill>
                <a:effectLst/>
                <a:latin typeface="Arial" charset="0"/>
                <a:ea typeface="+mn-ea"/>
                <a:cs typeface="Arial" charset="0"/>
                <a:hlinkClick r:id="rId14"/>
              </a:rPr>
              <a:t>queuing_rw_mutex</a:t>
            </a:r>
            <a:r>
              <a:rPr lang="en-US" altLang="zh-CN" sz="1200" b="1" u="none" strike="noStrike" kern="1200" dirty="0">
                <a:solidFill>
                  <a:schemeClr val="tx1"/>
                </a:solidFill>
                <a:effectLst/>
                <a:latin typeface="Arial" charset="0"/>
                <a:ea typeface="+mn-ea"/>
                <a:cs typeface="Arial" charset="0"/>
                <a:hlinkClick r:id="rId14"/>
              </a:rPr>
              <a:t>::</a:t>
            </a:r>
            <a:r>
              <a:rPr lang="en-US" altLang="zh-CN" sz="1200" b="1" u="none" strike="noStrike" kern="1200" dirty="0" err="1">
                <a:solidFill>
                  <a:schemeClr val="tx1"/>
                </a:solidFill>
                <a:effectLst/>
                <a:latin typeface="Arial" charset="0"/>
                <a:ea typeface="+mn-ea"/>
                <a:cs typeface="Arial" charset="0"/>
                <a:hlinkClick r:id="rId14"/>
              </a:rPr>
              <a:t>scoped_lock</a:t>
            </a:r>
            <a:r>
              <a:rPr lang="en-US" altLang="zh-CN" sz="1200" i="1" kern="1200" dirty="0" err="1">
                <a:solidFill>
                  <a:schemeClr val="tx1"/>
                </a:solidFill>
                <a:effectLst/>
                <a:latin typeface="Arial" charset="0"/>
                <a:ea typeface="+mn-ea"/>
                <a:cs typeface="Arial" charset="0"/>
              </a:rPr>
              <a:t>The</a:t>
            </a:r>
            <a:r>
              <a:rPr lang="en-US" altLang="zh-CN" sz="1200" i="1" kern="1200" dirty="0">
                <a:solidFill>
                  <a:schemeClr val="tx1"/>
                </a:solidFill>
                <a:effectLst/>
                <a:latin typeface="Arial" charset="0"/>
                <a:ea typeface="+mn-ea"/>
                <a:cs typeface="Arial" charset="0"/>
              </a:rPr>
              <a:t> scoped locking pattern</a:t>
            </a:r>
            <a:endParaRPr lang="zh-CN" altLang="en-US" dirty="0"/>
          </a:p>
        </p:txBody>
      </p:sp>
      <p:sp>
        <p:nvSpPr>
          <p:cNvPr id="4" name="灯片编号占位符 3"/>
          <p:cNvSpPr>
            <a:spLocks noGrp="1"/>
          </p:cNvSpPr>
          <p:nvPr>
            <p:ph type="sldNum" sz="quarter" idx="10"/>
          </p:nvPr>
        </p:nvSpPr>
        <p:spPr/>
        <p:txBody>
          <a:bodyPr/>
          <a:lstStyle/>
          <a:p>
            <a:pPr>
              <a:defRPr/>
            </a:pPr>
            <a:fld id="{B11E42A8-665C-403D-AEB3-AC6DD930C62E}" type="slidenum">
              <a:rPr lang="zh-CN" altLang="en-US" smtClean="0"/>
              <a:pPr>
                <a:defRPr/>
              </a:pPr>
              <a:t>93</a:t>
            </a:fld>
            <a:endParaRPr lang="en-US" altLang="zh-CN"/>
          </a:p>
        </p:txBody>
      </p:sp>
    </p:spTree>
    <p:extLst>
      <p:ext uri="{BB962C8B-B14F-4D97-AF65-F5344CB8AC3E}">
        <p14:creationId xmlns:p14="http://schemas.microsoft.com/office/powerpoint/2010/main" val="279936247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1" dirty="0"/>
              <a:t>Yield or Block</a:t>
            </a:r>
            <a:r>
              <a:rPr lang="en-US" altLang="zh-CN" dirty="0"/>
              <a:t>. Yields</a:t>
            </a:r>
            <a:r>
              <a:rPr lang="zh-CN" altLang="en-US" dirty="0"/>
              <a:t>指是否可以重复加锁，如果不行，临时让出处理器</a:t>
            </a:r>
            <a:r>
              <a:rPr lang="en-US" altLang="zh-CN" dirty="0"/>
              <a:t>. Block</a:t>
            </a:r>
            <a:r>
              <a:rPr lang="zh-CN" altLang="en-US" dirty="0"/>
              <a:t>指让出处理器直到</a:t>
            </a:r>
            <a:r>
              <a:rPr lang="en-US" altLang="zh-CN" dirty="0" err="1"/>
              <a:t>mutex</a:t>
            </a:r>
            <a:r>
              <a:rPr lang="zh-CN" altLang="en-US" dirty="0"/>
              <a:t>允许继续。</a:t>
            </a:r>
          </a:p>
          <a:p>
            <a:endParaRPr lang="zh-CN" altLang="en-US" dirty="0"/>
          </a:p>
        </p:txBody>
      </p:sp>
      <p:sp>
        <p:nvSpPr>
          <p:cNvPr id="4" name="灯片编号占位符 3"/>
          <p:cNvSpPr>
            <a:spLocks noGrp="1"/>
          </p:cNvSpPr>
          <p:nvPr>
            <p:ph type="sldNum" sz="quarter" idx="10"/>
          </p:nvPr>
        </p:nvSpPr>
        <p:spPr/>
        <p:txBody>
          <a:bodyPr/>
          <a:lstStyle/>
          <a:p>
            <a:pPr>
              <a:defRPr/>
            </a:pPr>
            <a:fld id="{B11E42A8-665C-403D-AEB3-AC6DD930C62E}" type="slidenum">
              <a:rPr lang="zh-CN" altLang="en-US" smtClean="0"/>
              <a:pPr>
                <a:defRPr/>
              </a:pPr>
              <a:t>94</a:t>
            </a:fld>
            <a:endParaRPr lang="en-US" altLang="zh-CN"/>
          </a:p>
        </p:txBody>
      </p:sp>
    </p:spTree>
    <p:extLst>
      <p:ext uri="{BB962C8B-B14F-4D97-AF65-F5344CB8AC3E}">
        <p14:creationId xmlns:p14="http://schemas.microsoft.com/office/powerpoint/2010/main" val="42538847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pthread</a:t>
            </a:r>
            <a:r>
              <a:rPr lang="zh-CN" altLang="en-US" dirty="0"/>
              <a:t>中提供的锁有：</a:t>
            </a:r>
            <a:r>
              <a:rPr lang="en-US" altLang="zh-CN" dirty="0" err="1"/>
              <a:t>pthread_mutex_t</a:t>
            </a:r>
            <a:r>
              <a:rPr lang="en-US" altLang="zh-CN" dirty="0"/>
              <a:t>, </a:t>
            </a:r>
            <a:r>
              <a:rPr lang="en-US" altLang="zh-CN" dirty="0" err="1"/>
              <a:t>pthread_spinlock_t</a:t>
            </a:r>
            <a:r>
              <a:rPr lang="en-US" altLang="zh-CN" dirty="0"/>
              <a:t>, </a:t>
            </a:r>
            <a:r>
              <a:rPr lang="en-US" altLang="zh-CN" dirty="0" err="1"/>
              <a:t>pthread_rwlock_t</a:t>
            </a:r>
            <a:r>
              <a:rPr lang="zh-CN" altLang="en-US" dirty="0"/>
              <a:t>。</a:t>
            </a:r>
          </a:p>
          <a:p>
            <a:r>
              <a:rPr lang="en-US" altLang="zh-CN" dirty="0" err="1"/>
              <a:t>pthread_mutex_t</a:t>
            </a:r>
            <a:r>
              <a:rPr lang="zh-CN" altLang="en-US" dirty="0"/>
              <a:t>是互斥锁，同一瞬间只能有一个线程能够获取锁，其他线程在等待获取锁的时候会进入休眠状态。因此</a:t>
            </a:r>
            <a:r>
              <a:rPr lang="en-US" altLang="zh-CN" dirty="0" err="1"/>
              <a:t>pthread_mutex_t</a:t>
            </a:r>
            <a:r>
              <a:rPr lang="zh-CN" altLang="en-US" dirty="0"/>
              <a:t>消耗的</a:t>
            </a:r>
            <a:r>
              <a:rPr lang="en-US" altLang="zh-CN" dirty="0"/>
              <a:t>CPU</a:t>
            </a:r>
            <a:r>
              <a:rPr lang="zh-CN" altLang="en-US" dirty="0"/>
              <a:t>资源很小，但是性能不高，因为会引起线程切换。</a:t>
            </a:r>
          </a:p>
          <a:p>
            <a:r>
              <a:rPr lang="en-US" altLang="zh-CN" dirty="0" err="1"/>
              <a:t>pthread_spinlock_t</a:t>
            </a:r>
            <a:r>
              <a:rPr lang="zh-CN" altLang="en-US" dirty="0"/>
              <a:t>是自旋锁，同一瞬间也只能有一个线程能够获取锁，不同的是，其他线程在等待获取锁的过程中并不进入睡眠状态，而是在</a:t>
            </a:r>
            <a:r>
              <a:rPr lang="en-US" altLang="zh-CN" dirty="0"/>
              <a:t>CPU</a:t>
            </a:r>
            <a:r>
              <a:rPr lang="zh-CN" altLang="en-US" dirty="0"/>
              <a:t>上进入“自旋”等待。自旋锁的性能很高，但是只适合对很小的代码段加锁（或短期持有的锁），自旋锁对</a:t>
            </a:r>
            <a:r>
              <a:rPr lang="en-US" altLang="zh-CN" dirty="0"/>
              <a:t>CPU</a:t>
            </a:r>
            <a:r>
              <a:rPr lang="zh-CN" altLang="en-US" dirty="0"/>
              <a:t>的占用相对较高。</a:t>
            </a:r>
          </a:p>
          <a:p>
            <a:r>
              <a:rPr lang="en-US" altLang="zh-CN" dirty="0" err="1"/>
              <a:t>pthread_rwlock_t</a:t>
            </a:r>
            <a:r>
              <a:rPr lang="zh-CN" altLang="en-US" dirty="0"/>
              <a:t>是读写锁，同时可以有多个线程获得读锁，同时只允许有一个线程获得写锁。其他线程在等待锁的时候同样会进入睡眠。读写锁在互斥锁的基础上，允许多个线程“读”，在某些场景下能提高性能。</a:t>
            </a:r>
          </a:p>
          <a:p>
            <a:r>
              <a:rPr lang="zh-CN" altLang="en-US" dirty="0"/>
              <a:t>诸如</a:t>
            </a:r>
            <a:r>
              <a:rPr lang="en-US" altLang="zh-CN" dirty="0" err="1"/>
              <a:t>pthread</a:t>
            </a:r>
            <a:r>
              <a:rPr lang="zh-CN" altLang="en-US" dirty="0"/>
              <a:t>中的</a:t>
            </a:r>
            <a:r>
              <a:rPr lang="en-US" altLang="zh-CN" dirty="0" err="1"/>
              <a:t>pthread_cond_t</a:t>
            </a:r>
            <a:r>
              <a:rPr lang="en-US" altLang="zh-CN" dirty="0"/>
              <a:t>, </a:t>
            </a:r>
            <a:r>
              <a:rPr lang="en-US" altLang="zh-CN" dirty="0" err="1"/>
              <a:t>pthread_barrier_t</a:t>
            </a:r>
            <a:r>
              <a:rPr lang="en-US" altLang="zh-CN" dirty="0"/>
              <a:t>, </a:t>
            </a:r>
            <a:r>
              <a:rPr lang="en-US" altLang="zh-CN" dirty="0" err="1"/>
              <a:t>semaphone</a:t>
            </a:r>
            <a:r>
              <a:rPr lang="zh-CN" altLang="en-US" dirty="0"/>
              <a:t>等，更像是一种同步原语，不属于单纯的锁。</a:t>
            </a:r>
          </a:p>
          <a:p>
            <a:r>
              <a:rPr lang="en-US" altLang="zh-CN" dirty="0"/>
              <a:t>TBB</a:t>
            </a:r>
            <a:r>
              <a:rPr lang="zh-CN" altLang="en-US" dirty="0"/>
              <a:t>中提供的锁有：</a:t>
            </a:r>
          </a:p>
          <a:p>
            <a:r>
              <a:rPr lang="en-US" altLang="zh-CN" dirty="0" err="1"/>
              <a:t>mutex</a:t>
            </a:r>
            <a:r>
              <a:rPr lang="en-US" altLang="zh-CN" dirty="0"/>
              <a:t> </a:t>
            </a:r>
            <a:r>
              <a:rPr lang="zh-CN" altLang="en-US" dirty="0"/>
              <a:t>互斥锁，等同于</a:t>
            </a:r>
            <a:r>
              <a:rPr lang="en-US" altLang="zh-CN" dirty="0" err="1"/>
              <a:t>pthread</a:t>
            </a:r>
            <a:r>
              <a:rPr lang="zh-CN" altLang="en-US" dirty="0"/>
              <a:t>中的互斥锁（实际上就是对</a:t>
            </a:r>
            <a:r>
              <a:rPr lang="en-US" altLang="zh-CN" dirty="0" err="1"/>
              <a:t>pthread_mutex_t</a:t>
            </a:r>
            <a:r>
              <a:rPr lang="zh-CN" altLang="en-US" dirty="0"/>
              <a:t>进行封装）</a:t>
            </a:r>
          </a:p>
          <a:p>
            <a:r>
              <a:rPr lang="en-US" altLang="zh-CN" dirty="0" err="1"/>
              <a:t>recurisive_mutex</a:t>
            </a:r>
            <a:r>
              <a:rPr lang="en-US" altLang="zh-CN" dirty="0"/>
              <a:t> </a:t>
            </a:r>
            <a:r>
              <a:rPr lang="zh-CN" altLang="en-US" dirty="0"/>
              <a:t>可重入的互斥锁，在</a:t>
            </a:r>
            <a:r>
              <a:rPr lang="en-US" altLang="zh-CN" dirty="0" err="1"/>
              <a:t>pthread_mutex_t</a:t>
            </a:r>
            <a:r>
              <a:rPr lang="zh-CN" altLang="en-US" dirty="0"/>
              <a:t>的基础上加了一个可重入的属性</a:t>
            </a:r>
          </a:p>
          <a:p>
            <a:r>
              <a:rPr lang="en-US" altLang="zh-CN" dirty="0" err="1"/>
              <a:t>spin_metux</a:t>
            </a:r>
            <a:r>
              <a:rPr lang="en-US" altLang="zh-CN" dirty="0"/>
              <a:t> </a:t>
            </a:r>
            <a:r>
              <a:rPr lang="zh-CN" altLang="en-US" dirty="0"/>
              <a:t>自旋锁，与</a:t>
            </a:r>
            <a:r>
              <a:rPr lang="en-US" altLang="zh-CN" dirty="0" err="1"/>
              <a:t>pthread_spinlock_t</a:t>
            </a:r>
            <a:r>
              <a:rPr lang="zh-CN" altLang="en-US" dirty="0"/>
              <a:t>类似，但是性能比</a:t>
            </a:r>
            <a:r>
              <a:rPr lang="en-US" altLang="zh-CN" dirty="0" err="1"/>
              <a:t>pthread_spinlock_t</a:t>
            </a:r>
            <a:r>
              <a:rPr lang="zh-CN" altLang="en-US" dirty="0"/>
              <a:t>低</a:t>
            </a:r>
            <a:r>
              <a:rPr lang="en-US" altLang="zh-CN" dirty="0"/>
              <a:t>28%</a:t>
            </a:r>
          </a:p>
          <a:p>
            <a:r>
              <a:rPr lang="en-US" altLang="zh-CN" dirty="0" err="1"/>
              <a:t>queuing_metux</a:t>
            </a:r>
            <a:r>
              <a:rPr lang="en-US" altLang="zh-CN" dirty="0"/>
              <a:t> </a:t>
            </a:r>
            <a:r>
              <a:rPr lang="zh-CN" altLang="en-US" dirty="0"/>
              <a:t>公平的互斥锁，严格按照等待锁的先后顺序获得锁</a:t>
            </a:r>
          </a:p>
          <a:p>
            <a:r>
              <a:rPr lang="en-US" altLang="zh-CN" dirty="0" err="1"/>
              <a:t>spin_rw_mutex</a:t>
            </a:r>
            <a:r>
              <a:rPr lang="en-US" altLang="zh-CN" dirty="0"/>
              <a:t> </a:t>
            </a:r>
            <a:r>
              <a:rPr lang="zh-CN" altLang="en-US" dirty="0"/>
              <a:t>读写自旋锁，功能与</a:t>
            </a:r>
            <a:r>
              <a:rPr lang="en-US" altLang="zh-CN" dirty="0" err="1"/>
              <a:t>pthread_rwlock_t</a:t>
            </a:r>
            <a:r>
              <a:rPr lang="zh-CN" altLang="en-US" dirty="0"/>
              <a:t>一致，但是性能比</a:t>
            </a:r>
            <a:r>
              <a:rPr lang="en-US" altLang="zh-CN" dirty="0" err="1"/>
              <a:t>pthread_rwlock_t</a:t>
            </a:r>
            <a:r>
              <a:rPr lang="zh-CN" altLang="en-US" dirty="0"/>
              <a:t>高很多</a:t>
            </a:r>
          </a:p>
          <a:p>
            <a:r>
              <a:rPr lang="en-US" altLang="zh-CN" dirty="0" err="1"/>
              <a:t>queuing_rw_mutex</a:t>
            </a:r>
            <a:r>
              <a:rPr lang="en-US" altLang="zh-CN" dirty="0"/>
              <a:t> </a:t>
            </a:r>
            <a:r>
              <a:rPr lang="zh-CN" altLang="en-US" dirty="0"/>
              <a:t>公平的读写读写锁，也是严格按照等待锁的先后顺序获得锁</a:t>
            </a:r>
          </a:p>
        </p:txBody>
      </p:sp>
      <p:sp>
        <p:nvSpPr>
          <p:cNvPr id="4" name="灯片编号占位符 3"/>
          <p:cNvSpPr>
            <a:spLocks noGrp="1"/>
          </p:cNvSpPr>
          <p:nvPr>
            <p:ph type="sldNum" sz="quarter" idx="10"/>
          </p:nvPr>
        </p:nvSpPr>
        <p:spPr/>
        <p:txBody>
          <a:bodyPr/>
          <a:lstStyle/>
          <a:p>
            <a:pPr>
              <a:defRPr/>
            </a:pPr>
            <a:fld id="{B11E42A8-665C-403D-AEB3-AC6DD930C62E}" type="slidenum">
              <a:rPr lang="zh-CN" altLang="en-US" smtClean="0"/>
              <a:pPr>
                <a:defRPr/>
              </a:pPr>
              <a:t>95</a:t>
            </a:fld>
            <a:endParaRPr lang="en-US" altLang="zh-CN"/>
          </a:p>
        </p:txBody>
      </p:sp>
    </p:spTree>
    <p:extLst>
      <p:ext uri="{BB962C8B-B14F-4D97-AF65-F5344CB8AC3E}">
        <p14:creationId xmlns:p14="http://schemas.microsoft.com/office/powerpoint/2010/main" val="91541691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000000"/>
                </a:solidFill>
              </a:rPr>
              <a:t>RAII (</a:t>
            </a:r>
            <a:r>
              <a:rPr lang="en-US" altLang="en-US" sz="1200" b="1" dirty="0"/>
              <a:t>R</a:t>
            </a:r>
            <a:r>
              <a:rPr lang="en-US" altLang="en-US" sz="1200" dirty="0"/>
              <a:t>esource </a:t>
            </a:r>
            <a:r>
              <a:rPr lang="en-US" altLang="en-US" sz="1200" b="1" dirty="0"/>
              <a:t>A</a:t>
            </a:r>
            <a:r>
              <a:rPr lang="en-US" altLang="en-US" sz="1200" dirty="0"/>
              <a:t>cquisition </a:t>
            </a:r>
            <a:r>
              <a:rPr lang="en-US" altLang="en-US" sz="1200" b="1" dirty="0"/>
              <a:t>I</a:t>
            </a:r>
            <a:r>
              <a:rPr lang="en-US" altLang="en-US" sz="1200" dirty="0"/>
              <a:t>s </a:t>
            </a:r>
            <a:r>
              <a:rPr lang="en-US" altLang="en-US" sz="1200" b="1" dirty="0"/>
              <a:t>I</a:t>
            </a:r>
            <a:r>
              <a:rPr lang="en-US" altLang="en-US" sz="1200" dirty="0"/>
              <a:t>nitialization</a:t>
            </a:r>
            <a:r>
              <a:rPr lang="en-US" altLang="en-US" sz="1200" dirty="0">
                <a:solidFill>
                  <a:srgbClr val="000000"/>
                </a:solidFill>
              </a:rPr>
              <a:t>) object for lock resource is  </a:t>
            </a:r>
            <a:r>
              <a:rPr lang="en-US" altLang="en-US" sz="1200" i="1" dirty="0" err="1">
                <a:solidFill>
                  <a:srgbClr val="000000"/>
                </a:solidFill>
              </a:rPr>
              <a:t>mutex_type</a:t>
            </a:r>
            <a:r>
              <a:rPr lang="en-US" altLang="en-US" sz="1200" dirty="0">
                <a:solidFill>
                  <a:schemeClr val="folHlink"/>
                </a:solidFill>
              </a:rPr>
              <a:t>::</a:t>
            </a:r>
            <a:r>
              <a:rPr lang="en-US" altLang="en-US" sz="1200" dirty="0" err="1">
                <a:solidFill>
                  <a:schemeClr val="folHlink"/>
                </a:solidFill>
              </a:rPr>
              <a:t>scoped_lock</a:t>
            </a:r>
            <a:r>
              <a:rPr lang="en-US" altLang="en-US" sz="1200" dirty="0">
                <a:solidFill>
                  <a:srgbClr val="000000"/>
                </a:solidFill>
              </a:rPr>
              <a:t>(</a:t>
            </a:r>
            <a:r>
              <a:rPr lang="en-US" altLang="en-US" sz="1200" i="1" dirty="0" err="1">
                <a:solidFill>
                  <a:srgbClr val="000000"/>
                </a:solidFill>
              </a:rPr>
              <a:t>mutex</a:t>
            </a:r>
            <a:r>
              <a:rPr lang="en-US" altLang="en-US" sz="1200" dirty="0">
                <a:solidFill>
                  <a:srgbClr val="000000"/>
                </a:solidFill>
              </a:rPr>
              <a:t>). </a:t>
            </a:r>
          </a:p>
          <a:p>
            <a:endParaRPr lang="zh-CN" altLang="en-US" dirty="0"/>
          </a:p>
        </p:txBody>
      </p:sp>
      <p:sp>
        <p:nvSpPr>
          <p:cNvPr id="4" name="灯片编号占位符 3"/>
          <p:cNvSpPr>
            <a:spLocks noGrp="1"/>
          </p:cNvSpPr>
          <p:nvPr>
            <p:ph type="sldNum" sz="quarter" idx="10"/>
          </p:nvPr>
        </p:nvSpPr>
        <p:spPr/>
        <p:txBody>
          <a:bodyPr/>
          <a:lstStyle/>
          <a:p>
            <a:pPr>
              <a:defRPr/>
            </a:pPr>
            <a:fld id="{B11E42A8-665C-403D-AEB3-AC6DD930C62E}" type="slidenum">
              <a:rPr lang="zh-CN" altLang="en-US" smtClean="0"/>
              <a:pPr>
                <a:defRPr/>
              </a:pPr>
              <a:t>96</a:t>
            </a:fld>
            <a:endParaRPr lang="en-US" altLang="zh-CN"/>
          </a:p>
        </p:txBody>
      </p:sp>
    </p:spTree>
    <p:extLst>
      <p:ext uri="{BB962C8B-B14F-4D97-AF65-F5344CB8AC3E}">
        <p14:creationId xmlns:p14="http://schemas.microsoft.com/office/powerpoint/2010/main" val="189412800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11E42A8-665C-403D-AEB3-AC6DD930C62E}" type="slidenum">
              <a:rPr lang="zh-CN" altLang="en-US" smtClean="0"/>
              <a:pPr>
                <a:defRPr/>
              </a:pPr>
              <a:t>97</a:t>
            </a:fld>
            <a:endParaRPr lang="en-US" altLang="zh-CN"/>
          </a:p>
        </p:txBody>
      </p:sp>
    </p:spTree>
    <p:extLst>
      <p:ext uri="{BB962C8B-B14F-4D97-AF65-F5344CB8AC3E}">
        <p14:creationId xmlns:p14="http://schemas.microsoft.com/office/powerpoint/2010/main" val="27978333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err="1">
                <a:solidFill>
                  <a:schemeClr val="tx1"/>
                </a:solidFill>
                <a:latin typeface="Arial" charset="0"/>
                <a:ea typeface="+mn-ea"/>
                <a:cs typeface="Arial" charset="0"/>
              </a:rPr>
              <a:t>value_type</a:t>
            </a:r>
            <a:r>
              <a:rPr lang="en-US" altLang="zh-CN" sz="1200" b="0" i="0" u="none" strike="noStrike" kern="1200" baseline="0" dirty="0">
                <a:solidFill>
                  <a:schemeClr val="tx1"/>
                </a:solidFill>
                <a:latin typeface="Arial" charset="0"/>
                <a:ea typeface="+mn-ea"/>
                <a:cs typeface="Arial" charset="0"/>
              </a:rPr>
              <a:t> </a:t>
            </a:r>
            <a:r>
              <a:rPr lang="en-US" altLang="zh-CN" sz="1200" b="0" i="0" u="none" strike="noStrike" kern="1200" baseline="0" dirty="0" err="1">
                <a:solidFill>
                  <a:schemeClr val="tx1"/>
                </a:solidFill>
                <a:latin typeface="Arial" charset="0"/>
                <a:ea typeface="+mn-ea"/>
                <a:cs typeface="Arial" charset="0"/>
              </a:rPr>
              <a:t>fetch_and_add</a:t>
            </a:r>
            <a:r>
              <a:rPr lang="en-US" altLang="zh-CN" sz="1200" b="0" i="0" u="none" strike="noStrike" kern="1200" baseline="0" dirty="0">
                <a:solidFill>
                  <a:schemeClr val="tx1"/>
                </a:solidFill>
                <a:latin typeface="Arial" charset="0"/>
                <a:ea typeface="+mn-ea"/>
                <a:cs typeface="Arial" charset="0"/>
              </a:rPr>
              <a:t>( </a:t>
            </a:r>
            <a:r>
              <a:rPr lang="en-US" altLang="zh-CN" sz="1200" b="0" i="0" u="none" strike="noStrike" kern="1200" baseline="0" dirty="0" err="1">
                <a:solidFill>
                  <a:schemeClr val="tx1"/>
                </a:solidFill>
                <a:latin typeface="Arial" charset="0"/>
                <a:ea typeface="+mn-ea"/>
                <a:cs typeface="Arial" charset="0"/>
              </a:rPr>
              <a:t>value_type</a:t>
            </a:r>
            <a:r>
              <a:rPr lang="en-US" altLang="zh-CN" sz="1200" b="0" i="0" u="none" strike="noStrike" kern="1200" baseline="0" dirty="0">
                <a:solidFill>
                  <a:schemeClr val="tx1"/>
                </a:solidFill>
                <a:latin typeface="Arial" charset="0"/>
                <a:ea typeface="+mn-ea"/>
                <a:cs typeface="Arial" charset="0"/>
              </a:rPr>
              <a:t> addend ) </a:t>
            </a:r>
          </a:p>
          <a:p>
            <a:r>
              <a:rPr lang="en-US" altLang="zh-CN" sz="1200" b="0" i="0" u="none" strike="noStrike" kern="1200" baseline="0" dirty="0">
                <a:solidFill>
                  <a:schemeClr val="tx1"/>
                </a:solidFill>
                <a:latin typeface="Arial" charset="0"/>
                <a:ea typeface="+mn-ea"/>
                <a:cs typeface="Arial" charset="0"/>
              </a:rPr>
              <a:t>Effects </a:t>
            </a:r>
          </a:p>
          <a:p>
            <a:r>
              <a:rPr lang="en-US" altLang="zh-CN" sz="1200" b="0" i="0" u="none" strike="noStrike" kern="1200" baseline="0" dirty="0">
                <a:solidFill>
                  <a:schemeClr val="tx1"/>
                </a:solidFill>
                <a:latin typeface="Arial" charset="0"/>
                <a:ea typeface="+mn-ea"/>
                <a:cs typeface="Arial" charset="0"/>
              </a:rPr>
              <a:t>Let </a:t>
            </a:r>
            <a:r>
              <a:rPr lang="en-US" altLang="zh-CN" sz="1200" b="0" i="1" u="none" strike="noStrike" kern="1200" baseline="0" dirty="0">
                <a:solidFill>
                  <a:schemeClr val="tx1"/>
                </a:solidFill>
                <a:latin typeface="Arial" charset="0"/>
                <a:ea typeface="+mn-ea"/>
                <a:cs typeface="Arial" charset="0"/>
              </a:rPr>
              <a:t>x </a:t>
            </a:r>
            <a:r>
              <a:rPr lang="en-US" altLang="zh-CN" sz="1200" b="0" i="0" u="none" strike="noStrike" kern="1200" baseline="0" dirty="0">
                <a:solidFill>
                  <a:schemeClr val="tx1"/>
                </a:solidFill>
                <a:latin typeface="Arial" charset="0"/>
                <a:ea typeface="+mn-ea"/>
                <a:cs typeface="Arial" charset="0"/>
              </a:rPr>
              <a:t>be the value of *this. Atomically updates </a:t>
            </a:r>
            <a:r>
              <a:rPr lang="en-US" altLang="zh-CN" sz="1200" b="0" i="1" u="none" strike="noStrike" kern="1200" baseline="0" dirty="0">
                <a:solidFill>
                  <a:schemeClr val="tx1"/>
                </a:solidFill>
                <a:latin typeface="Arial" charset="0"/>
                <a:ea typeface="+mn-ea"/>
                <a:cs typeface="Arial" charset="0"/>
              </a:rPr>
              <a:t>x </a:t>
            </a:r>
            <a:r>
              <a:rPr lang="en-US" altLang="zh-CN" sz="1200" b="0" i="0" u="none" strike="noStrike" kern="1200" baseline="0" dirty="0">
                <a:solidFill>
                  <a:schemeClr val="tx1"/>
                </a:solidFill>
                <a:latin typeface="Arial" charset="0"/>
                <a:ea typeface="+mn-ea"/>
                <a:cs typeface="Arial" charset="0"/>
              </a:rPr>
              <a:t>= </a:t>
            </a:r>
            <a:r>
              <a:rPr lang="en-US" altLang="zh-CN" sz="1200" b="0" i="1" u="none" strike="noStrike" kern="1200" baseline="0" dirty="0">
                <a:solidFill>
                  <a:schemeClr val="tx1"/>
                </a:solidFill>
                <a:latin typeface="Arial" charset="0"/>
                <a:ea typeface="+mn-ea"/>
                <a:cs typeface="Arial" charset="0"/>
              </a:rPr>
              <a:t>x </a:t>
            </a:r>
            <a:r>
              <a:rPr lang="en-US" altLang="zh-CN" sz="1200" b="0" i="0" u="none" strike="noStrike" kern="1200" baseline="0" dirty="0">
                <a:solidFill>
                  <a:schemeClr val="tx1"/>
                </a:solidFill>
                <a:latin typeface="Arial" charset="0"/>
                <a:ea typeface="+mn-ea"/>
                <a:cs typeface="Arial" charset="0"/>
              </a:rPr>
              <a:t>+ addend. </a:t>
            </a:r>
          </a:p>
          <a:p>
            <a:endParaRPr lang="en-US" altLang="zh-CN" sz="1200" b="0" i="0" u="none" strike="noStrike" kern="1200" baseline="0" dirty="0">
              <a:solidFill>
                <a:schemeClr val="tx1"/>
              </a:solidFill>
              <a:latin typeface="Arial" charset="0"/>
              <a:ea typeface="+mn-ea"/>
              <a:cs typeface="Arial" charset="0"/>
            </a:endParaRPr>
          </a:p>
          <a:p>
            <a:r>
              <a:rPr lang="en-US" altLang="zh-CN" sz="1200" b="0" i="0" u="none" strike="noStrike" kern="1200" baseline="0" dirty="0" err="1">
                <a:solidFill>
                  <a:schemeClr val="tx1"/>
                </a:solidFill>
                <a:latin typeface="Arial" charset="0"/>
                <a:ea typeface="+mn-ea"/>
                <a:cs typeface="Arial" charset="0"/>
              </a:rPr>
              <a:t>value_type</a:t>
            </a:r>
            <a:r>
              <a:rPr lang="en-US" altLang="zh-CN" sz="1200" b="0" i="0" u="none" strike="noStrike" kern="1200" baseline="0" dirty="0">
                <a:solidFill>
                  <a:schemeClr val="tx1"/>
                </a:solidFill>
                <a:latin typeface="Arial" charset="0"/>
                <a:ea typeface="+mn-ea"/>
                <a:cs typeface="Arial" charset="0"/>
              </a:rPr>
              <a:t> </a:t>
            </a:r>
            <a:r>
              <a:rPr lang="en-US" altLang="zh-CN" sz="1200" b="0" i="0" u="none" strike="noStrike" kern="1200" baseline="0" dirty="0" err="1">
                <a:solidFill>
                  <a:schemeClr val="tx1"/>
                </a:solidFill>
                <a:latin typeface="Arial" charset="0"/>
                <a:ea typeface="+mn-ea"/>
                <a:cs typeface="Arial" charset="0"/>
              </a:rPr>
              <a:t>fetch_and_increment</a:t>
            </a:r>
            <a:r>
              <a:rPr lang="en-US" altLang="zh-CN" sz="1200" b="0" i="0" u="none" strike="noStrike" kern="1200" baseline="0" dirty="0">
                <a:solidFill>
                  <a:schemeClr val="tx1"/>
                </a:solidFill>
                <a:latin typeface="Arial" charset="0"/>
                <a:ea typeface="+mn-ea"/>
                <a:cs typeface="Arial" charset="0"/>
              </a:rPr>
              <a:t>() </a:t>
            </a:r>
          </a:p>
          <a:p>
            <a:r>
              <a:rPr lang="en-US" altLang="zh-CN" sz="1200" b="0" i="0" u="none" strike="noStrike" kern="1200" baseline="0" dirty="0">
                <a:solidFill>
                  <a:schemeClr val="tx1"/>
                </a:solidFill>
                <a:latin typeface="Arial" charset="0"/>
                <a:ea typeface="+mn-ea"/>
                <a:cs typeface="Arial" charset="0"/>
              </a:rPr>
              <a:t>Effects </a:t>
            </a:r>
          </a:p>
          <a:p>
            <a:r>
              <a:rPr lang="en-US" altLang="zh-CN" sz="1200" b="0" i="0" u="none" strike="noStrike" kern="1200" baseline="0" dirty="0">
                <a:solidFill>
                  <a:schemeClr val="tx1"/>
                </a:solidFill>
                <a:latin typeface="Arial" charset="0"/>
                <a:ea typeface="+mn-ea"/>
                <a:cs typeface="Arial" charset="0"/>
              </a:rPr>
              <a:t>Let </a:t>
            </a:r>
            <a:r>
              <a:rPr lang="en-US" altLang="zh-CN" sz="1200" b="0" i="1" u="none" strike="noStrike" kern="1200" baseline="0" dirty="0">
                <a:solidFill>
                  <a:schemeClr val="tx1"/>
                </a:solidFill>
                <a:latin typeface="Arial" charset="0"/>
                <a:ea typeface="+mn-ea"/>
                <a:cs typeface="Arial" charset="0"/>
              </a:rPr>
              <a:t>x </a:t>
            </a:r>
            <a:r>
              <a:rPr lang="en-US" altLang="zh-CN" sz="1200" b="0" i="0" u="none" strike="noStrike" kern="1200" baseline="0" dirty="0">
                <a:solidFill>
                  <a:schemeClr val="tx1"/>
                </a:solidFill>
                <a:latin typeface="Arial" charset="0"/>
                <a:ea typeface="+mn-ea"/>
                <a:cs typeface="Arial" charset="0"/>
              </a:rPr>
              <a:t>be the value of *this. Atomically updates </a:t>
            </a:r>
            <a:r>
              <a:rPr lang="en-US" altLang="zh-CN" sz="1200" b="0" i="1" u="none" strike="noStrike" kern="1200" baseline="0" dirty="0">
                <a:solidFill>
                  <a:schemeClr val="tx1"/>
                </a:solidFill>
                <a:latin typeface="Arial" charset="0"/>
                <a:ea typeface="+mn-ea"/>
                <a:cs typeface="Arial" charset="0"/>
              </a:rPr>
              <a:t>x </a:t>
            </a:r>
            <a:r>
              <a:rPr lang="en-US" altLang="zh-CN" sz="1200" b="0" i="0" u="none" strike="noStrike" kern="1200" baseline="0" dirty="0">
                <a:solidFill>
                  <a:schemeClr val="tx1"/>
                </a:solidFill>
                <a:latin typeface="Arial" charset="0"/>
                <a:ea typeface="+mn-ea"/>
                <a:cs typeface="Arial" charset="0"/>
              </a:rPr>
              <a:t>= </a:t>
            </a:r>
            <a:r>
              <a:rPr lang="en-US" altLang="zh-CN" sz="1200" b="0" i="1" u="none" strike="noStrike" kern="1200" baseline="0" dirty="0">
                <a:solidFill>
                  <a:schemeClr val="tx1"/>
                </a:solidFill>
                <a:latin typeface="Arial" charset="0"/>
                <a:ea typeface="+mn-ea"/>
                <a:cs typeface="Arial" charset="0"/>
              </a:rPr>
              <a:t>x </a:t>
            </a:r>
            <a:r>
              <a:rPr lang="en-US" altLang="zh-CN" sz="1200" b="0" i="0" u="none" strike="noStrike" kern="1200" baseline="0" dirty="0">
                <a:solidFill>
                  <a:schemeClr val="tx1"/>
                </a:solidFill>
                <a:latin typeface="Arial" charset="0"/>
                <a:ea typeface="+mn-ea"/>
                <a:cs typeface="Arial" charset="0"/>
              </a:rPr>
              <a:t>+ 1. </a:t>
            </a:r>
          </a:p>
          <a:p>
            <a:r>
              <a:rPr lang="en-US" altLang="zh-CN" sz="1200" b="0" i="0" u="none" strike="noStrike" kern="1200" baseline="0" dirty="0">
                <a:solidFill>
                  <a:schemeClr val="tx1"/>
                </a:solidFill>
                <a:latin typeface="Arial" charset="0"/>
                <a:ea typeface="+mn-ea"/>
                <a:cs typeface="Arial" charset="0"/>
              </a:rPr>
              <a:t>Returns </a:t>
            </a:r>
          </a:p>
          <a:p>
            <a:r>
              <a:rPr lang="en-US" altLang="zh-CN" sz="1200" b="0" i="0" u="none" strike="noStrike" kern="1200" baseline="0" dirty="0">
                <a:solidFill>
                  <a:schemeClr val="tx1"/>
                </a:solidFill>
                <a:latin typeface="Arial" charset="0"/>
                <a:ea typeface="+mn-ea"/>
                <a:cs typeface="Arial" charset="0"/>
              </a:rPr>
              <a:t>Original value of </a:t>
            </a:r>
            <a:r>
              <a:rPr lang="en-US" altLang="zh-CN" sz="1200" b="0" i="1" u="none" strike="noStrike" kern="1200" baseline="0" dirty="0">
                <a:solidFill>
                  <a:schemeClr val="tx1"/>
                </a:solidFill>
                <a:latin typeface="Arial" charset="0"/>
                <a:ea typeface="+mn-ea"/>
                <a:cs typeface="Arial" charset="0"/>
              </a:rPr>
              <a:t>x</a:t>
            </a:r>
            <a:r>
              <a:rPr lang="en-US" altLang="zh-CN" sz="1200" b="0" i="0" u="none" strike="noStrike" kern="1200" baseline="0" dirty="0">
                <a:solidFill>
                  <a:schemeClr val="tx1"/>
                </a:solidFill>
                <a:latin typeface="Arial" charset="0"/>
                <a:ea typeface="+mn-ea"/>
                <a:cs typeface="Arial" charset="0"/>
              </a:rPr>
              <a:t>. </a:t>
            </a:r>
          </a:p>
          <a:p>
            <a:r>
              <a:rPr lang="en-US" altLang="zh-CN" sz="1200" b="0" i="0" u="none" strike="noStrike" kern="1200" baseline="0" dirty="0">
                <a:solidFill>
                  <a:schemeClr val="tx1"/>
                </a:solidFill>
                <a:latin typeface="Arial" charset="0"/>
                <a:ea typeface="+mn-ea"/>
                <a:cs typeface="Arial" charset="0"/>
              </a:rPr>
              <a:t>9.2.4 </a:t>
            </a:r>
            <a:r>
              <a:rPr lang="en-US" altLang="zh-CN" sz="1200" b="0" i="0" u="none" strike="noStrike" kern="1200" baseline="0" dirty="0" err="1">
                <a:solidFill>
                  <a:schemeClr val="tx1"/>
                </a:solidFill>
                <a:latin typeface="Arial" charset="0"/>
                <a:ea typeface="+mn-ea"/>
                <a:cs typeface="Arial" charset="0"/>
              </a:rPr>
              <a:t>value_type</a:t>
            </a:r>
            <a:r>
              <a:rPr lang="en-US" altLang="zh-CN" sz="1200" b="0" i="0" u="none" strike="noStrike" kern="1200" baseline="0" dirty="0">
                <a:solidFill>
                  <a:schemeClr val="tx1"/>
                </a:solidFill>
                <a:latin typeface="Arial" charset="0"/>
                <a:ea typeface="+mn-ea"/>
                <a:cs typeface="Arial" charset="0"/>
              </a:rPr>
              <a:t> </a:t>
            </a:r>
            <a:r>
              <a:rPr lang="en-US" altLang="zh-CN" sz="1200" b="0" i="0" u="none" strike="noStrike" kern="1200" baseline="0" dirty="0" err="1">
                <a:solidFill>
                  <a:schemeClr val="tx1"/>
                </a:solidFill>
                <a:latin typeface="Arial" charset="0"/>
                <a:ea typeface="+mn-ea"/>
                <a:cs typeface="Arial" charset="0"/>
              </a:rPr>
              <a:t>fetch_and_decrement</a:t>
            </a:r>
            <a:r>
              <a:rPr lang="en-US" altLang="zh-CN" sz="1200" b="0" i="0" u="none" strike="noStrike" kern="1200" baseline="0" dirty="0">
                <a:solidFill>
                  <a:schemeClr val="tx1"/>
                </a:solidFill>
                <a:latin typeface="Arial" charset="0"/>
                <a:ea typeface="+mn-ea"/>
                <a:cs typeface="Arial" charset="0"/>
              </a:rPr>
              <a:t>() </a:t>
            </a:r>
          </a:p>
          <a:p>
            <a:r>
              <a:rPr lang="en-US" altLang="zh-CN" sz="1200" b="0" i="0" u="none" strike="noStrike" kern="1200" baseline="0" dirty="0">
                <a:solidFill>
                  <a:schemeClr val="tx1"/>
                </a:solidFill>
                <a:latin typeface="Arial" charset="0"/>
                <a:ea typeface="+mn-ea"/>
                <a:cs typeface="Arial" charset="0"/>
              </a:rPr>
              <a:t>Effects </a:t>
            </a:r>
          </a:p>
          <a:p>
            <a:r>
              <a:rPr lang="en-US" altLang="zh-CN" sz="1200" b="0" i="0" u="none" strike="noStrike" kern="1200" baseline="0" dirty="0">
                <a:solidFill>
                  <a:schemeClr val="tx1"/>
                </a:solidFill>
                <a:latin typeface="Arial" charset="0"/>
                <a:ea typeface="+mn-ea"/>
                <a:cs typeface="Arial" charset="0"/>
              </a:rPr>
              <a:t>Let </a:t>
            </a:r>
            <a:r>
              <a:rPr lang="en-US" altLang="zh-CN" sz="1200" b="0" i="1" u="none" strike="noStrike" kern="1200" baseline="0" dirty="0">
                <a:solidFill>
                  <a:schemeClr val="tx1"/>
                </a:solidFill>
                <a:latin typeface="Arial" charset="0"/>
                <a:ea typeface="+mn-ea"/>
                <a:cs typeface="Arial" charset="0"/>
              </a:rPr>
              <a:t>x </a:t>
            </a:r>
            <a:r>
              <a:rPr lang="en-US" altLang="zh-CN" sz="1200" b="0" i="0" u="none" strike="noStrike" kern="1200" baseline="0" dirty="0">
                <a:solidFill>
                  <a:schemeClr val="tx1"/>
                </a:solidFill>
                <a:latin typeface="Arial" charset="0"/>
                <a:ea typeface="+mn-ea"/>
                <a:cs typeface="Arial" charset="0"/>
              </a:rPr>
              <a:t>be the value of *this. Atomically updates </a:t>
            </a:r>
            <a:r>
              <a:rPr lang="en-US" altLang="zh-CN" sz="1200" b="0" i="1" u="none" strike="noStrike" kern="1200" baseline="0" dirty="0">
                <a:solidFill>
                  <a:schemeClr val="tx1"/>
                </a:solidFill>
                <a:latin typeface="Arial" charset="0"/>
                <a:ea typeface="+mn-ea"/>
                <a:cs typeface="Arial" charset="0"/>
              </a:rPr>
              <a:t>x </a:t>
            </a:r>
            <a:r>
              <a:rPr lang="en-US" altLang="zh-CN" sz="1200" b="0" i="0" u="none" strike="noStrike" kern="1200" baseline="0" dirty="0">
                <a:solidFill>
                  <a:schemeClr val="tx1"/>
                </a:solidFill>
                <a:latin typeface="Arial" charset="0"/>
                <a:ea typeface="+mn-ea"/>
                <a:cs typeface="Arial" charset="0"/>
              </a:rPr>
              <a:t>= </a:t>
            </a:r>
            <a:r>
              <a:rPr lang="en-US" altLang="zh-CN" sz="1200" b="0" i="1" u="none" strike="noStrike" kern="1200" baseline="0" dirty="0">
                <a:solidFill>
                  <a:schemeClr val="tx1"/>
                </a:solidFill>
                <a:latin typeface="Arial" charset="0"/>
                <a:ea typeface="+mn-ea"/>
                <a:cs typeface="Arial" charset="0"/>
              </a:rPr>
              <a:t>x </a:t>
            </a:r>
            <a:r>
              <a:rPr lang="en-US" altLang="zh-CN" sz="1200" b="0" i="0" u="none" strike="noStrike" kern="1200" baseline="0" dirty="0">
                <a:solidFill>
                  <a:schemeClr val="tx1"/>
                </a:solidFill>
                <a:latin typeface="Arial" charset="0"/>
                <a:ea typeface="+mn-ea"/>
                <a:cs typeface="Arial" charset="0"/>
              </a:rPr>
              <a:t> 1. </a:t>
            </a:r>
          </a:p>
          <a:p>
            <a:r>
              <a:rPr lang="en-US" altLang="zh-CN" sz="1200" b="0" i="0" u="none" strike="noStrike" kern="1200" baseline="0" dirty="0">
                <a:solidFill>
                  <a:schemeClr val="tx1"/>
                </a:solidFill>
                <a:latin typeface="Arial" charset="0"/>
                <a:ea typeface="+mn-ea"/>
                <a:cs typeface="Arial" charset="0"/>
              </a:rPr>
              <a:t>Returns </a:t>
            </a:r>
          </a:p>
          <a:p>
            <a:r>
              <a:rPr lang="en-US" altLang="zh-CN" sz="1200" b="0" i="0" u="none" strike="noStrike" kern="1200" baseline="0" dirty="0">
                <a:solidFill>
                  <a:schemeClr val="tx1"/>
                </a:solidFill>
                <a:latin typeface="Arial" charset="0"/>
                <a:ea typeface="+mn-ea"/>
                <a:cs typeface="Arial" charset="0"/>
              </a:rPr>
              <a:t>Original value of </a:t>
            </a:r>
            <a:r>
              <a:rPr lang="en-US" altLang="zh-CN" sz="1200" b="0" i="1" u="none" strike="noStrike" kern="1200" baseline="0" dirty="0">
                <a:solidFill>
                  <a:schemeClr val="tx1"/>
                </a:solidFill>
                <a:latin typeface="Arial" charset="0"/>
                <a:ea typeface="+mn-ea"/>
                <a:cs typeface="Arial" charset="0"/>
              </a:rPr>
              <a:t>x</a:t>
            </a:r>
            <a:r>
              <a:rPr lang="en-US" altLang="zh-CN" sz="1200" b="0" i="0" u="none" strike="noStrike" kern="1200" baseline="0" dirty="0">
                <a:solidFill>
                  <a:schemeClr val="tx1"/>
                </a:solidFill>
                <a:latin typeface="Arial" charset="0"/>
                <a:ea typeface="+mn-ea"/>
                <a:cs typeface="Arial" charset="0"/>
              </a:rPr>
              <a:t>. </a:t>
            </a:r>
          </a:p>
          <a:p>
            <a:r>
              <a:rPr lang="en-US" altLang="zh-CN" sz="1200" b="0" i="0" u="none" strike="noStrike" kern="1200" baseline="0" dirty="0">
                <a:solidFill>
                  <a:schemeClr val="tx1"/>
                </a:solidFill>
                <a:latin typeface="Arial" charset="0"/>
                <a:ea typeface="+mn-ea"/>
                <a:cs typeface="Arial" charset="0"/>
              </a:rPr>
              <a:t>9.2.5 </a:t>
            </a:r>
            <a:r>
              <a:rPr lang="en-US" altLang="zh-CN" sz="1200" b="0" i="0" u="none" strike="noStrike" kern="1200" baseline="0" dirty="0" err="1">
                <a:solidFill>
                  <a:schemeClr val="tx1"/>
                </a:solidFill>
                <a:latin typeface="Arial" charset="0"/>
                <a:ea typeface="+mn-ea"/>
                <a:cs typeface="Arial" charset="0"/>
              </a:rPr>
              <a:t>value_type</a:t>
            </a:r>
            <a:r>
              <a:rPr lang="en-US" altLang="zh-CN" sz="1200" b="0" i="0" u="none" strike="noStrike" kern="1200" baseline="0" dirty="0">
                <a:solidFill>
                  <a:schemeClr val="tx1"/>
                </a:solidFill>
                <a:latin typeface="Arial" charset="0"/>
                <a:ea typeface="+mn-ea"/>
                <a:cs typeface="Arial" charset="0"/>
              </a:rPr>
              <a:t> </a:t>
            </a:r>
            <a:r>
              <a:rPr lang="en-US" altLang="zh-CN" sz="1200" b="0" i="0" u="none" strike="noStrike" kern="1200" baseline="0" dirty="0" err="1">
                <a:solidFill>
                  <a:schemeClr val="tx1"/>
                </a:solidFill>
                <a:latin typeface="Arial" charset="0"/>
                <a:ea typeface="+mn-ea"/>
                <a:cs typeface="Arial" charset="0"/>
              </a:rPr>
              <a:t>compare_and_swap</a:t>
            </a:r>
            <a:r>
              <a:rPr lang="en-US" altLang="zh-CN" sz="1200" b="0" i="0" u="none" strike="noStrike" kern="1200" baseline="0" dirty="0">
                <a:solidFill>
                  <a:schemeClr val="tx1"/>
                </a:solidFill>
                <a:latin typeface="Arial" charset="0"/>
                <a:ea typeface="+mn-ea"/>
                <a:cs typeface="Arial" charset="0"/>
              </a:rPr>
              <a:t>( </a:t>
            </a:r>
            <a:r>
              <a:rPr lang="en-US" altLang="zh-CN" sz="1200" b="0" i="0" u="none" strike="noStrike" kern="1200" baseline="0" dirty="0" err="1">
                <a:solidFill>
                  <a:schemeClr val="tx1"/>
                </a:solidFill>
                <a:latin typeface="Arial" charset="0"/>
                <a:ea typeface="+mn-ea"/>
                <a:cs typeface="Arial" charset="0"/>
              </a:rPr>
              <a:t>value_type</a:t>
            </a:r>
            <a:r>
              <a:rPr lang="en-US" altLang="zh-CN" sz="1200" b="0" i="0" u="none" strike="noStrike" kern="1200" baseline="0" dirty="0">
                <a:solidFill>
                  <a:schemeClr val="tx1"/>
                </a:solidFill>
                <a:latin typeface="Arial" charset="0"/>
                <a:ea typeface="+mn-ea"/>
                <a:cs typeface="Arial" charset="0"/>
              </a:rPr>
              <a:t> </a:t>
            </a:r>
            <a:r>
              <a:rPr lang="en-US" altLang="zh-CN" sz="1200" b="0" i="0" u="none" strike="noStrike" kern="1200" baseline="0" dirty="0" err="1">
                <a:solidFill>
                  <a:schemeClr val="tx1"/>
                </a:solidFill>
                <a:latin typeface="Arial" charset="0"/>
                <a:ea typeface="+mn-ea"/>
                <a:cs typeface="Arial" charset="0"/>
              </a:rPr>
              <a:t>new_value</a:t>
            </a:r>
            <a:r>
              <a:rPr lang="en-US" altLang="zh-CN" sz="1200" b="0" i="0" u="none" strike="noStrike" kern="1200" baseline="0" dirty="0">
                <a:solidFill>
                  <a:schemeClr val="tx1"/>
                </a:solidFill>
                <a:latin typeface="Arial" charset="0"/>
                <a:ea typeface="+mn-ea"/>
                <a:cs typeface="Arial" charset="0"/>
              </a:rPr>
              <a:t>, </a:t>
            </a:r>
            <a:r>
              <a:rPr lang="en-US" altLang="zh-CN" sz="1200" b="0" i="0" u="none" strike="noStrike" kern="1200" baseline="0" dirty="0" err="1">
                <a:solidFill>
                  <a:schemeClr val="tx1"/>
                </a:solidFill>
                <a:latin typeface="Arial" charset="0"/>
                <a:ea typeface="+mn-ea"/>
                <a:cs typeface="Arial" charset="0"/>
              </a:rPr>
              <a:t>value_type</a:t>
            </a:r>
            <a:r>
              <a:rPr lang="en-US" altLang="zh-CN" sz="1200" b="0" i="0" u="none" strike="noStrike" kern="1200" baseline="0" dirty="0">
                <a:solidFill>
                  <a:schemeClr val="tx1"/>
                </a:solidFill>
                <a:latin typeface="Arial" charset="0"/>
                <a:ea typeface="+mn-ea"/>
                <a:cs typeface="Arial" charset="0"/>
              </a:rPr>
              <a:t> </a:t>
            </a:r>
            <a:r>
              <a:rPr lang="en-US" altLang="zh-CN" sz="1200" b="0" i="0" u="none" strike="noStrike" kern="1200" baseline="0" dirty="0" err="1">
                <a:solidFill>
                  <a:schemeClr val="tx1"/>
                </a:solidFill>
                <a:latin typeface="Arial" charset="0"/>
                <a:ea typeface="+mn-ea"/>
                <a:cs typeface="Arial" charset="0"/>
              </a:rPr>
              <a:t>comparand</a:t>
            </a:r>
            <a:r>
              <a:rPr lang="en-US" altLang="zh-CN" sz="1200" b="0" i="0" u="none" strike="noStrike" kern="1200" baseline="0" dirty="0">
                <a:solidFill>
                  <a:schemeClr val="tx1"/>
                </a:solidFill>
                <a:latin typeface="Arial" charset="0"/>
                <a:ea typeface="+mn-ea"/>
                <a:cs typeface="Arial" charset="0"/>
              </a:rPr>
              <a:t> ) </a:t>
            </a:r>
          </a:p>
          <a:p>
            <a:r>
              <a:rPr lang="en-US" altLang="zh-CN" sz="1200" b="0" i="0" u="none" strike="noStrike" kern="1200" baseline="0" dirty="0">
                <a:solidFill>
                  <a:schemeClr val="tx1"/>
                </a:solidFill>
                <a:latin typeface="Arial" charset="0"/>
                <a:ea typeface="+mn-ea"/>
                <a:cs typeface="Arial" charset="0"/>
              </a:rPr>
              <a:t>Effects </a:t>
            </a:r>
          </a:p>
          <a:p>
            <a:r>
              <a:rPr lang="en-US" altLang="zh-CN" sz="1200" b="0" i="0" u="none" strike="noStrike" kern="1200" baseline="0" dirty="0">
                <a:solidFill>
                  <a:schemeClr val="tx1"/>
                </a:solidFill>
                <a:latin typeface="Arial" charset="0"/>
                <a:ea typeface="+mn-ea"/>
                <a:cs typeface="Arial" charset="0"/>
              </a:rPr>
              <a:t>Let </a:t>
            </a:r>
            <a:r>
              <a:rPr lang="en-US" altLang="zh-CN" sz="1200" b="0" i="1" u="none" strike="noStrike" kern="1200" baseline="0" dirty="0">
                <a:solidFill>
                  <a:schemeClr val="tx1"/>
                </a:solidFill>
                <a:latin typeface="Arial" charset="0"/>
                <a:ea typeface="+mn-ea"/>
                <a:cs typeface="Arial" charset="0"/>
              </a:rPr>
              <a:t>x </a:t>
            </a:r>
            <a:r>
              <a:rPr lang="en-US" altLang="zh-CN" sz="1200" b="0" i="0" u="none" strike="noStrike" kern="1200" baseline="0" dirty="0">
                <a:solidFill>
                  <a:schemeClr val="tx1"/>
                </a:solidFill>
                <a:latin typeface="Arial" charset="0"/>
                <a:ea typeface="+mn-ea"/>
                <a:cs typeface="Arial" charset="0"/>
              </a:rPr>
              <a:t>be the value of *this. Atomically compares </a:t>
            </a:r>
            <a:r>
              <a:rPr lang="en-US" altLang="zh-CN" sz="1200" b="0" i="1" u="none" strike="noStrike" kern="1200" baseline="0" dirty="0">
                <a:solidFill>
                  <a:schemeClr val="tx1"/>
                </a:solidFill>
                <a:latin typeface="Arial" charset="0"/>
                <a:ea typeface="+mn-ea"/>
                <a:cs typeface="Arial" charset="0"/>
              </a:rPr>
              <a:t>x </a:t>
            </a:r>
            <a:r>
              <a:rPr lang="en-US" altLang="zh-CN" sz="1200" b="0" i="0" u="none" strike="noStrike" kern="1200" baseline="0" dirty="0">
                <a:solidFill>
                  <a:schemeClr val="tx1"/>
                </a:solidFill>
                <a:latin typeface="Arial" charset="0"/>
                <a:ea typeface="+mn-ea"/>
                <a:cs typeface="Arial" charset="0"/>
              </a:rPr>
              <a:t>with </a:t>
            </a:r>
            <a:r>
              <a:rPr lang="en-US" altLang="zh-CN" sz="1200" b="0" i="0" u="none" strike="noStrike" kern="1200" baseline="0" dirty="0" err="1">
                <a:solidFill>
                  <a:schemeClr val="tx1"/>
                </a:solidFill>
                <a:latin typeface="Arial" charset="0"/>
                <a:ea typeface="+mn-ea"/>
                <a:cs typeface="Arial" charset="0"/>
              </a:rPr>
              <a:t>comparand</a:t>
            </a:r>
            <a:r>
              <a:rPr lang="en-US" altLang="zh-CN" sz="1200" b="0" i="0" u="none" strike="noStrike" kern="1200" baseline="0" dirty="0">
                <a:solidFill>
                  <a:schemeClr val="tx1"/>
                </a:solidFill>
                <a:latin typeface="Arial" charset="0"/>
                <a:ea typeface="+mn-ea"/>
                <a:cs typeface="Arial" charset="0"/>
              </a:rPr>
              <a:t>, and if they are equal, sets </a:t>
            </a:r>
            <a:r>
              <a:rPr lang="en-US" altLang="zh-CN" sz="1200" b="0" i="1" u="none" strike="noStrike" kern="1200" baseline="0" dirty="0">
                <a:solidFill>
                  <a:schemeClr val="tx1"/>
                </a:solidFill>
                <a:latin typeface="Arial" charset="0"/>
                <a:ea typeface="+mn-ea"/>
                <a:cs typeface="Arial" charset="0"/>
              </a:rPr>
              <a:t>x</a:t>
            </a:r>
            <a:r>
              <a:rPr lang="en-US" altLang="zh-CN" sz="1200" b="0" i="0" u="none" strike="noStrike" kern="1200" baseline="0" dirty="0">
                <a:solidFill>
                  <a:schemeClr val="tx1"/>
                </a:solidFill>
                <a:latin typeface="Arial" charset="0"/>
                <a:ea typeface="+mn-ea"/>
                <a:cs typeface="Arial" charset="0"/>
              </a:rPr>
              <a:t>=</a:t>
            </a:r>
            <a:r>
              <a:rPr lang="en-US" altLang="zh-CN" sz="1200" b="0" i="0" u="none" strike="noStrike" kern="1200" baseline="0" dirty="0" err="1">
                <a:solidFill>
                  <a:schemeClr val="tx1"/>
                </a:solidFill>
                <a:latin typeface="Arial" charset="0"/>
                <a:ea typeface="+mn-ea"/>
                <a:cs typeface="Arial" charset="0"/>
              </a:rPr>
              <a:t>new_value</a:t>
            </a:r>
            <a:r>
              <a:rPr lang="en-US" altLang="zh-CN" sz="1200" b="0" i="0" u="none" strike="noStrike" kern="1200" baseline="0" dirty="0">
                <a:solidFill>
                  <a:schemeClr val="tx1"/>
                </a:solidFill>
                <a:latin typeface="Arial" charset="0"/>
                <a:ea typeface="+mn-ea"/>
                <a:cs typeface="Arial" charset="0"/>
              </a:rPr>
              <a:t>. </a:t>
            </a:r>
          </a:p>
          <a:p>
            <a:r>
              <a:rPr lang="en-US" altLang="zh-CN" sz="1200" b="0" i="0" u="none" strike="noStrike" kern="1200" baseline="0" dirty="0">
                <a:solidFill>
                  <a:schemeClr val="tx1"/>
                </a:solidFill>
                <a:latin typeface="Arial" charset="0"/>
                <a:ea typeface="+mn-ea"/>
                <a:cs typeface="Arial" charset="0"/>
              </a:rPr>
              <a:t>Returns </a:t>
            </a:r>
          </a:p>
          <a:p>
            <a:r>
              <a:rPr lang="en-US" altLang="zh-CN" sz="1200" b="0" i="0" u="none" strike="noStrike" kern="1200" baseline="0" dirty="0">
                <a:solidFill>
                  <a:schemeClr val="tx1"/>
                </a:solidFill>
                <a:latin typeface="Arial" charset="0"/>
                <a:ea typeface="+mn-ea"/>
                <a:cs typeface="Arial" charset="0"/>
              </a:rPr>
              <a:t>Original value of </a:t>
            </a:r>
            <a:r>
              <a:rPr lang="en-US" altLang="zh-CN" sz="1200" b="0" i="1" u="none" strike="noStrike" kern="1200" baseline="0" dirty="0">
                <a:solidFill>
                  <a:schemeClr val="tx1"/>
                </a:solidFill>
                <a:latin typeface="Arial" charset="0"/>
                <a:ea typeface="+mn-ea"/>
                <a:cs typeface="Arial" charset="0"/>
              </a:rPr>
              <a:t>x</a:t>
            </a:r>
            <a:r>
              <a:rPr lang="en-US" altLang="zh-CN" sz="1200" b="0" i="0" u="none" strike="noStrike" kern="1200" baseline="0" dirty="0">
                <a:solidFill>
                  <a:schemeClr val="tx1"/>
                </a:solidFill>
                <a:latin typeface="Arial" charset="0"/>
                <a:ea typeface="+mn-ea"/>
                <a:cs typeface="Arial" charset="0"/>
              </a:rPr>
              <a:t>. </a:t>
            </a:r>
          </a:p>
          <a:p>
            <a:r>
              <a:rPr lang="en-US" altLang="zh-CN" sz="1200" b="0" i="0" u="none" strike="noStrike" kern="1200" baseline="0" dirty="0">
                <a:solidFill>
                  <a:schemeClr val="tx1"/>
                </a:solidFill>
                <a:latin typeface="Arial" charset="0"/>
                <a:ea typeface="+mn-ea"/>
                <a:cs typeface="Arial" charset="0"/>
              </a:rPr>
              <a:t>9.2.6 </a:t>
            </a:r>
            <a:r>
              <a:rPr lang="en-US" altLang="zh-CN" sz="1200" b="0" i="0" u="none" strike="noStrike" kern="1200" baseline="0" dirty="0" err="1">
                <a:solidFill>
                  <a:schemeClr val="tx1"/>
                </a:solidFill>
                <a:latin typeface="Arial" charset="0"/>
                <a:ea typeface="+mn-ea"/>
                <a:cs typeface="Arial" charset="0"/>
              </a:rPr>
              <a:t>value_type</a:t>
            </a:r>
            <a:r>
              <a:rPr lang="en-US" altLang="zh-CN" sz="1200" b="0" i="0" u="none" strike="noStrike" kern="1200" baseline="0" dirty="0">
                <a:solidFill>
                  <a:schemeClr val="tx1"/>
                </a:solidFill>
                <a:latin typeface="Arial" charset="0"/>
                <a:ea typeface="+mn-ea"/>
                <a:cs typeface="Arial" charset="0"/>
              </a:rPr>
              <a:t> </a:t>
            </a:r>
            <a:r>
              <a:rPr lang="en-US" altLang="zh-CN" sz="1200" b="0" i="0" u="none" strike="noStrike" kern="1200" baseline="0" dirty="0" err="1">
                <a:solidFill>
                  <a:schemeClr val="tx1"/>
                </a:solidFill>
                <a:latin typeface="Arial" charset="0"/>
                <a:ea typeface="+mn-ea"/>
                <a:cs typeface="Arial" charset="0"/>
              </a:rPr>
              <a:t>fetch_and_store</a:t>
            </a:r>
            <a:r>
              <a:rPr lang="en-US" altLang="zh-CN" sz="1200" b="0" i="0" u="none" strike="noStrike" kern="1200" baseline="0" dirty="0">
                <a:solidFill>
                  <a:schemeClr val="tx1"/>
                </a:solidFill>
                <a:latin typeface="Arial" charset="0"/>
                <a:ea typeface="+mn-ea"/>
                <a:cs typeface="Arial" charset="0"/>
              </a:rPr>
              <a:t>( </a:t>
            </a:r>
            <a:r>
              <a:rPr lang="en-US" altLang="zh-CN" sz="1200" b="0" i="0" u="none" strike="noStrike" kern="1200" baseline="0" dirty="0" err="1">
                <a:solidFill>
                  <a:schemeClr val="tx1"/>
                </a:solidFill>
                <a:latin typeface="Arial" charset="0"/>
                <a:ea typeface="+mn-ea"/>
                <a:cs typeface="Arial" charset="0"/>
              </a:rPr>
              <a:t>value_type</a:t>
            </a:r>
            <a:r>
              <a:rPr lang="en-US" altLang="zh-CN" sz="1200" b="0" i="0" u="none" strike="noStrike" kern="1200" baseline="0" dirty="0">
                <a:solidFill>
                  <a:schemeClr val="tx1"/>
                </a:solidFill>
                <a:latin typeface="Arial" charset="0"/>
                <a:ea typeface="+mn-ea"/>
                <a:cs typeface="Arial" charset="0"/>
              </a:rPr>
              <a:t> </a:t>
            </a:r>
            <a:r>
              <a:rPr lang="en-US" altLang="zh-CN" sz="1200" b="0" i="0" u="none" strike="noStrike" kern="1200" baseline="0" dirty="0" err="1">
                <a:solidFill>
                  <a:schemeClr val="tx1"/>
                </a:solidFill>
                <a:latin typeface="Arial" charset="0"/>
                <a:ea typeface="+mn-ea"/>
                <a:cs typeface="Arial" charset="0"/>
              </a:rPr>
              <a:t>new_value</a:t>
            </a:r>
            <a:r>
              <a:rPr lang="en-US" altLang="zh-CN" sz="1200" b="0" i="0" u="none" strike="noStrike" kern="1200" baseline="0" dirty="0">
                <a:solidFill>
                  <a:schemeClr val="tx1"/>
                </a:solidFill>
                <a:latin typeface="Arial" charset="0"/>
                <a:ea typeface="+mn-ea"/>
                <a:cs typeface="Arial" charset="0"/>
              </a:rPr>
              <a:t> ) </a:t>
            </a:r>
          </a:p>
          <a:p>
            <a:r>
              <a:rPr lang="en-US" altLang="zh-CN" sz="1200" b="0" i="0" u="none" strike="noStrike" kern="1200" baseline="0" dirty="0">
                <a:solidFill>
                  <a:schemeClr val="tx1"/>
                </a:solidFill>
                <a:latin typeface="Arial" charset="0"/>
                <a:ea typeface="+mn-ea"/>
                <a:cs typeface="Arial" charset="0"/>
              </a:rPr>
              <a:t>Effects </a:t>
            </a:r>
          </a:p>
          <a:p>
            <a:r>
              <a:rPr lang="en-US" altLang="zh-CN" sz="1200" b="0" i="0" u="none" strike="noStrike" kern="1200" baseline="0" dirty="0">
                <a:solidFill>
                  <a:schemeClr val="tx1"/>
                </a:solidFill>
                <a:latin typeface="Arial" charset="0"/>
                <a:ea typeface="+mn-ea"/>
                <a:cs typeface="Arial" charset="0"/>
              </a:rPr>
              <a:t>Let </a:t>
            </a:r>
            <a:r>
              <a:rPr lang="en-US" altLang="zh-CN" sz="1200" b="0" i="1" u="none" strike="noStrike" kern="1200" baseline="0" dirty="0">
                <a:solidFill>
                  <a:schemeClr val="tx1"/>
                </a:solidFill>
                <a:latin typeface="Arial" charset="0"/>
                <a:ea typeface="+mn-ea"/>
                <a:cs typeface="Arial" charset="0"/>
              </a:rPr>
              <a:t>x </a:t>
            </a:r>
            <a:r>
              <a:rPr lang="en-US" altLang="zh-CN" sz="1200" b="0" i="0" u="none" strike="noStrike" kern="1200" baseline="0" dirty="0">
                <a:solidFill>
                  <a:schemeClr val="tx1"/>
                </a:solidFill>
                <a:latin typeface="Arial" charset="0"/>
                <a:ea typeface="+mn-ea"/>
                <a:cs typeface="Arial" charset="0"/>
              </a:rPr>
              <a:t>be the value of *this. Atomically exchanges old value of </a:t>
            </a:r>
            <a:r>
              <a:rPr lang="en-US" altLang="zh-CN" sz="1200" b="0" i="1" u="none" strike="noStrike" kern="1200" baseline="0" dirty="0">
                <a:solidFill>
                  <a:schemeClr val="tx1"/>
                </a:solidFill>
                <a:latin typeface="Arial" charset="0"/>
                <a:ea typeface="+mn-ea"/>
                <a:cs typeface="Arial" charset="0"/>
              </a:rPr>
              <a:t>x </a:t>
            </a:r>
            <a:r>
              <a:rPr lang="en-US" altLang="zh-CN" sz="1200" b="0" i="0" u="none" strike="noStrike" kern="1200" baseline="0" dirty="0">
                <a:solidFill>
                  <a:schemeClr val="tx1"/>
                </a:solidFill>
                <a:latin typeface="Arial" charset="0"/>
                <a:ea typeface="+mn-ea"/>
                <a:cs typeface="Arial" charset="0"/>
              </a:rPr>
              <a:t>with </a:t>
            </a:r>
            <a:r>
              <a:rPr lang="en-US" altLang="zh-CN" sz="1200" b="0" i="0" u="none" strike="noStrike" kern="1200" baseline="0" dirty="0" err="1">
                <a:solidFill>
                  <a:schemeClr val="tx1"/>
                </a:solidFill>
                <a:latin typeface="Arial" charset="0"/>
                <a:ea typeface="+mn-ea"/>
                <a:cs typeface="Arial" charset="0"/>
              </a:rPr>
              <a:t>new_value</a:t>
            </a:r>
            <a:r>
              <a:rPr lang="en-US" altLang="zh-CN" sz="1200" b="0" i="0" u="none" strike="noStrike" kern="1200" baseline="0" dirty="0">
                <a:solidFill>
                  <a:schemeClr val="tx1"/>
                </a:solidFill>
                <a:latin typeface="Arial" charset="0"/>
                <a:ea typeface="+mn-ea"/>
                <a:cs typeface="Arial" charset="0"/>
              </a:rPr>
              <a:t>. </a:t>
            </a:r>
          </a:p>
          <a:p>
            <a:r>
              <a:rPr lang="en-US" altLang="zh-CN" sz="1200" b="0" i="0" u="none" strike="noStrike" kern="1200" baseline="0" dirty="0">
                <a:solidFill>
                  <a:schemeClr val="tx1"/>
                </a:solidFill>
                <a:latin typeface="Arial" charset="0"/>
                <a:ea typeface="+mn-ea"/>
                <a:cs typeface="Arial" charset="0"/>
              </a:rPr>
              <a:t>Returns </a:t>
            </a:r>
          </a:p>
          <a:p>
            <a:r>
              <a:rPr lang="en-US" altLang="zh-CN" sz="1200" b="0" i="0" u="none" strike="noStrike" kern="1200" baseline="0" dirty="0">
                <a:solidFill>
                  <a:schemeClr val="tx1"/>
                </a:solidFill>
                <a:latin typeface="Arial" charset="0"/>
                <a:ea typeface="+mn-ea"/>
                <a:cs typeface="Arial" charset="0"/>
              </a:rPr>
              <a:t>Original value of </a:t>
            </a:r>
            <a:r>
              <a:rPr lang="en-US" altLang="zh-CN" sz="1200" b="0" i="1" u="none" strike="noStrike" kern="1200" baseline="0" dirty="0">
                <a:solidFill>
                  <a:schemeClr val="tx1"/>
                </a:solidFill>
                <a:latin typeface="Arial" charset="0"/>
                <a:ea typeface="+mn-ea"/>
                <a:cs typeface="Arial" charset="0"/>
              </a:rPr>
              <a:t>x</a:t>
            </a:r>
            <a:r>
              <a:rPr lang="en-US" altLang="zh-CN" sz="1200" b="0" i="0" u="none" strike="noStrike" kern="1200" baseline="0" dirty="0">
                <a:solidFill>
                  <a:schemeClr val="tx1"/>
                </a:solidFill>
                <a:latin typeface="Arial" charset="0"/>
                <a:ea typeface="+mn-ea"/>
                <a:cs typeface="Arial" charset="0"/>
              </a:rPr>
              <a:t>. </a:t>
            </a:r>
            <a:endParaRPr lang="zh-CN" altLang="en-US" dirty="0"/>
          </a:p>
        </p:txBody>
      </p:sp>
      <p:sp>
        <p:nvSpPr>
          <p:cNvPr id="4" name="灯片编号占位符 3"/>
          <p:cNvSpPr>
            <a:spLocks noGrp="1"/>
          </p:cNvSpPr>
          <p:nvPr>
            <p:ph type="sldNum" sz="quarter" idx="10"/>
          </p:nvPr>
        </p:nvSpPr>
        <p:spPr/>
        <p:txBody>
          <a:bodyPr/>
          <a:lstStyle/>
          <a:p>
            <a:pPr>
              <a:defRPr/>
            </a:pPr>
            <a:fld id="{B11E42A8-665C-403D-AEB3-AC6DD930C62E}" type="slidenum">
              <a:rPr lang="zh-CN" altLang="en-US" smtClean="0"/>
              <a:pPr>
                <a:defRPr/>
              </a:pPr>
              <a:t>100</a:t>
            </a:fld>
            <a:endParaRPr lang="en-US" altLang="zh-CN"/>
          </a:p>
        </p:txBody>
      </p:sp>
    </p:spTree>
    <p:extLst>
      <p:ext uri="{BB962C8B-B14F-4D97-AF65-F5344CB8AC3E}">
        <p14:creationId xmlns:p14="http://schemas.microsoft.com/office/powerpoint/2010/main" val="406378067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err="1">
                <a:solidFill>
                  <a:schemeClr val="tx1"/>
                </a:solidFill>
                <a:effectLst/>
                <a:latin typeface="Arial" charset="0"/>
                <a:ea typeface="+mn-ea"/>
                <a:cs typeface="Arial" charset="0"/>
              </a:rPr>
              <a:t>tbb</a:t>
            </a:r>
            <a:r>
              <a:rPr lang="en-US" altLang="zh-CN" sz="1200" b="1" i="0" kern="1200" dirty="0">
                <a:solidFill>
                  <a:schemeClr val="tx1"/>
                </a:solidFill>
                <a:effectLst/>
                <a:latin typeface="Arial" charset="0"/>
                <a:ea typeface="+mn-ea"/>
                <a:cs typeface="Arial" charset="0"/>
              </a:rPr>
              <a:t>::</a:t>
            </a:r>
            <a:r>
              <a:rPr lang="en-US" altLang="zh-CN" sz="1200" b="1" i="0" kern="1200" dirty="0" err="1">
                <a:solidFill>
                  <a:schemeClr val="tx1"/>
                </a:solidFill>
                <a:effectLst/>
                <a:latin typeface="Arial" charset="0"/>
                <a:ea typeface="+mn-ea"/>
                <a:cs typeface="Arial" charset="0"/>
              </a:rPr>
              <a:t>tbb_allocator</a:t>
            </a:r>
            <a:r>
              <a:rPr lang="en-US" altLang="zh-CN" sz="1200" b="1" i="0" kern="1200" dirty="0">
                <a:solidFill>
                  <a:schemeClr val="tx1"/>
                </a:solidFill>
                <a:effectLst/>
                <a:latin typeface="Arial" charset="0"/>
                <a:ea typeface="+mn-ea"/>
                <a:cs typeface="Arial" charset="0"/>
              </a:rPr>
              <a:t>&lt; T &gt; Class Template Reference</a:t>
            </a:r>
          </a:p>
          <a:p>
            <a:r>
              <a:rPr lang="en-US" altLang="zh-CN" sz="1200" b="0" i="0" kern="1200" dirty="0">
                <a:solidFill>
                  <a:schemeClr val="tx1"/>
                </a:solidFill>
                <a:effectLst/>
                <a:latin typeface="Arial" charset="0"/>
                <a:ea typeface="+mn-ea"/>
                <a:cs typeface="Arial" charset="0"/>
              </a:rPr>
              <a:t>Meets "allocator" requirements of ISO C++ Standard, Section 20.1.5. </a:t>
            </a:r>
            <a:r>
              <a:rPr lang="en-US" altLang="zh-CN" sz="1200" b="0" i="0" kern="1200" dirty="0">
                <a:solidFill>
                  <a:schemeClr val="tx1"/>
                </a:solidFill>
                <a:effectLst/>
                <a:latin typeface="Arial" charset="0"/>
                <a:ea typeface="+mn-ea"/>
                <a:cs typeface="Arial" charset="0"/>
                <a:hlinkClick r:id="rId3"/>
              </a:rPr>
              <a:t>More...</a:t>
            </a:r>
            <a:r>
              <a:rPr lang="en-US" altLang="zh-CN" sz="1200" b="0" i="0" kern="1200" dirty="0">
                <a:solidFill>
                  <a:schemeClr val="tx1"/>
                </a:solidFill>
                <a:effectLst/>
                <a:latin typeface="Arial" charset="0"/>
                <a:ea typeface="+mn-ea"/>
                <a:cs typeface="Arial" charset="0"/>
              </a:rPr>
              <a:t>#include &lt;</a:t>
            </a:r>
            <a:r>
              <a:rPr lang="en-US" altLang="zh-CN" sz="1200" b="1" i="0" u="none" strike="noStrike" kern="1200" dirty="0" err="1">
                <a:solidFill>
                  <a:schemeClr val="tx1"/>
                </a:solidFill>
                <a:effectLst/>
                <a:latin typeface="Arial" charset="0"/>
                <a:ea typeface="+mn-ea"/>
                <a:cs typeface="Arial" charset="0"/>
                <a:hlinkClick r:id="rId4"/>
              </a:rPr>
              <a:t>tbb_allocator.h</a:t>
            </a:r>
            <a:r>
              <a:rPr lang="en-US" altLang="zh-CN" sz="1200" b="0" i="0" kern="1200" dirty="0">
                <a:solidFill>
                  <a:schemeClr val="tx1"/>
                </a:solidFill>
                <a:effectLst/>
                <a:latin typeface="Arial" charset="0"/>
                <a:ea typeface="+mn-ea"/>
                <a:cs typeface="Arial" charset="0"/>
              </a:rPr>
              <a:t>&gt;</a:t>
            </a:r>
          </a:p>
          <a:p>
            <a:r>
              <a:rPr lang="en-US" altLang="zh-CN" sz="1200" b="0" i="0" kern="1200" dirty="0">
                <a:solidFill>
                  <a:schemeClr val="tx1"/>
                </a:solidFill>
                <a:effectLst/>
                <a:latin typeface="Arial" charset="0"/>
                <a:ea typeface="+mn-ea"/>
                <a:cs typeface="Arial" charset="0"/>
                <a:hlinkClick r:id="rId5"/>
              </a:rPr>
              <a:t>List of all members.</a:t>
            </a:r>
            <a:br>
              <a:rPr lang="en-US" altLang="zh-CN" sz="1200" b="0" i="0" kern="1200" dirty="0">
                <a:solidFill>
                  <a:schemeClr val="tx1"/>
                </a:solidFill>
                <a:effectLst/>
                <a:latin typeface="Arial" charset="0"/>
                <a:ea typeface="+mn-ea"/>
                <a:cs typeface="Arial" charset="0"/>
              </a:rPr>
            </a:br>
            <a:r>
              <a:rPr lang="en-US" altLang="zh-CN" sz="1200" b="1" i="0" kern="1200" dirty="0">
                <a:solidFill>
                  <a:schemeClr val="tx1"/>
                </a:solidFill>
                <a:effectLst/>
                <a:latin typeface="Arial" charset="0"/>
                <a:ea typeface="+mn-ea"/>
                <a:cs typeface="Arial" charset="0"/>
              </a:rPr>
              <a:t>Public Types</a:t>
            </a:r>
          </a:p>
          <a:p>
            <a:r>
              <a:rPr lang="en-US" altLang="zh-CN" sz="1200" b="0" i="0" kern="1200" dirty="0" err="1">
                <a:solidFill>
                  <a:schemeClr val="tx1"/>
                </a:solidFill>
                <a:effectLst/>
                <a:latin typeface="Arial" charset="0"/>
                <a:ea typeface="+mn-ea"/>
                <a:cs typeface="Arial" charset="0"/>
              </a:rPr>
              <a:t>typedef</a:t>
            </a:r>
            <a:r>
              <a:rPr lang="en-US" altLang="zh-CN" sz="1200" b="0" i="0" kern="1200" dirty="0">
                <a:solidFill>
                  <a:schemeClr val="tx1"/>
                </a:solidFill>
                <a:effectLst/>
                <a:latin typeface="Arial" charset="0"/>
                <a:ea typeface="+mn-ea"/>
                <a:cs typeface="Arial" charset="0"/>
              </a:rPr>
              <a:t> T * </a:t>
            </a:r>
            <a:r>
              <a:rPr lang="en-US" altLang="zh-CN" sz="1200" b="1" i="0" kern="1200" dirty="0" err="1">
                <a:solidFill>
                  <a:schemeClr val="tx1"/>
                </a:solidFill>
                <a:effectLst/>
                <a:latin typeface="Arial" charset="0"/>
                <a:ea typeface="+mn-ea"/>
                <a:cs typeface="Arial" charset="0"/>
              </a:rPr>
              <a:t>pointer</a:t>
            </a:r>
            <a:r>
              <a:rPr lang="en-US" altLang="zh-CN" sz="1200" b="0" i="0" kern="1200" dirty="0" err="1">
                <a:solidFill>
                  <a:schemeClr val="tx1"/>
                </a:solidFill>
                <a:effectLst/>
                <a:latin typeface="Arial" charset="0"/>
                <a:ea typeface="+mn-ea"/>
                <a:cs typeface="Arial" charset="0"/>
              </a:rPr>
              <a:t>typedef</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T * </a:t>
            </a:r>
            <a:r>
              <a:rPr lang="en-US" altLang="zh-CN" sz="1200" b="1" i="0" kern="1200" dirty="0" err="1">
                <a:solidFill>
                  <a:schemeClr val="tx1"/>
                </a:solidFill>
                <a:effectLst/>
                <a:latin typeface="Arial" charset="0"/>
                <a:ea typeface="+mn-ea"/>
                <a:cs typeface="Arial" charset="0"/>
              </a:rPr>
              <a:t>const_pointer</a:t>
            </a:r>
            <a:r>
              <a:rPr lang="en-US" altLang="zh-CN" sz="1200" b="0" i="0" kern="1200" dirty="0" err="1">
                <a:solidFill>
                  <a:schemeClr val="tx1"/>
                </a:solidFill>
                <a:effectLst/>
                <a:latin typeface="Arial" charset="0"/>
                <a:ea typeface="+mn-ea"/>
                <a:cs typeface="Arial" charset="0"/>
              </a:rPr>
              <a:t>typedef</a:t>
            </a:r>
            <a:r>
              <a:rPr lang="en-US" altLang="zh-CN" sz="1200" b="0" i="0" kern="1200" dirty="0">
                <a:solidFill>
                  <a:schemeClr val="tx1"/>
                </a:solidFill>
                <a:effectLst/>
                <a:latin typeface="Arial" charset="0"/>
                <a:ea typeface="+mn-ea"/>
                <a:cs typeface="Arial" charset="0"/>
              </a:rPr>
              <a:t> T &amp; </a:t>
            </a:r>
            <a:r>
              <a:rPr lang="en-US" altLang="zh-CN" sz="1200" b="1" i="0" kern="1200" dirty="0" err="1">
                <a:solidFill>
                  <a:schemeClr val="tx1"/>
                </a:solidFill>
                <a:effectLst/>
                <a:latin typeface="Arial" charset="0"/>
                <a:ea typeface="+mn-ea"/>
                <a:cs typeface="Arial" charset="0"/>
              </a:rPr>
              <a:t>reference</a:t>
            </a:r>
            <a:r>
              <a:rPr lang="en-US" altLang="zh-CN" sz="1200" b="0" i="0" kern="1200" dirty="0" err="1">
                <a:solidFill>
                  <a:schemeClr val="tx1"/>
                </a:solidFill>
                <a:effectLst/>
                <a:latin typeface="Arial" charset="0"/>
                <a:ea typeface="+mn-ea"/>
                <a:cs typeface="Arial" charset="0"/>
              </a:rPr>
              <a:t>typedef</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T &amp; </a:t>
            </a:r>
            <a:r>
              <a:rPr lang="en-US" altLang="zh-CN" sz="1200" b="1" i="0" kern="1200" dirty="0" err="1">
                <a:solidFill>
                  <a:schemeClr val="tx1"/>
                </a:solidFill>
                <a:effectLst/>
                <a:latin typeface="Arial" charset="0"/>
                <a:ea typeface="+mn-ea"/>
                <a:cs typeface="Arial" charset="0"/>
              </a:rPr>
              <a:t>const_reference</a:t>
            </a:r>
            <a:r>
              <a:rPr lang="en-US" altLang="zh-CN" sz="1200" b="0" i="0" kern="1200" dirty="0" err="1">
                <a:solidFill>
                  <a:schemeClr val="tx1"/>
                </a:solidFill>
                <a:effectLst/>
                <a:latin typeface="Arial" charset="0"/>
                <a:ea typeface="+mn-ea"/>
                <a:cs typeface="Arial" charset="0"/>
              </a:rPr>
              <a:t>typedef</a:t>
            </a:r>
            <a:r>
              <a:rPr lang="en-US" altLang="zh-CN" sz="1200" b="0" i="0" kern="1200" dirty="0">
                <a:solidFill>
                  <a:schemeClr val="tx1"/>
                </a:solidFill>
                <a:effectLst/>
                <a:latin typeface="Arial" charset="0"/>
                <a:ea typeface="+mn-ea"/>
                <a:cs typeface="Arial" charset="0"/>
              </a:rPr>
              <a:t> T </a:t>
            </a:r>
            <a:r>
              <a:rPr lang="en-US" altLang="zh-CN" sz="1200" b="1" i="0" kern="1200" dirty="0" err="1">
                <a:solidFill>
                  <a:schemeClr val="tx1"/>
                </a:solidFill>
                <a:effectLst/>
                <a:latin typeface="Arial" charset="0"/>
                <a:ea typeface="+mn-ea"/>
                <a:cs typeface="Arial" charset="0"/>
              </a:rPr>
              <a:t>value_type</a:t>
            </a:r>
            <a:r>
              <a:rPr lang="en-US" altLang="zh-CN" sz="1200" b="0" i="0" kern="1200" dirty="0" err="1">
                <a:solidFill>
                  <a:schemeClr val="tx1"/>
                </a:solidFill>
                <a:effectLst/>
                <a:latin typeface="Arial" charset="0"/>
                <a:ea typeface="+mn-ea"/>
                <a:cs typeface="Arial" charset="0"/>
              </a:rPr>
              <a:t>typedef</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size_t</a:t>
            </a:r>
            <a:r>
              <a:rPr lang="en-US" altLang="zh-CN" sz="1200" b="0"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size_type</a:t>
            </a:r>
            <a:r>
              <a:rPr lang="en-US" altLang="zh-CN" sz="1200" b="0" i="0" kern="1200" dirty="0" err="1">
                <a:solidFill>
                  <a:schemeClr val="tx1"/>
                </a:solidFill>
                <a:effectLst/>
                <a:latin typeface="Arial" charset="0"/>
                <a:ea typeface="+mn-ea"/>
                <a:cs typeface="Arial" charset="0"/>
              </a:rPr>
              <a:t>typedef</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ptrdiff_t</a:t>
            </a:r>
            <a:r>
              <a:rPr lang="en-US" altLang="zh-CN" sz="1200" b="0"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difference_type</a:t>
            </a:r>
            <a:r>
              <a:rPr lang="en-US" altLang="zh-CN" sz="1200" b="0" i="0" kern="1200" dirty="0" err="1">
                <a:solidFill>
                  <a:schemeClr val="tx1"/>
                </a:solidFill>
                <a:effectLst/>
                <a:latin typeface="Arial" charset="0"/>
                <a:ea typeface="+mn-ea"/>
                <a:cs typeface="Arial" charset="0"/>
              </a:rPr>
              <a:t>enum</a:t>
            </a:r>
            <a:r>
              <a:rPr lang="en-US" altLang="zh-CN" sz="1200" b="0"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6"/>
              </a:rPr>
              <a:t>malloc_type</a:t>
            </a:r>
            <a:r>
              <a:rPr lang="en-US" altLang="zh-CN" sz="1200" b="0" i="0" kern="1200" dirty="0">
                <a:solidFill>
                  <a:schemeClr val="tx1"/>
                </a:solidFill>
                <a:effectLst/>
                <a:latin typeface="Arial" charset="0"/>
                <a:ea typeface="+mn-ea"/>
                <a:cs typeface="Arial" charset="0"/>
              </a:rPr>
              <a:t> { </a:t>
            </a:r>
            <a:r>
              <a:rPr lang="en-US" altLang="zh-CN" sz="1200" b="1" i="0" kern="1200" dirty="0">
                <a:solidFill>
                  <a:schemeClr val="tx1"/>
                </a:solidFill>
                <a:effectLst/>
                <a:latin typeface="Arial" charset="0"/>
                <a:ea typeface="+mn-ea"/>
                <a:cs typeface="Arial" charset="0"/>
              </a:rPr>
              <a:t>scalable</a:t>
            </a:r>
            <a:r>
              <a:rPr lang="en-US" altLang="zh-CN" sz="1200" b="0" i="0" kern="1200" dirty="0">
                <a:solidFill>
                  <a:schemeClr val="tx1"/>
                </a:solidFill>
                <a:effectLst/>
                <a:latin typeface="Arial" charset="0"/>
                <a:ea typeface="+mn-ea"/>
                <a:cs typeface="Arial" charset="0"/>
              </a:rPr>
              <a:t>, </a:t>
            </a:r>
            <a:r>
              <a:rPr lang="en-US" altLang="zh-CN" sz="1200" b="1" i="0" kern="1200" dirty="0">
                <a:solidFill>
                  <a:schemeClr val="tx1"/>
                </a:solidFill>
                <a:effectLst/>
                <a:latin typeface="Arial" charset="0"/>
                <a:ea typeface="+mn-ea"/>
                <a:cs typeface="Arial" charset="0"/>
              </a:rPr>
              <a:t>standard</a:t>
            </a:r>
            <a:r>
              <a:rPr lang="en-US" altLang="zh-CN"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 Specifies current allocator. </a:t>
            </a:r>
            <a:br>
              <a:rPr lang="en-US" altLang="zh-CN" sz="1200" b="0" i="1" kern="1200" dirty="0">
                <a:solidFill>
                  <a:schemeClr val="tx1"/>
                </a:solidFill>
                <a:effectLst/>
                <a:latin typeface="Arial" charset="0"/>
                <a:ea typeface="+mn-ea"/>
                <a:cs typeface="Arial" charset="0"/>
              </a:rPr>
            </a:br>
            <a:br>
              <a:rPr lang="en-US" altLang="zh-CN" sz="1200" b="0" i="0" kern="1200" dirty="0">
                <a:solidFill>
                  <a:schemeClr val="tx1"/>
                </a:solidFill>
                <a:effectLst/>
                <a:latin typeface="Arial" charset="0"/>
                <a:ea typeface="+mn-ea"/>
                <a:cs typeface="Arial" charset="0"/>
              </a:rPr>
            </a:br>
            <a:r>
              <a:rPr lang="en-US" altLang="zh-CN" sz="1200" b="1" i="0" kern="1200" dirty="0">
                <a:solidFill>
                  <a:schemeClr val="tx1"/>
                </a:solidFill>
                <a:effectLst/>
                <a:latin typeface="Arial" charset="0"/>
                <a:ea typeface="+mn-ea"/>
                <a:cs typeface="Arial" charset="0"/>
              </a:rPr>
              <a:t>Public Member Functions</a:t>
            </a:r>
          </a:p>
          <a:p>
            <a:r>
              <a:rPr lang="en-US" altLang="zh-CN" sz="1200" b="0"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tbb_allocator</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7"/>
              </a:rPr>
              <a:t>tbb_allocator</a:t>
            </a:r>
            <a:r>
              <a:rPr lang="en-US" altLang="zh-CN" sz="1200" b="0" i="0" kern="1200" dirty="0">
                <a:solidFill>
                  <a:schemeClr val="tx1"/>
                </a:solidFill>
                <a:effectLst/>
                <a:latin typeface="Arial" charset="0"/>
                <a:ea typeface="+mn-ea"/>
                <a:cs typeface="Arial" charset="0"/>
              </a:rPr>
              <a:t> &amp;) throw ()template&lt;</a:t>
            </a:r>
            <a:r>
              <a:rPr lang="en-US" altLang="zh-CN" sz="1200" b="0" i="0" kern="1200" dirty="0" err="1">
                <a:solidFill>
                  <a:schemeClr val="tx1"/>
                </a:solidFill>
                <a:effectLst/>
                <a:latin typeface="Arial" charset="0"/>
                <a:ea typeface="+mn-ea"/>
                <a:cs typeface="Arial" charset="0"/>
              </a:rPr>
              <a:t>typename</a:t>
            </a:r>
            <a:r>
              <a:rPr lang="en-US" altLang="zh-CN" sz="1200" b="0" i="0" kern="1200" dirty="0">
                <a:solidFill>
                  <a:schemeClr val="tx1"/>
                </a:solidFill>
                <a:effectLst/>
                <a:latin typeface="Arial" charset="0"/>
                <a:ea typeface="+mn-ea"/>
                <a:cs typeface="Arial" charset="0"/>
              </a:rPr>
              <a:t> U&gt; </a:t>
            </a:r>
            <a:r>
              <a:rPr lang="en-US" altLang="zh-CN" sz="1200" b="1" i="0" kern="1200" dirty="0" err="1">
                <a:solidFill>
                  <a:schemeClr val="tx1"/>
                </a:solidFill>
                <a:effectLst/>
                <a:latin typeface="Arial" charset="0"/>
                <a:ea typeface="+mn-ea"/>
                <a:cs typeface="Arial" charset="0"/>
              </a:rPr>
              <a:t>tbb_allocator</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7"/>
              </a:rPr>
              <a:t>tbb_allocator</a:t>
            </a:r>
            <a:r>
              <a:rPr lang="en-US" altLang="zh-CN" sz="1200" b="0" i="0" kern="1200" dirty="0">
                <a:solidFill>
                  <a:schemeClr val="tx1"/>
                </a:solidFill>
                <a:effectLst/>
                <a:latin typeface="Arial" charset="0"/>
                <a:ea typeface="+mn-ea"/>
                <a:cs typeface="Arial" charset="0"/>
              </a:rPr>
              <a:t>&lt; U &gt; &amp;) throw ()pointer </a:t>
            </a:r>
            <a:r>
              <a:rPr lang="en-US" altLang="zh-CN" sz="1200" b="1" i="0" kern="1200" dirty="0">
                <a:solidFill>
                  <a:schemeClr val="tx1"/>
                </a:solidFill>
                <a:effectLst/>
                <a:latin typeface="Arial" charset="0"/>
                <a:ea typeface="+mn-ea"/>
                <a:cs typeface="Arial" charset="0"/>
              </a:rPr>
              <a:t>address</a:t>
            </a:r>
            <a:r>
              <a:rPr lang="en-US" altLang="zh-CN" sz="1200" b="0" i="0" kern="1200" dirty="0">
                <a:solidFill>
                  <a:schemeClr val="tx1"/>
                </a:solidFill>
                <a:effectLst/>
                <a:latin typeface="Arial" charset="0"/>
                <a:ea typeface="+mn-ea"/>
                <a:cs typeface="Arial" charset="0"/>
              </a:rPr>
              <a:t> (reference x) </a:t>
            </a:r>
            <a:r>
              <a:rPr lang="en-US" altLang="zh-CN" sz="1200" b="0" i="0" kern="1200" dirty="0" err="1">
                <a:solidFill>
                  <a:schemeClr val="tx1"/>
                </a:solidFill>
                <a:effectLst/>
                <a:latin typeface="Arial" charset="0"/>
                <a:ea typeface="+mn-ea"/>
                <a:cs typeface="Arial" charset="0"/>
              </a:rPr>
              <a:t>constconst_pointer</a:t>
            </a:r>
            <a:r>
              <a:rPr lang="en-US" altLang="zh-CN" sz="1200" b="0" i="0" kern="1200" dirty="0">
                <a:solidFill>
                  <a:schemeClr val="tx1"/>
                </a:solidFill>
                <a:effectLst/>
                <a:latin typeface="Arial" charset="0"/>
                <a:ea typeface="+mn-ea"/>
                <a:cs typeface="Arial" charset="0"/>
              </a:rPr>
              <a:t> </a:t>
            </a:r>
            <a:r>
              <a:rPr lang="en-US" altLang="zh-CN" sz="1200" b="1" i="0" kern="1200" dirty="0">
                <a:solidFill>
                  <a:schemeClr val="tx1"/>
                </a:solidFill>
                <a:effectLst/>
                <a:latin typeface="Arial" charset="0"/>
                <a:ea typeface="+mn-ea"/>
                <a:cs typeface="Arial" charset="0"/>
              </a:rPr>
              <a:t>address</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const_reference</a:t>
            </a:r>
            <a:r>
              <a:rPr lang="en-US" altLang="zh-CN" sz="1200" b="0" i="0" kern="1200" dirty="0">
                <a:solidFill>
                  <a:schemeClr val="tx1"/>
                </a:solidFill>
                <a:effectLst/>
                <a:latin typeface="Arial" charset="0"/>
                <a:ea typeface="+mn-ea"/>
                <a:cs typeface="Arial" charset="0"/>
              </a:rPr>
              <a:t> x) </a:t>
            </a:r>
            <a:r>
              <a:rPr lang="en-US" altLang="zh-CN" sz="1200" b="0" i="0" kern="1200" dirty="0" err="1">
                <a:solidFill>
                  <a:schemeClr val="tx1"/>
                </a:solidFill>
                <a:effectLst/>
                <a:latin typeface="Arial" charset="0"/>
                <a:ea typeface="+mn-ea"/>
                <a:cs typeface="Arial" charset="0"/>
              </a:rPr>
              <a:t>constpointer</a:t>
            </a:r>
            <a:r>
              <a:rPr lang="en-US" altLang="zh-CN" sz="1200" b="0" i="0" kern="1200" dirty="0">
                <a:solidFill>
                  <a:schemeClr val="tx1"/>
                </a:solidFill>
                <a:effectLst/>
                <a:latin typeface="Arial" charset="0"/>
                <a:ea typeface="+mn-ea"/>
                <a:cs typeface="Arial" charset="0"/>
              </a:rPr>
              <a:t> </a:t>
            </a:r>
            <a:r>
              <a:rPr lang="en-US" altLang="zh-CN" sz="1200" b="1" i="0" u="none" strike="noStrike" kern="1200" dirty="0">
                <a:solidFill>
                  <a:schemeClr val="tx1"/>
                </a:solidFill>
                <a:effectLst/>
                <a:latin typeface="Arial" charset="0"/>
                <a:ea typeface="+mn-ea"/>
                <a:cs typeface="Arial" charset="0"/>
                <a:hlinkClick r:id="rId8"/>
              </a:rPr>
              <a:t>allocate</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size_type</a:t>
            </a:r>
            <a:r>
              <a:rPr lang="en-US" altLang="zh-CN" sz="1200" b="0" i="0" kern="1200" dirty="0">
                <a:solidFill>
                  <a:schemeClr val="tx1"/>
                </a:solidFill>
                <a:effectLst/>
                <a:latin typeface="Arial" charset="0"/>
                <a:ea typeface="+mn-ea"/>
                <a:cs typeface="Arial" charset="0"/>
              </a:rPr>
              <a:t> n,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void *=0)</a:t>
            </a:r>
            <a:r>
              <a:rPr lang="en-US" altLang="zh-CN" sz="1200" b="0" i="1" kern="1200" dirty="0">
                <a:solidFill>
                  <a:schemeClr val="tx1"/>
                </a:solidFill>
                <a:effectLst/>
                <a:latin typeface="Arial" charset="0"/>
                <a:ea typeface="+mn-ea"/>
                <a:cs typeface="Arial" charset="0"/>
              </a:rPr>
              <a:t> Allocate space for n objects. </a:t>
            </a:r>
            <a:br>
              <a:rPr lang="en-US" altLang="zh-CN" sz="1200" b="0" i="1" kern="1200" dirty="0">
                <a:solidFill>
                  <a:schemeClr val="tx1"/>
                </a:solidFill>
                <a:effectLst/>
                <a:latin typeface="Arial" charset="0"/>
                <a:ea typeface="+mn-ea"/>
                <a:cs typeface="Arial" charset="0"/>
              </a:rPr>
            </a:br>
            <a:r>
              <a:rPr lang="en-US" altLang="zh-CN" sz="1200" b="0" i="0" kern="1200" dirty="0">
                <a:solidFill>
                  <a:schemeClr val="tx1"/>
                </a:solidFill>
                <a:effectLst/>
                <a:latin typeface="Arial" charset="0"/>
                <a:ea typeface="+mn-ea"/>
                <a:cs typeface="Arial" charset="0"/>
              </a:rPr>
              <a:t>void </a:t>
            </a:r>
            <a:r>
              <a:rPr lang="en-US" altLang="zh-CN" sz="1200" b="1" i="0" u="none" strike="noStrike" kern="1200" dirty="0">
                <a:solidFill>
                  <a:schemeClr val="tx1"/>
                </a:solidFill>
                <a:effectLst/>
                <a:latin typeface="Arial" charset="0"/>
                <a:ea typeface="+mn-ea"/>
                <a:cs typeface="Arial" charset="0"/>
                <a:hlinkClick r:id="rId9"/>
              </a:rPr>
              <a:t>deallocate</a:t>
            </a:r>
            <a:r>
              <a:rPr lang="en-US" altLang="zh-CN" sz="1200" b="0" i="0" kern="1200" dirty="0">
                <a:solidFill>
                  <a:schemeClr val="tx1"/>
                </a:solidFill>
                <a:effectLst/>
                <a:latin typeface="Arial" charset="0"/>
                <a:ea typeface="+mn-ea"/>
                <a:cs typeface="Arial" charset="0"/>
              </a:rPr>
              <a:t> (pointer p, </a:t>
            </a:r>
            <a:r>
              <a:rPr lang="en-US" altLang="zh-CN" sz="1200" b="0" i="0" kern="1200" dirty="0" err="1">
                <a:solidFill>
                  <a:schemeClr val="tx1"/>
                </a:solidFill>
                <a:effectLst/>
                <a:latin typeface="Arial" charset="0"/>
                <a:ea typeface="+mn-ea"/>
                <a:cs typeface="Arial" charset="0"/>
              </a:rPr>
              <a:t>size_type</a:t>
            </a:r>
            <a:r>
              <a:rPr lang="en-US" altLang="zh-CN" sz="1200" b="0" i="0" kern="1200" dirty="0">
                <a:solidFill>
                  <a:schemeClr val="tx1"/>
                </a:solidFill>
                <a:effectLst/>
                <a:latin typeface="Arial" charset="0"/>
                <a:ea typeface="+mn-ea"/>
                <a:cs typeface="Arial" charset="0"/>
              </a:rPr>
              <a:t>)</a:t>
            </a:r>
            <a:r>
              <a:rPr lang="en-US" altLang="zh-CN" sz="1200" b="0" i="1" kern="1200" dirty="0">
                <a:solidFill>
                  <a:schemeClr val="tx1"/>
                </a:solidFill>
                <a:effectLst/>
                <a:latin typeface="Arial" charset="0"/>
                <a:ea typeface="+mn-ea"/>
                <a:cs typeface="Arial" charset="0"/>
              </a:rPr>
              <a:t> Free previously allocated block of memory. </a:t>
            </a:r>
            <a:br>
              <a:rPr lang="en-US" altLang="zh-CN" sz="1200" b="0" i="1" kern="1200" dirty="0">
                <a:solidFill>
                  <a:schemeClr val="tx1"/>
                </a:solidFill>
                <a:effectLst/>
                <a:latin typeface="Arial" charset="0"/>
                <a:ea typeface="+mn-ea"/>
                <a:cs typeface="Arial" charset="0"/>
              </a:rPr>
            </a:br>
            <a:r>
              <a:rPr lang="en-US" altLang="zh-CN" sz="1200" b="0" i="0" kern="1200" dirty="0" err="1">
                <a:solidFill>
                  <a:schemeClr val="tx1"/>
                </a:solidFill>
                <a:effectLst/>
                <a:latin typeface="Arial" charset="0"/>
                <a:ea typeface="+mn-ea"/>
                <a:cs typeface="Arial" charset="0"/>
              </a:rPr>
              <a:t>size_type</a:t>
            </a:r>
            <a:r>
              <a:rPr lang="en-US" altLang="zh-CN" sz="1200" b="0"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10"/>
              </a:rPr>
              <a:t>max_size</a:t>
            </a:r>
            <a:r>
              <a:rPr lang="en-US" altLang="zh-CN" sz="1200" b="0" i="0" kern="1200" dirty="0">
                <a:solidFill>
                  <a:schemeClr val="tx1"/>
                </a:solidFill>
                <a:effectLst/>
                <a:latin typeface="Arial" charset="0"/>
                <a:ea typeface="+mn-ea"/>
                <a:cs typeface="Arial" charset="0"/>
              </a:rPr>
              <a:t> ()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throw ()</a:t>
            </a:r>
            <a:r>
              <a:rPr lang="en-US" altLang="zh-CN" sz="1200" b="0" i="1" kern="1200" dirty="0">
                <a:solidFill>
                  <a:schemeClr val="tx1"/>
                </a:solidFill>
                <a:effectLst/>
                <a:latin typeface="Arial" charset="0"/>
                <a:ea typeface="+mn-ea"/>
                <a:cs typeface="Arial" charset="0"/>
              </a:rPr>
              <a:t> Largest value for which method allocate might succeed. </a:t>
            </a:r>
            <a:br>
              <a:rPr lang="en-US" altLang="zh-CN" sz="1200" b="0" i="1" kern="1200" dirty="0">
                <a:solidFill>
                  <a:schemeClr val="tx1"/>
                </a:solidFill>
                <a:effectLst/>
                <a:latin typeface="Arial" charset="0"/>
                <a:ea typeface="+mn-ea"/>
                <a:cs typeface="Arial" charset="0"/>
              </a:rPr>
            </a:br>
            <a:r>
              <a:rPr lang="en-US" altLang="zh-CN" sz="1200" b="0" i="0" kern="1200" dirty="0">
                <a:solidFill>
                  <a:schemeClr val="tx1"/>
                </a:solidFill>
                <a:effectLst/>
                <a:latin typeface="Arial" charset="0"/>
                <a:ea typeface="+mn-ea"/>
                <a:cs typeface="Arial" charset="0"/>
              </a:rPr>
              <a:t>void </a:t>
            </a:r>
            <a:r>
              <a:rPr lang="en-US" altLang="zh-CN" sz="1200" b="1" i="0" u="none" strike="noStrike" kern="1200" dirty="0">
                <a:solidFill>
                  <a:schemeClr val="tx1"/>
                </a:solidFill>
                <a:effectLst/>
                <a:latin typeface="Arial" charset="0"/>
                <a:ea typeface="+mn-ea"/>
                <a:cs typeface="Arial" charset="0"/>
                <a:hlinkClick r:id="rId11"/>
              </a:rPr>
              <a:t>construct</a:t>
            </a:r>
            <a:r>
              <a:rPr lang="en-US" altLang="zh-CN" sz="1200" b="0" i="0" kern="1200" dirty="0">
                <a:solidFill>
                  <a:schemeClr val="tx1"/>
                </a:solidFill>
                <a:effectLst/>
                <a:latin typeface="Arial" charset="0"/>
                <a:ea typeface="+mn-ea"/>
                <a:cs typeface="Arial" charset="0"/>
              </a:rPr>
              <a:t> (pointer p,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T &amp;value)</a:t>
            </a:r>
            <a:r>
              <a:rPr lang="en-US" altLang="zh-CN" sz="1200" b="0" i="1" kern="1200" dirty="0">
                <a:solidFill>
                  <a:schemeClr val="tx1"/>
                </a:solidFill>
                <a:effectLst/>
                <a:latin typeface="Arial" charset="0"/>
                <a:ea typeface="+mn-ea"/>
                <a:cs typeface="Arial" charset="0"/>
              </a:rPr>
              <a:t> Copy-construct value at location pointed to by p. </a:t>
            </a:r>
            <a:br>
              <a:rPr lang="en-US" altLang="zh-CN" sz="1200" b="0" i="1" kern="1200" dirty="0">
                <a:solidFill>
                  <a:schemeClr val="tx1"/>
                </a:solidFill>
                <a:effectLst/>
                <a:latin typeface="Arial" charset="0"/>
                <a:ea typeface="+mn-ea"/>
                <a:cs typeface="Arial" charset="0"/>
              </a:rPr>
            </a:br>
            <a:r>
              <a:rPr lang="en-US" altLang="zh-CN" sz="1200" b="0" i="0" kern="1200" dirty="0">
                <a:solidFill>
                  <a:schemeClr val="tx1"/>
                </a:solidFill>
                <a:effectLst/>
                <a:latin typeface="Arial" charset="0"/>
                <a:ea typeface="+mn-ea"/>
                <a:cs typeface="Arial" charset="0"/>
              </a:rPr>
              <a:t>void </a:t>
            </a:r>
            <a:r>
              <a:rPr lang="en-US" altLang="zh-CN" sz="1200" b="1" i="0" u="none" strike="noStrike" kern="1200" dirty="0">
                <a:solidFill>
                  <a:schemeClr val="tx1"/>
                </a:solidFill>
                <a:effectLst/>
                <a:latin typeface="Arial" charset="0"/>
                <a:ea typeface="+mn-ea"/>
                <a:cs typeface="Arial" charset="0"/>
                <a:hlinkClick r:id="rId12"/>
              </a:rPr>
              <a:t>destroy</a:t>
            </a:r>
            <a:r>
              <a:rPr lang="en-US" altLang="zh-CN" sz="1200" b="0" i="0" kern="1200" dirty="0">
                <a:solidFill>
                  <a:schemeClr val="tx1"/>
                </a:solidFill>
                <a:effectLst/>
                <a:latin typeface="Arial" charset="0"/>
                <a:ea typeface="+mn-ea"/>
                <a:cs typeface="Arial" charset="0"/>
              </a:rPr>
              <a:t> (pointer p)</a:t>
            </a:r>
            <a:r>
              <a:rPr lang="en-US" altLang="zh-CN" sz="1200" b="0" i="1" kern="1200" dirty="0">
                <a:solidFill>
                  <a:schemeClr val="tx1"/>
                </a:solidFill>
                <a:effectLst/>
                <a:latin typeface="Arial" charset="0"/>
                <a:ea typeface="+mn-ea"/>
                <a:cs typeface="Arial" charset="0"/>
              </a:rPr>
              <a:t> Destroy value at location pointed to by p. </a:t>
            </a:r>
            <a:br>
              <a:rPr lang="en-US" altLang="zh-CN" sz="1200" b="0" i="1" kern="1200" dirty="0">
                <a:solidFill>
                  <a:schemeClr val="tx1"/>
                </a:solidFill>
                <a:effectLst/>
                <a:latin typeface="Arial" charset="0"/>
                <a:ea typeface="+mn-ea"/>
                <a:cs typeface="Arial" charset="0"/>
              </a:rPr>
            </a:br>
            <a:br>
              <a:rPr lang="en-US" altLang="zh-CN" sz="1200" b="0" i="0" kern="1200" dirty="0">
                <a:solidFill>
                  <a:schemeClr val="tx1"/>
                </a:solidFill>
                <a:effectLst/>
                <a:latin typeface="Arial" charset="0"/>
                <a:ea typeface="+mn-ea"/>
                <a:cs typeface="Arial" charset="0"/>
              </a:rPr>
            </a:br>
            <a:r>
              <a:rPr lang="en-US" altLang="zh-CN" sz="1200" b="1" i="0" kern="1200" dirty="0">
                <a:solidFill>
                  <a:schemeClr val="tx1"/>
                </a:solidFill>
                <a:effectLst/>
                <a:latin typeface="Arial" charset="0"/>
                <a:ea typeface="+mn-ea"/>
                <a:cs typeface="Arial" charset="0"/>
              </a:rPr>
              <a:t>Static Public Member Functions</a:t>
            </a:r>
          </a:p>
          <a:p>
            <a:r>
              <a:rPr lang="en-US" altLang="zh-CN" sz="1200" b="1" i="0" u="none" strike="noStrike" kern="1200" dirty="0" err="1">
                <a:solidFill>
                  <a:schemeClr val="tx1"/>
                </a:solidFill>
                <a:effectLst/>
                <a:latin typeface="Arial" charset="0"/>
                <a:ea typeface="+mn-ea"/>
                <a:cs typeface="Arial" charset="0"/>
                <a:hlinkClick r:id="rId6"/>
              </a:rPr>
              <a:t>malloc_type</a:t>
            </a:r>
            <a:r>
              <a:rPr lang="en-US" altLang="zh-CN" sz="1200" b="0"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13"/>
              </a:rPr>
              <a:t>allocator_type</a:t>
            </a:r>
            <a:r>
              <a:rPr lang="en-US" altLang="zh-CN"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 Returns current allocator. </a:t>
            </a:r>
            <a:br>
              <a:rPr lang="en-US" altLang="zh-CN" sz="1200" b="0" i="1" kern="1200" dirty="0">
                <a:solidFill>
                  <a:schemeClr val="tx1"/>
                </a:solidFill>
                <a:effectLst/>
                <a:latin typeface="Arial" charset="0"/>
                <a:ea typeface="+mn-ea"/>
                <a:cs typeface="Arial" charset="0"/>
              </a:rPr>
            </a:br>
            <a:endParaRPr lang="en-US" altLang="zh-CN" sz="1200" b="0" i="0" kern="1200" dirty="0">
              <a:solidFill>
                <a:schemeClr val="tx1"/>
              </a:solidFill>
              <a:effectLst/>
              <a:latin typeface="Arial" charset="0"/>
              <a:ea typeface="+mn-ea"/>
              <a:cs typeface="Arial" charset="0"/>
            </a:endParaRPr>
          </a:p>
          <a:p>
            <a:r>
              <a:rPr lang="en-US" altLang="zh-CN" sz="1200" b="1" i="0" kern="1200" dirty="0">
                <a:solidFill>
                  <a:schemeClr val="tx1"/>
                </a:solidFill>
                <a:effectLst/>
                <a:latin typeface="Arial" charset="0"/>
                <a:ea typeface="+mn-ea"/>
                <a:cs typeface="Arial" charset="0"/>
              </a:rPr>
              <a:t>Detailed Description</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T&gt;</a:t>
            </a:r>
            <a:br>
              <a:rPr lang="en-US" altLang="zh-CN" sz="1200" b="1" i="0" kern="1200" dirty="0">
                <a:solidFill>
                  <a:schemeClr val="tx1"/>
                </a:solidFill>
                <a:effectLst/>
                <a:latin typeface="Arial" charset="0"/>
                <a:ea typeface="+mn-ea"/>
                <a:cs typeface="Arial" charset="0"/>
              </a:rPr>
            </a:br>
            <a:r>
              <a:rPr lang="en-US" altLang="zh-CN" sz="1200" b="1" i="0" kern="1200" dirty="0">
                <a:solidFill>
                  <a:schemeClr val="tx1"/>
                </a:solidFill>
                <a:effectLst/>
                <a:latin typeface="Arial" charset="0"/>
                <a:ea typeface="+mn-ea"/>
                <a:cs typeface="Arial" charset="0"/>
              </a:rPr>
              <a:t>class </a:t>
            </a:r>
            <a:r>
              <a:rPr lang="en-US" altLang="zh-CN" sz="1200" b="1" i="0" kern="1200" dirty="0" err="1">
                <a:solidFill>
                  <a:schemeClr val="tx1"/>
                </a:solidFill>
                <a:effectLst/>
                <a:latin typeface="Arial" charset="0"/>
                <a:ea typeface="+mn-ea"/>
                <a:cs typeface="Arial" charset="0"/>
              </a:rPr>
              <a:t>tbb</a:t>
            </a:r>
            <a:r>
              <a:rPr lang="en-US" altLang="zh-CN" sz="1200" b="1" i="0" kern="1200" dirty="0">
                <a:solidFill>
                  <a:schemeClr val="tx1"/>
                </a:solidFill>
                <a:effectLst/>
                <a:latin typeface="Arial" charset="0"/>
                <a:ea typeface="+mn-ea"/>
                <a:cs typeface="Arial" charset="0"/>
              </a:rPr>
              <a:t>::</a:t>
            </a:r>
            <a:r>
              <a:rPr lang="en-US" altLang="zh-CN" sz="1200" b="1" i="0" kern="1200" dirty="0" err="1">
                <a:solidFill>
                  <a:schemeClr val="tx1"/>
                </a:solidFill>
                <a:effectLst/>
                <a:latin typeface="Arial" charset="0"/>
                <a:ea typeface="+mn-ea"/>
                <a:cs typeface="Arial" charset="0"/>
              </a:rPr>
              <a:t>tbb_allocator</a:t>
            </a:r>
            <a:r>
              <a:rPr lang="en-US" altLang="zh-CN" sz="1200" b="1" i="0" kern="1200" dirty="0">
                <a:solidFill>
                  <a:schemeClr val="tx1"/>
                </a:solidFill>
                <a:effectLst/>
                <a:latin typeface="Arial" charset="0"/>
                <a:ea typeface="+mn-ea"/>
                <a:cs typeface="Arial" charset="0"/>
              </a:rPr>
              <a:t>&lt; T &gt;</a:t>
            </a:r>
          </a:p>
          <a:p>
            <a:r>
              <a:rPr lang="en-US" altLang="zh-CN" sz="1200" b="0" i="0" kern="1200" dirty="0">
                <a:solidFill>
                  <a:schemeClr val="tx1"/>
                </a:solidFill>
                <a:effectLst/>
                <a:latin typeface="Arial" charset="0"/>
                <a:ea typeface="+mn-ea"/>
                <a:cs typeface="Arial" charset="0"/>
              </a:rPr>
              <a:t>Meets "allocator" requirements of ISO C++ Standard, Section 20.1.5.The class selects the best memory allocation mechanism available from </a:t>
            </a:r>
            <a:r>
              <a:rPr lang="en-US" altLang="zh-CN" sz="1200" b="0" i="0" kern="1200" dirty="0" err="1">
                <a:solidFill>
                  <a:schemeClr val="tx1"/>
                </a:solidFill>
                <a:effectLst/>
                <a:latin typeface="Arial" charset="0"/>
                <a:ea typeface="+mn-ea"/>
                <a:cs typeface="Arial" charset="0"/>
              </a:rPr>
              <a:t>scalable_malloc</a:t>
            </a:r>
            <a:r>
              <a:rPr lang="en-US" altLang="zh-CN" sz="1200" b="0" i="0" kern="1200" dirty="0">
                <a:solidFill>
                  <a:schemeClr val="tx1"/>
                </a:solidFill>
                <a:effectLst/>
                <a:latin typeface="Arial" charset="0"/>
                <a:ea typeface="+mn-ea"/>
                <a:cs typeface="Arial" charset="0"/>
              </a:rPr>
              <a:t> and standard </a:t>
            </a:r>
            <a:r>
              <a:rPr lang="en-US" altLang="zh-CN" sz="1200" b="0" i="0" kern="1200" dirty="0" err="1">
                <a:solidFill>
                  <a:schemeClr val="tx1"/>
                </a:solidFill>
                <a:effectLst/>
                <a:latin typeface="Arial" charset="0"/>
                <a:ea typeface="+mn-ea"/>
                <a:cs typeface="Arial" charset="0"/>
              </a:rPr>
              <a:t>malloc</a:t>
            </a:r>
            <a:r>
              <a:rPr lang="en-US" altLang="zh-CN" sz="1200" b="0" i="0" kern="1200" dirty="0">
                <a:solidFill>
                  <a:schemeClr val="tx1"/>
                </a:solidFill>
                <a:effectLst/>
                <a:latin typeface="Arial" charset="0"/>
                <a:ea typeface="+mn-ea"/>
                <a:cs typeface="Arial" charset="0"/>
              </a:rPr>
              <a:t>. The members are ordered the same way they are in section 20.4.1 of the ISO C++ standard.</a:t>
            </a:r>
          </a:p>
          <a:p>
            <a:r>
              <a:rPr lang="en-US" altLang="zh-CN" sz="1200" b="0" i="0" kern="1200" dirty="0">
                <a:solidFill>
                  <a:schemeClr val="tx1"/>
                </a:solidFill>
                <a:effectLst/>
                <a:latin typeface="Arial" charset="0"/>
                <a:ea typeface="+mn-ea"/>
                <a:cs typeface="Arial" charset="0"/>
              </a:rPr>
              <a:t>The documentation for this class was generated from the following file:</a:t>
            </a:r>
            <a:r>
              <a:rPr lang="en-US" altLang="zh-CN" sz="1200" b="1" i="0" u="none" strike="noStrike" kern="1200" dirty="0">
                <a:solidFill>
                  <a:schemeClr val="tx1"/>
                </a:solidFill>
                <a:effectLst/>
                <a:latin typeface="Arial" charset="0"/>
                <a:ea typeface="+mn-ea"/>
                <a:cs typeface="Arial" charset="0"/>
                <a:hlinkClick r:id="rId4"/>
              </a:rPr>
              <a:t>tbb_allocator.h</a:t>
            </a:r>
            <a:endParaRPr lang="en-US" altLang="zh-CN" sz="1200" b="0" i="0" kern="1200" dirty="0">
              <a:solidFill>
                <a:schemeClr val="tx1"/>
              </a:solidFill>
              <a:effectLst/>
              <a:latin typeface="Arial" charset="0"/>
              <a:ea typeface="+mn-ea"/>
              <a:cs typeface="Arial" charset="0"/>
            </a:endParaRPr>
          </a:p>
          <a:p>
            <a:endParaRPr lang="zh-CN" altLang="en-US" dirty="0"/>
          </a:p>
        </p:txBody>
      </p:sp>
      <p:sp>
        <p:nvSpPr>
          <p:cNvPr id="4" name="灯片编号占位符 3"/>
          <p:cNvSpPr>
            <a:spLocks noGrp="1"/>
          </p:cNvSpPr>
          <p:nvPr>
            <p:ph type="sldNum" sz="quarter" idx="10"/>
          </p:nvPr>
        </p:nvSpPr>
        <p:spPr/>
        <p:txBody>
          <a:bodyPr/>
          <a:lstStyle/>
          <a:p>
            <a:pPr>
              <a:defRPr/>
            </a:pPr>
            <a:fld id="{B11E42A8-665C-403D-AEB3-AC6DD930C62E}" type="slidenum">
              <a:rPr lang="zh-CN" altLang="en-US" smtClean="0"/>
              <a:pPr>
                <a:defRPr/>
              </a:pPr>
              <a:t>101</a:t>
            </a:fld>
            <a:endParaRPr lang="en-US" altLang="zh-CN"/>
          </a:p>
        </p:txBody>
      </p:sp>
    </p:spTree>
    <p:extLst>
      <p:ext uri="{BB962C8B-B14F-4D97-AF65-F5344CB8AC3E}">
        <p14:creationId xmlns:p14="http://schemas.microsoft.com/office/powerpoint/2010/main" val="3510756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2E0502F3-1A76-4C5D-9900-57EEF3D38004}" type="datetime8">
              <a:rPr lang="en-US" altLang="en-US"/>
              <a:pPr/>
              <a:t>11/3/22 10:22 AM</a:t>
            </a:fld>
            <a:endParaRPr lang="en-US" altLang="en-US"/>
          </a:p>
        </p:txBody>
      </p:sp>
      <p:sp>
        <p:nvSpPr>
          <p:cNvPr id="6" name="Rectangle 6"/>
          <p:cNvSpPr>
            <a:spLocks noGrp="1" noChangeArrowheads="1"/>
          </p:cNvSpPr>
          <p:nvPr>
            <p:ph type="ftr" sz="quarter" idx="4"/>
          </p:nvPr>
        </p:nvSpPr>
        <p:spPr>
          <a:ln/>
        </p:spPr>
        <p:txBody>
          <a:bodyPr/>
          <a:lstStyle/>
          <a:p>
            <a:pPr eaLnBrk="1" hangingPunct="1"/>
            <a:r>
              <a:rPr lang="en-US" altLang="en-US"/>
              <a:t>©2004 Microsoft Corporation. All rights reserved.</a:t>
            </a:r>
          </a:p>
          <a:p>
            <a:r>
              <a:rPr lang="en-US" altLang="en-US"/>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51DD179A-9454-404A-A79E-5D7F7FC142EE}" type="slidenum">
              <a:rPr lang="en-US" altLang="en-US"/>
              <a:pPr/>
              <a:t>27</a:t>
            </a:fld>
            <a:endParaRPr lang="en-US" altLang="en-US"/>
          </a:p>
        </p:txBody>
      </p:sp>
      <p:sp>
        <p:nvSpPr>
          <p:cNvPr id="449538" name="Rectangle 2"/>
          <p:cNvSpPr>
            <a:spLocks noGrp="1" noRot="1" noChangeAspect="1" noChangeArrowheads="1" noTextEdit="1"/>
          </p:cNvSpPr>
          <p:nvPr>
            <p:ph type="sldImg"/>
          </p:nvPr>
        </p:nvSpPr>
        <p:spPr>
          <a:ln/>
        </p:spPr>
      </p:sp>
      <p:sp>
        <p:nvSpPr>
          <p:cNvPr id="449539" name="Rectangle 3"/>
          <p:cNvSpPr>
            <a:spLocks noGrp="1" noChangeArrowheads="1"/>
          </p:cNvSpPr>
          <p:nvPr>
            <p:ph type="body" idx="1"/>
          </p:nvPr>
        </p:nvSpPr>
        <p:spPr/>
        <p:txBody>
          <a:bodyPr/>
          <a:lstStyle/>
          <a:p>
            <a:pPr marL="228600" indent="-228600">
              <a:buFontTx/>
              <a:buAutoNum type="arabicPeriod"/>
            </a:pPr>
            <a:r>
              <a:rPr lang="en-US" altLang="en-US"/>
              <a:t>Start with main thread, look for major tasks</a:t>
            </a:r>
          </a:p>
          <a:p>
            <a:pPr marL="228600" indent="-228600">
              <a:buFontTx/>
              <a:buAutoNum type="arabicPeriod"/>
            </a:pPr>
            <a:r>
              <a:rPr lang="en-US" altLang="en-US"/>
              <a:t>Split out into Game/Rendering</a:t>
            </a:r>
          </a:p>
          <a:p>
            <a:pPr marL="228600" indent="-228600">
              <a:buFontTx/>
              <a:buAutoNum type="arabicPeriod"/>
            </a:pPr>
            <a:r>
              <a:rPr lang="en-US" altLang="en-US"/>
              <a:t>Add synch points… other than at those points, both threads can run independently</a:t>
            </a:r>
          </a:p>
          <a:p>
            <a:pPr marL="228600" indent="-228600">
              <a:buFontTx/>
              <a:buAutoNum type="arabicPeriod"/>
            </a:pPr>
            <a:r>
              <a:rPr lang="en-US" altLang="en-US"/>
              <a:t>Look for additional parallelizable tasks… physics might be a good candidate</a:t>
            </a:r>
          </a:p>
          <a:p>
            <a:pPr marL="228600" indent="-228600">
              <a:buFontTx/>
              <a:buAutoNum type="arabicPeriod"/>
            </a:pPr>
            <a:r>
              <a:rPr lang="en-US" altLang="en-US"/>
              <a:t>Synch points before and after</a:t>
            </a:r>
          </a:p>
          <a:p>
            <a:pPr marL="228600" indent="-228600">
              <a:buFontTx/>
              <a:buAutoNum type="arabicPeriod"/>
            </a:pPr>
            <a:r>
              <a:rPr lang="en-US" altLang="en-US"/>
              <a:t>Break out other parallelizable tasks</a:t>
            </a:r>
          </a:p>
          <a:p>
            <a:pPr marL="228600" indent="-228600">
              <a:buFontTx/>
              <a:buAutoNum type="arabicPeriod"/>
            </a:pPr>
            <a:r>
              <a:rPr lang="en-US" altLang="en-US"/>
              <a:t>Look for tasks that can run independently of main threads… service requests</a:t>
            </a:r>
          </a:p>
          <a:p>
            <a:pPr marL="228600" indent="-228600">
              <a:buFontTx/>
              <a:buAutoNum type="arabicPeriod"/>
            </a:pPr>
            <a:r>
              <a:rPr lang="en-US" altLang="en-US"/>
              <a:t>Add communication but keep it to a minimum</a:t>
            </a:r>
          </a:p>
          <a:p>
            <a:pPr marL="228600" indent="-228600"/>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Arial" charset="0"/>
                <a:ea typeface="+mn-ea"/>
                <a:cs typeface="Arial" charset="0"/>
              </a:rPr>
              <a:t>std</a:t>
            </a:r>
            <a:r>
              <a:rPr lang="en-US" altLang="zh-CN" sz="1200" b="0" i="0" kern="1200" dirty="0">
                <a:solidFill>
                  <a:schemeClr val="tx1"/>
                </a:solidFill>
                <a:effectLst/>
                <a:latin typeface="Arial" charset="0"/>
                <a:ea typeface="+mn-ea"/>
                <a:cs typeface="Arial" charset="0"/>
              </a:rPr>
              <a:t>::</a:t>
            </a:r>
            <a:r>
              <a:rPr lang="en-US" altLang="zh-CN" sz="1200" b="0" i="0" kern="1200" dirty="0" err="1">
                <a:solidFill>
                  <a:schemeClr val="tx1"/>
                </a:solidFill>
                <a:effectLst/>
                <a:latin typeface="Arial" charset="0"/>
                <a:ea typeface="+mn-ea"/>
                <a:cs typeface="Arial" charset="0"/>
              </a:rPr>
              <a:t>basic_string</a:t>
            </a:r>
            <a:r>
              <a:rPr lang="en-US" altLang="zh-CN" sz="1200" b="0" i="0" kern="1200" dirty="0">
                <a:solidFill>
                  <a:schemeClr val="tx1"/>
                </a:solidFill>
                <a:effectLst/>
                <a:latin typeface="Arial" charset="0"/>
                <a:ea typeface="+mn-ea"/>
                <a:cs typeface="Arial" charset="0"/>
              </a:rPr>
              <a:t>&lt;</a:t>
            </a:r>
            <a:r>
              <a:rPr lang="en-US" altLang="zh-CN" sz="1200" b="0" i="0" kern="1200" dirty="0" err="1">
                <a:solidFill>
                  <a:schemeClr val="tx1"/>
                </a:solidFill>
                <a:effectLst/>
                <a:latin typeface="Arial" charset="0"/>
                <a:ea typeface="+mn-ea"/>
                <a:cs typeface="Arial" charset="0"/>
              </a:rPr>
              <a:t>CharT</a:t>
            </a:r>
            <a:r>
              <a:rPr lang="en-US" altLang="zh-CN" sz="1200" b="0" i="0" kern="1200" dirty="0">
                <a:solidFill>
                  <a:schemeClr val="tx1"/>
                </a:solidFill>
                <a:effectLst/>
                <a:latin typeface="Arial" charset="0"/>
                <a:ea typeface="+mn-ea"/>
                <a:cs typeface="Arial" charset="0"/>
              </a:rPr>
              <a:t>, Traits, Allocator&gt;::compare</a:t>
            </a:r>
          </a:p>
          <a:p>
            <a:pPr rtl="0"/>
            <a:endParaRPr lang="en-US" altLang="zh-CN" sz="1200" b="0" i="0" kern="1200" dirty="0">
              <a:solidFill>
                <a:schemeClr val="tx1"/>
              </a:solidFill>
              <a:effectLst/>
              <a:latin typeface="Arial" charset="0"/>
              <a:ea typeface="+mn-ea"/>
              <a:cs typeface="Arial" charset="0"/>
            </a:endParaRPr>
          </a:p>
          <a:p>
            <a:pPr rtl="0"/>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int</a:t>
            </a:r>
            <a:r>
              <a:rPr lang="en-US" altLang="zh-CN" sz="1200" b="0" i="0" kern="1200" dirty="0">
                <a:solidFill>
                  <a:schemeClr val="tx1"/>
                </a:solidFill>
                <a:effectLst/>
                <a:latin typeface="Arial" charset="0"/>
                <a:ea typeface="+mn-ea"/>
                <a:cs typeface="Arial" charset="0"/>
              </a:rPr>
              <a:t> compare(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basic_string</a:t>
            </a:r>
            <a:r>
              <a:rPr lang="en-US" altLang="zh-CN" sz="1200" b="0" i="0" kern="1200" dirty="0">
                <a:solidFill>
                  <a:schemeClr val="tx1"/>
                </a:solidFill>
                <a:effectLst/>
                <a:latin typeface="Arial" charset="0"/>
                <a:ea typeface="+mn-ea"/>
                <a:cs typeface="Arial" charset="0"/>
              </a:rPr>
              <a:t>&amp; </a:t>
            </a:r>
            <a:r>
              <a:rPr lang="en-US" altLang="zh-CN" sz="1200" b="0" i="0" kern="1200" dirty="0" err="1">
                <a:solidFill>
                  <a:schemeClr val="tx1"/>
                </a:solidFill>
                <a:effectLst/>
                <a:latin typeface="Arial" charset="0"/>
                <a:ea typeface="+mn-ea"/>
                <a:cs typeface="Arial" charset="0"/>
              </a:rPr>
              <a:t>str</a:t>
            </a:r>
            <a:r>
              <a:rPr lang="en-US" altLang="zh-CN" sz="1200" b="0" i="0" kern="1200" dirty="0">
                <a:solidFill>
                  <a:schemeClr val="tx1"/>
                </a:solidFill>
                <a:effectLst/>
                <a:latin typeface="Arial" charset="0"/>
                <a:ea typeface="+mn-ea"/>
                <a:cs typeface="Arial" charset="0"/>
              </a:rPr>
              <a:t> )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a:t>
            </a:r>
          </a:p>
          <a:p>
            <a:pPr rtl="0"/>
            <a:r>
              <a:rPr lang="en-US" altLang="zh-CN" sz="1200" b="0" i="0" kern="1200" dirty="0" err="1">
                <a:solidFill>
                  <a:schemeClr val="tx1"/>
                </a:solidFill>
                <a:effectLst/>
                <a:latin typeface="Arial" charset="0"/>
                <a:ea typeface="+mn-ea"/>
                <a:cs typeface="Arial" charset="0"/>
              </a:rPr>
              <a:t>int</a:t>
            </a:r>
            <a:r>
              <a:rPr lang="en-US" altLang="zh-CN" sz="1200" b="0" i="0" kern="1200" dirty="0">
                <a:solidFill>
                  <a:schemeClr val="tx1"/>
                </a:solidFill>
                <a:effectLst/>
                <a:latin typeface="Arial" charset="0"/>
                <a:ea typeface="+mn-ea"/>
                <a:cs typeface="Arial" charset="0"/>
              </a:rPr>
              <a:t> compare(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basic_string</a:t>
            </a:r>
            <a:r>
              <a:rPr lang="en-US" altLang="zh-CN" sz="1200" b="0" i="0" kern="1200" dirty="0">
                <a:solidFill>
                  <a:schemeClr val="tx1"/>
                </a:solidFill>
                <a:effectLst/>
                <a:latin typeface="Arial" charset="0"/>
                <a:ea typeface="+mn-ea"/>
                <a:cs typeface="Arial" charset="0"/>
              </a:rPr>
              <a:t>&amp; </a:t>
            </a:r>
            <a:r>
              <a:rPr lang="en-US" altLang="zh-CN" sz="1200" b="0" i="0" kern="1200" dirty="0" err="1">
                <a:solidFill>
                  <a:schemeClr val="tx1"/>
                </a:solidFill>
                <a:effectLst/>
                <a:latin typeface="Arial" charset="0"/>
                <a:ea typeface="+mn-ea"/>
                <a:cs typeface="Arial" charset="0"/>
              </a:rPr>
              <a:t>str</a:t>
            </a:r>
            <a:r>
              <a:rPr lang="en-US" altLang="zh-CN" sz="1200" b="0" i="0" kern="1200" dirty="0">
                <a:solidFill>
                  <a:schemeClr val="tx1"/>
                </a:solidFill>
                <a:effectLst/>
                <a:latin typeface="Arial" charset="0"/>
                <a:ea typeface="+mn-ea"/>
                <a:cs typeface="Arial" charset="0"/>
              </a:rPr>
              <a:t> )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noexcept</a:t>
            </a:r>
            <a:r>
              <a:rPr lang="en-US" altLang="zh-CN" sz="1200" b="0" i="0" kern="1200" dirty="0">
                <a:solidFill>
                  <a:schemeClr val="tx1"/>
                </a:solidFill>
                <a:effectLst/>
                <a:latin typeface="Arial" charset="0"/>
                <a:ea typeface="+mn-ea"/>
                <a:cs typeface="Arial" charset="0"/>
              </a:rPr>
              <a:t>;</a:t>
            </a:r>
          </a:p>
          <a:p>
            <a:pPr rtl="0"/>
            <a:r>
              <a:rPr lang="en-US" altLang="zh-CN" sz="1200" b="0" i="0" kern="1200" dirty="0" err="1">
                <a:solidFill>
                  <a:schemeClr val="tx1"/>
                </a:solidFill>
                <a:effectLst/>
                <a:latin typeface="Arial" charset="0"/>
                <a:ea typeface="+mn-ea"/>
                <a:cs typeface="Arial" charset="0"/>
              </a:rPr>
              <a:t>int</a:t>
            </a:r>
            <a:r>
              <a:rPr lang="en-US" altLang="zh-CN" sz="1200" b="0" i="0" kern="1200" dirty="0">
                <a:solidFill>
                  <a:schemeClr val="tx1"/>
                </a:solidFill>
                <a:effectLst/>
                <a:latin typeface="Arial" charset="0"/>
                <a:ea typeface="+mn-ea"/>
                <a:cs typeface="Arial" charset="0"/>
              </a:rPr>
              <a:t> compare( </a:t>
            </a:r>
            <a:r>
              <a:rPr lang="en-US" altLang="zh-CN" sz="1200" b="0" i="0" kern="1200" dirty="0" err="1">
                <a:solidFill>
                  <a:schemeClr val="tx1"/>
                </a:solidFill>
                <a:effectLst/>
                <a:latin typeface="Arial" charset="0"/>
                <a:ea typeface="+mn-ea"/>
                <a:cs typeface="Arial" charset="0"/>
              </a:rPr>
              <a:t>size_type</a:t>
            </a:r>
            <a:r>
              <a:rPr lang="en-US" altLang="zh-CN" sz="1200" b="0" i="0" kern="1200" dirty="0">
                <a:solidFill>
                  <a:schemeClr val="tx1"/>
                </a:solidFill>
                <a:effectLst/>
                <a:latin typeface="Arial" charset="0"/>
                <a:ea typeface="+mn-ea"/>
                <a:cs typeface="Arial" charset="0"/>
              </a:rPr>
              <a:t> pos1, </a:t>
            </a:r>
            <a:r>
              <a:rPr lang="en-US" altLang="zh-CN" sz="1200" b="0" i="0" kern="1200" dirty="0" err="1">
                <a:solidFill>
                  <a:schemeClr val="tx1"/>
                </a:solidFill>
                <a:effectLst/>
                <a:latin typeface="Arial" charset="0"/>
                <a:ea typeface="+mn-ea"/>
                <a:cs typeface="Arial" charset="0"/>
              </a:rPr>
              <a:t>size_type</a:t>
            </a:r>
            <a:r>
              <a:rPr lang="en-US" altLang="zh-CN" sz="1200" b="0" i="0" kern="1200" dirty="0">
                <a:solidFill>
                  <a:schemeClr val="tx1"/>
                </a:solidFill>
                <a:effectLst/>
                <a:latin typeface="Arial" charset="0"/>
                <a:ea typeface="+mn-ea"/>
                <a:cs typeface="Arial" charset="0"/>
              </a:rPr>
              <a:t> count1,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basic_string</a:t>
            </a:r>
            <a:r>
              <a:rPr lang="en-US" altLang="zh-CN" sz="1200" b="0" i="0" kern="1200" dirty="0">
                <a:solidFill>
                  <a:schemeClr val="tx1"/>
                </a:solidFill>
                <a:effectLst/>
                <a:latin typeface="Arial" charset="0"/>
                <a:ea typeface="+mn-ea"/>
                <a:cs typeface="Arial" charset="0"/>
              </a:rPr>
              <a:t>&amp; </a:t>
            </a:r>
            <a:r>
              <a:rPr lang="en-US" altLang="zh-CN" sz="1200" b="0" i="0" kern="1200" dirty="0" err="1">
                <a:solidFill>
                  <a:schemeClr val="tx1"/>
                </a:solidFill>
                <a:effectLst/>
                <a:latin typeface="Arial" charset="0"/>
                <a:ea typeface="+mn-ea"/>
                <a:cs typeface="Arial" charset="0"/>
              </a:rPr>
              <a:t>str</a:t>
            </a:r>
            <a:r>
              <a:rPr lang="en-US" altLang="zh-CN" sz="1200" b="0" i="0" kern="1200" dirty="0">
                <a:solidFill>
                  <a:schemeClr val="tx1"/>
                </a:solidFill>
                <a:effectLst/>
                <a:latin typeface="Arial" charset="0"/>
                <a:ea typeface="+mn-ea"/>
                <a:cs typeface="Arial" charset="0"/>
              </a:rPr>
              <a:t> )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a:t>
            </a:r>
          </a:p>
          <a:p>
            <a:pPr rtl="0"/>
            <a:r>
              <a:rPr lang="en-US" altLang="zh-CN" sz="1200" b="0" i="0" kern="1200" dirty="0" err="1">
                <a:solidFill>
                  <a:schemeClr val="tx1"/>
                </a:solidFill>
                <a:effectLst/>
                <a:latin typeface="Arial" charset="0"/>
                <a:ea typeface="+mn-ea"/>
                <a:cs typeface="Arial" charset="0"/>
              </a:rPr>
              <a:t>int</a:t>
            </a:r>
            <a:r>
              <a:rPr lang="en-US" altLang="zh-CN" sz="1200" b="0" i="0" kern="1200" dirty="0">
                <a:solidFill>
                  <a:schemeClr val="tx1"/>
                </a:solidFill>
                <a:effectLst/>
                <a:latin typeface="Arial" charset="0"/>
                <a:ea typeface="+mn-ea"/>
                <a:cs typeface="Arial" charset="0"/>
              </a:rPr>
              <a:t> compare( </a:t>
            </a:r>
            <a:r>
              <a:rPr lang="en-US" altLang="zh-CN" sz="1200" b="0" i="0" kern="1200" dirty="0" err="1">
                <a:solidFill>
                  <a:schemeClr val="tx1"/>
                </a:solidFill>
                <a:effectLst/>
                <a:latin typeface="Arial" charset="0"/>
                <a:ea typeface="+mn-ea"/>
                <a:cs typeface="Arial" charset="0"/>
              </a:rPr>
              <a:t>size_type</a:t>
            </a:r>
            <a:r>
              <a:rPr lang="en-US" altLang="zh-CN" sz="1200" b="0" i="0" kern="1200" dirty="0">
                <a:solidFill>
                  <a:schemeClr val="tx1"/>
                </a:solidFill>
                <a:effectLst/>
                <a:latin typeface="Arial" charset="0"/>
                <a:ea typeface="+mn-ea"/>
                <a:cs typeface="Arial" charset="0"/>
              </a:rPr>
              <a:t> pos1, </a:t>
            </a:r>
            <a:r>
              <a:rPr lang="en-US" altLang="zh-CN" sz="1200" b="0" i="0" kern="1200" dirty="0" err="1">
                <a:solidFill>
                  <a:schemeClr val="tx1"/>
                </a:solidFill>
                <a:effectLst/>
                <a:latin typeface="Arial" charset="0"/>
                <a:ea typeface="+mn-ea"/>
                <a:cs typeface="Arial" charset="0"/>
              </a:rPr>
              <a:t>size_type</a:t>
            </a:r>
            <a:r>
              <a:rPr lang="en-US" altLang="zh-CN" sz="1200" b="0" i="0" kern="1200" dirty="0">
                <a:solidFill>
                  <a:schemeClr val="tx1"/>
                </a:solidFill>
                <a:effectLst/>
                <a:latin typeface="Arial" charset="0"/>
                <a:ea typeface="+mn-ea"/>
                <a:cs typeface="Arial" charset="0"/>
              </a:rPr>
              <a:t> count1,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basic_string</a:t>
            </a:r>
            <a:r>
              <a:rPr lang="en-US" altLang="zh-CN" sz="1200" b="0" i="0" kern="1200" dirty="0">
                <a:solidFill>
                  <a:schemeClr val="tx1"/>
                </a:solidFill>
                <a:effectLst/>
                <a:latin typeface="Arial" charset="0"/>
                <a:ea typeface="+mn-ea"/>
                <a:cs typeface="Arial" charset="0"/>
              </a:rPr>
              <a:t>&amp; </a:t>
            </a:r>
            <a:r>
              <a:rPr lang="en-US" altLang="zh-CN" sz="1200" b="0" i="0" kern="1200" dirty="0" err="1">
                <a:solidFill>
                  <a:schemeClr val="tx1"/>
                </a:solidFill>
                <a:effectLst/>
                <a:latin typeface="Arial" charset="0"/>
                <a:ea typeface="+mn-ea"/>
                <a:cs typeface="Arial" charset="0"/>
              </a:rPr>
              <a:t>str</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size_type</a:t>
            </a:r>
            <a:r>
              <a:rPr lang="en-US" altLang="zh-CN" sz="1200" b="0" i="0" kern="1200" dirty="0">
                <a:solidFill>
                  <a:schemeClr val="tx1"/>
                </a:solidFill>
                <a:effectLst/>
                <a:latin typeface="Arial" charset="0"/>
                <a:ea typeface="+mn-ea"/>
                <a:cs typeface="Arial" charset="0"/>
              </a:rPr>
              <a:t> pos2, </a:t>
            </a:r>
            <a:r>
              <a:rPr lang="en-US" altLang="zh-CN" sz="1200" b="0" i="0" kern="1200" dirty="0" err="1">
                <a:solidFill>
                  <a:schemeClr val="tx1"/>
                </a:solidFill>
                <a:effectLst/>
                <a:latin typeface="Arial" charset="0"/>
                <a:ea typeface="+mn-ea"/>
                <a:cs typeface="Arial" charset="0"/>
              </a:rPr>
              <a:t>size_type</a:t>
            </a:r>
            <a:r>
              <a:rPr lang="en-US" altLang="zh-CN" sz="1200" b="0" i="0" kern="1200" dirty="0">
                <a:solidFill>
                  <a:schemeClr val="tx1"/>
                </a:solidFill>
                <a:effectLst/>
                <a:latin typeface="Arial" charset="0"/>
                <a:ea typeface="+mn-ea"/>
                <a:cs typeface="Arial" charset="0"/>
              </a:rPr>
              <a:t> count2 )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a:t>
            </a:r>
          </a:p>
          <a:p>
            <a:pPr rtl="0"/>
            <a:r>
              <a:rPr lang="en-US" altLang="zh-CN" sz="1200" b="0" i="0" kern="1200" dirty="0" err="1">
                <a:solidFill>
                  <a:schemeClr val="tx1"/>
                </a:solidFill>
                <a:effectLst/>
                <a:latin typeface="Arial" charset="0"/>
                <a:ea typeface="+mn-ea"/>
                <a:cs typeface="Arial" charset="0"/>
              </a:rPr>
              <a:t>int</a:t>
            </a:r>
            <a:r>
              <a:rPr lang="en-US" altLang="zh-CN" sz="1200" b="0" i="0" kern="1200" dirty="0">
                <a:solidFill>
                  <a:schemeClr val="tx1"/>
                </a:solidFill>
                <a:effectLst/>
                <a:latin typeface="Arial" charset="0"/>
                <a:ea typeface="+mn-ea"/>
                <a:cs typeface="Arial" charset="0"/>
              </a:rPr>
              <a:t> compare( </a:t>
            </a:r>
            <a:r>
              <a:rPr lang="en-US" altLang="zh-CN" sz="1200" b="0" i="0" kern="1200" dirty="0" err="1">
                <a:solidFill>
                  <a:schemeClr val="tx1"/>
                </a:solidFill>
                <a:effectLst/>
                <a:latin typeface="Arial" charset="0"/>
                <a:ea typeface="+mn-ea"/>
                <a:cs typeface="Arial" charset="0"/>
              </a:rPr>
              <a:t>size_type</a:t>
            </a:r>
            <a:r>
              <a:rPr lang="en-US" altLang="zh-CN" sz="1200" b="0" i="0" kern="1200" dirty="0">
                <a:solidFill>
                  <a:schemeClr val="tx1"/>
                </a:solidFill>
                <a:effectLst/>
                <a:latin typeface="Arial" charset="0"/>
                <a:ea typeface="+mn-ea"/>
                <a:cs typeface="Arial" charset="0"/>
              </a:rPr>
              <a:t> pos1, </a:t>
            </a:r>
            <a:r>
              <a:rPr lang="en-US" altLang="zh-CN" sz="1200" b="0" i="0" kern="1200" dirty="0" err="1">
                <a:solidFill>
                  <a:schemeClr val="tx1"/>
                </a:solidFill>
                <a:effectLst/>
                <a:latin typeface="Arial" charset="0"/>
                <a:ea typeface="+mn-ea"/>
                <a:cs typeface="Arial" charset="0"/>
              </a:rPr>
              <a:t>size_type</a:t>
            </a:r>
            <a:r>
              <a:rPr lang="en-US" altLang="zh-CN" sz="1200" b="0" i="0" kern="1200" dirty="0">
                <a:solidFill>
                  <a:schemeClr val="tx1"/>
                </a:solidFill>
                <a:effectLst/>
                <a:latin typeface="Arial" charset="0"/>
                <a:ea typeface="+mn-ea"/>
                <a:cs typeface="Arial" charset="0"/>
              </a:rPr>
              <a:t> count1,</a:t>
            </a:r>
            <a:br>
              <a:rPr lang="en-US" altLang="zh-CN" sz="1200" b="0" i="0" kern="1200" dirty="0">
                <a:solidFill>
                  <a:schemeClr val="tx1"/>
                </a:solidFill>
                <a:effectLst/>
                <a:latin typeface="Arial" charset="0"/>
                <a:ea typeface="+mn-ea"/>
                <a:cs typeface="Arial" charset="0"/>
              </a:rPr>
            </a:b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basic_string</a:t>
            </a:r>
            <a:r>
              <a:rPr lang="en-US" altLang="zh-CN" sz="1200" b="0" i="0" kern="1200" dirty="0">
                <a:solidFill>
                  <a:schemeClr val="tx1"/>
                </a:solidFill>
                <a:effectLst/>
                <a:latin typeface="Arial" charset="0"/>
                <a:ea typeface="+mn-ea"/>
                <a:cs typeface="Arial" charset="0"/>
              </a:rPr>
              <a:t>&amp; </a:t>
            </a:r>
            <a:r>
              <a:rPr lang="en-US" altLang="zh-CN" sz="1200" b="0" i="0" kern="1200" dirty="0" err="1">
                <a:solidFill>
                  <a:schemeClr val="tx1"/>
                </a:solidFill>
                <a:effectLst/>
                <a:latin typeface="Arial" charset="0"/>
                <a:ea typeface="+mn-ea"/>
                <a:cs typeface="Arial" charset="0"/>
              </a:rPr>
              <a:t>str</a:t>
            </a:r>
            <a:r>
              <a:rPr lang="en-US" altLang="zh-CN" sz="1200" b="0" i="0" kern="1200" dirty="0">
                <a:solidFill>
                  <a:schemeClr val="tx1"/>
                </a:solidFill>
                <a:effectLst/>
                <a:latin typeface="Arial" charset="0"/>
                <a:ea typeface="+mn-ea"/>
                <a:cs typeface="Arial" charset="0"/>
              </a:rPr>
              <a:t>,</a:t>
            </a:r>
            <a:br>
              <a:rPr lang="en-US" altLang="zh-CN" sz="1200" b="0" i="0" kern="1200" dirty="0">
                <a:solidFill>
                  <a:schemeClr val="tx1"/>
                </a:solidFill>
                <a:effectLst/>
                <a:latin typeface="Arial" charset="0"/>
                <a:ea typeface="+mn-ea"/>
                <a:cs typeface="Arial" charset="0"/>
              </a:rPr>
            </a:br>
            <a:endParaRPr lang="en-US" altLang="zh-CN" sz="1200" b="0" i="0" kern="1200" dirty="0">
              <a:solidFill>
                <a:schemeClr val="tx1"/>
              </a:solidFill>
              <a:effectLst/>
              <a:latin typeface="Arial" charset="0"/>
              <a:ea typeface="+mn-ea"/>
              <a:cs typeface="Arial" charset="0"/>
            </a:endParaRPr>
          </a:p>
          <a:p>
            <a:pPr rtl="0"/>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size_type</a:t>
            </a:r>
            <a:r>
              <a:rPr lang="en-US" altLang="zh-CN" sz="1200" b="0" i="0" kern="1200" dirty="0">
                <a:solidFill>
                  <a:schemeClr val="tx1"/>
                </a:solidFill>
                <a:effectLst/>
                <a:latin typeface="Arial" charset="0"/>
                <a:ea typeface="+mn-ea"/>
                <a:cs typeface="Arial" charset="0"/>
              </a:rPr>
              <a:t> pos2, </a:t>
            </a:r>
            <a:r>
              <a:rPr lang="en-US" altLang="zh-CN" sz="1200" b="0" i="0" kern="1200" dirty="0" err="1">
                <a:solidFill>
                  <a:schemeClr val="tx1"/>
                </a:solidFill>
                <a:effectLst/>
                <a:latin typeface="Arial" charset="0"/>
                <a:ea typeface="+mn-ea"/>
                <a:cs typeface="Arial" charset="0"/>
              </a:rPr>
              <a:t>size_type</a:t>
            </a:r>
            <a:r>
              <a:rPr lang="en-US" altLang="zh-CN" sz="1200" b="0" i="0" kern="1200" dirty="0">
                <a:solidFill>
                  <a:schemeClr val="tx1"/>
                </a:solidFill>
                <a:effectLst/>
                <a:latin typeface="Arial" charset="0"/>
                <a:ea typeface="+mn-ea"/>
                <a:cs typeface="Arial" charset="0"/>
              </a:rPr>
              <a:t> count2 = </a:t>
            </a:r>
            <a:r>
              <a:rPr lang="en-US" altLang="zh-CN" sz="1200" b="0" i="0" kern="1200" dirty="0" err="1">
                <a:solidFill>
                  <a:schemeClr val="tx1"/>
                </a:solidFill>
                <a:effectLst/>
                <a:latin typeface="Arial" charset="0"/>
                <a:ea typeface="+mn-ea"/>
                <a:cs typeface="Arial" charset="0"/>
              </a:rPr>
              <a:t>npos</a:t>
            </a:r>
            <a:r>
              <a:rPr lang="en-US" altLang="zh-CN" sz="1200" b="0" i="0" kern="1200" dirty="0">
                <a:solidFill>
                  <a:schemeClr val="tx1"/>
                </a:solidFill>
                <a:effectLst/>
                <a:latin typeface="Arial" charset="0"/>
                <a:ea typeface="+mn-ea"/>
                <a:cs typeface="Arial" charset="0"/>
              </a:rPr>
              <a:t> )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a:t>
            </a:r>
          </a:p>
          <a:p>
            <a:pPr rtl="0"/>
            <a:r>
              <a:rPr lang="en-US" altLang="zh-CN" sz="1200" b="0" i="0" kern="1200" dirty="0" err="1">
                <a:solidFill>
                  <a:schemeClr val="tx1"/>
                </a:solidFill>
                <a:effectLst/>
                <a:latin typeface="Arial" charset="0"/>
                <a:ea typeface="+mn-ea"/>
                <a:cs typeface="Arial" charset="0"/>
              </a:rPr>
              <a:t>int</a:t>
            </a:r>
            <a:r>
              <a:rPr lang="en-US" altLang="zh-CN" sz="1200" b="0" i="0" kern="1200" dirty="0">
                <a:solidFill>
                  <a:schemeClr val="tx1"/>
                </a:solidFill>
                <a:effectLst/>
                <a:latin typeface="Arial" charset="0"/>
                <a:ea typeface="+mn-ea"/>
                <a:cs typeface="Arial" charset="0"/>
              </a:rPr>
              <a:t> compare(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CharT</a:t>
            </a:r>
            <a:r>
              <a:rPr lang="en-US" altLang="zh-CN" sz="1200" b="0" i="0" kern="1200" dirty="0">
                <a:solidFill>
                  <a:schemeClr val="tx1"/>
                </a:solidFill>
                <a:effectLst/>
                <a:latin typeface="Arial" charset="0"/>
                <a:ea typeface="+mn-ea"/>
                <a:cs typeface="Arial" charset="0"/>
              </a:rPr>
              <a:t>* s )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a:t>
            </a:r>
          </a:p>
          <a:p>
            <a:pPr rtl="0"/>
            <a:r>
              <a:rPr lang="en-US" altLang="zh-CN" sz="1200" b="0" i="0" kern="1200" dirty="0">
                <a:solidFill>
                  <a:schemeClr val="tx1"/>
                </a:solidFill>
                <a:effectLst/>
                <a:latin typeface="Arial" charset="0"/>
                <a:ea typeface="+mn-ea"/>
                <a:cs typeface="Arial" charset="0"/>
              </a:rPr>
              <a:t>(4)</a:t>
            </a:r>
            <a:r>
              <a:rPr lang="en-US" altLang="zh-CN" sz="1200" b="0" i="0" kern="1200" dirty="0" err="1">
                <a:solidFill>
                  <a:schemeClr val="tx1"/>
                </a:solidFill>
                <a:effectLst/>
                <a:latin typeface="Arial" charset="0"/>
                <a:ea typeface="+mn-ea"/>
                <a:cs typeface="Arial" charset="0"/>
              </a:rPr>
              <a:t>int</a:t>
            </a:r>
            <a:r>
              <a:rPr lang="en-US" altLang="zh-CN" sz="1200" b="0" i="0" kern="1200" dirty="0">
                <a:solidFill>
                  <a:schemeClr val="tx1"/>
                </a:solidFill>
                <a:effectLst/>
                <a:latin typeface="Arial" charset="0"/>
                <a:ea typeface="+mn-ea"/>
                <a:cs typeface="Arial" charset="0"/>
              </a:rPr>
              <a:t> compare( </a:t>
            </a:r>
            <a:r>
              <a:rPr lang="en-US" altLang="zh-CN" sz="1200" b="0" i="0" kern="1200" dirty="0" err="1">
                <a:solidFill>
                  <a:schemeClr val="tx1"/>
                </a:solidFill>
                <a:effectLst/>
                <a:latin typeface="Arial" charset="0"/>
                <a:ea typeface="+mn-ea"/>
                <a:cs typeface="Arial" charset="0"/>
              </a:rPr>
              <a:t>size_type</a:t>
            </a:r>
            <a:r>
              <a:rPr lang="en-US" altLang="zh-CN" sz="1200" b="0" i="0" kern="1200" dirty="0">
                <a:solidFill>
                  <a:schemeClr val="tx1"/>
                </a:solidFill>
                <a:effectLst/>
                <a:latin typeface="Arial" charset="0"/>
                <a:ea typeface="+mn-ea"/>
                <a:cs typeface="Arial" charset="0"/>
              </a:rPr>
              <a:t> pos1, </a:t>
            </a:r>
            <a:r>
              <a:rPr lang="en-US" altLang="zh-CN" sz="1200" b="0" i="0" kern="1200" dirty="0" err="1">
                <a:solidFill>
                  <a:schemeClr val="tx1"/>
                </a:solidFill>
                <a:effectLst/>
                <a:latin typeface="Arial" charset="0"/>
                <a:ea typeface="+mn-ea"/>
                <a:cs typeface="Arial" charset="0"/>
              </a:rPr>
              <a:t>size_type</a:t>
            </a:r>
            <a:r>
              <a:rPr lang="en-US" altLang="zh-CN" sz="1200" b="0" i="0" kern="1200" dirty="0">
                <a:solidFill>
                  <a:schemeClr val="tx1"/>
                </a:solidFill>
                <a:effectLst/>
                <a:latin typeface="Arial" charset="0"/>
                <a:ea typeface="+mn-ea"/>
                <a:cs typeface="Arial" charset="0"/>
              </a:rPr>
              <a:t> count1,</a:t>
            </a:r>
            <a:br>
              <a:rPr lang="en-US" altLang="zh-CN" sz="1200" b="0" i="0" kern="1200" dirty="0">
                <a:solidFill>
                  <a:schemeClr val="tx1"/>
                </a:solidFill>
                <a:effectLst/>
                <a:latin typeface="Arial" charset="0"/>
                <a:ea typeface="+mn-ea"/>
                <a:cs typeface="Arial" charset="0"/>
              </a:rPr>
            </a:b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CharT</a:t>
            </a:r>
            <a:r>
              <a:rPr lang="en-US" altLang="zh-CN" sz="1200" b="0" i="0" kern="1200" dirty="0">
                <a:solidFill>
                  <a:schemeClr val="tx1"/>
                </a:solidFill>
                <a:effectLst/>
                <a:latin typeface="Arial" charset="0"/>
                <a:ea typeface="+mn-ea"/>
                <a:cs typeface="Arial" charset="0"/>
              </a:rPr>
              <a:t>* s )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a:t>
            </a:r>
          </a:p>
          <a:p>
            <a:pPr rtl="0"/>
            <a:r>
              <a:rPr lang="en-US" altLang="zh-CN" sz="1200" b="0" i="0" kern="1200" dirty="0">
                <a:solidFill>
                  <a:schemeClr val="tx1"/>
                </a:solidFill>
                <a:effectLst/>
                <a:latin typeface="Arial" charset="0"/>
                <a:ea typeface="+mn-ea"/>
                <a:cs typeface="Arial" charset="0"/>
              </a:rPr>
              <a:t>(5)</a:t>
            </a:r>
            <a:r>
              <a:rPr lang="en-US" altLang="zh-CN" sz="1200" b="0" i="0" kern="1200" dirty="0" err="1">
                <a:solidFill>
                  <a:schemeClr val="tx1"/>
                </a:solidFill>
                <a:effectLst/>
                <a:latin typeface="Arial" charset="0"/>
                <a:ea typeface="+mn-ea"/>
                <a:cs typeface="Arial" charset="0"/>
              </a:rPr>
              <a:t>int</a:t>
            </a:r>
            <a:r>
              <a:rPr lang="en-US" altLang="zh-CN" sz="1200" b="0" i="0" kern="1200" dirty="0">
                <a:solidFill>
                  <a:schemeClr val="tx1"/>
                </a:solidFill>
                <a:effectLst/>
                <a:latin typeface="Arial" charset="0"/>
                <a:ea typeface="+mn-ea"/>
                <a:cs typeface="Arial" charset="0"/>
              </a:rPr>
              <a:t> compare( </a:t>
            </a:r>
            <a:r>
              <a:rPr lang="en-US" altLang="zh-CN" sz="1200" b="0" i="0" kern="1200" dirty="0" err="1">
                <a:solidFill>
                  <a:schemeClr val="tx1"/>
                </a:solidFill>
                <a:effectLst/>
                <a:latin typeface="Arial" charset="0"/>
                <a:ea typeface="+mn-ea"/>
                <a:cs typeface="Arial" charset="0"/>
              </a:rPr>
              <a:t>size_type</a:t>
            </a:r>
            <a:r>
              <a:rPr lang="en-US" altLang="zh-CN" sz="1200" b="0" i="0" kern="1200" dirty="0">
                <a:solidFill>
                  <a:schemeClr val="tx1"/>
                </a:solidFill>
                <a:effectLst/>
                <a:latin typeface="Arial" charset="0"/>
                <a:ea typeface="+mn-ea"/>
                <a:cs typeface="Arial" charset="0"/>
              </a:rPr>
              <a:t> pos1, </a:t>
            </a:r>
            <a:r>
              <a:rPr lang="en-US" altLang="zh-CN" sz="1200" b="0" i="0" kern="1200" dirty="0" err="1">
                <a:solidFill>
                  <a:schemeClr val="tx1"/>
                </a:solidFill>
                <a:effectLst/>
                <a:latin typeface="Arial" charset="0"/>
                <a:ea typeface="+mn-ea"/>
                <a:cs typeface="Arial" charset="0"/>
              </a:rPr>
              <a:t>size_type</a:t>
            </a:r>
            <a:r>
              <a:rPr lang="en-US" altLang="zh-CN" sz="1200" b="0" i="0" kern="1200" dirty="0">
                <a:solidFill>
                  <a:schemeClr val="tx1"/>
                </a:solidFill>
                <a:effectLst/>
                <a:latin typeface="Arial" charset="0"/>
                <a:ea typeface="+mn-ea"/>
                <a:cs typeface="Arial" charset="0"/>
              </a:rPr>
              <a:t> count1,</a:t>
            </a:r>
            <a:br>
              <a:rPr lang="en-US" altLang="zh-CN" sz="1200" b="0" i="0" kern="1200" dirty="0">
                <a:solidFill>
                  <a:schemeClr val="tx1"/>
                </a:solidFill>
                <a:effectLst/>
                <a:latin typeface="Arial" charset="0"/>
                <a:ea typeface="+mn-ea"/>
                <a:cs typeface="Arial" charset="0"/>
              </a:rPr>
            </a:b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CharT</a:t>
            </a:r>
            <a:r>
              <a:rPr lang="en-US" altLang="zh-CN" sz="1200" b="0" i="0" kern="1200" dirty="0">
                <a:solidFill>
                  <a:schemeClr val="tx1"/>
                </a:solidFill>
                <a:effectLst/>
                <a:latin typeface="Arial" charset="0"/>
                <a:ea typeface="+mn-ea"/>
                <a:cs typeface="Arial" charset="0"/>
              </a:rPr>
              <a:t>* s, </a:t>
            </a:r>
            <a:r>
              <a:rPr lang="en-US" altLang="zh-CN" sz="1200" b="0" i="0" kern="1200" dirty="0" err="1">
                <a:solidFill>
                  <a:schemeClr val="tx1"/>
                </a:solidFill>
                <a:effectLst/>
                <a:latin typeface="Arial" charset="0"/>
                <a:ea typeface="+mn-ea"/>
                <a:cs typeface="Arial" charset="0"/>
              </a:rPr>
              <a:t>size_type</a:t>
            </a:r>
            <a:r>
              <a:rPr lang="en-US" altLang="zh-CN" sz="1200" b="0" i="0" kern="1200" dirty="0">
                <a:solidFill>
                  <a:schemeClr val="tx1"/>
                </a:solidFill>
                <a:effectLst/>
                <a:latin typeface="Arial" charset="0"/>
                <a:ea typeface="+mn-ea"/>
                <a:cs typeface="Arial" charset="0"/>
              </a:rPr>
              <a:t> count2 )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a:t>
            </a:r>
          </a:p>
          <a:p>
            <a:pPr rtl="0"/>
            <a:r>
              <a:rPr lang="en-US" altLang="zh-CN" sz="1200" b="0" i="0" kern="1200" dirty="0">
                <a:solidFill>
                  <a:schemeClr val="tx1"/>
                </a:solidFill>
                <a:effectLst/>
                <a:latin typeface="Arial" charset="0"/>
                <a:ea typeface="+mn-ea"/>
                <a:cs typeface="Arial" charset="0"/>
              </a:rPr>
              <a:t>(6)template &lt; class T &gt;</a:t>
            </a:r>
            <a:br>
              <a:rPr lang="en-US" altLang="zh-CN" sz="1200" b="0" i="0" kern="1200" dirty="0">
                <a:solidFill>
                  <a:schemeClr val="tx1"/>
                </a:solidFill>
                <a:effectLst/>
                <a:latin typeface="Arial" charset="0"/>
                <a:ea typeface="+mn-ea"/>
                <a:cs typeface="Arial" charset="0"/>
              </a:rPr>
            </a:br>
            <a:r>
              <a:rPr lang="en-US" altLang="zh-CN" sz="1200" b="0" i="0" kern="1200" dirty="0" err="1">
                <a:solidFill>
                  <a:schemeClr val="tx1"/>
                </a:solidFill>
                <a:effectLst/>
                <a:latin typeface="Arial" charset="0"/>
                <a:ea typeface="+mn-ea"/>
                <a:cs typeface="Arial" charset="0"/>
              </a:rPr>
              <a:t>int</a:t>
            </a:r>
            <a:r>
              <a:rPr lang="en-US" altLang="zh-CN" sz="1200" b="0" i="0" kern="1200" dirty="0">
                <a:solidFill>
                  <a:schemeClr val="tx1"/>
                </a:solidFill>
                <a:effectLst/>
                <a:latin typeface="Arial" charset="0"/>
                <a:ea typeface="+mn-ea"/>
                <a:cs typeface="Arial" charset="0"/>
              </a:rPr>
              <a:t> compare(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T&amp; t )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noexcept</a:t>
            </a:r>
            <a:r>
              <a:rPr lang="en-US" altLang="zh-CN" sz="1200" b="0" i="0" kern="1200" dirty="0">
                <a:solidFill>
                  <a:schemeClr val="tx1"/>
                </a:solidFill>
                <a:effectLst/>
                <a:latin typeface="Arial" charset="0"/>
                <a:ea typeface="+mn-ea"/>
                <a:cs typeface="Arial" charset="0"/>
              </a:rPr>
              <a:t>(</a:t>
            </a:r>
            <a:r>
              <a:rPr lang="en-US" altLang="zh-CN" sz="1200" b="0" i="1" kern="1200" dirty="0">
                <a:solidFill>
                  <a:schemeClr val="tx1"/>
                </a:solidFill>
                <a:effectLst/>
                <a:latin typeface="Arial" charset="0"/>
                <a:ea typeface="+mn-ea"/>
                <a:cs typeface="Arial" charset="0"/>
              </a:rPr>
              <a:t>/* see below */</a:t>
            </a:r>
            <a:r>
              <a:rPr lang="en-US" altLang="zh-CN" sz="1200" b="0" i="0" kern="1200" dirty="0">
                <a:solidFill>
                  <a:schemeClr val="tx1"/>
                </a:solidFill>
                <a:effectLst/>
                <a:latin typeface="Arial" charset="0"/>
                <a:ea typeface="+mn-ea"/>
                <a:cs typeface="Arial" charset="0"/>
              </a:rPr>
              <a:t>);</a:t>
            </a:r>
          </a:p>
          <a:p>
            <a:pPr rtl="0"/>
            <a:r>
              <a:rPr lang="en-US" altLang="zh-CN" sz="1200" b="0" i="0" kern="1200" dirty="0">
                <a:solidFill>
                  <a:schemeClr val="tx1"/>
                </a:solidFill>
                <a:effectLst/>
                <a:latin typeface="Arial" charset="0"/>
                <a:ea typeface="+mn-ea"/>
                <a:cs typeface="Arial" charset="0"/>
              </a:rPr>
              <a:t>(7)(C++17 </a:t>
            </a:r>
            <a:r>
              <a:rPr lang="zh-CN" altLang="en-US" sz="1200" b="0" i="0" kern="1200" dirty="0">
                <a:solidFill>
                  <a:schemeClr val="tx1"/>
                </a:solidFill>
                <a:effectLst/>
                <a:latin typeface="Arial" charset="0"/>
                <a:ea typeface="+mn-ea"/>
                <a:cs typeface="Arial" charset="0"/>
              </a:rPr>
              <a:t>起</a:t>
            </a:r>
            <a:r>
              <a:rPr lang="en-US" altLang="zh-CN" sz="1200" b="0" i="0" kern="1200" dirty="0">
                <a:solidFill>
                  <a:schemeClr val="tx1"/>
                </a:solidFill>
                <a:effectLst/>
                <a:latin typeface="Arial" charset="0"/>
                <a:ea typeface="+mn-ea"/>
                <a:cs typeface="Arial" charset="0"/>
              </a:rPr>
              <a:t>)template &lt; class T &gt;</a:t>
            </a:r>
            <a:br>
              <a:rPr lang="en-US" altLang="zh-CN" sz="1200" b="0" i="0" kern="1200" dirty="0">
                <a:solidFill>
                  <a:schemeClr val="tx1"/>
                </a:solidFill>
                <a:effectLst/>
                <a:latin typeface="Arial" charset="0"/>
                <a:ea typeface="+mn-ea"/>
                <a:cs typeface="Arial" charset="0"/>
              </a:rPr>
            </a:br>
            <a:r>
              <a:rPr lang="en-US" altLang="zh-CN" sz="1200" b="0" i="0" kern="1200" dirty="0" err="1">
                <a:solidFill>
                  <a:schemeClr val="tx1"/>
                </a:solidFill>
                <a:effectLst/>
                <a:latin typeface="Arial" charset="0"/>
                <a:ea typeface="+mn-ea"/>
                <a:cs typeface="Arial" charset="0"/>
              </a:rPr>
              <a:t>int</a:t>
            </a:r>
            <a:r>
              <a:rPr lang="en-US" altLang="zh-CN" sz="1200" b="0" i="0" kern="1200" dirty="0">
                <a:solidFill>
                  <a:schemeClr val="tx1"/>
                </a:solidFill>
                <a:effectLst/>
                <a:latin typeface="Arial" charset="0"/>
                <a:ea typeface="+mn-ea"/>
                <a:cs typeface="Arial" charset="0"/>
              </a:rPr>
              <a:t> compare( </a:t>
            </a:r>
            <a:r>
              <a:rPr lang="en-US" altLang="zh-CN" sz="1200" b="0" i="0" kern="1200" dirty="0" err="1">
                <a:solidFill>
                  <a:schemeClr val="tx1"/>
                </a:solidFill>
                <a:effectLst/>
                <a:latin typeface="Arial" charset="0"/>
                <a:ea typeface="+mn-ea"/>
                <a:cs typeface="Arial" charset="0"/>
              </a:rPr>
              <a:t>size_type</a:t>
            </a:r>
            <a:r>
              <a:rPr lang="en-US" altLang="zh-CN" sz="1200" b="0" i="0" kern="1200" dirty="0">
                <a:solidFill>
                  <a:schemeClr val="tx1"/>
                </a:solidFill>
                <a:effectLst/>
                <a:latin typeface="Arial" charset="0"/>
                <a:ea typeface="+mn-ea"/>
                <a:cs typeface="Arial" charset="0"/>
              </a:rPr>
              <a:t> pos1, </a:t>
            </a:r>
            <a:r>
              <a:rPr lang="en-US" altLang="zh-CN" sz="1200" b="0" i="0" kern="1200" dirty="0" err="1">
                <a:solidFill>
                  <a:schemeClr val="tx1"/>
                </a:solidFill>
                <a:effectLst/>
                <a:latin typeface="Arial" charset="0"/>
                <a:ea typeface="+mn-ea"/>
                <a:cs typeface="Arial" charset="0"/>
              </a:rPr>
              <a:t>size_type</a:t>
            </a:r>
            <a:r>
              <a:rPr lang="en-US" altLang="zh-CN" sz="1200" b="0" i="0" kern="1200" dirty="0">
                <a:solidFill>
                  <a:schemeClr val="tx1"/>
                </a:solidFill>
                <a:effectLst/>
                <a:latin typeface="Arial" charset="0"/>
                <a:ea typeface="+mn-ea"/>
                <a:cs typeface="Arial" charset="0"/>
              </a:rPr>
              <a:t> count1,</a:t>
            </a:r>
            <a:br>
              <a:rPr lang="en-US" altLang="zh-CN" sz="1200" b="0" i="0" kern="1200" dirty="0">
                <a:solidFill>
                  <a:schemeClr val="tx1"/>
                </a:solidFill>
                <a:effectLst/>
                <a:latin typeface="Arial" charset="0"/>
                <a:ea typeface="+mn-ea"/>
                <a:cs typeface="Arial" charset="0"/>
              </a:rPr>
            </a:br>
            <a:endParaRPr lang="en-US" altLang="zh-CN" sz="1200" b="0" i="0" kern="1200" dirty="0">
              <a:solidFill>
                <a:schemeClr val="tx1"/>
              </a:solidFill>
              <a:effectLst/>
              <a:latin typeface="Arial" charset="0"/>
              <a:ea typeface="+mn-ea"/>
              <a:cs typeface="Arial" charset="0"/>
            </a:endParaRPr>
          </a:p>
          <a:p>
            <a:pPr rtl="0"/>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T&amp; t )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a:t>
            </a:r>
          </a:p>
          <a:p>
            <a:pPr rtl="0"/>
            <a:r>
              <a:rPr lang="en-US" altLang="zh-CN" sz="1200" b="0" i="0" kern="1200" dirty="0">
                <a:solidFill>
                  <a:schemeClr val="tx1"/>
                </a:solidFill>
                <a:effectLst/>
                <a:latin typeface="Arial" charset="0"/>
                <a:ea typeface="+mn-ea"/>
                <a:cs typeface="Arial" charset="0"/>
              </a:rPr>
              <a:t>(8)(C++17 </a:t>
            </a:r>
            <a:r>
              <a:rPr lang="zh-CN" altLang="en-US" sz="1200" b="0" i="0" kern="1200" dirty="0">
                <a:solidFill>
                  <a:schemeClr val="tx1"/>
                </a:solidFill>
                <a:effectLst/>
                <a:latin typeface="Arial" charset="0"/>
                <a:ea typeface="+mn-ea"/>
                <a:cs typeface="Arial" charset="0"/>
              </a:rPr>
              <a:t>起</a:t>
            </a:r>
            <a:r>
              <a:rPr lang="en-US" altLang="zh-CN" sz="1200" b="0" i="0" kern="1200" dirty="0">
                <a:solidFill>
                  <a:schemeClr val="tx1"/>
                </a:solidFill>
                <a:effectLst/>
                <a:latin typeface="Arial" charset="0"/>
                <a:ea typeface="+mn-ea"/>
                <a:cs typeface="Arial" charset="0"/>
              </a:rPr>
              <a:t>)template &lt; class T &gt;</a:t>
            </a:r>
            <a:br>
              <a:rPr lang="en-US" altLang="zh-CN" sz="1200" b="0" i="0" kern="1200" dirty="0">
                <a:solidFill>
                  <a:schemeClr val="tx1"/>
                </a:solidFill>
                <a:effectLst/>
                <a:latin typeface="Arial" charset="0"/>
                <a:ea typeface="+mn-ea"/>
                <a:cs typeface="Arial" charset="0"/>
              </a:rPr>
            </a:br>
            <a:r>
              <a:rPr lang="en-US" altLang="zh-CN" sz="1200" b="0" i="0" kern="1200" dirty="0" err="1">
                <a:solidFill>
                  <a:schemeClr val="tx1"/>
                </a:solidFill>
                <a:effectLst/>
                <a:latin typeface="Arial" charset="0"/>
                <a:ea typeface="+mn-ea"/>
                <a:cs typeface="Arial" charset="0"/>
              </a:rPr>
              <a:t>int</a:t>
            </a:r>
            <a:r>
              <a:rPr lang="en-US" altLang="zh-CN" sz="1200" b="0" i="0" kern="1200" dirty="0">
                <a:solidFill>
                  <a:schemeClr val="tx1"/>
                </a:solidFill>
                <a:effectLst/>
                <a:latin typeface="Arial" charset="0"/>
                <a:ea typeface="+mn-ea"/>
                <a:cs typeface="Arial" charset="0"/>
              </a:rPr>
              <a:t> compare( </a:t>
            </a:r>
            <a:r>
              <a:rPr lang="en-US" altLang="zh-CN" sz="1200" b="0" i="0" kern="1200" dirty="0" err="1">
                <a:solidFill>
                  <a:schemeClr val="tx1"/>
                </a:solidFill>
                <a:effectLst/>
                <a:latin typeface="Arial" charset="0"/>
                <a:ea typeface="+mn-ea"/>
                <a:cs typeface="Arial" charset="0"/>
              </a:rPr>
              <a:t>size_type</a:t>
            </a:r>
            <a:r>
              <a:rPr lang="en-US" altLang="zh-CN" sz="1200" b="0" i="0" kern="1200" dirty="0">
                <a:solidFill>
                  <a:schemeClr val="tx1"/>
                </a:solidFill>
                <a:effectLst/>
                <a:latin typeface="Arial" charset="0"/>
                <a:ea typeface="+mn-ea"/>
                <a:cs typeface="Arial" charset="0"/>
              </a:rPr>
              <a:t> pos1, </a:t>
            </a:r>
            <a:r>
              <a:rPr lang="en-US" altLang="zh-CN" sz="1200" b="0" i="0" kern="1200" dirty="0" err="1">
                <a:solidFill>
                  <a:schemeClr val="tx1"/>
                </a:solidFill>
                <a:effectLst/>
                <a:latin typeface="Arial" charset="0"/>
                <a:ea typeface="+mn-ea"/>
                <a:cs typeface="Arial" charset="0"/>
              </a:rPr>
              <a:t>size_type</a:t>
            </a:r>
            <a:r>
              <a:rPr lang="en-US" altLang="zh-CN" sz="1200" b="0" i="0" kern="1200" dirty="0">
                <a:solidFill>
                  <a:schemeClr val="tx1"/>
                </a:solidFill>
                <a:effectLst/>
                <a:latin typeface="Arial" charset="0"/>
                <a:ea typeface="+mn-ea"/>
                <a:cs typeface="Arial" charset="0"/>
              </a:rPr>
              <a:t> count1,</a:t>
            </a:r>
            <a:br>
              <a:rPr lang="en-US" altLang="zh-CN" sz="1200" b="0" i="0" kern="1200" dirty="0">
                <a:solidFill>
                  <a:schemeClr val="tx1"/>
                </a:solidFill>
                <a:effectLst/>
                <a:latin typeface="Arial" charset="0"/>
                <a:ea typeface="+mn-ea"/>
                <a:cs typeface="Arial" charset="0"/>
              </a:rPr>
            </a:b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T&amp; t,</a:t>
            </a:r>
            <a:br>
              <a:rPr lang="en-US" altLang="zh-CN" sz="1200" b="0" i="0" kern="1200" dirty="0">
                <a:solidFill>
                  <a:schemeClr val="tx1"/>
                </a:solidFill>
                <a:effectLst/>
                <a:latin typeface="Arial" charset="0"/>
                <a:ea typeface="+mn-ea"/>
                <a:cs typeface="Arial" charset="0"/>
              </a:rPr>
            </a:br>
            <a:endParaRPr lang="en-US" altLang="zh-CN" sz="1200" b="0" i="0" kern="1200" dirty="0">
              <a:solidFill>
                <a:schemeClr val="tx1"/>
              </a:solidFill>
              <a:effectLst/>
              <a:latin typeface="Arial" charset="0"/>
              <a:ea typeface="+mn-ea"/>
              <a:cs typeface="Arial" charset="0"/>
            </a:endParaRPr>
          </a:p>
          <a:p>
            <a:pPr rtl="0"/>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size_type</a:t>
            </a:r>
            <a:r>
              <a:rPr lang="en-US" altLang="zh-CN" sz="1200" b="0" i="0" kern="1200" dirty="0">
                <a:solidFill>
                  <a:schemeClr val="tx1"/>
                </a:solidFill>
                <a:effectLst/>
                <a:latin typeface="Arial" charset="0"/>
                <a:ea typeface="+mn-ea"/>
                <a:cs typeface="Arial" charset="0"/>
              </a:rPr>
              <a:t> pos2, </a:t>
            </a:r>
            <a:r>
              <a:rPr lang="en-US" altLang="zh-CN" sz="1200" b="0" i="0" kern="1200" dirty="0" err="1">
                <a:solidFill>
                  <a:schemeClr val="tx1"/>
                </a:solidFill>
                <a:effectLst/>
                <a:latin typeface="Arial" charset="0"/>
                <a:ea typeface="+mn-ea"/>
                <a:cs typeface="Arial" charset="0"/>
              </a:rPr>
              <a:t>size_type</a:t>
            </a:r>
            <a:r>
              <a:rPr lang="en-US" altLang="zh-CN" sz="1200" b="0" i="0" kern="1200" dirty="0">
                <a:solidFill>
                  <a:schemeClr val="tx1"/>
                </a:solidFill>
                <a:effectLst/>
                <a:latin typeface="Arial" charset="0"/>
                <a:ea typeface="+mn-ea"/>
                <a:cs typeface="Arial" charset="0"/>
              </a:rPr>
              <a:t> count2 = </a:t>
            </a:r>
            <a:r>
              <a:rPr lang="en-US" altLang="zh-CN" sz="1200" b="0" i="0" kern="1200" dirty="0" err="1">
                <a:solidFill>
                  <a:schemeClr val="tx1"/>
                </a:solidFill>
                <a:effectLst/>
                <a:latin typeface="Arial" charset="0"/>
                <a:ea typeface="+mn-ea"/>
                <a:cs typeface="Arial" charset="0"/>
              </a:rPr>
              <a:t>npos</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a:t>
            </a:r>
          </a:p>
          <a:p>
            <a:pPr rtl="0"/>
            <a:r>
              <a:rPr lang="en-US" altLang="zh-CN" sz="1200" b="0" i="0" kern="1200" dirty="0">
                <a:solidFill>
                  <a:schemeClr val="tx1"/>
                </a:solidFill>
                <a:effectLst/>
                <a:latin typeface="Arial" charset="0"/>
                <a:ea typeface="+mn-ea"/>
                <a:cs typeface="Arial" charset="0"/>
              </a:rPr>
              <a:t>(9)(C++17 </a:t>
            </a:r>
            <a:r>
              <a:rPr lang="zh-CN" altLang="en-US" sz="1200" b="0" i="0" kern="1200" dirty="0">
                <a:solidFill>
                  <a:schemeClr val="tx1"/>
                </a:solidFill>
                <a:effectLst/>
                <a:latin typeface="Arial" charset="0"/>
                <a:ea typeface="+mn-ea"/>
                <a:cs typeface="Arial" charset="0"/>
              </a:rPr>
              <a:t>起</a:t>
            </a:r>
            <a:r>
              <a:rPr lang="en-US" altLang="zh-CN" sz="1200" b="0" i="0" kern="1200" dirty="0">
                <a:solidFill>
                  <a:schemeClr val="tx1"/>
                </a:solidFill>
                <a:effectLst/>
                <a:latin typeface="Arial" charset="0"/>
                <a:ea typeface="+mn-ea"/>
                <a:cs typeface="Arial" charset="0"/>
              </a:rPr>
              <a:t>)</a:t>
            </a:r>
            <a:r>
              <a:rPr lang="zh-CN" altLang="en-US" sz="1200" b="0" i="0" kern="1200" dirty="0">
                <a:solidFill>
                  <a:schemeClr val="tx1"/>
                </a:solidFill>
                <a:effectLst/>
                <a:latin typeface="Arial" charset="0"/>
                <a:ea typeface="+mn-ea"/>
                <a:cs typeface="Arial" charset="0"/>
              </a:rPr>
              <a:t>比较二个字符序列。</a:t>
            </a:r>
          </a:p>
          <a:p>
            <a:pPr rtl="0"/>
            <a:r>
              <a:rPr lang="en-US" altLang="zh-CN" sz="1200" b="0" i="0" kern="1200" dirty="0">
                <a:solidFill>
                  <a:schemeClr val="tx1"/>
                </a:solidFill>
                <a:effectLst/>
                <a:latin typeface="Arial" charset="0"/>
                <a:ea typeface="+mn-ea"/>
                <a:cs typeface="Arial" charset="0"/>
              </a:rPr>
              <a:t>1) </a:t>
            </a:r>
            <a:r>
              <a:rPr lang="zh-CN" altLang="en-US" sz="1200" b="0" i="0" kern="1200" dirty="0">
                <a:solidFill>
                  <a:schemeClr val="tx1"/>
                </a:solidFill>
                <a:effectLst/>
                <a:latin typeface="Arial" charset="0"/>
                <a:ea typeface="+mn-ea"/>
                <a:cs typeface="Arial" charset="0"/>
              </a:rPr>
              <a:t>比较此 </a:t>
            </a:r>
            <a:r>
              <a:rPr lang="en-US" altLang="zh-CN" sz="1200" b="0" i="0" kern="1200" dirty="0">
                <a:solidFill>
                  <a:schemeClr val="tx1"/>
                </a:solidFill>
                <a:effectLst/>
                <a:latin typeface="Arial" charset="0"/>
                <a:ea typeface="+mn-ea"/>
                <a:cs typeface="Arial" charset="0"/>
              </a:rPr>
              <a:t>string </a:t>
            </a:r>
            <a:r>
              <a:rPr lang="zh-CN" altLang="en-US" sz="1200" b="0" i="0" kern="1200" dirty="0">
                <a:solidFill>
                  <a:schemeClr val="tx1"/>
                </a:solidFill>
                <a:effectLst/>
                <a:latin typeface="Arial" charset="0"/>
                <a:ea typeface="+mn-ea"/>
                <a:cs typeface="Arial" charset="0"/>
              </a:rPr>
              <a:t>与 </a:t>
            </a:r>
            <a:r>
              <a:rPr lang="en-US" altLang="zh-CN" sz="1200" b="0" i="1" kern="1200" dirty="0" err="1">
                <a:solidFill>
                  <a:schemeClr val="tx1"/>
                </a:solidFill>
                <a:effectLst/>
                <a:latin typeface="Arial" charset="0"/>
                <a:ea typeface="+mn-ea"/>
                <a:cs typeface="Arial" charset="0"/>
              </a:rPr>
              <a:t>str</a:t>
            </a:r>
            <a:r>
              <a:rPr lang="en-US" altLang="zh-CN" sz="1200" b="0" i="0" kern="1200" dirty="0">
                <a:solidFill>
                  <a:schemeClr val="tx1"/>
                </a:solidFill>
                <a:effectLst/>
                <a:latin typeface="Arial" charset="0"/>
                <a:ea typeface="+mn-ea"/>
                <a:cs typeface="Arial" charset="0"/>
              </a:rPr>
              <a:t> </a:t>
            </a:r>
            <a:r>
              <a:rPr lang="zh-CN" altLang="en-US" sz="1200" b="0" i="0" kern="1200" dirty="0">
                <a:solidFill>
                  <a:schemeClr val="tx1"/>
                </a:solidFill>
                <a:effectLst/>
                <a:latin typeface="Arial" charset="0"/>
                <a:ea typeface="+mn-ea"/>
                <a:cs typeface="Arial" charset="0"/>
              </a:rPr>
              <a:t>。</a:t>
            </a:r>
          </a:p>
          <a:p>
            <a:pPr rtl="0"/>
            <a:r>
              <a:rPr lang="en-US" altLang="zh-CN" sz="1200" b="0" i="0" kern="1200" dirty="0">
                <a:solidFill>
                  <a:schemeClr val="tx1"/>
                </a:solidFill>
                <a:effectLst/>
                <a:latin typeface="Arial" charset="0"/>
                <a:ea typeface="+mn-ea"/>
                <a:cs typeface="Arial" charset="0"/>
              </a:rPr>
              <a:t>2) </a:t>
            </a:r>
            <a:r>
              <a:rPr lang="zh-CN" altLang="en-US" sz="1200" b="0" i="0" kern="1200" dirty="0">
                <a:solidFill>
                  <a:schemeClr val="tx1"/>
                </a:solidFill>
                <a:effectLst/>
                <a:latin typeface="Arial" charset="0"/>
                <a:ea typeface="+mn-ea"/>
                <a:cs typeface="Arial" charset="0"/>
              </a:rPr>
              <a:t>比较此 </a:t>
            </a:r>
            <a:r>
              <a:rPr lang="en-US" altLang="zh-CN" sz="1200" b="0" i="0" kern="1200" dirty="0">
                <a:solidFill>
                  <a:schemeClr val="tx1"/>
                </a:solidFill>
                <a:effectLst/>
                <a:latin typeface="Arial" charset="0"/>
                <a:ea typeface="+mn-ea"/>
                <a:cs typeface="Arial" charset="0"/>
              </a:rPr>
              <a:t>string </a:t>
            </a:r>
            <a:r>
              <a:rPr lang="zh-CN" altLang="en-US" sz="1200" b="0" i="0" kern="1200" dirty="0">
                <a:solidFill>
                  <a:schemeClr val="tx1"/>
                </a:solidFill>
                <a:effectLst/>
                <a:latin typeface="Arial" charset="0"/>
                <a:ea typeface="+mn-ea"/>
                <a:cs typeface="Arial" charset="0"/>
              </a:rPr>
              <a:t>的 </a:t>
            </a:r>
            <a:r>
              <a:rPr lang="en-US" altLang="zh-CN" sz="1200" b="0" i="0" kern="1200" dirty="0">
                <a:solidFill>
                  <a:schemeClr val="tx1"/>
                </a:solidFill>
                <a:effectLst/>
                <a:latin typeface="Arial" charset="0"/>
                <a:ea typeface="+mn-ea"/>
                <a:cs typeface="Arial" charset="0"/>
              </a:rPr>
              <a:t>[pos1, pos1+count1) </a:t>
            </a:r>
            <a:r>
              <a:rPr lang="zh-CN" altLang="en-US" sz="1200" b="0" i="0" kern="1200" dirty="0">
                <a:solidFill>
                  <a:schemeClr val="tx1"/>
                </a:solidFill>
                <a:effectLst/>
                <a:latin typeface="Arial" charset="0"/>
                <a:ea typeface="+mn-ea"/>
                <a:cs typeface="Arial" charset="0"/>
              </a:rPr>
              <a:t>子串与 </a:t>
            </a:r>
            <a:r>
              <a:rPr lang="en-US" altLang="zh-CN" sz="1200" b="0" i="1" kern="1200" dirty="0" err="1">
                <a:solidFill>
                  <a:schemeClr val="tx1"/>
                </a:solidFill>
                <a:effectLst/>
                <a:latin typeface="Arial" charset="0"/>
                <a:ea typeface="+mn-ea"/>
                <a:cs typeface="Arial" charset="0"/>
              </a:rPr>
              <a:t>str</a:t>
            </a:r>
            <a:r>
              <a:rPr lang="en-US" altLang="zh-CN" sz="1200" b="0" i="0" kern="1200" dirty="0">
                <a:solidFill>
                  <a:schemeClr val="tx1"/>
                </a:solidFill>
                <a:effectLst/>
                <a:latin typeface="Arial" charset="0"/>
                <a:ea typeface="+mn-ea"/>
                <a:cs typeface="Arial" charset="0"/>
              </a:rPr>
              <a:t> </a:t>
            </a:r>
            <a:r>
              <a:rPr lang="zh-CN" altLang="en-US" sz="1200" b="0" i="0" kern="1200" dirty="0">
                <a:solidFill>
                  <a:schemeClr val="tx1"/>
                </a:solidFill>
                <a:effectLst/>
                <a:latin typeface="Arial" charset="0"/>
                <a:ea typeface="+mn-ea"/>
                <a:cs typeface="Arial" charset="0"/>
              </a:rPr>
              <a:t>。若 </a:t>
            </a:r>
            <a:r>
              <a:rPr lang="en-US" altLang="zh-CN" sz="1200" b="0" i="0" kern="1200" dirty="0">
                <a:solidFill>
                  <a:schemeClr val="tx1"/>
                </a:solidFill>
                <a:effectLst/>
                <a:latin typeface="Arial" charset="0"/>
                <a:ea typeface="+mn-ea"/>
                <a:cs typeface="Arial" charset="0"/>
              </a:rPr>
              <a:t>count1 &gt; size() - pos1 </a:t>
            </a:r>
            <a:r>
              <a:rPr lang="zh-CN" altLang="en-US" sz="1200" b="0" i="0" kern="1200" dirty="0">
                <a:solidFill>
                  <a:schemeClr val="tx1"/>
                </a:solidFill>
                <a:effectLst/>
                <a:latin typeface="Arial" charset="0"/>
                <a:ea typeface="+mn-ea"/>
                <a:cs typeface="Arial" charset="0"/>
              </a:rPr>
              <a:t>则子串为 </a:t>
            </a:r>
            <a:r>
              <a:rPr lang="en-US" altLang="zh-CN" sz="1200" b="0" i="0" kern="1200" dirty="0">
                <a:solidFill>
                  <a:schemeClr val="tx1"/>
                </a:solidFill>
                <a:effectLst/>
                <a:latin typeface="Arial" charset="0"/>
                <a:ea typeface="+mn-ea"/>
                <a:cs typeface="Arial" charset="0"/>
              </a:rPr>
              <a:t>[pos1, size()) </a:t>
            </a:r>
            <a:r>
              <a:rPr lang="zh-CN" altLang="en-US" sz="1200" b="0" i="0" kern="1200" dirty="0">
                <a:solidFill>
                  <a:schemeClr val="tx1"/>
                </a:solidFill>
                <a:effectLst/>
                <a:latin typeface="Arial" charset="0"/>
                <a:ea typeface="+mn-ea"/>
                <a:cs typeface="Arial" charset="0"/>
              </a:rPr>
              <a:t>。</a:t>
            </a:r>
          </a:p>
          <a:p>
            <a:pPr rtl="0"/>
            <a:r>
              <a:rPr lang="en-US" altLang="zh-CN" sz="1200" b="0" i="0" kern="1200" dirty="0">
                <a:solidFill>
                  <a:schemeClr val="tx1"/>
                </a:solidFill>
                <a:effectLst/>
                <a:latin typeface="Arial" charset="0"/>
                <a:ea typeface="+mn-ea"/>
                <a:cs typeface="Arial" charset="0"/>
              </a:rPr>
              <a:t>3) </a:t>
            </a:r>
            <a:r>
              <a:rPr lang="zh-CN" altLang="en-US" sz="1200" b="0" i="0" kern="1200" dirty="0">
                <a:solidFill>
                  <a:schemeClr val="tx1"/>
                </a:solidFill>
                <a:effectLst/>
                <a:latin typeface="Arial" charset="0"/>
                <a:ea typeface="+mn-ea"/>
                <a:cs typeface="Arial" charset="0"/>
              </a:rPr>
              <a:t>比较此 </a:t>
            </a:r>
            <a:r>
              <a:rPr lang="en-US" altLang="zh-CN" sz="1200" b="0" i="0" kern="1200" dirty="0">
                <a:solidFill>
                  <a:schemeClr val="tx1"/>
                </a:solidFill>
                <a:effectLst/>
                <a:latin typeface="Arial" charset="0"/>
                <a:ea typeface="+mn-ea"/>
                <a:cs typeface="Arial" charset="0"/>
              </a:rPr>
              <a:t>string </a:t>
            </a:r>
            <a:r>
              <a:rPr lang="zh-CN" altLang="en-US" sz="1200" b="0" i="0" kern="1200" dirty="0">
                <a:solidFill>
                  <a:schemeClr val="tx1"/>
                </a:solidFill>
                <a:effectLst/>
                <a:latin typeface="Arial" charset="0"/>
                <a:ea typeface="+mn-ea"/>
                <a:cs typeface="Arial" charset="0"/>
              </a:rPr>
              <a:t>的 </a:t>
            </a:r>
            <a:r>
              <a:rPr lang="en-US" altLang="zh-CN" sz="1200" b="0" i="0" kern="1200" dirty="0">
                <a:solidFill>
                  <a:schemeClr val="tx1"/>
                </a:solidFill>
                <a:effectLst/>
                <a:latin typeface="Arial" charset="0"/>
                <a:ea typeface="+mn-ea"/>
                <a:cs typeface="Arial" charset="0"/>
              </a:rPr>
              <a:t>[pos1, pos1+count1) </a:t>
            </a:r>
            <a:r>
              <a:rPr lang="zh-CN" altLang="en-US" sz="1200" b="0" i="0" kern="1200" dirty="0">
                <a:solidFill>
                  <a:schemeClr val="tx1"/>
                </a:solidFill>
                <a:effectLst/>
                <a:latin typeface="Arial" charset="0"/>
                <a:ea typeface="+mn-ea"/>
                <a:cs typeface="Arial" charset="0"/>
              </a:rPr>
              <a:t>子串与 </a:t>
            </a:r>
            <a:r>
              <a:rPr lang="en-US" altLang="zh-CN" sz="1200" b="0" i="1" kern="1200" dirty="0" err="1">
                <a:solidFill>
                  <a:schemeClr val="tx1"/>
                </a:solidFill>
                <a:effectLst/>
                <a:latin typeface="Arial" charset="0"/>
                <a:ea typeface="+mn-ea"/>
                <a:cs typeface="Arial" charset="0"/>
              </a:rPr>
              <a:t>str</a:t>
            </a:r>
            <a:r>
              <a:rPr lang="en-US" altLang="zh-CN" sz="1200" b="0" i="0" kern="1200" dirty="0">
                <a:solidFill>
                  <a:schemeClr val="tx1"/>
                </a:solidFill>
                <a:effectLst/>
                <a:latin typeface="Arial" charset="0"/>
                <a:ea typeface="+mn-ea"/>
                <a:cs typeface="Arial" charset="0"/>
              </a:rPr>
              <a:t> </a:t>
            </a:r>
            <a:r>
              <a:rPr lang="zh-CN" altLang="en-US" sz="1200" b="0" i="0" kern="1200" dirty="0">
                <a:solidFill>
                  <a:schemeClr val="tx1"/>
                </a:solidFill>
                <a:effectLst/>
                <a:latin typeface="Arial" charset="0"/>
                <a:ea typeface="+mn-ea"/>
                <a:cs typeface="Arial" charset="0"/>
              </a:rPr>
              <a:t>的子串 </a:t>
            </a:r>
            <a:r>
              <a:rPr lang="en-US" altLang="zh-CN" sz="1200" b="0" i="0" kern="1200" dirty="0">
                <a:solidFill>
                  <a:schemeClr val="tx1"/>
                </a:solidFill>
                <a:effectLst/>
                <a:latin typeface="Arial" charset="0"/>
                <a:ea typeface="+mn-ea"/>
                <a:cs typeface="Arial" charset="0"/>
              </a:rPr>
              <a:t>[pos2, pos2+count2) </a:t>
            </a:r>
            <a:r>
              <a:rPr lang="zh-CN" altLang="en-US" sz="1200" b="0" i="0" kern="1200" dirty="0">
                <a:solidFill>
                  <a:schemeClr val="tx1"/>
                </a:solidFill>
                <a:effectLst/>
                <a:latin typeface="Arial" charset="0"/>
                <a:ea typeface="+mn-ea"/>
                <a:cs typeface="Arial" charset="0"/>
              </a:rPr>
              <a:t>。若 </a:t>
            </a:r>
            <a:r>
              <a:rPr lang="en-US" altLang="zh-CN" sz="1200" b="0" i="0" kern="1200" dirty="0">
                <a:solidFill>
                  <a:schemeClr val="tx1"/>
                </a:solidFill>
                <a:effectLst/>
                <a:latin typeface="Arial" charset="0"/>
                <a:ea typeface="+mn-ea"/>
                <a:cs typeface="Arial" charset="0"/>
              </a:rPr>
              <a:t>count1 &gt; size() - pos1 </a:t>
            </a:r>
            <a:r>
              <a:rPr lang="zh-CN" altLang="en-US" sz="1200" b="0" i="0" kern="1200" dirty="0">
                <a:solidFill>
                  <a:schemeClr val="tx1"/>
                </a:solidFill>
                <a:effectLst/>
                <a:latin typeface="Arial" charset="0"/>
                <a:ea typeface="+mn-ea"/>
                <a:cs typeface="Arial" charset="0"/>
              </a:rPr>
              <a:t>则第一子串为 </a:t>
            </a:r>
            <a:r>
              <a:rPr lang="en-US" altLang="zh-CN" sz="1200" b="0" i="0" kern="1200" dirty="0">
                <a:solidFill>
                  <a:schemeClr val="tx1"/>
                </a:solidFill>
                <a:effectLst/>
                <a:latin typeface="Arial" charset="0"/>
                <a:ea typeface="+mn-ea"/>
                <a:cs typeface="Arial" charset="0"/>
              </a:rPr>
              <a:t>[pos1, size()) </a:t>
            </a:r>
            <a:r>
              <a:rPr lang="zh-CN" altLang="en-US" sz="1200" b="0" i="0" kern="1200" dirty="0">
                <a:solidFill>
                  <a:schemeClr val="tx1"/>
                </a:solidFill>
                <a:effectLst/>
                <a:latin typeface="Arial" charset="0"/>
                <a:ea typeface="+mn-ea"/>
                <a:cs typeface="Arial" charset="0"/>
              </a:rPr>
              <a:t>。类似地若 </a:t>
            </a:r>
            <a:r>
              <a:rPr lang="en-US" altLang="zh-CN" sz="1200" b="0" i="0" kern="1200" dirty="0">
                <a:solidFill>
                  <a:schemeClr val="tx1"/>
                </a:solidFill>
                <a:effectLst/>
                <a:latin typeface="Arial" charset="0"/>
                <a:ea typeface="+mn-ea"/>
                <a:cs typeface="Arial" charset="0"/>
              </a:rPr>
              <a:t>count2 &gt; </a:t>
            </a:r>
            <a:r>
              <a:rPr lang="en-US" altLang="zh-CN" sz="1200" b="0" i="0" kern="1200" dirty="0" err="1">
                <a:solidFill>
                  <a:schemeClr val="tx1"/>
                </a:solidFill>
                <a:effectLst/>
                <a:latin typeface="Arial" charset="0"/>
                <a:ea typeface="+mn-ea"/>
                <a:cs typeface="Arial" charset="0"/>
              </a:rPr>
              <a:t>str.size</a:t>
            </a:r>
            <a:r>
              <a:rPr lang="en-US" altLang="zh-CN" sz="1200" b="0" i="0" kern="1200" dirty="0">
                <a:solidFill>
                  <a:schemeClr val="tx1"/>
                </a:solidFill>
                <a:effectLst/>
                <a:latin typeface="Arial" charset="0"/>
                <a:ea typeface="+mn-ea"/>
                <a:cs typeface="Arial" charset="0"/>
              </a:rPr>
              <a:t>() - pos2 </a:t>
            </a:r>
            <a:r>
              <a:rPr lang="zh-CN" altLang="en-US" sz="1200" b="0" i="0" kern="1200" dirty="0">
                <a:solidFill>
                  <a:schemeClr val="tx1"/>
                </a:solidFill>
                <a:effectLst/>
                <a:latin typeface="Arial" charset="0"/>
                <a:ea typeface="+mn-ea"/>
                <a:cs typeface="Arial" charset="0"/>
              </a:rPr>
              <a:t>则第二子串为 </a:t>
            </a:r>
            <a:r>
              <a:rPr lang="en-US" altLang="zh-CN" sz="1200" b="0" i="0" kern="1200" dirty="0">
                <a:solidFill>
                  <a:schemeClr val="tx1"/>
                </a:solidFill>
                <a:effectLst/>
                <a:latin typeface="Arial" charset="0"/>
                <a:ea typeface="+mn-ea"/>
                <a:cs typeface="Arial" charset="0"/>
              </a:rPr>
              <a:t>[pos2, </a:t>
            </a:r>
            <a:r>
              <a:rPr lang="en-US" altLang="zh-CN" sz="1200" b="0" i="0" kern="1200" dirty="0" err="1">
                <a:solidFill>
                  <a:schemeClr val="tx1"/>
                </a:solidFill>
                <a:effectLst/>
                <a:latin typeface="Arial" charset="0"/>
                <a:ea typeface="+mn-ea"/>
                <a:cs typeface="Arial" charset="0"/>
              </a:rPr>
              <a:t>str.size</a:t>
            </a:r>
            <a:r>
              <a:rPr lang="en-US" altLang="zh-CN" sz="1200" b="0" i="0" kern="1200" dirty="0">
                <a:solidFill>
                  <a:schemeClr val="tx1"/>
                </a:solidFill>
                <a:effectLst/>
                <a:latin typeface="Arial" charset="0"/>
                <a:ea typeface="+mn-ea"/>
                <a:cs typeface="Arial" charset="0"/>
              </a:rPr>
              <a:t>()) </a:t>
            </a:r>
            <a:r>
              <a:rPr lang="zh-CN" altLang="en-US" sz="1200" b="0" i="0" kern="1200" dirty="0">
                <a:solidFill>
                  <a:schemeClr val="tx1"/>
                </a:solidFill>
                <a:effectLst/>
                <a:latin typeface="Arial" charset="0"/>
                <a:ea typeface="+mn-ea"/>
                <a:cs typeface="Arial" charset="0"/>
              </a:rPr>
              <a:t>。</a:t>
            </a:r>
          </a:p>
          <a:p>
            <a:pPr rtl="0"/>
            <a:r>
              <a:rPr lang="en-US" altLang="zh-CN" sz="1200" b="0" i="0" kern="1200" dirty="0">
                <a:solidFill>
                  <a:schemeClr val="tx1"/>
                </a:solidFill>
                <a:effectLst/>
                <a:latin typeface="Arial" charset="0"/>
                <a:ea typeface="+mn-ea"/>
                <a:cs typeface="Arial" charset="0"/>
              </a:rPr>
              <a:t>4) </a:t>
            </a:r>
            <a:r>
              <a:rPr lang="zh-CN" altLang="en-US" sz="1200" b="0" i="0" kern="1200" dirty="0">
                <a:solidFill>
                  <a:schemeClr val="tx1"/>
                </a:solidFill>
                <a:effectLst/>
                <a:latin typeface="Arial" charset="0"/>
                <a:ea typeface="+mn-ea"/>
                <a:cs typeface="Arial" charset="0"/>
              </a:rPr>
              <a:t>比较此 </a:t>
            </a:r>
            <a:r>
              <a:rPr lang="en-US" altLang="zh-CN" sz="1200" b="0" i="0" kern="1200" dirty="0">
                <a:solidFill>
                  <a:schemeClr val="tx1"/>
                </a:solidFill>
                <a:effectLst/>
                <a:latin typeface="Arial" charset="0"/>
                <a:ea typeface="+mn-ea"/>
                <a:cs typeface="Arial" charset="0"/>
              </a:rPr>
              <a:t>string </a:t>
            </a:r>
            <a:r>
              <a:rPr lang="zh-CN" altLang="en-US" sz="1200" b="0" i="0" kern="1200" dirty="0">
                <a:solidFill>
                  <a:schemeClr val="tx1"/>
                </a:solidFill>
                <a:effectLst/>
                <a:latin typeface="Arial" charset="0"/>
                <a:ea typeface="+mn-ea"/>
                <a:cs typeface="Arial" charset="0"/>
              </a:rPr>
              <a:t>与始于 </a:t>
            </a:r>
            <a:r>
              <a:rPr lang="en-US" altLang="zh-CN" sz="1200" b="0" i="1" kern="1200" dirty="0">
                <a:solidFill>
                  <a:schemeClr val="tx1"/>
                </a:solidFill>
                <a:effectLst/>
                <a:latin typeface="Arial" charset="0"/>
                <a:ea typeface="+mn-ea"/>
                <a:cs typeface="Arial" charset="0"/>
              </a:rPr>
              <a:t>s</a:t>
            </a:r>
            <a:r>
              <a:rPr lang="en-US" altLang="zh-CN" sz="1200" b="0" i="0" kern="1200" dirty="0">
                <a:solidFill>
                  <a:schemeClr val="tx1"/>
                </a:solidFill>
                <a:effectLst/>
                <a:latin typeface="Arial" charset="0"/>
                <a:ea typeface="+mn-ea"/>
                <a:cs typeface="Arial" charset="0"/>
              </a:rPr>
              <a:t> </a:t>
            </a:r>
            <a:r>
              <a:rPr lang="zh-CN" altLang="en-US" sz="1200" b="0" i="0" kern="1200" dirty="0">
                <a:solidFill>
                  <a:schemeClr val="tx1"/>
                </a:solidFill>
                <a:effectLst/>
                <a:latin typeface="Arial" charset="0"/>
                <a:ea typeface="+mn-ea"/>
                <a:cs typeface="Arial" charset="0"/>
              </a:rPr>
              <a:t>所指向字符的长度为 </a:t>
            </a:r>
            <a:r>
              <a:rPr lang="en-US" altLang="zh-CN" sz="1200" b="0" i="0" kern="1200" dirty="0">
                <a:solidFill>
                  <a:schemeClr val="tx1"/>
                </a:solidFill>
                <a:effectLst/>
                <a:latin typeface="Arial" charset="0"/>
                <a:ea typeface="+mn-ea"/>
                <a:cs typeface="Arial" charset="0"/>
              </a:rPr>
              <a:t>Traits::length(s) </a:t>
            </a:r>
            <a:r>
              <a:rPr lang="zh-CN" altLang="en-US" sz="1200" b="0" i="0" kern="1200" dirty="0">
                <a:solidFill>
                  <a:schemeClr val="tx1"/>
                </a:solidFill>
                <a:effectLst/>
                <a:latin typeface="Arial" charset="0"/>
                <a:ea typeface="+mn-ea"/>
                <a:cs typeface="Arial" charset="0"/>
              </a:rPr>
              <a:t>的空终止字符序列。</a:t>
            </a:r>
          </a:p>
          <a:p>
            <a:pPr rtl="0"/>
            <a:r>
              <a:rPr lang="en-US" altLang="zh-CN" sz="1200" b="0" i="0" kern="1200" dirty="0">
                <a:solidFill>
                  <a:schemeClr val="tx1"/>
                </a:solidFill>
                <a:effectLst/>
                <a:latin typeface="Arial" charset="0"/>
                <a:ea typeface="+mn-ea"/>
                <a:cs typeface="Arial" charset="0"/>
              </a:rPr>
              <a:t>5) </a:t>
            </a:r>
            <a:r>
              <a:rPr lang="zh-CN" altLang="en-US" sz="1200" b="0" i="0" kern="1200" dirty="0">
                <a:solidFill>
                  <a:schemeClr val="tx1"/>
                </a:solidFill>
                <a:effectLst/>
                <a:latin typeface="Arial" charset="0"/>
                <a:ea typeface="+mn-ea"/>
                <a:cs typeface="Arial" charset="0"/>
              </a:rPr>
              <a:t>比较此 </a:t>
            </a:r>
            <a:r>
              <a:rPr lang="en-US" altLang="zh-CN" sz="1200" b="0" i="0" kern="1200" dirty="0">
                <a:solidFill>
                  <a:schemeClr val="tx1"/>
                </a:solidFill>
                <a:effectLst/>
                <a:latin typeface="Arial" charset="0"/>
                <a:ea typeface="+mn-ea"/>
                <a:cs typeface="Arial" charset="0"/>
              </a:rPr>
              <a:t>string </a:t>
            </a:r>
            <a:r>
              <a:rPr lang="zh-CN" altLang="en-US" sz="1200" b="0" i="0" kern="1200" dirty="0">
                <a:solidFill>
                  <a:schemeClr val="tx1"/>
                </a:solidFill>
                <a:effectLst/>
                <a:latin typeface="Arial" charset="0"/>
                <a:ea typeface="+mn-ea"/>
                <a:cs typeface="Arial" charset="0"/>
              </a:rPr>
              <a:t>的 </a:t>
            </a:r>
            <a:r>
              <a:rPr lang="en-US" altLang="zh-CN" sz="1200" b="0" i="0" kern="1200" dirty="0">
                <a:solidFill>
                  <a:schemeClr val="tx1"/>
                </a:solidFill>
                <a:effectLst/>
                <a:latin typeface="Arial" charset="0"/>
                <a:ea typeface="+mn-ea"/>
                <a:cs typeface="Arial" charset="0"/>
              </a:rPr>
              <a:t>[pos1, pos1+count1) </a:t>
            </a:r>
            <a:r>
              <a:rPr lang="zh-CN" altLang="en-US" sz="1200" b="0" i="0" kern="1200" dirty="0">
                <a:solidFill>
                  <a:schemeClr val="tx1"/>
                </a:solidFill>
                <a:effectLst/>
                <a:latin typeface="Arial" charset="0"/>
                <a:ea typeface="+mn-ea"/>
                <a:cs typeface="Arial" charset="0"/>
              </a:rPr>
              <a:t>子串与始于 </a:t>
            </a:r>
            <a:r>
              <a:rPr lang="en-US" altLang="zh-CN" sz="1200" b="0" i="1" kern="1200" dirty="0">
                <a:solidFill>
                  <a:schemeClr val="tx1"/>
                </a:solidFill>
                <a:effectLst/>
                <a:latin typeface="Arial" charset="0"/>
                <a:ea typeface="+mn-ea"/>
                <a:cs typeface="Arial" charset="0"/>
              </a:rPr>
              <a:t>s</a:t>
            </a:r>
            <a:r>
              <a:rPr lang="en-US" altLang="zh-CN" sz="1200" b="0" i="0" kern="1200" dirty="0">
                <a:solidFill>
                  <a:schemeClr val="tx1"/>
                </a:solidFill>
                <a:effectLst/>
                <a:latin typeface="Arial" charset="0"/>
                <a:ea typeface="+mn-ea"/>
                <a:cs typeface="Arial" charset="0"/>
              </a:rPr>
              <a:t> </a:t>
            </a:r>
            <a:r>
              <a:rPr lang="zh-CN" altLang="en-US" sz="1200" b="0" i="0" kern="1200" dirty="0">
                <a:solidFill>
                  <a:schemeClr val="tx1"/>
                </a:solidFill>
                <a:effectLst/>
                <a:latin typeface="Arial" charset="0"/>
                <a:ea typeface="+mn-ea"/>
                <a:cs typeface="Arial" charset="0"/>
              </a:rPr>
              <a:t>所指向字符的长度为 </a:t>
            </a:r>
            <a:r>
              <a:rPr lang="en-US" altLang="zh-CN" sz="1200" b="0" i="0" kern="1200" dirty="0">
                <a:solidFill>
                  <a:schemeClr val="tx1"/>
                </a:solidFill>
                <a:effectLst/>
                <a:latin typeface="Arial" charset="0"/>
                <a:ea typeface="+mn-ea"/>
                <a:cs typeface="Arial" charset="0"/>
              </a:rPr>
              <a:t>Traits::length(s) </a:t>
            </a:r>
            <a:r>
              <a:rPr lang="zh-CN" altLang="en-US" sz="1200" b="0" i="0" kern="1200" dirty="0">
                <a:solidFill>
                  <a:schemeClr val="tx1"/>
                </a:solidFill>
                <a:effectLst/>
                <a:latin typeface="Arial" charset="0"/>
                <a:ea typeface="+mn-ea"/>
                <a:cs typeface="Arial" charset="0"/>
              </a:rPr>
              <a:t>的空终止字符序列。若 </a:t>
            </a:r>
            <a:r>
              <a:rPr lang="en-US" altLang="zh-CN" sz="1200" b="0" i="0" kern="1200" dirty="0">
                <a:solidFill>
                  <a:schemeClr val="tx1"/>
                </a:solidFill>
                <a:effectLst/>
                <a:latin typeface="Arial" charset="0"/>
                <a:ea typeface="+mn-ea"/>
                <a:cs typeface="Arial" charset="0"/>
              </a:rPr>
              <a:t>count1 &gt; size() - pos1 </a:t>
            </a:r>
            <a:r>
              <a:rPr lang="zh-CN" altLang="en-US" sz="1200" b="0" i="0" kern="1200" dirty="0">
                <a:solidFill>
                  <a:schemeClr val="tx1"/>
                </a:solidFill>
                <a:effectLst/>
                <a:latin typeface="Arial" charset="0"/>
                <a:ea typeface="+mn-ea"/>
                <a:cs typeface="Arial" charset="0"/>
              </a:rPr>
              <a:t>则子串为 </a:t>
            </a:r>
            <a:r>
              <a:rPr lang="en-US" altLang="zh-CN" sz="1200" b="0" i="0" kern="1200" dirty="0">
                <a:solidFill>
                  <a:schemeClr val="tx1"/>
                </a:solidFill>
                <a:effectLst/>
                <a:latin typeface="Arial" charset="0"/>
                <a:ea typeface="+mn-ea"/>
                <a:cs typeface="Arial" charset="0"/>
              </a:rPr>
              <a:t>[pos1, size()) </a:t>
            </a:r>
            <a:r>
              <a:rPr lang="zh-CN" altLang="en-US" sz="1200" b="0" i="0" kern="1200" dirty="0">
                <a:solidFill>
                  <a:schemeClr val="tx1"/>
                </a:solidFill>
                <a:effectLst/>
                <a:latin typeface="Arial" charset="0"/>
                <a:ea typeface="+mn-ea"/>
                <a:cs typeface="Arial" charset="0"/>
              </a:rPr>
              <a:t>。</a:t>
            </a:r>
          </a:p>
          <a:p>
            <a:pPr rtl="0"/>
            <a:r>
              <a:rPr lang="en-US" altLang="zh-CN" sz="1200" b="0" i="0" kern="1200" dirty="0">
                <a:solidFill>
                  <a:schemeClr val="tx1"/>
                </a:solidFill>
                <a:effectLst/>
                <a:latin typeface="Arial" charset="0"/>
                <a:ea typeface="+mn-ea"/>
                <a:cs typeface="Arial" charset="0"/>
              </a:rPr>
              <a:t>6) </a:t>
            </a:r>
            <a:r>
              <a:rPr lang="zh-CN" altLang="en-US" sz="1200" b="0" i="0" kern="1200" dirty="0">
                <a:solidFill>
                  <a:schemeClr val="tx1"/>
                </a:solidFill>
                <a:effectLst/>
                <a:latin typeface="Arial" charset="0"/>
                <a:ea typeface="+mn-ea"/>
                <a:cs typeface="Arial" charset="0"/>
              </a:rPr>
              <a:t>比较此 </a:t>
            </a:r>
            <a:r>
              <a:rPr lang="en-US" altLang="zh-CN" sz="1200" b="0" i="0" kern="1200" dirty="0">
                <a:solidFill>
                  <a:schemeClr val="tx1"/>
                </a:solidFill>
                <a:effectLst/>
                <a:latin typeface="Arial" charset="0"/>
                <a:ea typeface="+mn-ea"/>
                <a:cs typeface="Arial" charset="0"/>
              </a:rPr>
              <a:t>string </a:t>
            </a:r>
            <a:r>
              <a:rPr lang="zh-CN" altLang="en-US" sz="1200" b="0" i="0" kern="1200" dirty="0">
                <a:solidFill>
                  <a:schemeClr val="tx1"/>
                </a:solidFill>
                <a:effectLst/>
                <a:latin typeface="Arial" charset="0"/>
                <a:ea typeface="+mn-ea"/>
                <a:cs typeface="Arial" charset="0"/>
              </a:rPr>
              <a:t>的 </a:t>
            </a:r>
            <a:r>
              <a:rPr lang="en-US" altLang="zh-CN" sz="1200" b="0" i="0" kern="1200" dirty="0">
                <a:solidFill>
                  <a:schemeClr val="tx1"/>
                </a:solidFill>
                <a:effectLst/>
                <a:latin typeface="Arial" charset="0"/>
                <a:ea typeface="+mn-ea"/>
                <a:cs typeface="Arial" charset="0"/>
              </a:rPr>
              <a:t>[pos1, pos1+count1) </a:t>
            </a:r>
            <a:r>
              <a:rPr lang="zh-CN" altLang="en-US" sz="1200" b="0" i="0" kern="1200" dirty="0">
                <a:solidFill>
                  <a:schemeClr val="tx1"/>
                </a:solidFill>
                <a:effectLst/>
                <a:latin typeface="Arial" charset="0"/>
                <a:ea typeface="+mn-ea"/>
                <a:cs typeface="Arial" charset="0"/>
              </a:rPr>
              <a:t>子串与范围 </a:t>
            </a:r>
            <a:r>
              <a:rPr lang="en-US" altLang="zh-CN" sz="1200" b="0" i="0" kern="1200" dirty="0">
                <a:solidFill>
                  <a:schemeClr val="tx1"/>
                </a:solidFill>
                <a:effectLst/>
                <a:latin typeface="Arial" charset="0"/>
                <a:ea typeface="+mn-ea"/>
                <a:cs typeface="Arial" charset="0"/>
              </a:rPr>
              <a:t>[s, s + count2) </a:t>
            </a:r>
            <a:r>
              <a:rPr lang="zh-CN" altLang="en-US" sz="1200" b="0" i="0" kern="1200" dirty="0">
                <a:solidFill>
                  <a:schemeClr val="tx1"/>
                </a:solidFill>
                <a:effectLst/>
                <a:latin typeface="Arial" charset="0"/>
                <a:ea typeface="+mn-ea"/>
                <a:cs typeface="Arial" charset="0"/>
              </a:rPr>
              <a:t>中的字符。（注意：范围 </a:t>
            </a:r>
            <a:r>
              <a:rPr lang="en-US" altLang="zh-CN" sz="1200" b="0" i="0" kern="1200" dirty="0">
                <a:solidFill>
                  <a:schemeClr val="tx1"/>
                </a:solidFill>
                <a:effectLst/>
                <a:latin typeface="Arial" charset="0"/>
                <a:ea typeface="+mn-ea"/>
                <a:cs typeface="Arial" charset="0"/>
              </a:rPr>
              <a:t>[s, s + count2) </a:t>
            </a:r>
            <a:r>
              <a:rPr lang="zh-CN" altLang="en-US" sz="1200" b="0" i="0" kern="1200" dirty="0">
                <a:solidFill>
                  <a:schemeClr val="tx1"/>
                </a:solidFill>
                <a:effectLst/>
                <a:latin typeface="Arial" charset="0"/>
                <a:ea typeface="+mn-ea"/>
                <a:cs typeface="Arial" charset="0"/>
              </a:rPr>
              <a:t>中的字符可包含空字符。）</a:t>
            </a:r>
          </a:p>
          <a:p>
            <a:pPr rtl="0"/>
            <a:r>
              <a:rPr lang="en-US" altLang="zh-CN" sz="1200" b="0" i="0" kern="1200" dirty="0">
                <a:solidFill>
                  <a:schemeClr val="tx1"/>
                </a:solidFill>
                <a:effectLst/>
                <a:latin typeface="Arial" charset="0"/>
                <a:ea typeface="+mn-ea"/>
                <a:cs typeface="Arial" charset="0"/>
              </a:rPr>
              <a:t>7) </a:t>
            </a:r>
            <a:r>
              <a:rPr lang="zh-CN" altLang="en-US" sz="1200" b="0" i="0" kern="1200" dirty="0">
                <a:solidFill>
                  <a:schemeClr val="tx1"/>
                </a:solidFill>
                <a:effectLst/>
                <a:latin typeface="Arial" charset="0"/>
                <a:ea typeface="+mn-ea"/>
                <a:cs typeface="Arial" charset="0"/>
              </a:rPr>
              <a:t>如同用 </a:t>
            </a:r>
            <a:r>
              <a:rPr lang="en-US" altLang="zh-CN" sz="1200" b="0" i="0" u="none" strike="noStrike" kern="1200" dirty="0" err="1">
                <a:solidFill>
                  <a:schemeClr val="tx1"/>
                </a:solidFill>
                <a:effectLst/>
                <a:latin typeface="Arial" charset="0"/>
                <a:ea typeface="+mn-ea"/>
                <a:cs typeface="Arial" charset="0"/>
                <a:hlinkClick r:id="rId3"/>
              </a:rPr>
              <a:t>std</a:t>
            </a:r>
            <a:r>
              <a:rPr lang="en-US" altLang="zh-CN" sz="1200" b="0" i="0" u="none" strike="noStrike" kern="1200" dirty="0">
                <a:solidFill>
                  <a:schemeClr val="tx1"/>
                </a:solidFill>
                <a:effectLst/>
                <a:latin typeface="Arial" charset="0"/>
                <a:ea typeface="+mn-ea"/>
                <a:cs typeface="Arial" charset="0"/>
                <a:hlinkClick r:id="rId3"/>
              </a:rPr>
              <a:t>::</a:t>
            </a:r>
            <a:r>
              <a:rPr lang="en-US" altLang="zh-CN" sz="1200" b="0" i="0" u="none" strike="noStrike" kern="1200" dirty="0" err="1">
                <a:solidFill>
                  <a:schemeClr val="tx1"/>
                </a:solidFill>
                <a:effectLst/>
                <a:latin typeface="Arial" charset="0"/>
                <a:ea typeface="+mn-ea"/>
                <a:cs typeface="Arial" charset="0"/>
                <a:hlinkClick r:id="rId3"/>
              </a:rPr>
              <a:t>basic_string_view</a:t>
            </a:r>
            <a:r>
              <a:rPr lang="en-US" altLang="zh-CN" sz="1200" b="0" i="0" kern="1200" dirty="0">
                <a:solidFill>
                  <a:schemeClr val="tx1"/>
                </a:solidFill>
                <a:effectLst/>
                <a:latin typeface="Arial" charset="0"/>
                <a:ea typeface="+mn-ea"/>
                <a:cs typeface="Arial" charset="0"/>
              </a:rPr>
              <a:t>&lt;</a:t>
            </a:r>
            <a:r>
              <a:rPr lang="en-US" altLang="zh-CN" sz="1200" b="0" i="0" kern="1200" dirty="0" err="1">
                <a:solidFill>
                  <a:schemeClr val="tx1"/>
                </a:solidFill>
                <a:effectLst/>
                <a:latin typeface="Arial" charset="0"/>
                <a:ea typeface="+mn-ea"/>
                <a:cs typeface="Arial" charset="0"/>
              </a:rPr>
              <a:t>CharT</a:t>
            </a:r>
            <a:r>
              <a:rPr lang="en-US" altLang="zh-CN" sz="1200" b="0" i="0" kern="1200" dirty="0">
                <a:solidFill>
                  <a:schemeClr val="tx1"/>
                </a:solidFill>
                <a:effectLst/>
                <a:latin typeface="Arial" charset="0"/>
                <a:ea typeface="+mn-ea"/>
                <a:cs typeface="Arial" charset="0"/>
              </a:rPr>
              <a:t>, Traits&gt; </a:t>
            </a:r>
            <a:r>
              <a:rPr lang="en-US" altLang="zh-CN" sz="1200" b="0" i="0" kern="1200" dirty="0" err="1">
                <a:solidFill>
                  <a:schemeClr val="tx1"/>
                </a:solidFill>
                <a:effectLst/>
                <a:latin typeface="Arial" charset="0"/>
                <a:ea typeface="+mn-ea"/>
                <a:cs typeface="Arial" charset="0"/>
              </a:rPr>
              <a:t>sv</a:t>
            </a:r>
            <a:r>
              <a:rPr lang="en-US" altLang="zh-CN" sz="1200" b="0" i="0" kern="1200" dirty="0">
                <a:solidFill>
                  <a:schemeClr val="tx1"/>
                </a:solidFill>
                <a:effectLst/>
                <a:latin typeface="Arial" charset="0"/>
                <a:ea typeface="+mn-ea"/>
                <a:cs typeface="Arial" charset="0"/>
              </a:rPr>
              <a:t> = t; </a:t>
            </a:r>
            <a:r>
              <a:rPr lang="zh-CN" altLang="en-US" sz="1200" b="0" i="0" kern="1200" dirty="0">
                <a:solidFill>
                  <a:schemeClr val="tx1"/>
                </a:solidFill>
                <a:effectLst/>
                <a:latin typeface="Arial" charset="0"/>
                <a:ea typeface="+mn-ea"/>
                <a:cs typeface="Arial" charset="0"/>
              </a:rPr>
              <a:t>隐式转换 </a:t>
            </a:r>
            <a:r>
              <a:rPr lang="en-US" altLang="zh-CN" sz="1200" b="0" i="0" kern="1200" dirty="0">
                <a:solidFill>
                  <a:schemeClr val="tx1"/>
                </a:solidFill>
                <a:effectLst/>
                <a:latin typeface="Arial" charset="0"/>
                <a:ea typeface="+mn-ea"/>
                <a:cs typeface="Arial" charset="0"/>
              </a:rPr>
              <a:t>t </a:t>
            </a:r>
            <a:r>
              <a:rPr lang="zh-CN" altLang="en-US" sz="1200" b="0" i="0" kern="1200" dirty="0">
                <a:solidFill>
                  <a:schemeClr val="tx1"/>
                </a:solidFill>
                <a:effectLst/>
                <a:latin typeface="Arial" charset="0"/>
                <a:ea typeface="+mn-ea"/>
                <a:cs typeface="Arial" charset="0"/>
              </a:rPr>
              <a:t>为 </a:t>
            </a:r>
            <a:r>
              <a:rPr lang="en-US" altLang="zh-CN" sz="1200" b="0" i="0" kern="1200" dirty="0" err="1">
                <a:solidFill>
                  <a:schemeClr val="tx1"/>
                </a:solidFill>
                <a:effectLst/>
                <a:latin typeface="Arial" charset="0"/>
                <a:ea typeface="+mn-ea"/>
                <a:cs typeface="Arial" charset="0"/>
              </a:rPr>
              <a:t>string_view</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sv</a:t>
            </a:r>
            <a:r>
              <a:rPr lang="en-US" altLang="zh-CN" sz="1200" b="0" i="0" kern="1200" dirty="0">
                <a:solidFill>
                  <a:schemeClr val="tx1"/>
                </a:solidFill>
                <a:effectLst/>
                <a:latin typeface="Arial" charset="0"/>
                <a:ea typeface="+mn-ea"/>
                <a:cs typeface="Arial" charset="0"/>
              </a:rPr>
              <a:t> </a:t>
            </a:r>
            <a:r>
              <a:rPr lang="zh-CN" altLang="en-US" sz="1200" b="0" i="0" kern="1200" dirty="0">
                <a:solidFill>
                  <a:schemeClr val="tx1"/>
                </a:solidFill>
                <a:effectLst/>
                <a:latin typeface="Arial" charset="0"/>
                <a:ea typeface="+mn-ea"/>
                <a:cs typeface="Arial" charset="0"/>
              </a:rPr>
              <a:t>，然后比较此 </a:t>
            </a:r>
            <a:r>
              <a:rPr lang="en-US" altLang="zh-CN" sz="1200" b="0" i="0" kern="1200" dirty="0">
                <a:solidFill>
                  <a:schemeClr val="tx1"/>
                </a:solidFill>
                <a:effectLst/>
                <a:latin typeface="Arial" charset="0"/>
                <a:ea typeface="+mn-ea"/>
                <a:cs typeface="Arial" charset="0"/>
              </a:rPr>
              <a:t>string </a:t>
            </a:r>
            <a:r>
              <a:rPr lang="zh-CN" altLang="en-US" sz="1200" b="0" i="0" kern="1200" dirty="0">
                <a:solidFill>
                  <a:schemeClr val="tx1"/>
                </a:solidFill>
                <a:effectLst/>
                <a:latin typeface="Arial" charset="0"/>
                <a:ea typeface="+mn-ea"/>
                <a:cs typeface="Arial" charset="0"/>
              </a:rPr>
              <a:t>与 </a:t>
            </a:r>
            <a:r>
              <a:rPr lang="en-US" altLang="zh-CN" sz="1200" b="0" i="0" kern="1200" dirty="0" err="1">
                <a:solidFill>
                  <a:schemeClr val="tx1"/>
                </a:solidFill>
                <a:effectLst/>
                <a:latin typeface="Arial" charset="0"/>
                <a:ea typeface="+mn-ea"/>
                <a:cs typeface="Arial" charset="0"/>
              </a:rPr>
              <a:t>sv</a:t>
            </a:r>
            <a:r>
              <a:rPr lang="en-US" altLang="zh-CN" sz="1200" b="0" i="0" kern="1200" dirty="0">
                <a:solidFill>
                  <a:schemeClr val="tx1"/>
                </a:solidFill>
                <a:effectLst/>
                <a:latin typeface="Arial" charset="0"/>
                <a:ea typeface="+mn-ea"/>
                <a:cs typeface="Arial" charset="0"/>
              </a:rPr>
              <a:t> </a:t>
            </a:r>
            <a:r>
              <a:rPr lang="zh-CN" altLang="en-US" sz="1200" b="0" i="0" kern="1200" dirty="0">
                <a:solidFill>
                  <a:schemeClr val="tx1"/>
                </a:solidFill>
                <a:effectLst/>
                <a:latin typeface="Arial" charset="0"/>
                <a:ea typeface="+mn-ea"/>
                <a:cs typeface="Arial" charset="0"/>
              </a:rPr>
              <a:t>。此重载仅若 </a:t>
            </a:r>
            <a:r>
              <a:rPr lang="en-US" altLang="zh-CN" sz="1200" b="0" i="0" u="none" strike="noStrike" kern="1200" dirty="0" err="1">
                <a:solidFill>
                  <a:schemeClr val="tx1"/>
                </a:solidFill>
                <a:effectLst/>
                <a:latin typeface="Arial" charset="0"/>
                <a:ea typeface="+mn-ea"/>
                <a:cs typeface="Arial" charset="0"/>
                <a:hlinkClick r:id="rId4"/>
              </a:rPr>
              <a:t>std</a:t>
            </a:r>
            <a:r>
              <a:rPr lang="en-US" altLang="zh-CN" sz="1200" b="0" i="0" u="none" strike="noStrike" kern="1200" dirty="0">
                <a:solidFill>
                  <a:schemeClr val="tx1"/>
                </a:solidFill>
                <a:effectLst/>
                <a:latin typeface="Arial" charset="0"/>
                <a:ea typeface="+mn-ea"/>
                <a:cs typeface="Arial" charset="0"/>
                <a:hlinkClick r:id="rId4"/>
              </a:rPr>
              <a:t>::</a:t>
            </a:r>
            <a:r>
              <a:rPr lang="en-US" altLang="zh-CN" sz="1200" b="0" i="0" u="none" strike="noStrike" kern="1200" dirty="0" err="1">
                <a:solidFill>
                  <a:schemeClr val="tx1"/>
                </a:solidFill>
                <a:effectLst/>
                <a:latin typeface="Arial" charset="0"/>
                <a:ea typeface="+mn-ea"/>
                <a:cs typeface="Arial" charset="0"/>
                <a:hlinkClick r:id="rId4"/>
              </a:rPr>
              <a:t>is_convertible_v</a:t>
            </a:r>
            <a:r>
              <a:rPr lang="en-US" altLang="zh-CN" sz="1200" b="0" i="0" kern="1200" dirty="0">
                <a:solidFill>
                  <a:schemeClr val="tx1"/>
                </a:solidFill>
                <a:effectLst/>
                <a:latin typeface="Arial" charset="0"/>
                <a:ea typeface="+mn-ea"/>
                <a:cs typeface="Arial" charset="0"/>
              </a:rPr>
              <a:t>&lt;</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T&amp;, </a:t>
            </a:r>
            <a:r>
              <a:rPr lang="en-US" altLang="zh-CN" sz="1200" b="0" i="0" u="none" strike="noStrike" kern="1200" dirty="0" err="1">
                <a:solidFill>
                  <a:schemeClr val="tx1"/>
                </a:solidFill>
                <a:effectLst/>
                <a:latin typeface="Arial" charset="0"/>
                <a:ea typeface="+mn-ea"/>
                <a:cs typeface="Arial" charset="0"/>
                <a:hlinkClick r:id="rId3"/>
              </a:rPr>
              <a:t>std</a:t>
            </a:r>
            <a:r>
              <a:rPr lang="en-US" altLang="zh-CN" sz="1200" b="0" i="0" u="none" strike="noStrike" kern="1200" dirty="0">
                <a:solidFill>
                  <a:schemeClr val="tx1"/>
                </a:solidFill>
                <a:effectLst/>
                <a:latin typeface="Arial" charset="0"/>
                <a:ea typeface="+mn-ea"/>
                <a:cs typeface="Arial" charset="0"/>
                <a:hlinkClick r:id="rId3"/>
              </a:rPr>
              <a:t>::</a:t>
            </a:r>
            <a:r>
              <a:rPr lang="en-US" altLang="zh-CN" sz="1200" b="0" i="0" u="none" strike="noStrike" kern="1200" dirty="0" err="1">
                <a:solidFill>
                  <a:schemeClr val="tx1"/>
                </a:solidFill>
                <a:effectLst/>
                <a:latin typeface="Arial" charset="0"/>
                <a:ea typeface="+mn-ea"/>
                <a:cs typeface="Arial" charset="0"/>
                <a:hlinkClick r:id="rId3"/>
              </a:rPr>
              <a:t>basic_string_view</a:t>
            </a:r>
            <a:r>
              <a:rPr lang="en-US" altLang="zh-CN" sz="1200" b="0" i="0" kern="1200" dirty="0">
                <a:solidFill>
                  <a:schemeClr val="tx1"/>
                </a:solidFill>
                <a:effectLst/>
                <a:latin typeface="Arial" charset="0"/>
                <a:ea typeface="+mn-ea"/>
                <a:cs typeface="Arial" charset="0"/>
              </a:rPr>
              <a:t>&lt;</a:t>
            </a:r>
            <a:r>
              <a:rPr lang="en-US" altLang="zh-CN" sz="1200" b="0" i="0" kern="1200" dirty="0" err="1">
                <a:solidFill>
                  <a:schemeClr val="tx1"/>
                </a:solidFill>
                <a:effectLst/>
                <a:latin typeface="Arial" charset="0"/>
                <a:ea typeface="+mn-ea"/>
                <a:cs typeface="Arial" charset="0"/>
              </a:rPr>
              <a:t>CharT</a:t>
            </a:r>
            <a:r>
              <a:rPr lang="en-US" altLang="zh-CN" sz="1200" b="0" i="0" kern="1200" dirty="0">
                <a:solidFill>
                  <a:schemeClr val="tx1"/>
                </a:solidFill>
                <a:effectLst/>
                <a:latin typeface="Arial" charset="0"/>
                <a:ea typeface="+mn-ea"/>
                <a:cs typeface="Arial" charset="0"/>
              </a:rPr>
              <a:t>, Traits&gt;&gt; </a:t>
            </a:r>
            <a:r>
              <a:rPr lang="zh-CN" altLang="en-US" sz="1200" b="0" i="0" kern="1200" dirty="0">
                <a:solidFill>
                  <a:schemeClr val="tx1"/>
                </a:solidFill>
                <a:effectLst/>
                <a:latin typeface="Arial" charset="0"/>
                <a:ea typeface="+mn-ea"/>
                <a:cs typeface="Arial" charset="0"/>
              </a:rPr>
              <a:t>为 </a:t>
            </a:r>
            <a:r>
              <a:rPr lang="en-US" altLang="zh-CN" sz="1200" b="0" i="0" kern="1200" dirty="0">
                <a:solidFill>
                  <a:schemeClr val="tx1"/>
                </a:solidFill>
                <a:effectLst/>
                <a:latin typeface="Arial" charset="0"/>
                <a:ea typeface="+mn-ea"/>
                <a:cs typeface="Arial" charset="0"/>
              </a:rPr>
              <a:t>true </a:t>
            </a:r>
            <a:r>
              <a:rPr lang="zh-CN" altLang="en-US" sz="1200" b="0" i="0" kern="1200" dirty="0">
                <a:solidFill>
                  <a:schemeClr val="tx1"/>
                </a:solidFill>
                <a:effectLst/>
                <a:latin typeface="Arial" charset="0"/>
                <a:ea typeface="+mn-ea"/>
                <a:cs typeface="Arial" charset="0"/>
              </a:rPr>
              <a:t>且 </a:t>
            </a:r>
            <a:r>
              <a:rPr lang="en-US" altLang="zh-CN" sz="1200" b="0" i="0" u="none" strike="noStrike" kern="1200" dirty="0" err="1">
                <a:solidFill>
                  <a:schemeClr val="tx1"/>
                </a:solidFill>
                <a:effectLst/>
                <a:latin typeface="Arial" charset="0"/>
                <a:ea typeface="+mn-ea"/>
                <a:cs typeface="Arial" charset="0"/>
                <a:hlinkClick r:id="rId4"/>
              </a:rPr>
              <a:t>std</a:t>
            </a:r>
            <a:r>
              <a:rPr lang="en-US" altLang="zh-CN" sz="1200" b="0" i="0" u="none" strike="noStrike" kern="1200" dirty="0">
                <a:solidFill>
                  <a:schemeClr val="tx1"/>
                </a:solidFill>
                <a:effectLst/>
                <a:latin typeface="Arial" charset="0"/>
                <a:ea typeface="+mn-ea"/>
                <a:cs typeface="Arial" charset="0"/>
                <a:hlinkClick r:id="rId4"/>
              </a:rPr>
              <a:t>::</a:t>
            </a:r>
            <a:r>
              <a:rPr lang="en-US" altLang="zh-CN" sz="1200" b="0" i="0" u="none" strike="noStrike" kern="1200" dirty="0" err="1">
                <a:solidFill>
                  <a:schemeClr val="tx1"/>
                </a:solidFill>
                <a:effectLst/>
                <a:latin typeface="Arial" charset="0"/>
                <a:ea typeface="+mn-ea"/>
                <a:cs typeface="Arial" charset="0"/>
                <a:hlinkClick r:id="rId4"/>
              </a:rPr>
              <a:t>is_convertible_v</a:t>
            </a:r>
            <a:r>
              <a:rPr lang="en-US" altLang="zh-CN" sz="1200" b="0" i="0" kern="1200" dirty="0">
                <a:solidFill>
                  <a:schemeClr val="tx1"/>
                </a:solidFill>
                <a:effectLst/>
                <a:latin typeface="Arial" charset="0"/>
                <a:ea typeface="+mn-ea"/>
                <a:cs typeface="Arial" charset="0"/>
              </a:rPr>
              <a:t>&lt;</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T&amp;,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CharT</a:t>
            </a:r>
            <a:r>
              <a:rPr lang="en-US" altLang="zh-CN" sz="1200" b="0" i="0" kern="1200" dirty="0">
                <a:solidFill>
                  <a:schemeClr val="tx1"/>
                </a:solidFill>
                <a:effectLst/>
                <a:latin typeface="Arial" charset="0"/>
                <a:ea typeface="+mn-ea"/>
                <a:cs typeface="Arial" charset="0"/>
              </a:rPr>
              <a:t>*&gt; </a:t>
            </a:r>
            <a:r>
              <a:rPr lang="zh-CN" altLang="en-US" sz="1200" b="0" i="0" kern="1200" dirty="0">
                <a:solidFill>
                  <a:schemeClr val="tx1"/>
                </a:solidFill>
                <a:effectLst/>
                <a:latin typeface="Arial" charset="0"/>
                <a:ea typeface="+mn-ea"/>
                <a:cs typeface="Arial" charset="0"/>
              </a:rPr>
              <a:t>为 </a:t>
            </a:r>
            <a:r>
              <a:rPr lang="en-US" altLang="zh-CN" sz="1200" b="0" i="0" kern="1200" dirty="0">
                <a:solidFill>
                  <a:schemeClr val="tx1"/>
                </a:solidFill>
                <a:effectLst/>
                <a:latin typeface="Arial" charset="0"/>
                <a:ea typeface="+mn-ea"/>
                <a:cs typeface="Arial" charset="0"/>
              </a:rPr>
              <a:t>false </a:t>
            </a:r>
            <a:r>
              <a:rPr lang="zh-CN" altLang="en-US" sz="1200" b="0" i="0" kern="1200" dirty="0">
                <a:solidFill>
                  <a:schemeClr val="tx1"/>
                </a:solidFill>
                <a:effectLst/>
                <a:latin typeface="Arial" charset="0"/>
                <a:ea typeface="+mn-ea"/>
                <a:cs typeface="Arial" charset="0"/>
              </a:rPr>
              <a:t>才参与重载决议。</a:t>
            </a:r>
          </a:p>
          <a:p>
            <a:pPr rtl="0"/>
            <a:r>
              <a:rPr lang="en-US" altLang="zh-CN" sz="1200" b="0" i="0" kern="1200" dirty="0">
                <a:solidFill>
                  <a:schemeClr val="tx1"/>
                </a:solidFill>
                <a:effectLst/>
                <a:latin typeface="Arial" charset="0"/>
                <a:ea typeface="+mn-ea"/>
                <a:cs typeface="Arial" charset="0"/>
              </a:rPr>
              <a:t>8) </a:t>
            </a:r>
            <a:r>
              <a:rPr lang="zh-CN" altLang="en-US" sz="1200" b="0" i="0" kern="1200" dirty="0">
                <a:solidFill>
                  <a:schemeClr val="tx1"/>
                </a:solidFill>
                <a:effectLst/>
                <a:latin typeface="Arial" charset="0"/>
                <a:ea typeface="+mn-ea"/>
                <a:cs typeface="Arial" charset="0"/>
              </a:rPr>
              <a:t>如同用 </a:t>
            </a:r>
            <a:r>
              <a:rPr lang="en-US" altLang="zh-CN" sz="1200" b="0" i="0" u="none" strike="noStrike" kern="1200" dirty="0" err="1">
                <a:solidFill>
                  <a:schemeClr val="tx1"/>
                </a:solidFill>
                <a:effectLst/>
                <a:latin typeface="Arial" charset="0"/>
                <a:ea typeface="+mn-ea"/>
                <a:cs typeface="Arial" charset="0"/>
                <a:hlinkClick r:id="rId3"/>
              </a:rPr>
              <a:t>std</a:t>
            </a:r>
            <a:r>
              <a:rPr lang="en-US" altLang="zh-CN" sz="1200" b="0" i="0" u="none" strike="noStrike" kern="1200" dirty="0">
                <a:solidFill>
                  <a:schemeClr val="tx1"/>
                </a:solidFill>
                <a:effectLst/>
                <a:latin typeface="Arial" charset="0"/>
                <a:ea typeface="+mn-ea"/>
                <a:cs typeface="Arial" charset="0"/>
                <a:hlinkClick r:id="rId3"/>
              </a:rPr>
              <a:t>::</a:t>
            </a:r>
            <a:r>
              <a:rPr lang="en-US" altLang="zh-CN" sz="1200" b="0" i="0" u="none" strike="noStrike" kern="1200" dirty="0" err="1">
                <a:solidFill>
                  <a:schemeClr val="tx1"/>
                </a:solidFill>
                <a:effectLst/>
                <a:latin typeface="Arial" charset="0"/>
                <a:ea typeface="+mn-ea"/>
                <a:cs typeface="Arial" charset="0"/>
                <a:hlinkClick r:id="rId3"/>
              </a:rPr>
              <a:t>basic_string_view</a:t>
            </a:r>
            <a:r>
              <a:rPr lang="en-US" altLang="zh-CN" sz="1200" b="0" i="0" kern="1200" dirty="0">
                <a:solidFill>
                  <a:schemeClr val="tx1"/>
                </a:solidFill>
                <a:effectLst/>
                <a:latin typeface="Arial" charset="0"/>
                <a:ea typeface="+mn-ea"/>
                <a:cs typeface="Arial" charset="0"/>
              </a:rPr>
              <a:t>&lt;</a:t>
            </a:r>
            <a:r>
              <a:rPr lang="en-US" altLang="zh-CN" sz="1200" b="0" i="0" kern="1200" dirty="0" err="1">
                <a:solidFill>
                  <a:schemeClr val="tx1"/>
                </a:solidFill>
                <a:effectLst/>
                <a:latin typeface="Arial" charset="0"/>
                <a:ea typeface="+mn-ea"/>
                <a:cs typeface="Arial" charset="0"/>
              </a:rPr>
              <a:t>CharT</a:t>
            </a:r>
            <a:r>
              <a:rPr lang="en-US" altLang="zh-CN" sz="1200" b="0" i="0" kern="1200" dirty="0">
                <a:solidFill>
                  <a:schemeClr val="tx1"/>
                </a:solidFill>
                <a:effectLst/>
                <a:latin typeface="Arial" charset="0"/>
                <a:ea typeface="+mn-ea"/>
                <a:cs typeface="Arial" charset="0"/>
              </a:rPr>
              <a:t>, Traits&gt; </a:t>
            </a:r>
            <a:r>
              <a:rPr lang="en-US" altLang="zh-CN" sz="1200" b="0" i="0" kern="1200" dirty="0" err="1">
                <a:solidFill>
                  <a:schemeClr val="tx1"/>
                </a:solidFill>
                <a:effectLst/>
                <a:latin typeface="Arial" charset="0"/>
                <a:ea typeface="+mn-ea"/>
                <a:cs typeface="Arial" charset="0"/>
              </a:rPr>
              <a:t>sv</a:t>
            </a:r>
            <a:r>
              <a:rPr lang="en-US" altLang="zh-CN" sz="1200" b="0" i="0" kern="1200" dirty="0">
                <a:solidFill>
                  <a:schemeClr val="tx1"/>
                </a:solidFill>
                <a:effectLst/>
                <a:latin typeface="Arial" charset="0"/>
                <a:ea typeface="+mn-ea"/>
                <a:cs typeface="Arial" charset="0"/>
              </a:rPr>
              <a:t> = t; </a:t>
            </a:r>
            <a:r>
              <a:rPr lang="zh-CN" altLang="en-US" sz="1200" b="0" i="0" kern="1200" dirty="0">
                <a:solidFill>
                  <a:schemeClr val="tx1"/>
                </a:solidFill>
                <a:effectLst/>
                <a:latin typeface="Arial" charset="0"/>
                <a:ea typeface="+mn-ea"/>
                <a:cs typeface="Arial" charset="0"/>
              </a:rPr>
              <a:t>隐式转换 </a:t>
            </a:r>
            <a:r>
              <a:rPr lang="en-US" altLang="zh-CN" sz="1200" b="0" i="0" kern="1200" dirty="0">
                <a:solidFill>
                  <a:schemeClr val="tx1"/>
                </a:solidFill>
                <a:effectLst/>
                <a:latin typeface="Arial" charset="0"/>
                <a:ea typeface="+mn-ea"/>
                <a:cs typeface="Arial" charset="0"/>
              </a:rPr>
              <a:t>t </a:t>
            </a:r>
            <a:r>
              <a:rPr lang="zh-CN" altLang="en-US" sz="1200" b="0" i="0" kern="1200" dirty="0">
                <a:solidFill>
                  <a:schemeClr val="tx1"/>
                </a:solidFill>
                <a:effectLst/>
                <a:latin typeface="Arial" charset="0"/>
                <a:ea typeface="+mn-ea"/>
                <a:cs typeface="Arial" charset="0"/>
              </a:rPr>
              <a:t>为 </a:t>
            </a:r>
            <a:r>
              <a:rPr lang="en-US" altLang="zh-CN" sz="1200" b="0" i="0" kern="1200" dirty="0" err="1">
                <a:solidFill>
                  <a:schemeClr val="tx1"/>
                </a:solidFill>
                <a:effectLst/>
                <a:latin typeface="Arial" charset="0"/>
                <a:ea typeface="+mn-ea"/>
                <a:cs typeface="Arial" charset="0"/>
              </a:rPr>
              <a:t>string_view</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sv</a:t>
            </a:r>
            <a:r>
              <a:rPr lang="en-US" altLang="zh-CN" sz="1200" b="0" i="0" kern="1200" dirty="0">
                <a:solidFill>
                  <a:schemeClr val="tx1"/>
                </a:solidFill>
                <a:effectLst/>
                <a:latin typeface="Arial" charset="0"/>
                <a:ea typeface="+mn-ea"/>
                <a:cs typeface="Arial" charset="0"/>
              </a:rPr>
              <a:t> </a:t>
            </a:r>
            <a:r>
              <a:rPr lang="zh-CN" altLang="en-US" sz="1200" b="0" i="0" kern="1200" dirty="0">
                <a:solidFill>
                  <a:schemeClr val="tx1"/>
                </a:solidFill>
                <a:effectLst/>
                <a:latin typeface="Arial" charset="0"/>
                <a:ea typeface="+mn-ea"/>
                <a:cs typeface="Arial" charset="0"/>
              </a:rPr>
              <a:t>，然后比较此 </a:t>
            </a:r>
            <a:r>
              <a:rPr lang="en-US" altLang="zh-CN" sz="1200" b="0" i="0" kern="1200" dirty="0">
                <a:solidFill>
                  <a:schemeClr val="tx1"/>
                </a:solidFill>
                <a:effectLst/>
                <a:latin typeface="Arial" charset="0"/>
                <a:ea typeface="+mn-ea"/>
                <a:cs typeface="Arial" charset="0"/>
              </a:rPr>
              <a:t>string </a:t>
            </a:r>
            <a:r>
              <a:rPr lang="zh-CN" altLang="en-US" sz="1200" b="0" i="0" kern="1200" dirty="0">
                <a:solidFill>
                  <a:schemeClr val="tx1"/>
                </a:solidFill>
                <a:effectLst/>
                <a:latin typeface="Arial" charset="0"/>
                <a:ea typeface="+mn-ea"/>
                <a:cs typeface="Arial" charset="0"/>
              </a:rPr>
              <a:t>的 </a:t>
            </a:r>
            <a:r>
              <a:rPr lang="en-US" altLang="zh-CN" sz="1200" b="0" i="0" kern="1200" dirty="0">
                <a:solidFill>
                  <a:schemeClr val="tx1"/>
                </a:solidFill>
                <a:effectLst/>
                <a:latin typeface="Arial" charset="0"/>
                <a:ea typeface="+mn-ea"/>
                <a:cs typeface="Arial" charset="0"/>
              </a:rPr>
              <a:t>[pos1, pos1+count1) </a:t>
            </a:r>
            <a:r>
              <a:rPr lang="zh-CN" altLang="en-US" sz="1200" b="0" i="0" kern="1200" dirty="0">
                <a:solidFill>
                  <a:schemeClr val="tx1"/>
                </a:solidFill>
                <a:effectLst/>
                <a:latin typeface="Arial" charset="0"/>
                <a:ea typeface="+mn-ea"/>
                <a:cs typeface="Arial" charset="0"/>
              </a:rPr>
              <a:t>子串与 </a:t>
            </a:r>
            <a:r>
              <a:rPr lang="en-US" altLang="zh-CN" sz="1200" b="0" i="0" kern="1200" dirty="0" err="1">
                <a:solidFill>
                  <a:schemeClr val="tx1"/>
                </a:solidFill>
                <a:effectLst/>
                <a:latin typeface="Arial" charset="0"/>
                <a:ea typeface="+mn-ea"/>
                <a:cs typeface="Arial" charset="0"/>
              </a:rPr>
              <a:t>sv</a:t>
            </a:r>
            <a:r>
              <a:rPr lang="en-US" altLang="zh-CN" sz="1200" b="0" i="0" kern="1200" dirty="0">
                <a:solidFill>
                  <a:schemeClr val="tx1"/>
                </a:solidFill>
                <a:effectLst/>
                <a:latin typeface="Arial" charset="0"/>
                <a:ea typeface="+mn-ea"/>
                <a:cs typeface="Arial" charset="0"/>
              </a:rPr>
              <a:t> </a:t>
            </a:r>
            <a:r>
              <a:rPr lang="zh-CN" altLang="en-US" sz="1200" b="0" i="0" kern="1200" dirty="0">
                <a:solidFill>
                  <a:schemeClr val="tx1"/>
                </a:solidFill>
                <a:effectLst/>
                <a:latin typeface="Arial" charset="0"/>
                <a:ea typeface="+mn-ea"/>
                <a:cs typeface="Arial" charset="0"/>
              </a:rPr>
              <a:t>，如同用 </a:t>
            </a:r>
            <a:r>
              <a:rPr lang="en-US" altLang="zh-CN" sz="1200" b="0" i="0" u="none" strike="noStrike" kern="1200" dirty="0" err="1">
                <a:solidFill>
                  <a:schemeClr val="tx1"/>
                </a:solidFill>
                <a:effectLst/>
                <a:latin typeface="Arial" charset="0"/>
                <a:ea typeface="+mn-ea"/>
                <a:cs typeface="Arial" charset="0"/>
                <a:hlinkClick r:id="rId3"/>
              </a:rPr>
              <a:t>std</a:t>
            </a:r>
            <a:r>
              <a:rPr lang="en-US" altLang="zh-CN" sz="1200" b="0" i="0" u="none" strike="noStrike" kern="1200" dirty="0">
                <a:solidFill>
                  <a:schemeClr val="tx1"/>
                </a:solidFill>
                <a:effectLst/>
                <a:latin typeface="Arial" charset="0"/>
                <a:ea typeface="+mn-ea"/>
                <a:cs typeface="Arial" charset="0"/>
                <a:hlinkClick r:id="rId3"/>
              </a:rPr>
              <a:t>::</a:t>
            </a:r>
            <a:r>
              <a:rPr lang="en-US" altLang="zh-CN" sz="1200" b="0" i="0" u="none" strike="noStrike" kern="1200" dirty="0" err="1">
                <a:solidFill>
                  <a:schemeClr val="tx1"/>
                </a:solidFill>
                <a:effectLst/>
                <a:latin typeface="Arial" charset="0"/>
                <a:ea typeface="+mn-ea"/>
                <a:cs typeface="Arial" charset="0"/>
                <a:hlinkClick r:id="rId3"/>
              </a:rPr>
              <a:t>basic_string_view</a:t>
            </a:r>
            <a:r>
              <a:rPr lang="en-US" altLang="zh-CN" sz="1200" b="0" i="0" kern="1200" dirty="0">
                <a:solidFill>
                  <a:schemeClr val="tx1"/>
                </a:solidFill>
                <a:effectLst/>
                <a:latin typeface="Arial" charset="0"/>
                <a:ea typeface="+mn-ea"/>
                <a:cs typeface="Arial" charset="0"/>
              </a:rPr>
              <a:t>&lt;</a:t>
            </a:r>
            <a:r>
              <a:rPr lang="en-US" altLang="zh-CN" sz="1200" b="0" i="0" kern="1200" dirty="0" err="1">
                <a:solidFill>
                  <a:schemeClr val="tx1"/>
                </a:solidFill>
                <a:effectLst/>
                <a:latin typeface="Arial" charset="0"/>
                <a:ea typeface="+mn-ea"/>
                <a:cs typeface="Arial" charset="0"/>
              </a:rPr>
              <a:t>CharT</a:t>
            </a:r>
            <a:r>
              <a:rPr lang="en-US" altLang="zh-CN" sz="1200" b="0" i="0" kern="1200" dirty="0">
                <a:solidFill>
                  <a:schemeClr val="tx1"/>
                </a:solidFill>
                <a:effectLst/>
                <a:latin typeface="Arial" charset="0"/>
                <a:ea typeface="+mn-ea"/>
                <a:cs typeface="Arial" charset="0"/>
              </a:rPr>
              <a:t>, Traits&gt;(data(), size()).</a:t>
            </a:r>
            <a:r>
              <a:rPr lang="en-US" altLang="zh-CN" sz="1200" b="0" i="0" kern="1200" dirty="0" err="1">
                <a:solidFill>
                  <a:schemeClr val="tx1"/>
                </a:solidFill>
                <a:effectLst/>
                <a:latin typeface="Arial" charset="0"/>
                <a:ea typeface="+mn-ea"/>
                <a:cs typeface="Arial" charset="0"/>
              </a:rPr>
              <a:t>substr</a:t>
            </a:r>
            <a:r>
              <a:rPr lang="en-US" altLang="zh-CN" sz="1200" b="0" i="0" kern="1200" dirty="0">
                <a:solidFill>
                  <a:schemeClr val="tx1"/>
                </a:solidFill>
                <a:effectLst/>
                <a:latin typeface="Arial" charset="0"/>
                <a:ea typeface="+mn-ea"/>
                <a:cs typeface="Arial" charset="0"/>
              </a:rPr>
              <a:t>(pos1, count1).compare(</a:t>
            </a:r>
            <a:r>
              <a:rPr lang="en-US" altLang="zh-CN" sz="1200" b="0" i="0" kern="1200" dirty="0" err="1">
                <a:solidFill>
                  <a:schemeClr val="tx1"/>
                </a:solidFill>
                <a:effectLst/>
                <a:latin typeface="Arial" charset="0"/>
                <a:ea typeface="+mn-ea"/>
                <a:cs typeface="Arial" charset="0"/>
              </a:rPr>
              <a:t>sv</a:t>
            </a:r>
            <a:r>
              <a:rPr lang="en-US" altLang="zh-CN" sz="1200" b="0" i="0" kern="1200" dirty="0">
                <a:solidFill>
                  <a:schemeClr val="tx1"/>
                </a:solidFill>
                <a:effectLst/>
                <a:latin typeface="Arial" charset="0"/>
                <a:ea typeface="+mn-ea"/>
                <a:cs typeface="Arial" charset="0"/>
              </a:rPr>
              <a:t>) </a:t>
            </a:r>
            <a:r>
              <a:rPr lang="zh-CN" altLang="en-US" sz="1200" b="0" i="0" kern="1200" dirty="0">
                <a:solidFill>
                  <a:schemeClr val="tx1"/>
                </a:solidFill>
                <a:effectLst/>
                <a:latin typeface="Arial" charset="0"/>
                <a:ea typeface="+mn-ea"/>
                <a:cs typeface="Arial" charset="0"/>
              </a:rPr>
              <a:t>。此重载仅若 </a:t>
            </a:r>
            <a:r>
              <a:rPr lang="en-US" altLang="zh-CN" sz="1200" b="0" i="0" u="none" strike="noStrike" kern="1200" dirty="0" err="1">
                <a:solidFill>
                  <a:schemeClr val="tx1"/>
                </a:solidFill>
                <a:effectLst/>
                <a:latin typeface="Arial" charset="0"/>
                <a:ea typeface="+mn-ea"/>
                <a:cs typeface="Arial" charset="0"/>
                <a:hlinkClick r:id="rId4"/>
              </a:rPr>
              <a:t>std</a:t>
            </a:r>
            <a:r>
              <a:rPr lang="en-US" altLang="zh-CN" sz="1200" b="0" i="0" u="none" strike="noStrike" kern="1200" dirty="0">
                <a:solidFill>
                  <a:schemeClr val="tx1"/>
                </a:solidFill>
                <a:effectLst/>
                <a:latin typeface="Arial" charset="0"/>
                <a:ea typeface="+mn-ea"/>
                <a:cs typeface="Arial" charset="0"/>
                <a:hlinkClick r:id="rId4"/>
              </a:rPr>
              <a:t>::</a:t>
            </a:r>
            <a:r>
              <a:rPr lang="en-US" altLang="zh-CN" sz="1200" b="0" i="0" u="none" strike="noStrike" kern="1200" dirty="0" err="1">
                <a:solidFill>
                  <a:schemeClr val="tx1"/>
                </a:solidFill>
                <a:effectLst/>
                <a:latin typeface="Arial" charset="0"/>
                <a:ea typeface="+mn-ea"/>
                <a:cs typeface="Arial" charset="0"/>
                <a:hlinkClick r:id="rId4"/>
              </a:rPr>
              <a:t>is_convertible_v</a:t>
            </a:r>
            <a:r>
              <a:rPr lang="en-US" altLang="zh-CN" sz="1200" b="0" i="0" kern="1200" dirty="0">
                <a:solidFill>
                  <a:schemeClr val="tx1"/>
                </a:solidFill>
                <a:effectLst/>
                <a:latin typeface="Arial" charset="0"/>
                <a:ea typeface="+mn-ea"/>
                <a:cs typeface="Arial" charset="0"/>
              </a:rPr>
              <a:t>&lt;</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T&amp;, </a:t>
            </a:r>
            <a:r>
              <a:rPr lang="en-US" altLang="zh-CN" sz="1200" b="0" i="0" u="none" strike="noStrike" kern="1200" dirty="0" err="1">
                <a:solidFill>
                  <a:schemeClr val="tx1"/>
                </a:solidFill>
                <a:effectLst/>
                <a:latin typeface="Arial" charset="0"/>
                <a:ea typeface="+mn-ea"/>
                <a:cs typeface="Arial" charset="0"/>
                <a:hlinkClick r:id="rId3"/>
              </a:rPr>
              <a:t>std</a:t>
            </a:r>
            <a:r>
              <a:rPr lang="en-US" altLang="zh-CN" sz="1200" b="0" i="0" u="none" strike="noStrike" kern="1200" dirty="0">
                <a:solidFill>
                  <a:schemeClr val="tx1"/>
                </a:solidFill>
                <a:effectLst/>
                <a:latin typeface="Arial" charset="0"/>
                <a:ea typeface="+mn-ea"/>
                <a:cs typeface="Arial" charset="0"/>
                <a:hlinkClick r:id="rId3"/>
              </a:rPr>
              <a:t>::</a:t>
            </a:r>
            <a:r>
              <a:rPr lang="en-US" altLang="zh-CN" sz="1200" b="0" i="0" u="none" strike="noStrike" kern="1200" dirty="0" err="1">
                <a:solidFill>
                  <a:schemeClr val="tx1"/>
                </a:solidFill>
                <a:effectLst/>
                <a:latin typeface="Arial" charset="0"/>
                <a:ea typeface="+mn-ea"/>
                <a:cs typeface="Arial" charset="0"/>
                <a:hlinkClick r:id="rId3"/>
              </a:rPr>
              <a:t>basic_string_view</a:t>
            </a:r>
            <a:r>
              <a:rPr lang="en-US" altLang="zh-CN" sz="1200" b="0" i="0" kern="1200" dirty="0">
                <a:solidFill>
                  <a:schemeClr val="tx1"/>
                </a:solidFill>
                <a:effectLst/>
                <a:latin typeface="Arial" charset="0"/>
                <a:ea typeface="+mn-ea"/>
                <a:cs typeface="Arial" charset="0"/>
              </a:rPr>
              <a:t>&lt;</a:t>
            </a:r>
            <a:r>
              <a:rPr lang="en-US" altLang="zh-CN" sz="1200" b="0" i="0" kern="1200" dirty="0" err="1">
                <a:solidFill>
                  <a:schemeClr val="tx1"/>
                </a:solidFill>
                <a:effectLst/>
                <a:latin typeface="Arial" charset="0"/>
                <a:ea typeface="+mn-ea"/>
                <a:cs typeface="Arial" charset="0"/>
              </a:rPr>
              <a:t>CharT</a:t>
            </a:r>
            <a:r>
              <a:rPr lang="en-US" altLang="zh-CN" sz="1200" b="0" i="0" kern="1200" dirty="0">
                <a:solidFill>
                  <a:schemeClr val="tx1"/>
                </a:solidFill>
                <a:effectLst/>
                <a:latin typeface="Arial" charset="0"/>
                <a:ea typeface="+mn-ea"/>
                <a:cs typeface="Arial" charset="0"/>
              </a:rPr>
              <a:t>, Traits&gt;&gt; </a:t>
            </a:r>
            <a:r>
              <a:rPr lang="zh-CN" altLang="en-US" sz="1200" b="0" i="0" kern="1200" dirty="0">
                <a:solidFill>
                  <a:schemeClr val="tx1"/>
                </a:solidFill>
                <a:effectLst/>
                <a:latin typeface="Arial" charset="0"/>
                <a:ea typeface="+mn-ea"/>
                <a:cs typeface="Arial" charset="0"/>
              </a:rPr>
              <a:t>为 </a:t>
            </a:r>
            <a:r>
              <a:rPr lang="en-US" altLang="zh-CN" sz="1200" b="0" i="0" kern="1200" dirty="0">
                <a:solidFill>
                  <a:schemeClr val="tx1"/>
                </a:solidFill>
                <a:effectLst/>
                <a:latin typeface="Arial" charset="0"/>
                <a:ea typeface="+mn-ea"/>
                <a:cs typeface="Arial" charset="0"/>
              </a:rPr>
              <a:t>true </a:t>
            </a:r>
            <a:r>
              <a:rPr lang="zh-CN" altLang="en-US" sz="1200" b="0" i="0" kern="1200" dirty="0">
                <a:solidFill>
                  <a:schemeClr val="tx1"/>
                </a:solidFill>
                <a:effectLst/>
                <a:latin typeface="Arial" charset="0"/>
                <a:ea typeface="+mn-ea"/>
                <a:cs typeface="Arial" charset="0"/>
              </a:rPr>
              <a:t>且 </a:t>
            </a:r>
            <a:r>
              <a:rPr lang="en-US" altLang="zh-CN" sz="1200" b="0" i="0" u="none" strike="noStrike" kern="1200" dirty="0" err="1">
                <a:solidFill>
                  <a:schemeClr val="tx1"/>
                </a:solidFill>
                <a:effectLst/>
                <a:latin typeface="Arial" charset="0"/>
                <a:ea typeface="+mn-ea"/>
                <a:cs typeface="Arial" charset="0"/>
                <a:hlinkClick r:id="rId4"/>
              </a:rPr>
              <a:t>std</a:t>
            </a:r>
            <a:r>
              <a:rPr lang="en-US" altLang="zh-CN" sz="1200" b="0" i="0" u="none" strike="noStrike" kern="1200" dirty="0">
                <a:solidFill>
                  <a:schemeClr val="tx1"/>
                </a:solidFill>
                <a:effectLst/>
                <a:latin typeface="Arial" charset="0"/>
                <a:ea typeface="+mn-ea"/>
                <a:cs typeface="Arial" charset="0"/>
                <a:hlinkClick r:id="rId4"/>
              </a:rPr>
              <a:t>::</a:t>
            </a:r>
            <a:r>
              <a:rPr lang="en-US" altLang="zh-CN" sz="1200" b="0" i="0" u="none" strike="noStrike" kern="1200" dirty="0" err="1">
                <a:solidFill>
                  <a:schemeClr val="tx1"/>
                </a:solidFill>
                <a:effectLst/>
                <a:latin typeface="Arial" charset="0"/>
                <a:ea typeface="+mn-ea"/>
                <a:cs typeface="Arial" charset="0"/>
                <a:hlinkClick r:id="rId4"/>
              </a:rPr>
              <a:t>is_convertible_v</a:t>
            </a:r>
            <a:r>
              <a:rPr lang="en-US" altLang="zh-CN" sz="1200" b="0" i="0" kern="1200" dirty="0">
                <a:solidFill>
                  <a:schemeClr val="tx1"/>
                </a:solidFill>
                <a:effectLst/>
                <a:latin typeface="Arial" charset="0"/>
                <a:ea typeface="+mn-ea"/>
                <a:cs typeface="Arial" charset="0"/>
              </a:rPr>
              <a:t>&lt;</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T&amp;,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CharT</a:t>
            </a:r>
            <a:r>
              <a:rPr lang="en-US" altLang="zh-CN" sz="1200" b="0" i="0" kern="1200" dirty="0">
                <a:solidFill>
                  <a:schemeClr val="tx1"/>
                </a:solidFill>
                <a:effectLst/>
                <a:latin typeface="Arial" charset="0"/>
                <a:ea typeface="+mn-ea"/>
                <a:cs typeface="Arial" charset="0"/>
              </a:rPr>
              <a:t>*&gt; </a:t>
            </a:r>
            <a:r>
              <a:rPr lang="zh-CN" altLang="en-US" sz="1200" b="0" i="0" kern="1200" dirty="0">
                <a:solidFill>
                  <a:schemeClr val="tx1"/>
                </a:solidFill>
                <a:effectLst/>
                <a:latin typeface="Arial" charset="0"/>
                <a:ea typeface="+mn-ea"/>
                <a:cs typeface="Arial" charset="0"/>
              </a:rPr>
              <a:t>为 </a:t>
            </a:r>
            <a:r>
              <a:rPr lang="en-US" altLang="zh-CN" sz="1200" b="0" i="0" kern="1200" dirty="0">
                <a:solidFill>
                  <a:schemeClr val="tx1"/>
                </a:solidFill>
                <a:effectLst/>
                <a:latin typeface="Arial" charset="0"/>
                <a:ea typeface="+mn-ea"/>
                <a:cs typeface="Arial" charset="0"/>
              </a:rPr>
              <a:t>false </a:t>
            </a:r>
            <a:r>
              <a:rPr lang="zh-CN" altLang="en-US" sz="1200" b="0" i="0" kern="1200" dirty="0">
                <a:solidFill>
                  <a:schemeClr val="tx1"/>
                </a:solidFill>
                <a:effectLst/>
                <a:latin typeface="Arial" charset="0"/>
                <a:ea typeface="+mn-ea"/>
                <a:cs typeface="Arial" charset="0"/>
              </a:rPr>
              <a:t>才参与重载决议。</a:t>
            </a:r>
          </a:p>
          <a:p>
            <a:pPr rtl="0"/>
            <a:r>
              <a:rPr lang="en-US" altLang="zh-CN" sz="1200" b="0" i="0" kern="1200" dirty="0">
                <a:solidFill>
                  <a:schemeClr val="tx1"/>
                </a:solidFill>
                <a:effectLst/>
                <a:latin typeface="Arial" charset="0"/>
                <a:ea typeface="+mn-ea"/>
                <a:cs typeface="Arial" charset="0"/>
              </a:rPr>
              <a:t>9) </a:t>
            </a:r>
            <a:r>
              <a:rPr lang="zh-CN" altLang="en-US" sz="1200" b="0" i="0" kern="1200" dirty="0">
                <a:solidFill>
                  <a:schemeClr val="tx1"/>
                </a:solidFill>
                <a:effectLst/>
                <a:latin typeface="Arial" charset="0"/>
                <a:ea typeface="+mn-ea"/>
                <a:cs typeface="Arial" charset="0"/>
              </a:rPr>
              <a:t>如同用 </a:t>
            </a:r>
            <a:r>
              <a:rPr lang="en-US" altLang="zh-CN" sz="1200" b="0" i="0" u="none" strike="noStrike" kern="1200" dirty="0" err="1">
                <a:solidFill>
                  <a:schemeClr val="tx1"/>
                </a:solidFill>
                <a:effectLst/>
                <a:latin typeface="Arial" charset="0"/>
                <a:ea typeface="+mn-ea"/>
                <a:cs typeface="Arial" charset="0"/>
                <a:hlinkClick r:id="rId3"/>
              </a:rPr>
              <a:t>std</a:t>
            </a:r>
            <a:r>
              <a:rPr lang="en-US" altLang="zh-CN" sz="1200" b="0" i="0" u="none" strike="noStrike" kern="1200" dirty="0">
                <a:solidFill>
                  <a:schemeClr val="tx1"/>
                </a:solidFill>
                <a:effectLst/>
                <a:latin typeface="Arial" charset="0"/>
                <a:ea typeface="+mn-ea"/>
                <a:cs typeface="Arial" charset="0"/>
                <a:hlinkClick r:id="rId3"/>
              </a:rPr>
              <a:t>::</a:t>
            </a:r>
            <a:r>
              <a:rPr lang="en-US" altLang="zh-CN" sz="1200" b="0" i="0" u="none" strike="noStrike" kern="1200" dirty="0" err="1">
                <a:solidFill>
                  <a:schemeClr val="tx1"/>
                </a:solidFill>
                <a:effectLst/>
                <a:latin typeface="Arial" charset="0"/>
                <a:ea typeface="+mn-ea"/>
                <a:cs typeface="Arial" charset="0"/>
                <a:hlinkClick r:id="rId3"/>
              </a:rPr>
              <a:t>basic_string_view</a:t>
            </a:r>
            <a:r>
              <a:rPr lang="en-US" altLang="zh-CN" sz="1200" b="0" i="0" kern="1200" dirty="0">
                <a:solidFill>
                  <a:schemeClr val="tx1"/>
                </a:solidFill>
                <a:effectLst/>
                <a:latin typeface="Arial" charset="0"/>
                <a:ea typeface="+mn-ea"/>
                <a:cs typeface="Arial" charset="0"/>
              </a:rPr>
              <a:t>&lt;</a:t>
            </a:r>
            <a:r>
              <a:rPr lang="en-US" altLang="zh-CN" sz="1200" b="0" i="0" kern="1200" dirty="0" err="1">
                <a:solidFill>
                  <a:schemeClr val="tx1"/>
                </a:solidFill>
                <a:effectLst/>
                <a:latin typeface="Arial" charset="0"/>
                <a:ea typeface="+mn-ea"/>
                <a:cs typeface="Arial" charset="0"/>
              </a:rPr>
              <a:t>CharT</a:t>
            </a:r>
            <a:r>
              <a:rPr lang="en-US" altLang="zh-CN" sz="1200" b="0" i="0" kern="1200" dirty="0">
                <a:solidFill>
                  <a:schemeClr val="tx1"/>
                </a:solidFill>
                <a:effectLst/>
                <a:latin typeface="Arial" charset="0"/>
                <a:ea typeface="+mn-ea"/>
                <a:cs typeface="Arial" charset="0"/>
              </a:rPr>
              <a:t>, Traits&gt; </a:t>
            </a:r>
            <a:r>
              <a:rPr lang="en-US" altLang="zh-CN" sz="1200" b="0" i="0" kern="1200" dirty="0" err="1">
                <a:solidFill>
                  <a:schemeClr val="tx1"/>
                </a:solidFill>
                <a:effectLst/>
                <a:latin typeface="Arial" charset="0"/>
                <a:ea typeface="+mn-ea"/>
                <a:cs typeface="Arial" charset="0"/>
              </a:rPr>
              <a:t>sv</a:t>
            </a:r>
            <a:r>
              <a:rPr lang="en-US" altLang="zh-CN" sz="1200" b="0" i="0" kern="1200" dirty="0">
                <a:solidFill>
                  <a:schemeClr val="tx1"/>
                </a:solidFill>
                <a:effectLst/>
                <a:latin typeface="Arial" charset="0"/>
                <a:ea typeface="+mn-ea"/>
                <a:cs typeface="Arial" charset="0"/>
              </a:rPr>
              <a:t> = t; </a:t>
            </a:r>
            <a:r>
              <a:rPr lang="zh-CN" altLang="en-US" sz="1200" b="0" i="0" kern="1200" dirty="0">
                <a:solidFill>
                  <a:schemeClr val="tx1"/>
                </a:solidFill>
                <a:effectLst/>
                <a:latin typeface="Arial" charset="0"/>
                <a:ea typeface="+mn-ea"/>
                <a:cs typeface="Arial" charset="0"/>
              </a:rPr>
              <a:t>隐式转换 </a:t>
            </a:r>
            <a:r>
              <a:rPr lang="en-US" altLang="zh-CN" sz="1200" b="0" i="0" kern="1200" dirty="0">
                <a:solidFill>
                  <a:schemeClr val="tx1"/>
                </a:solidFill>
                <a:effectLst/>
                <a:latin typeface="Arial" charset="0"/>
                <a:ea typeface="+mn-ea"/>
                <a:cs typeface="Arial" charset="0"/>
              </a:rPr>
              <a:t>t </a:t>
            </a:r>
            <a:r>
              <a:rPr lang="zh-CN" altLang="en-US" sz="1200" b="0" i="0" kern="1200" dirty="0">
                <a:solidFill>
                  <a:schemeClr val="tx1"/>
                </a:solidFill>
                <a:effectLst/>
                <a:latin typeface="Arial" charset="0"/>
                <a:ea typeface="+mn-ea"/>
                <a:cs typeface="Arial" charset="0"/>
              </a:rPr>
              <a:t>为 </a:t>
            </a:r>
            <a:r>
              <a:rPr lang="en-US" altLang="zh-CN" sz="1200" b="0" i="0" kern="1200" dirty="0" err="1">
                <a:solidFill>
                  <a:schemeClr val="tx1"/>
                </a:solidFill>
                <a:effectLst/>
                <a:latin typeface="Arial" charset="0"/>
                <a:ea typeface="+mn-ea"/>
                <a:cs typeface="Arial" charset="0"/>
              </a:rPr>
              <a:t>string_view</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sv</a:t>
            </a:r>
            <a:r>
              <a:rPr lang="en-US" altLang="zh-CN" sz="1200" b="0" i="0" kern="1200" dirty="0">
                <a:solidFill>
                  <a:schemeClr val="tx1"/>
                </a:solidFill>
                <a:effectLst/>
                <a:latin typeface="Arial" charset="0"/>
                <a:ea typeface="+mn-ea"/>
                <a:cs typeface="Arial" charset="0"/>
              </a:rPr>
              <a:t> </a:t>
            </a:r>
            <a:r>
              <a:rPr lang="zh-CN" altLang="en-US" sz="1200" b="0" i="0" kern="1200" dirty="0">
                <a:solidFill>
                  <a:schemeClr val="tx1"/>
                </a:solidFill>
                <a:effectLst/>
                <a:latin typeface="Arial" charset="0"/>
                <a:ea typeface="+mn-ea"/>
                <a:cs typeface="Arial" charset="0"/>
              </a:rPr>
              <a:t>，然后比较此 </a:t>
            </a:r>
            <a:r>
              <a:rPr lang="en-US" altLang="zh-CN" sz="1200" b="0" i="0" kern="1200" dirty="0">
                <a:solidFill>
                  <a:schemeClr val="tx1"/>
                </a:solidFill>
                <a:effectLst/>
                <a:latin typeface="Arial" charset="0"/>
                <a:ea typeface="+mn-ea"/>
                <a:cs typeface="Arial" charset="0"/>
              </a:rPr>
              <a:t>string </a:t>
            </a:r>
            <a:r>
              <a:rPr lang="zh-CN" altLang="en-US" sz="1200" b="0" i="0" kern="1200" dirty="0">
                <a:solidFill>
                  <a:schemeClr val="tx1"/>
                </a:solidFill>
                <a:effectLst/>
                <a:latin typeface="Arial" charset="0"/>
                <a:ea typeface="+mn-ea"/>
                <a:cs typeface="Arial" charset="0"/>
              </a:rPr>
              <a:t>的 </a:t>
            </a:r>
            <a:r>
              <a:rPr lang="en-US" altLang="zh-CN" sz="1200" b="0" i="0" kern="1200" dirty="0">
                <a:solidFill>
                  <a:schemeClr val="tx1"/>
                </a:solidFill>
                <a:effectLst/>
                <a:latin typeface="Arial" charset="0"/>
                <a:ea typeface="+mn-ea"/>
                <a:cs typeface="Arial" charset="0"/>
              </a:rPr>
              <a:t>[pos1, pos1+count1) </a:t>
            </a:r>
            <a:r>
              <a:rPr lang="zh-CN" altLang="en-US" sz="1200" b="0" i="0" kern="1200" dirty="0">
                <a:solidFill>
                  <a:schemeClr val="tx1"/>
                </a:solidFill>
                <a:effectLst/>
                <a:latin typeface="Arial" charset="0"/>
                <a:ea typeface="+mn-ea"/>
                <a:cs typeface="Arial" charset="0"/>
              </a:rPr>
              <a:t>子串与 </a:t>
            </a:r>
            <a:r>
              <a:rPr lang="en-US" altLang="zh-CN" sz="1200" b="0" i="0" kern="1200" dirty="0" err="1">
                <a:solidFill>
                  <a:schemeClr val="tx1"/>
                </a:solidFill>
                <a:effectLst/>
                <a:latin typeface="Arial" charset="0"/>
                <a:ea typeface="+mn-ea"/>
                <a:cs typeface="Arial" charset="0"/>
              </a:rPr>
              <a:t>sv</a:t>
            </a:r>
            <a:r>
              <a:rPr lang="en-US" altLang="zh-CN" sz="1200" b="0" i="0" kern="1200" dirty="0">
                <a:solidFill>
                  <a:schemeClr val="tx1"/>
                </a:solidFill>
                <a:effectLst/>
                <a:latin typeface="Arial" charset="0"/>
                <a:ea typeface="+mn-ea"/>
                <a:cs typeface="Arial" charset="0"/>
              </a:rPr>
              <a:t> </a:t>
            </a:r>
            <a:r>
              <a:rPr lang="zh-CN" altLang="en-US" sz="1200" b="0" i="0" kern="1200" dirty="0">
                <a:solidFill>
                  <a:schemeClr val="tx1"/>
                </a:solidFill>
                <a:effectLst/>
                <a:latin typeface="Arial" charset="0"/>
                <a:ea typeface="+mn-ea"/>
                <a:cs typeface="Arial" charset="0"/>
              </a:rPr>
              <a:t>的 </a:t>
            </a:r>
            <a:r>
              <a:rPr lang="en-US" altLang="zh-CN" sz="1200" b="0" i="0" kern="1200" dirty="0">
                <a:solidFill>
                  <a:schemeClr val="tx1"/>
                </a:solidFill>
                <a:effectLst/>
                <a:latin typeface="Arial" charset="0"/>
                <a:ea typeface="+mn-ea"/>
                <a:cs typeface="Arial" charset="0"/>
              </a:rPr>
              <a:t>[pos2, pos2+count2) </a:t>
            </a:r>
            <a:r>
              <a:rPr lang="zh-CN" altLang="en-US" sz="1200" b="0" i="0" kern="1200" dirty="0">
                <a:solidFill>
                  <a:schemeClr val="tx1"/>
                </a:solidFill>
                <a:effectLst/>
                <a:latin typeface="Arial" charset="0"/>
                <a:ea typeface="+mn-ea"/>
                <a:cs typeface="Arial" charset="0"/>
              </a:rPr>
              <a:t>子串，如同用 </a:t>
            </a:r>
            <a:r>
              <a:rPr lang="en-US" altLang="zh-CN" sz="1200" b="0" i="0" u="none" strike="noStrike" kern="1200" dirty="0" err="1">
                <a:solidFill>
                  <a:schemeClr val="tx1"/>
                </a:solidFill>
                <a:effectLst/>
                <a:latin typeface="Arial" charset="0"/>
                <a:ea typeface="+mn-ea"/>
                <a:cs typeface="Arial" charset="0"/>
                <a:hlinkClick r:id="rId3"/>
              </a:rPr>
              <a:t>std</a:t>
            </a:r>
            <a:r>
              <a:rPr lang="en-US" altLang="zh-CN" sz="1200" b="0" i="0" u="none" strike="noStrike" kern="1200" dirty="0">
                <a:solidFill>
                  <a:schemeClr val="tx1"/>
                </a:solidFill>
                <a:effectLst/>
                <a:latin typeface="Arial" charset="0"/>
                <a:ea typeface="+mn-ea"/>
                <a:cs typeface="Arial" charset="0"/>
                <a:hlinkClick r:id="rId3"/>
              </a:rPr>
              <a:t>::</a:t>
            </a:r>
            <a:r>
              <a:rPr lang="en-US" altLang="zh-CN" sz="1200" b="0" i="0" u="none" strike="noStrike" kern="1200" dirty="0" err="1">
                <a:solidFill>
                  <a:schemeClr val="tx1"/>
                </a:solidFill>
                <a:effectLst/>
                <a:latin typeface="Arial" charset="0"/>
                <a:ea typeface="+mn-ea"/>
                <a:cs typeface="Arial" charset="0"/>
                <a:hlinkClick r:id="rId3"/>
              </a:rPr>
              <a:t>basic_string_view</a:t>
            </a:r>
            <a:r>
              <a:rPr lang="en-US" altLang="zh-CN" sz="1200" b="0" i="0" kern="1200" dirty="0">
                <a:solidFill>
                  <a:schemeClr val="tx1"/>
                </a:solidFill>
                <a:effectLst/>
                <a:latin typeface="Arial" charset="0"/>
                <a:ea typeface="+mn-ea"/>
                <a:cs typeface="Arial" charset="0"/>
              </a:rPr>
              <a:t>&lt;</a:t>
            </a:r>
            <a:r>
              <a:rPr lang="en-US" altLang="zh-CN" sz="1200" b="0" i="0" kern="1200" dirty="0" err="1">
                <a:solidFill>
                  <a:schemeClr val="tx1"/>
                </a:solidFill>
                <a:effectLst/>
                <a:latin typeface="Arial" charset="0"/>
                <a:ea typeface="+mn-ea"/>
                <a:cs typeface="Arial" charset="0"/>
              </a:rPr>
              <a:t>CharT</a:t>
            </a:r>
            <a:r>
              <a:rPr lang="en-US" altLang="zh-CN" sz="1200" b="0" i="0" kern="1200" dirty="0">
                <a:solidFill>
                  <a:schemeClr val="tx1"/>
                </a:solidFill>
                <a:effectLst/>
                <a:latin typeface="Arial" charset="0"/>
                <a:ea typeface="+mn-ea"/>
                <a:cs typeface="Arial" charset="0"/>
              </a:rPr>
              <a:t>, Traits&gt;(data(), size()).</a:t>
            </a:r>
            <a:r>
              <a:rPr lang="en-US" altLang="zh-CN" sz="1200" b="0" i="0" kern="1200" dirty="0" err="1">
                <a:solidFill>
                  <a:schemeClr val="tx1"/>
                </a:solidFill>
                <a:effectLst/>
                <a:latin typeface="Arial" charset="0"/>
                <a:ea typeface="+mn-ea"/>
                <a:cs typeface="Arial" charset="0"/>
              </a:rPr>
              <a:t>substr</a:t>
            </a:r>
            <a:r>
              <a:rPr lang="en-US" altLang="zh-CN" sz="1200" b="0" i="0" kern="1200" dirty="0">
                <a:solidFill>
                  <a:schemeClr val="tx1"/>
                </a:solidFill>
                <a:effectLst/>
                <a:latin typeface="Arial" charset="0"/>
                <a:ea typeface="+mn-ea"/>
                <a:cs typeface="Arial" charset="0"/>
              </a:rPr>
              <a:t>(pos1, count1).compare(</a:t>
            </a:r>
            <a:r>
              <a:rPr lang="en-US" altLang="zh-CN" sz="1200" b="0" i="0" kern="1200" dirty="0" err="1">
                <a:solidFill>
                  <a:schemeClr val="tx1"/>
                </a:solidFill>
                <a:effectLst/>
                <a:latin typeface="Arial" charset="0"/>
                <a:ea typeface="+mn-ea"/>
                <a:cs typeface="Arial" charset="0"/>
              </a:rPr>
              <a:t>sv.substr</a:t>
            </a:r>
            <a:r>
              <a:rPr lang="en-US" altLang="zh-CN" sz="1200" b="0" i="0" kern="1200" dirty="0">
                <a:solidFill>
                  <a:schemeClr val="tx1"/>
                </a:solidFill>
                <a:effectLst/>
                <a:latin typeface="Arial" charset="0"/>
                <a:ea typeface="+mn-ea"/>
                <a:cs typeface="Arial" charset="0"/>
              </a:rPr>
              <a:t>(pos2, count2)); </a:t>
            </a:r>
            <a:r>
              <a:rPr lang="zh-CN" altLang="en-US" sz="1200" b="0" i="0" kern="1200" dirty="0">
                <a:solidFill>
                  <a:schemeClr val="tx1"/>
                </a:solidFill>
                <a:effectLst/>
                <a:latin typeface="Arial" charset="0"/>
                <a:ea typeface="+mn-ea"/>
                <a:cs typeface="Arial" charset="0"/>
              </a:rPr>
              <a:t>。此重载仅若 </a:t>
            </a:r>
            <a:r>
              <a:rPr lang="en-US" altLang="zh-CN" sz="1200" b="0" i="0" u="none" strike="noStrike" kern="1200" dirty="0" err="1">
                <a:solidFill>
                  <a:schemeClr val="tx1"/>
                </a:solidFill>
                <a:effectLst/>
                <a:latin typeface="Arial" charset="0"/>
                <a:ea typeface="+mn-ea"/>
                <a:cs typeface="Arial" charset="0"/>
                <a:hlinkClick r:id="rId4"/>
              </a:rPr>
              <a:t>std</a:t>
            </a:r>
            <a:r>
              <a:rPr lang="en-US" altLang="zh-CN" sz="1200" b="0" i="0" u="none" strike="noStrike" kern="1200" dirty="0">
                <a:solidFill>
                  <a:schemeClr val="tx1"/>
                </a:solidFill>
                <a:effectLst/>
                <a:latin typeface="Arial" charset="0"/>
                <a:ea typeface="+mn-ea"/>
                <a:cs typeface="Arial" charset="0"/>
                <a:hlinkClick r:id="rId4"/>
              </a:rPr>
              <a:t>::</a:t>
            </a:r>
            <a:r>
              <a:rPr lang="en-US" altLang="zh-CN" sz="1200" b="0" i="0" u="none" strike="noStrike" kern="1200" dirty="0" err="1">
                <a:solidFill>
                  <a:schemeClr val="tx1"/>
                </a:solidFill>
                <a:effectLst/>
                <a:latin typeface="Arial" charset="0"/>
                <a:ea typeface="+mn-ea"/>
                <a:cs typeface="Arial" charset="0"/>
                <a:hlinkClick r:id="rId4"/>
              </a:rPr>
              <a:t>is_convertible_v</a:t>
            </a:r>
            <a:r>
              <a:rPr lang="en-US" altLang="zh-CN" sz="1200" b="0" i="0" kern="1200" dirty="0">
                <a:solidFill>
                  <a:schemeClr val="tx1"/>
                </a:solidFill>
                <a:effectLst/>
                <a:latin typeface="Arial" charset="0"/>
                <a:ea typeface="+mn-ea"/>
                <a:cs typeface="Arial" charset="0"/>
              </a:rPr>
              <a:t>&lt;</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T&amp;, </a:t>
            </a:r>
            <a:r>
              <a:rPr lang="en-US" altLang="zh-CN" sz="1200" b="0" i="0" u="none" strike="noStrike" kern="1200" dirty="0" err="1">
                <a:solidFill>
                  <a:schemeClr val="tx1"/>
                </a:solidFill>
                <a:effectLst/>
                <a:latin typeface="Arial" charset="0"/>
                <a:ea typeface="+mn-ea"/>
                <a:cs typeface="Arial" charset="0"/>
                <a:hlinkClick r:id="rId3"/>
              </a:rPr>
              <a:t>std</a:t>
            </a:r>
            <a:r>
              <a:rPr lang="en-US" altLang="zh-CN" sz="1200" b="0" i="0" u="none" strike="noStrike" kern="1200" dirty="0">
                <a:solidFill>
                  <a:schemeClr val="tx1"/>
                </a:solidFill>
                <a:effectLst/>
                <a:latin typeface="Arial" charset="0"/>
                <a:ea typeface="+mn-ea"/>
                <a:cs typeface="Arial" charset="0"/>
                <a:hlinkClick r:id="rId3"/>
              </a:rPr>
              <a:t>::</a:t>
            </a:r>
            <a:r>
              <a:rPr lang="en-US" altLang="zh-CN" sz="1200" b="0" i="0" u="none" strike="noStrike" kern="1200" dirty="0" err="1">
                <a:solidFill>
                  <a:schemeClr val="tx1"/>
                </a:solidFill>
                <a:effectLst/>
                <a:latin typeface="Arial" charset="0"/>
                <a:ea typeface="+mn-ea"/>
                <a:cs typeface="Arial" charset="0"/>
                <a:hlinkClick r:id="rId3"/>
              </a:rPr>
              <a:t>basic_string_view</a:t>
            </a:r>
            <a:r>
              <a:rPr lang="en-US" altLang="zh-CN" sz="1200" b="0" i="0" kern="1200" dirty="0">
                <a:solidFill>
                  <a:schemeClr val="tx1"/>
                </a:solidFill>
                <a:effectLst/>
                <a:latin typeface="Arial" charset="0"/>
                <a:ea typeface="+mn-ea"/>
                <a:cs typeface="Arial" charset="0"/>
              </a:rPr>
              <a:t>&lt;</a:t>
            </a:r>
            <a:r>
              <a:rPr lang="en-US" altLang="zh-CN" sz="1200" b="0" i="0" kern="1200" dirty="0" err="1">
                <a:solidFill>
                  <a:schemeClr val="tx1"/>
                </a:solidFill>
                <a:effectLst/>
                <a:latin typeface="Arial" charset="0"/>
                <a:ea typeface="+mn-ea"/>
                <a:cs typeface="Arial" charset="0"/>
              </a:rPr>
              <a:t>CharT</a:t>
            </a:r>
            <a:r>
              <a:rPr lang="en-US" altLang="zh-CN" sz="1200" b="0" i="0" kern="1200" dirty="0">
                <a:solidFill>
                  <a:schemeClr val="tx1"/>
                </a:solidFill>
                <a:effectLst/>
                <a:latin typeface="Arial" charset="0"/>
                <a:ea typeface="+mn-ea"/>
                <a:cs typeface="Arial" charset="0"/>
              </a:rPr>
              <a:t>, Traits&gt;&gt; </a:t>
            </a:r>
            <a:r>
              <a:rPr lang="zh-CN" altLang="en-US" sz="1200" b="0" i="0" kern="1200" dirty="0">
                <a:solidFill>
                  <a:schemeClr val="tx1"/>
                </a:solidFill>
                <a:effectLst/>
                <a:latin typeface="Arial" charset="0"/>
                <a:ea typeface="+mn-ea"/>
                <a:cs typeface="Arial" charset="0"/>
              </a:rPr>
              <a:t>为 </a:t>
            </a:r>
            <a:r>
              <a:rPr lang="en-US" altLang="zh-CN" sz="1200" b="0" i="0" kern="1200" dirty="0">
                <a:solidFill>
                  <a:schemeClr val="tx1"/>
                </a:solidFill>
                <a:effectLst/>
                <a:latin typeface="Arial" charset="0"/>
                <a:ea typeface="+mn-ea"/>
                <a:cs typeface="Arial" charset="0"/>
              </a:rPr>
              <a:t>true </a:t>
            </a:r>
            <a:r>
              <a:rPr lang="zh-CN" altLang="en-US" sz="1200" b="0" i="0" kern="1200" dirty="0">
                <a:solidFill>
                  <a:schemeClr val="tx1"/>
                </a:solidFill>
                <a:effectLst/>
                <a:latin typeface="Arial" charset="0"/>
                <a:ea typeface="+mn-ea"/>
                <a:cs typeface="Arial" charset="0"/>
              </a:rPr>
              <a:t>且 </a:t>
            </a:r>
            <a:r>
              <a:rPr lang="en-US" altLang="zh-CN" sz="1200" b="0" i="0" u="none" strike="noStrike" kern="1200" dirty="0" err="1">
                <a:solidFill>
                  <a:schemeClr val="tx1"/>
                </a:solidFill>
                <a:effectLst/>
                <a:latin typeface="Arial" charset="0"/>
                <a:ea typeface="+mn-ea"/>
                <a:cs typeface="Arial" charset="0"/>
                <a:hlinkClick r:id="rId4"/>
              </a:rPr>
              <a:t>std</a:t>
            </a:r>
            <a:r>
              <a:rPr lang="en-US" altLang="zh-CN" sz="1200" b="0" i="0" u="none" strike="noStrike" kern="1200" dirty="0">
                <a:solidFill>
                  <a:schemeClr val="tx1"/>
                </a:solidFill>
                <a:effectLst/>
                <a:latin typeface="Arial" charset="0"/>
                <a:ea typeface="+mn-ea"/>
                <a:cs typeface="Arial" charset="0"/>
                <a:hlinkClick r:id="rId4"/>
              </a:rPr>
              <a:t>::</a:t>
            </a:r>
            <a:r>
              <a:rPr lang="en-US" altLang="zh-CN" sz="1200" b="0" i="0" u="none" strike="noStrike" kern="1200" dirty="0" err="1">
                <a:solidFill>
                  <a:schemeClr val="tx1"/>
                </a:solidFill>
                <a:effectLst/>
                <a:latin typeface="Arial" charset="0"/>
                <a:ea typeface="+mn-ea"/>
                <a:cs typeface="Arial" charset="0"/>
                <a:hlinkClick r:id="rId4"/>
              </a:rPr>
              <a:t>is_convertible_v</a:t>
            </a:r>
            <a:r>
              <a:rPr lang="en-US" altLang="zh-CN" sz="1200" b="0" i="0" kern="1200" dirty="0">
                <a:solidFill>
                  <a:schemeClr val="tx1"/>
                </a:solidFill>
                <a:effectLst/>
                <a:latin typeface="Arial" charset="0"/>
                <a:ea typeface="+mn-ea"/>
                <a:cs typeface="Arial" charset="0"/>
              </a:rPr>
              <a:t>&lt;</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T&amp;,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CharT</a:t>
            </a:r>
            <a:r>
              <a:rPr lang="en-US" altLang="zh-CN" sz="1200" b="0" i="0" kern="1200" dirty="0">
                <a:solidFill>
                  <a:schemeClr val="tx1"/>
                </a:solidFill>
                <a:effectLst/>
                <a:latin typeface="Arial" charset="0"/>
                <a:ea typeface="+mn-ea"/>
                <a:cs typeface="Arial" charset="0"/>
              </a:rPr>
              <a:t>*&gt; </a:t>
            </a:r>
            <a:r>
              <a:rPr lang="zh-CN" altLang="en-US" sz="1200" b="0" i="0" kern="1200" dirty="0">
                <a:solidFill>
                  <a:schemeClr val="tx1"/>
                </a:solidFill>
                <a:effectLst/>
                <a:latin typeface="Arial" charset="0"/>
                <a:ea typeface="+mn-ea"/>
                <a:cs typeface="Arial" charset="0"/>
              </a:rPr>
              <a:t>为 </a:t>
            </a:r>
            <a:r>
              <a:rPr lang="en-US" altLang="zh-CN" sz="1200" b="0" i="0" kern="1200" dirty="0">
                <a:solidFill>
                  <a:schemeClr val="tx1"/>
                </a:solidFill>
                <a:effectLst/>
                <a:latin typeface="Arial" charset="0"/>
                <a:ea typeface="+mn-ea"/>
                <a:cs typeface="Arial" charset="0"/>
              </a:rPr>
              <a:t>false </a:t>
            </a:r>
            <a:r>
              <a:rPr lang="zh-CN" altLang="en-US" sz="1200" b="0" i="0" kern="1200" dirty="0">
                <a:solidFill>
                  <a:schemeClr val="tx1"/>
                </a:solidFill>
                <a:effectLst/>
                <a:latin typeface="Arial" charset="0"/>
                <a:ea typeface="+mn-ea"/>
                <a:cs typeface="Arial" charset="0"/>
              </a:rPr>
              <a:t>才参与重载决议。</a:t>
            </a:r>
          </a:p>
          <a:p>
            <a:pPr rtl="0"/>
            <a:r>
              <a:rPr lang="zh-CN" altLang="en-US" sz="1200" b="0" i="0" kern="1200" dirty="0">
                <a:solidFill>
                  <a:schemeClr val="tx1"/>
                </a:solidFill>
                <a:effectLst/>
                <a:latin typeface="Arial" charset="0"/>
                <a:ea typeface="+mn-ea"/>
                <a:cs typeface="Arial" charset="0"/>
              </a:rPr>
              <a:t>按下列方式比较始于 </a:t>
            </a:r>
            <a:r>
              <a:rPr lang="en-US" altLang="zh-CN" sz="1200" b="0" i="0" kern="1200" dirty="0">
                <a:solidFill>
                  <a:schemeClr val="tx1"/>
                </a:solidFill>
                <a:effectLst/>
                <a:latin typeface="Arial" charset="0"/>
                <a:ea typeface="+mn-ea"/>
                <a:cs typeface="Arial" charset="0"/>
              </a:rPr>
              <a:t>data1 </a:t>
            </a:r>
            <a:r>
              <a:rPr lang="zh-CN" altLang="en-US" sz="1200" b="0" i="0" kern="1200" dirty="0">
                <a:solidFill>
                  <a:schemeClr val="tx1"/>
                </a:solidFill>
                <a:effectLst/>
                <a:latin typeface="Arial" charset="0"/>
                <a:ea typeface="+mn-ea"/>
                <a:cs typeface="Arial" charset="0"/>
              </a:rPr>
              <a:t>的 </a:t>
            </a:r>
            <a:r>
              <a:rPr lang="en-US" altLang="zh-CN" sz="1200" b="0" i="0" kern="1200" dirty="0">
                <a:solidFill>
                  <a:schemeClr val="tx1"/>
                </a:solidFill>
                <a:effectLst/>
                <a:latin typeface="Arial" charset="0"/>
                <a:ea typeface="+mn-ea"/>
                <a:cs typeface="Arial" charset="0"/>
              </a:rPr>
              <a:t>count1 </a:t>
            </a:r>
            <a:r>
              <a:rPr lang="zh-CN" altLang="en-US" sz="1200" b="0" i="0" kern="1200" dirty="0">
                <a:solidFill>
                  <a:schemeClr val="tx1"/>
                </a:solidFill>
                <a:effectLst/>
                <a:latin typeface="Arial" charset="0"/>
                <a:ea typeface="+mn-ea"/>
                <a:cs typeface="Arial" charset="0"/>
              </a:rPr>
              <a:t>个字符组成的字符序列与始于 </a:t>
            </a:r>
            <a:r>
              <a:rPr lang="en-US" altLang="zh-CN" sz="1200" b="0" i="0" kern="1200" dirty="0">
                <a:solidFill>
                  <a:schemeClr val="tx1"/>
                </a:solidFill>
                <a:effectLst/>
                <a:latin typeface="Arial" charset="0"/>
                <a:ea typeface="+mn-ea"/>
                <a:cs typeface="Arial" charset="0"/>
              </a:rPr>
              <a:t>data2 </a:t>
            </a:r>
            <a:r>
              <a:rPr lang="zh-CN" altLang="en-US" sz="1200" b="0" i="0" kern="1200" dirty="0">
                <a:solidFill>
                  <a:schemeClr val="tx1"/>
                </a:solidFill>
                <a:effectLst/>
                <a:latin typeface="Arial" charset="0"/>
                <a:ea typeface="+mn-ea"/>
                <a:cs typeface="Arial" charset="0"/>
              </a:rPr>
              <a:t>的 </a:t>
            </a:r>
            <a:r>
              <a:rPr lang="en-US" altLang="zh-CN" sz="1200" b="0" i="0" kern="1200" dirty="0">
                <a:solidFill>
                  <a:schemeClr val="tx1"/>
                </a:solidFill>
                <a:effectLst/>
                <a:latin typeface="Arial" charset="0"/>
                <a:ea typeface="+mn-ea"/>
                <a:cs typeface="Arial" charset="0"/>
              </a:rPr>
              <a:t>count2 </a:t>
            </a:r>
            <a:r>
              <a:rPr lang="zh-CN" altLang="en-US" sz="1200" b="0" i="0" kern="1200" dirty="0">
                <a:solidFill>
                  <a:schemeClr val="tx1"/>
                </a:solidFill>
                <a:effectLst/>
                <a:latin typeface="Arial" charset="0"/>
                <a:ea typeface="+mn-ea"/>
                <a:cs typeface="Arial" charset="0"/>
              </a:rPr>
              <a:t>个字符组成的字符序列。首先，如同用 </a:t>
            </a:r>
            <a:r>
              <a:rPr lang="en-US" altLang="zh-CN" sz="1200" b="0" i="0" kern="1200" dirty="0" err="1">
                <a:solidFill>
                  <a:schemeClr val="tx1"/>
                </a:solidFill>
                <a:effectLst/>
                <a:latin typeface="Arial" charset="0"/>
                <a:ea typeface="+mn-ea"/>
                <a:cs typeface="Arial" charset="0"/>
              </a:rPr>
              <a:t>size_type</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rlen</a:t>
            </a:r>
            <a:r>
              <a:rPr lang="en-US" altLang="zh-CN" sz="1200" b="0" i="0" kern="1200" dirty="0">
                <a:solidFill>
                  <a:schemeClr val="tx1"/>
                </a:solidFill>
                <a:effectLst/>
                <a:latin typeface="Arial" charset="0"/>
                <a:ea typeface="+mn-ea"/>
                <a:cs typeface="Arial" charset="0"/>
              </a:rPr>
              <a:t> = </a:t>
            </a:r>
            <a:r>
              <a:rPr lang="en-US" altLang="zh-CN" sz="1200" b="0" i="0" u="none" strike="noStrike" kern="1200" dirty="0" err="1">
                <a:solidFill>
                  <a:schemeClr val="tx1"/>
                </a:solidFill>
                <a:effectLst/>
                <a:latin typeface="Arial" charset="0"/>
                <a:ea typeface="+mn-ea"/>
                <a:cs typeface="Arial" charset="0"/>
                <a:hlinkClick r:id="rId5"/>
              </a:rPr>
              <a:t>std</a:t>
            </a:r>
            <a:r>
              <a:rPr lang="en-US" altLang="zh-CN" sz="1200" b="0" i="0" u="none" strike="noStrike" kern="1200" dirty="0">
                <a:solidFill>
                  <a:schemeClr val="tx1"/>
                </a:solidFill>
                <a:effectLst/>
                <a:latin typeface="Arial" charset="0"/>
                <a:ea typeface="+mn-ea"/>
                <a:cs typeface="Arial" charset="0"/>
                <a:hlinkClick r:id="rId5"/>
              </a:rPr>
              <a:t>::min</a:t>
            </a:r>
            <a:r>
              <a:rPr lang="en-US" altLang="zh-CN" sz="1200" b="0" i="0" kern="1200" dirty="0">
                <a:solidFill>
                  <a:schemeClr val="tx1"/>
                </a:solidFill>
                <a:effectLst/>
                <a:latin typeface="Arial" charset="0"/>
                <a:ea typeface="+mn-ea"/>
                <a:cs typeface="Arial" charset="0"/>
              </a:rPr>
              <a:t>(count1, count2) </a:t>
            </a:r>
            <a:r>
              <a:rPr lang="zh-CN" altLang="en-US" sz="1200" b="0" i="0" kern="1200" dirty="0">
                <a:solidFill>
                  <a:schemeClr val="tx1"/>
                </a:solidFill>
                <a:effectLst/>
                <a:latin typeface="Arial" charset="0"/>
                <a:ea typeface="+mn-ea"/>
                <a:cs typeface="Arial" charset="0"/>
              </a:rPr>
              <a:t>计算要比较的字符数。然后调用 </a:t>
            </a:r>
            <a:r>
              <a:rPr lang="en-US" altLang="zh-CN" sz="1200" b="0" i="0" kern="1200" dirty="0">
                <a:solidFill>
                  <a:schemeClr val="tx1"/>
                </a:solidFill>
                <a:effectLst/>
                <a:latin typeface="Arial" charset="0"/>
                <a:ea typeface="+mn-ea"/>
                <a:cs typeface="Arial" charset="0"/>
              </a:rPr>
              <a:t>Traits::compare(data1, data2, </a:t>
            </a:r>
            <a:r>
              <a:rPr lang="en-US" altLang="zh-CN" sz="1200" b="0" i="0" kern="1200" dirty="0" err="1">
                <a:solidFill>
                  <a:schemeClr val="tx1"/>
                </a:solidFill>
                <a:effectLst/>
                <a:latin typeface="Arial" charset="0"/>
                <a:ea typeface="+mn-ea"/>
                <a:cs typeface="Arial" charset="0"/>
              </a:rPr>
              <a:t>rlen</a:t>
            </a:r>
            <a:r>
              <a:rPr lang="en-US" altLang="zh-CN" sz="1200" b="0" i="0" kern="1200" dirty="0">
                <a:solidFill>
                  <a:schemeClr val="tx1"/>
                </a:solidFill>
                <a:effectLst/>
                <a:latin typeface="Arial" charset="0"/>
                <a:ea typeface="+mn-ea"/>
                <a:cs typeface="Arial" charset="0"/>
              </a:rPr>
              <a:t>) </a:t>
            </a:r>
            <a:r>
              <a:rPr lang="zh-CN" altLang="en-US" sz="1200" b="0" i="0" kern="1200" dirty="0">
                <a:solidFill>
                  <a:schemeClr val="tx1"/>
                </a:solidFill>
                <a:effectLst/>
                <a:latin typeface="Arial" charset="0"/>
                <a:ea typeface="+mn-ea"/>
                <a:cs typeface="Arial" charset="0"/>
              </a:rPr>
              <a:t>比较序列。对于标准字符特性，此函数进行逐字符字典序比较。若结果为零（到此为止的字符序列相等），则按下列方式比较其大小：</a:t>
            </a:r>
          </a:p>
          <a:p>
            <a:pPr rtl="0"/>
            <a:r>
              <a:rPr lang="zh-CN" altLang="en-US" sz="1200" b="0" i="0" kern="1200" dirty="0">
                <a:solidFill>
                  <a:schemeClr val="tx1"/>
                </a:solidFill>
                <a:effectLst/>
                <a:latin typeface="Arial" charset="0"/>
                <a:ea typeface="+mn-ea"/>
                <a:cs typeface="Arial" charset="0"/>
              </a:rPr>
              <a:t>条件结果返回值</a:t>
            </a:r>
            <a:r>
              <a:rPr lang="en-US" altLang="zh-CN" sz="1200" b="0" i="0" kern="1200" dirty="0">
                <a:solidFill>
                  <a:schemeClr val="tx1"/>
                </a:solidFill>
                <a:effectLst/>
                <a:latin typeface="Arial" charset="0"/>
                <a:ea typeface="+mn-ea"/>
                <a:cs typeface="Arial" charset="0"/>
              </a:rPr>
              <a:t>Traits::compare(</a:t>
            </a:r>
            <a:r>
              <a:rPr lang="en-US" altLang="zh-CN" sz="1200" b="0" i="1" kern="1200" dirty="0">
                <a:solidFill>
                  <a:schemeClr val="tx1"/>
                </a:solidFill>
                <a:effectLst/>
                <a:latin typeface="Arial" charset="0"/>
                <a:ea typeface="+mn-ea"/>
                <a:cs typeface="Arial" charset="0"/>
              </a:rPr>
              <a:t>data1</a:t>
            </a:r>
            <a:r>
              <a:rPr lang="en-US" altLang="zh-CN"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data2</a:t>
            </a:r>
            <a:r>
              <a:rPr lang="en-US" altLang="zh-CN" sz="1200" b="0" i="0" kern="1200" dirty="0">
                <a:solidFill>
                  <a:schemeClr val="tx1"/>
                </a:solidFill>
                <a:effectLst/>
                <a:latin typeface="Arial" charset="0"/>
                <a:ea typeface="+mn-ea"/>
                <a:cs typeface="Arial" charset="0"/>
              </a:rPr>
              <a:t>, </a:t>
            </a:r>
            <a:r>
              <a:rPr lang="en-US" altLang="zh-CN" sz="1200" b="0" i="1" kern="1200" dirty="0" err="1">
                <a:solidFill>
                  <a:schemeClr val="tx1"/>
                </a:solidFill>
                <a:effectLst/>
                <a:latin typeface="Arial" charset="0"/>
                <a:ea typeface="+mn-ea"/>
                <a:cs typeface="Arial" charset="0"/>
              </a:rPr>
              <a:t>rlen</a:t>
            </a:r>
            <a:r>
              <a:rPr lang="en-US" altLang="zh-CN" sz="1200" b="0" i="0" kern="1200" dirty="0">
                <a:solidFill>
                  <a:schemeClr val="tx1"/>
                </a:solidFill>
                <a:effectLst/>
                <a:latin typeface="Arial" charset="0"/>
                <a:ea typeface="+mn-ea"/>
                <a:cs typeface="Arial" charset="0"/>
              </a:rPr>
              <a:t>) &lt; 0</a:t>
            </a:r>
            <a:r>
              <a:rPr lang="en-US" altLang="zh-CN" sz="1200" b="0" i="1" kern="1200" dirty="0">
                <a:solidFill>
                  <a:schemeClr val="tx1"/>
                </a:solidFill>
                <a:effectLst/>
                <a:latin typeface="Arial" charset="0"/>
                <a:ea typeface="+mn-ea"/>
                <a:cs typeface="Arial" charset="0"/>
              </a:rPr>
              <a:t>data1</a:t>
            </a:r>
            <a:r>
              <a:rPr lang="en-US" altLang="zh-CN" sz="1200" b="0" i="0" kern="1200" dirty="0">
                <a:solidFill>
                  <a:schemeClr val="tx1"/>
                </a:solidFill>
                <a:effectLst/>
                <a:latin typeface="Arial" charset="0"/>
                <a:ea typeface="+mn-ea"/>
                <a:cs typeface="Arial" charset="0"/>
              </a:rPr>
              <a:t> </a:t>
            </a:r>
            <a:r>
              <a:rPr lang="zh-CN" altLang="en-US" sz="1200" b="0" i="1" kern="1200" dirty="0">
                <a:solidFill>
                  <a:schemeClr val="tx1"/>
                </a:solidFill>
                <a:effectLst/>
                <a:latin typeface="Arial" charset="0"/>
                <a:ea typeface="+mn-ea"/>
                <a:cs typeface="Arial" charset="0"/>
              </a:rPr>
              <a:t>小于</a:t>
            </a:r>
            <a:r>
              <a:rPr lang="zh-CN" altLang="en-US"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data2</a:t>
            </a:r>
            <a:r>
              <a:rPr lang="en-US" altLang="zh-CN" sz="1200" b="0" i="0" kern="1200" dirty="0">
                <a:solidFill>
                  <a:schemeClr val="tx1"/>
                </a:solidFill>
                <a:effectLst/>
                <a:latin typeface="Arial" charset="0"/>
                <a:ea typeface="+mn-ea"/>
                <a:cs typeface="Arial" charset="0"/>
              </a:rPr>
              <a:t>&lt;0Traits::compare(</a:t>
            </a:r>
            <a:r>
              <a:rPr lang="en-US" altLang="zh-CN" sz="1200" b="0" i="1" kern="1200" dirty="0">
                <a:solidFill>
                  <a:schemeClr val="tx1"/>
                </a:solidFill>
                <a:effectLst/>
                <a:latin typeface="Arial" charset="0"/>
                <a:ea typeface="+mn-ea"/>
                <a:cs typeface="Arial" charset="0"/>
              </a:rPr>
              <a:t>data1</a:t>
            </a:r>
            <a:r>
              <a:rPr lang="en-US" altLang="zh-CN"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data2</a:t>
            </a:r>
            <a:r>
              <a:rPr lang="en-US" altLang="zh-CN" sz="1200" b="0" i="0" kern="1200" dirty="0">
                <a:solidFill>
                  <a:schemeClr val="tx1"/>
                </a:solidFill>
                <a:effectLst/>
                <a:latin typeface="Arial" charset="0"/>
                <a:ea typeface="+mn-ea"/>
                <a:cs typeface="Arial" charset="0"/>
              </a:rPr>
              <a:t>, </a:t>
            </a:r>
            <a:r>
              <a:rPr lang="en-US" altLang="zh-CN" sz="1200" b="0" i="1" kern="1200" dirty="0" err="1">
                <a:solidFill>
                  <a:schemeClr val="tx1"/>
                </a:solidFill>
                <a:effectLst/>
                <a:latin typeface="Arial" charset="0"/>
                <a:ea typeface="+mn-ea"/>
                <a:cs typeface="Arial" charset="0"/>
              </a:rPr>
              <a:t>rlen</a:t>
            </a:r>
            <a:r>
              <a:rPr lang="en-US" altLang="zh-CN" sz="1200" b="0" i="0" kern="1200" dirty="0">
                <a:solidFill>
                  <a:schemeClr val="tx1"/>
                </a:solidFill>
                <a:effectLst/>
                <a:latin typeface="Arial" charset="0"/>
                <a:ea typeface="+mn-ea"/>
                <a:cs typeface="Arial" charset="0"/>
              </a:rPr>
              <a:t>) == 0</a:t>
            </a:r>
            <a:r>
              <a:rPr lang="en-US" altLang="zh-CN" sz="1200" b="0" i="1" kern="1200" dirty="0">
                <a:solidFill>
                  <a:schemeClr val="tx1"/>
                </a:solidFill>
                <a:effectLst/>
                <a:latin typeface="Arial" charset="0"/>
                <a:ea typeface="+mn-ea"/>
                <a:cs typeface="Arial" charset="0"/>
              </a:rPr>
              <a:t>size1</a:t>
            </a:r>
            <a:r>
              <a:rPr lang="en-US" altLang="zh-CN" sz="1200" b="0" i="0" kern="1200" dirty="0">
                <a:solidFill>
                  <a:schemeClr val="tx1"/>
                </a:solidFill>
                <a:effectLst/>
                <a:latin typeface="Arial" charset="0"/>
                <a:ea typeface="+mn-ea"/>
                <a:cs typeface="Arial" charset="0"/>
              </a:rPr>
              <a:t> &lt; </a:t>
            </a:r>
            <a:r>
              <a:rPr lang="en-US" altLang="zh-CN" sz="1200" b="0" i="1" kern="1200" dirty="0">
                <a:solidFill>
                  <a:schemeClr val="tx1"/>
                </a:solidFill>
                <a:effectLst/>
                <a:latin typeface="Arial" charset="0"/>
                <a:ea typeface="+mn-ea"/>
                <a:cs typeface="Arial" charset="0"/>
              </a:rPr>
              <a:t>size2data1</a:t>
            </a:r>
            <a:r>
              <a:rPr lang="en-US" altLang="zh-CN" sz="1200" b="0" i="0" kern="1200" dirty="0">
                <a:solidFill>
                  <a:schemeClr val="tx1"/>
                </a:solidFill>
                <a:effectLst/>
                <a:latin typeface="Arial" charset="0"/>
                <a:ea typeface="+mn-ea"/>
                <a:cs typeface="Arial" charset="0"/>
              </a:rPr>
              <a:t> </a:t>
            </a:r>
            <a:r>
              <a:rPr lang="zh-CN" altLang="en-US" sz="1200" b="0" i="1" kern="1200" dirty="0">
                <a:solidFill>
                  <a:schemeClr val="tx1"/>
                </a:solidFill>
                <a:effectLst/>
                <a:latin typeface="Arial" charset="0"/>
                <a:ea typeface="+mn-ea"/>
                <a:cs typeface="Arial" charset="0"/>
              </a:rPr>
              <a:t>小于</a:t>
            </a:r>
            <a:r>
              <a:rPr lang="zh-CN" altLang="en-US"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data2</a:t>
            </a:r>
            <a:r>
              <a:rPr lang="en-US" altLang="zh-CN" sz="1200" b="0" i="0" kern="1200" dirty="0">
                <a:solidFill>
                  <a:schemeClr val="tx1"/>
                </a:solidFill>
                <a:effectLst/>
                <a:latin typeface="Arial" charset="0"/>
                <a:ea typeface="+mn-ea"/>
                <a:cs typeface="Arial" charset="0"/>
              </a:rPr>
              <a:t>&lt;0</a:t>
            </a:r>
            <a:r>
              <a:rPr lang="en-US" altLang="zh-CN" sz="1200" b="0" i="1" kern="1200" dirty="0">
                <a:solidFill>
                  <a:schemeClr val="tx1"/>
                </a:solidFill>
                <a:effectLst/>
                <a:latin typeface="Arial" charset="0"/>
                <a:ea typeface="+mn-ea"/>
                <a:cs typeface="Arial" charset="0"/>
              </a:rPr>
              <a:t>size1</a:t>
            </a:r>
            <a:r>
              <a:rPr lang="en-US" altLang="zh-CN" sz="1200" b="0" i="0" kern="1200" dirty="0">
                <a:solidFill>
                  <a:schemeClr val="tx1"/>
                </a:solidFill>
                <a:effectLst/>
                <a:latin typeface="Arial" charset="0"/>
                <a:ea typeface="+mn-ea"/>
                <a:cs typeface="Arial" charset="0"/>
              </a:rPr>
              <a:t> == </a:t>
            </a:r>
            <a:r>
              <a:rPr lang="en-US" altLang="zh-CN" sz="1200" b="0" i="1" kern="1200" dirty="0">
                <a:solidFill>
                  <a:schemeClr val="tx1"/>
                </a:solidFill>
                <a:effectLst/>
                <a:latin typeface="Arial" charset="0"/>
                <a:ea typeface="+mn-ea"/>
                <a:cs typeface="Arial" charset="0"/>
              </a:rPr>
              <a:t>size2data1</a:t>
            </a:r>
            <a:r>
              <a:rPr lang="en-US" altLang="zh-CN" sz="1200" b="0" i="0" kern="1200" dirty="0">
                <a:solidFill>
                  <a:schemeClr val="tx1"/>
                </a:solidFill>
                <a:effectLst/>
                <a:latin typeface="Arial" charset="0"/>
                <a:ea typeface="+mn-ea"/>
                <a:cs typeface="Arial" charset="0"/>
              </a:rPr>
              <a:t> </a:t>
            </a:r>
            <a:r>
              <a:rPr lang="zh-CN" altLang="en-US" sz="1200" b="0" i="1" kern="1200" dirty="0">
                <a:solidFill>
                  <a:schemeClr val="tx1"/>
                </a:solidFill>
                <a:effectLst/>
                <a:latin typeface="Arial" charset="0"/>
                <a:ea typeface="+mn-ea"/>
                <a:cs typeface="Arial" charset="0"/>
              </a:rPr>
              <a:t>等于</a:t>
            </a:r>
            <a:r>
              <a:rPr lang="zh-CN" altLang="en-US"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data2</a:t>
            </a:r>
            <a:r>
              <a:rPr lang="en-US" altLang="zh-CN" sz="1200" b="0" i="0" kern="1200" dirty="0">
                <a:solidFill>
                  <a:schemeClr val="tx1"/>
                </a:solidFill>
                <a:effectLst/>
                <a:latin typeface="Arial" charset="0"/>
                <a:ea typeface="+mn-ea"/>
                <a:cs typeface="Arial" charset="0"/>
              </a:rPr>
              <a:t>​0​</a:t>
            </a:r>
            <a:r>
              <a:rPr lang="en-US" altLang="zh-CN" sz="1200" b="0" i="1" kern="1200" dirty="0">
                <a:solidFill>
                  <a:schemeClr val="tx1"/>
                </a:solidFill>
                <a:effectLst/>
                <a:latin typeface="Arial" charset="0"/>
                <a:ea typeface="+mn-ea"/>
                <a:cs typeface="Arial" charset="0"/>
              </a:rPr>
              <a:t>size1</a:t>
            </a:r>
            <a:r>
              <a:rPr lang="en-US" altLang="zh-CN" sz="1200" b="0" i="0" kern="1200" dirty="0">
                <a:solidFill>
                  <a:schemeClr val="tx1"/>
                </a:solidFill>
                <a:effectLst/>
                <a:latin typeface="Arial" charset="0"/>
                <a:ea typeface="+mn-ea"/>
                <a:cs typeface="Arial" charset="0"/>
              </a:rPr>
              <a:t> &gt; </a:t>
            </a:r>
            <a:r>
              <a:rPr lang="en-US" altLang="zh-CN" sz="1200" b="0" i="1" kern="1200" dirty="0">
                <a:solidFill>
                  <a:schemeClr val="tx1"/>
                </a:solidFill>
                <a:effectLst/>
                <a:latin typeface="Arial" charset="0"/>
                <a:ea typeface="+mn-ea"/>
                <a:cs typeface="Arial" charset="0"/>
              </a:rPr>
              <a:t>size2data1</a:t>
            </a:r>
            <a:r>
              <a:rPr lang="en-US" altLang="zh-CN" sz="1200" b="0" i="0" kern="1200" dirty="0">
                <a:solidFill>
                  <a:schemeClr val="tx1"/>
                </a:solidFill>
                <a:effectLst/>
                <a:latin typeface="Arial" charset="0"/>
                <a:ea typeface="+mn-ea"/>
                <a:cs typeface="Arial" charset="0"/>
              </a:rPr>
              <a:t> </a:t>
            </a:r>
            <a:r>
              <a:rPr lang="zh-CN" altLang="en-US" sz="1200" b="0" i="1" kern="1200" dirty="0">
                <a:solidFill>
                  <a:schemeClr val="tx1"/>
                </a:solidFill>
                <a:effectLst/>
                <a:latin typeface="Arial" charset="0"/>
                <a:ea typeface="+mn-ea"/>
                <a:cs typeface="Arial" charset="0"/>
              </a:rPr>
              <a:t>大于</a:t>
            </a:r>
            <a:r>
              <a:rPr lang="zh-CN" altLang="en-US"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data2</a:t>
            </a:r>
            <a:r>
              <a:rPr lang="en-US" altLang="zh-CN" sz="1200" b="0" i="0" kern="1200" dirty="0">
                <a:solidFill>
                  <a:schemeClr val="tx1"/>
                </a:solidFill>
                <a:effectLst/>
                <a:latin typeface="Arial" charset="0"/>
                <a:ea typeface="+mn-ea"/>
                <a:cs typeface="Arial" charset="0"/>
              </a:rPr>
              <a:t>&gt;0Traits::compare(</a:t>
            </a:r>
            <a:r>
              <a:rPr lang="en-US" altLang="zh-CN" sz="1200" b="0" i="1" kern="1200" dirty="0">
                <a:solidFill>
                  <a:schemeClr val="tx1"/>
                </a:solidFill>
                <a:effectLst/>
                <a:latin typeface="Arial" charset="0"/>
                <a:ea typeface="+mn-ea"/>
                <a:cs typeface="Arial" charset="0"/>
              </a:rPr>
              <a:t>data1</a:t>
            </a:r>
            <a:r>
              <a:rPr lang="en-US" altLang="zh-CN"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data2</a:t>
            </a:r>
            <a:r>
              <a:rPr lang="en-US" altLang="zh-CN" sz="1200" b="0" i="0" kern="1200" dirty="0">
                <a:solidFill>
                  <a:schemeClr val="tx1"/>
                </a:solidFill>
                <a:effectLst/>
                <a:latin typeface="Arial" charset="0"/>
                <a:ea typeface="+mn-ea"/>
                <a:cs typeface="Arial" charset="0"/>
              </a:rPr>
              <a:t>, </a:t>
            </a:r>
            <a:r>
              <a:rPr lang="en-US" altLang="zh-CN" sz="1200" b="0" i="1" kern="1200" dirty="0" err="1">
                <a:solidFill>
                  <a:schemeClr val="tx1"/>
                </a:solidFill>
                <a:effectLst/>
                <a:latin typeface="Arial" charset="0"/>
                <a:ea typeface="+mn-ea"/>
                <a:cs typeface="Arial" charset="0"/>
              </a:rPr>
              <a:t>rlen</a:t>
            </a:r>
            <a:r>
              <a:rPr lang="en-US" altLang="zh-CN" sz="1200" b="0" i="0" kern="1200" dirty="0">
                <a:solidFill>
                  <a:schemeClr val="tx1"/>
                </a:solidFill>
                <a:effectLst/>
                <a:latin typeface="Arial" charset="0"/>
                <a:ea typeface="+mn-ea"/>
                <a:cs typeface="Arial" charset="0"/>
              </a:rPr>
              <a:t>) &gt; 0</a:t>
            </a:r>
            <a:r>
              <a:rPr lang="en-US" altLang="zh-CN" sz="1200" b="0" i="1" kern="1200" dirty="0">
                <a:solidFill>
                  <a:schemeClr val="tx1"/>
                </a:solidFill>
                <a:effectLst/>
                <a:latin typeface="Arial" charset="0"/>
                <a:ea typeface="+mn-ea"/>
                <a:cs typeface="Arial" charset="0"/>
              </a:rPr>
              <a:t>data1</a:t>
            </a:r>
            <a:r>
              <a:rPr lang="en-US" altLang="zh-CN" sz="1200" b="0" i="0" kern="1200" dirty="0">
                <a:solidFill>
                  <a:schemeClr val="tx1"/>
                </a:solidFill>
                <a:effectLst/>
                <a:latin typeface="Arial" charset="0"/>
                <a:ea typeface="+mn-ea"/>
                <a:cs typeface="Arial" charset="0"/>
              </a:rPr>
              <a:t> </a:t>
            </a:r>
            <a:r>
              <a:rPr lang="zh-CN" altLang="en-US" sz="1200" b="0" i="1" kern="1200" dirty="0">
                <a:solidFill>
                  <a:schemeClr val="tx1"/>
                </a:solidFill>
                <a:effectLst/>
                <a:latin typeface="Arial" charset="0"/>
                <a:ea typeface="+mn-ea"/>
                <a:cs typeface="Arial" charset="0"/>
              </a:rPr>
              <a:t>大于</a:t>
            </a:r>
            <a:r>
              <a:rPr lang="zh-CN" altLang="en-US"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data2</a:t>
            </a:r>
            <a:r>
              <a:rPr lang="en-US" altLang="zh-CN" sz="1200" b="0" i="0" kern="1200" dirty="0">
                <a:solidFill>
                  <a:schemeClr val="tx1"/>
                </a:solidFill>
                <a:effectLst/>
                <a:latin typeface="Arial" charset="0"/>
                <a:ea typeface="+mn-ea"/>
                <a:cs typeface="Arial" charset="0"/>
              </a:rPr>
              <a:t>&gt;0</a:t>
            </a:r>
            <a:r>
              <a:rPr lang="zh-CN" altLang="en-US" sz="1200" b="1" i="0" kern="1200" dirty="0">
                <a:solidFill>
                  <a:schemeClr val="tx1"/>
                </a:solidFill>
                <a:effectLst/>
                <a:latin typeface="Arial" charset="0"/>
                <a:ea typeface="+mn-ea"/>
                <a:cs typeface="Arial" charset="0"/>
              </a:rPr>
              <a:t>参数</a:t>
            </a:r>
          </a:p>
          <a:p>
            <a:pPr rtl="0"/>
            <a:r>
              <a:rPr lang="en-US" altLang="zh-CN" sz="1200" b="1" i="0" kern="1200" dirty="0" err="1">
                <a:solidFill>
                  <a:schemeClr val="tx1"/>
                </a:solidFill>
                <a:effectLst/>
                <a:latin typeface="Arial" charset="0"/>
                <a:ea typeface="+mn-ea"/>
                <a:cs typeface="Arial" charset="0"/>
              </a:rPr>
              <a:t>str</a:t>
            </a:r>
            <a:r>
              <a:rPr lang="en-US" altLang="zh-CN" sz="1200" b="0" i="0" kern="1200" dirty="0">
                <a:solidFill>
                  <a:schemeClr val="tx1"/>
                </a:solidFill>
                <a:effectLst/>
                <a:latin typeface="Arial" charset="0"/>
                <a:ea typeface="+mn-ea"/>
                <a:cs typeface="Arial" charset="0"/>
              </a:rPr>
              <a:t>-</a:t>
            </a:r>
            <a:r>
              <a:rPr lang="zh-CN" altLang="en-US" sz="1200" b="0" i="0" kern="1200" dirty="0">
                <a:solidFill>
                  <a:schemeClr val="tx1"/>
                </a:solidFill>
                <a:effectLst/>
                <a:latin typeface="Arial" charset="0"/>
                <a:ea typeface="+mn-ea"/>
                <a:cs typeface="Arial" charset="0"/>
              </a:rPr>
              <a:t>要比较的另一 </a:t>
            </a:r>
            <a:r>
              <a:rPr lang="en-US" altLang="zh-CN" sz="1200" b="0" i="0" kern="1200" dirty="0">
                <a:solidFill>
                  <a:schemeClr val="tx1"/>
                </a:solidFill>
                <a:effectLst/>
                <a:latin typeface="Arial" charset="0"/>
                <a:ea typeface="+mn-ea"/>
                <a:cs typeface="Arial" charset="0"/>
              </a:rPr>
              <a:t>string</a:t>
            </a:r>
            <a:r>
              <a:rPr lang="en-US" altLang="zh-CN" sz="1200" b="1" i="0" kern="1200" dirty="0">
                <a:solidFill>
                  <a:schemeClr val="tx1"/>
                </a:solidFill>
                <a:effectLst/>
                <a:latin typeface="Arial" charset="0"/>
                <a:ea typeface="+mn-ea"/>
                <a:cs typeface="Arial" charset="0"/>
              </a:rPr>
              <a:t>s</a:t>
            </a:r>
            <a:r>
              <a:rPr lang="en-US" altLang="zh-CN" sz="1200" b="0" i="0" kern="1200" dirty="0">
                <a:solidFill>
                  <a:schemeClr val="tx1"/>
                </a:solidFill>
                <a:effectLst/>
                <a:latin typeface="Arial" charset="0"/>
                <a:ea typeface="+mn-ea"/>
                <a:cs typeface="Arial" charset="0"/>
              </a:rPr>
              <a:t>-</a:t>
            </a:r>
            <a:r>
              <a:rPr lang="zh-CN" altLang="en-US" sz="1200" b="0" i="0" kern="1200" dirty="0">
                <a:solidFill>
                  <a:schemeClr val="tx1"/>
                </a:solidFill>
                <a:effectLst/>
                <a:latin typeface="Arial" charset="0"/>
                <a:ea typeface="+mn-ea"/>
                <a:cs typeface="Arial" charset="0"/>
              </a:rPr>
              <a:t>指向要比较的字符串的指针</a:t>
            </a:r>
            <a:r>
              <a:rPr lang="en-US" altLang="zh-CN" sz="1200" b="1" i="0" kern="1200" dirty="0">
                <a:solidFill>
                  <a:schemeClr val="tx1"/>
                </a:solidFill>
                <a:effectLst/>
                <a:latin typeface="Arial" charset="0"/>
                <a:ea typeface="+mn-ea"/>
                <a:cs typeface="Arial" charset="0"/>
              </a:rPr>
              <a:t>count1</a:t>
            </a:r>
            <a:r>
              <a:rPr lang="en-US" altLang="zh-CN" sz="1200" b="0" i="0" kern="1200" dirty="0">
                <a:solidFill>
                  <a:schemeClr val="tx1"/>
                </a:solidFill>
                <a:effectLst/>
                <a:latin typeface="Arial" charset="0"/>
                <a:ea typeface="+mn-ea"/>
                <a:cs typeface="Arial" charset="0"/>
              </a:rPr>
              <a:t>-</a:t>
            </a:r>
            <a:r>
              <a:rPr lang="zh-CN" altLang="en-US" sz="1200" b="0" i="0" kern="1200" dirty="0">
                <a:solidFill>
                  <a:schemeClr val="tx1"/>
                </a:solidFill>
                <a:effectLst/>
                <a:latin typeface="Arial" charset="0"/>
                <a:ea typeface="+mn-ea"/>
                <a:cs typeface="Arial" charset="0"/>
              </a:rPr>
              <a:t>此 </a:t>
            </a:r>
            <a:r>
              <a:rPr lang="en-US" altLang="zh-CN" sz="1200" b="0" i="0" kern="1200" dirty="0">
                <a:solidFill>
                  <a:schemeClr val="tx1"/>
                </a:solidFill>
                <a:effectLst/>
                <a:latin typeface="Arial" charset="0"/>
                <a:ea typeface="+mn-ea"/>
                <a:cs typeface="Arial" charset="0"/>
              </a:rPr>
              <a:t>string </a:t>
            </a:r>
            <a:r>
              <a:rPr lang="zh-CN" altLang="en-US" sz="1200" b="0" i="0" kern="1200" dirty="0">
                <a:solidFill>
                  <a:schemeClr val="tx1"/>
                </a:solidFill>
                <a:effectLst/>
                <a:latin typeface="Arial" charset="0"/>
                <a:ea typeface="+mn-ea"/>
                <a:cs typeface="Arial" charset="0"/>
              </a:rPr>
              <a:t>要比较的字符数</a:t>
            </a:r>
            <a:r>
              <a:rPr lang="en-US" altLang="zh-CN" sz="1200" b="1" i="0" kern="1200" dirty="0">
                <a:solidFill>
                  <a:schemeClr val="tx1"/>
                </a:solidFill>
                <a:effectLst/>
                <a:latin typeface="Arial" charset="0"/>
                <a:ea typeface="+mn-ea"/>
                <a:cs typeface="Arial" charset="0"/>
              </a:rPr>
              <a:t>pos1</a:t>
            </a:r>
            <a:r>
              <a:rPr lang="en-US" altLang="zh-CN" sz="1200" b="0" i="0" kern="1200" dirty="0">
                <a:solidFill>
                  <a:schemeClr val="tx1"/>
                </a:solidFill>
                <a:effectLst/>
                <a:latin typeface="Arial" charset="0"/>
                <a:ea typeface="+mn-ea"/>
                <a:cs typeface="Arial" charset="0"/>
              </a:rPr>
              <a:t>-</a:t>
            </a:r>
            <a:r>
              <a:rPr lang="zh-CN" altLang="en-US" sz="1200" b="0" i="0" kern="1200" dirty="0">
                <a:solidFill>
                  <a:schemeClr val="tx1"/>
                </a:solidFill>
                <a:effectLst/>
                <a:latin typeface="Arial" charset="0"/>
                <a:ea typeface="+mn-ea"/>
                <a:cs typeface="Arial" charset="0"/>
              </a:rPr>
              <a:t>此 </a:t>
            </a:r>
            <a:r>
              <a:rPr lang="en-US" altLang="zh-CN" sz="1200" b="0" i="0" kern="1200" dirty="0">
                <a:solidFill>
                  <a:schemeClr val="tx1"/>
                </a:solidFill>
                <a:effectLst/>
                <a:latin typeface="Arial" charset="0"/>
                <a:ea typeface="+mn-ea"/>
                <a:cs typeface="Arial" charset="0"/>
              </a:rPr>
              <a:t>string </a:t>
            </a:r>
            <a:r>
              <a:rPr lang="zh-CN" altLang="en-US" sz="1200" b="0" i="0" kern="1200" dirty="0">
                <a:solidFill>
                  <a:schemeClr val="tx1"/>
                </a:solidFill>
                <a:effectLst/>
                <a:latin typeface="Arial" charset="0"/>
                <a:ea typeface="+mn-ea"/>
                <a:cs typeface="Arial" charset="0"/>
              </a:rPr>
              <a:t>中要比较的首字符的位置</a:t>
            </a:r>
            <a:r>
              <a:rPr lang="en-US" altLang="zh-CN" sz="1200" b="1" i="0" kern="1200" dirty="0">
                <a:solidFill>
                  <a:schemeClr val="tx1"/>
                </a:solidFill>
                <a:effectLst/>
                <a:latin typeface="Arial" charset="0"/>
                <a:ea typeface="+mn-ea"/>
                <a:cs typeface="Arial" charset="0"/>
              </a:rPr>
              <a:t>count2</a:t>
            </a:r>
            <a:r>
              <a:rPr lang="en-US" altLang="zh-CN" sz="1200" b="0" i="0" kern="1200" dirty="0">
                <a:solidFill>
                  <a:schemeClr val="tx1"/>
                </a:solidFill>
                <a:effectLst/>
                <a:latin typeface="Arial" charset="0"/>
                <a:ea typeface="+mn-ea"/>
                <a:cs typeface="Arial" charset="0"/>
              </a:rPr>
              <a:t>-</a:t>
            </a:r>
            <a:r>
              <a:rPr lang="zh-CN" altLang="en-US" sz="1200" b="0" i="0" kern="1200" dirty="0">
                <a:solidFill>
                  <a:schemeClr val="tx1"/>
                </a:solidFill>
                <a:effectLst/>
                <a:latin typeface="Arial" charset="0"/>
                <a:ea typeface="+mn-ea"/>
                <a:cs typeface="Arial" charset="0"/>
              </a:rPr>
              <a:t>给定字符串要比较的字符数</a:t>
            </a:r>
            <a:r>
              <a:rPr lang="en-US" altLang="zh-CN" sz="1200" b="1" i="0" kern="1200" dirty="0">
                <a:solidFill>
                  <a:schemeClr val="tx1"/>
                </a:solidFill>
                <a:effectLst/>
                <a:latin typeface="Arial" charset="0"/>
                <a:ea typeface="+mn-ea"/>
                <a:cs typeface="Arial" charset="0"/>
              </a:rPr>
              <a:t>pos2</a:t>
            </a:r>
            <a:r>
              <a:rPr lang="en-US" altLang="zh-CN" sz="1200" b="0" i="0" kern="1200" dirty="0">
                <a:solidFill>
                  <a:schemeClr val="tx1"/>
                </a:solidFill>
                <a:effectLst/>
                <a:latin typeface="Arial" charset="0"/>
                <a:ea typeface="+mn-ea"/>
                <a:cs typeface="Arial" charset="0"/>
              </a:rPr>
              <a:t>-</a:t>
            </a:r>
            <a:r>
              <a:rPr lang="zh-CN" altLang="en-US" sz="1200" b="0" i="0" kern="1200" dirty="0">
                <a:solidFill>
                  <a:schemeClr val="tx1"/>
                </a:solidFill>
                <a:effectLst/>
                <a:latin typeface="Arial" charset="0"/>
                <a:ea typeface="+mn-ea"/>
                <a:cs typeface="Arial" charset="0"/>
              </a:rPr>
              <a:t>给定字符串的要比较的首字符位置</a:t>
            </a:r>
            <a:r>
              <a:rPr lang="en-US" altLang="zh-CN" sz="1200" b="1" i="0" kern="1200" dirty="0">
                <a:solidFill>
                  <a:schemeClr val="tx1"/>
                </a:solidFill>
                <a:effectLst/>
                <a:latin typeface="Arial" charset="0"/>
                <a:ea typeface="+mn-ea"/>
                <a:cs typeface="Arial" charset="0"/>
              </a:rPr>
              <a:t>t</a:t>
            </a:r>
            <a:r>
              <a:rPr lang="en-US" altLang="zh-CN" sz="1200" b="0" i="0" kern="1200" dirty="0">
                <a:solidFill>
                  <a:schemeClr val="tx1"/>
                </a:solidFill>
                <a:effectLst/>
                <a:latin typeface="Arial" charset="0"/>
                <a:ea typeface="+mn-ea"/>
                <a:cs typeface="Arial" charset="0"/>
              </a:rPr>
              <a:t>-</a:t>
            </a:r>
            <a:r>
              <a:rPr lang="zh-CN" altLang="en-US" sz="1200" b="0" i="0" kern="1200" dirty="0">
                <a:solidFill>
                  <a:schemeClr val="tx1"/>
                </a:solidFill>
                <a:effectLst/>
                <a:latin typeface="Arial" charset="0"/>
                <a:ea typeface="+mn-ea"/>
                <a:cs typeface="Arial" charset="0"/>
              </a:rPr>
              <a:t>要比较的对象（可转换为 </a:t>
            </a:r>
            <a:r>
              <a:rPr lang="en-US" altLang="zh-CN" sz="1200" b="0" i="0" u="none" strike="noStrike" kern="1200" dirty="0" err="1">
                <a:solidFill>
                  <a:schemeClr val="tx1"/>
                </a:solidFill>
                <a:effectLst/>
                <a:latin typeface="Arial" charset="0"/>
                <a:ea typeface="+mn-ea"/>
                <a:cs typeface="Arial" charset="0"/>
                <a:hlinkClick r:id="rId6" tooltip="cpp/string/basic string view"/>
              </a:rPr>
              <a:t>std</a:t>
            </a:r>
            <a:r>
              <a:rPr lang="en-US" altLang="zh-CN" sz="1200" b="0" i="0" u="none" strike="noStrike" kern="1200" dirty="0">
                <a:solidFill>
                  <a:schemeClr val="tx1"/>
                </a:solidFill>
                <a:effectLst/>
                <a:latin typeface="Arial" charset="0"/>
                <a:ea typeface="+mn-ea"/>
                <a:cs typeface="Arial" charset="0"/>
                <a:hlinkClick r:id="rId6" tooltip="cpp/string/basic string view"/>
              </a:rPr>
              <a:t>::</a:t>
            </a:r>
            <a:r>
              <a:rPr lang="en-US" altLang="zh-CN" sz="1200" b="0" i="0" u="none" strike="noStrike" kern="1200" dirty="0" err="1">
                <a:solidFill>
                  <a:schemeClr val="tx1"/>
                </a:solidFill>
                <a:effectLst/>
                <a:latin typeface="Arial" charset="0"/>
                <a:ea typeface="+mn-ea"/>
                <a:cs typeface="Arial" charset="0"/>
                <a:hlinkClick r:id="rId6" tooltip="cpp/string/basic string view"/>
              </a:rPr>
              <a:t>basic_string_view</a:t>
            </a:r>
            <a:r>
              <a:rPr lang="en-US" altLang="zh-CN" sz="1200" b="0" i="0" kern="1200" dirty="0">
                <a:solidFill>
                  <a:schemeClr val="tx1"/>
                </a:solidFill>
                <a:effectLst/>
                <a:latin typeface="Arial" charset="0"/>
                <a:ea typeface="+mn-ea"/>
                <a:cs typeface="Arial" charset="0"/>
              </a:rPr>
              <a:t> </a:t>
            </a:r>
            <a:r>
              <a:rPr lang="zh-CN" altLang="en-US" sz="1200" b="0" i="0" kern="1200" dirty="0">
                <a:solidFill>
                  <a:schemeClr val="tx1"/>
                </a:solidFill>
                <a:effectLst/>
                <a:latin typeface="Arial" charset="0"/>
                <a:ea typeface="+mn-ea"/>
                <a:cs typeface="Arial" charset="0"/>
              </a:rPr>
              <a:t>）</a:t>
            </a:r>
            <a:r>
              <a:rPr lang="zh-CN" altLang="en-US" sz="1200" b="1" i="0" kern="1200" dirty="0">
                <a:solidFill>
                  <a:schemeClr val="tx1"/>
                </a:solidFill>
                <a:effectLst/>
                <a:latin typeface="Arial" charset="0"/>
                <a:ea typeface="+mn-ea"/>
                <a:cs typeface="Arial" charset="0"/>
              </a:rPr>
              <a:t>返回值</a:t>
            </a:r>
          </a:p>
          <a:p>
            <a:pPr rtl="0"/>
            <a:r>
              <a:rPr lang="zh-CN" altLang="en-US" sz="1200" b="0" i="0" kern="1200" dirty="0">
                <a:solidFill>
                  <a:schemeClr val="tx1"/>
                </a:solidFill>
                <a:effectLst/>
                <a:latin typeface="Arial" charset="0"/>
                <a:ea typeface="+mn-ea"/>
                <a:cs typeface="Arial" charset="0"/>
              </a:rPr>
              <a:t>若 *</a:t>
            </a:r>
            <a:r>
              <a:rPr lang="en-US" altLang="zh-CN" sz="1200" b="0" i="0" kern="1200" dirty="0">
                <a:solidFill>
                  <a:schemeClr val="tx1"/>
                </a:solidFill>
                <a:effectLst/>
                <a:latin typeface="Arial" charset="0"/>
                <a:ea typeface="+mn-ea"/>
                <a:cs typeface="Arial" charset="0"/>
              </a:rPr>
              <a:t>this </a:t>
            </a:r>
            <a:r>
              <a:rPr lang="zh-CN" altLang="en-US" sz="1200" b="0" i="0" kern="1200" dirty="0">
                <a:solidFill>
                  <a:schemeClr val="tx1"/>
                </a:solidFill>
                <a:effectLst/>
                <a:latin typeface="Arial" charset="0"/>
                <a:ea typeface="+mn-ea"/>
                <a:cs typeface="Arial" charset="0"/>
              </a:rPr>
              <a:t>在字典序中先出现于参数所指定的字符序列，则为正值。</a:t>
            </a:r>
          </a:p>
          <a:p>
            <a:pPr rtl="0"/>
            <a:r>
              <a:rPr lang="zh-CN" altLang="en-US" sz="1200" b="0" i="0" kern="1200" dirty="0">
                <a:solidFill>
                  <a:schemeClr val="tx1"/>
                </a:solidFill>
                <a:effectLst/>
                <a:latin typeface="Arial" charset="0"/>
                <a:ea typeface="+mn-ea"/>
                <a:cs typeface="Arial" charset="0"/>
              </a:rPr>
              <a:t>若两个序列比较等价则为零。</a:t>
            </a:r>
          </a:p>
          <a:p>
            <a:pPr rtl="0"/>
            <a:r>
              <a:rPr lang="zh-CN" altLang="en-US" sz="1200" b="0" i="0" kern="1200" dirty="0">
                <a:solidFill>
                  <a:schemeClr val="tx1"/>
                </a:solidFill>
                <a:effectLst/>
                <a:latin typeface="Arial" charset="0"/>
                <a:ea typeface="+mn-ea"/>
                <a:cs typeface="Arial" charset="0"/>
              </a:rPr>
              <a:t>若 *</a:t>
            </a:r>
            <a:r>
              <a:rPr lang="en-US" altLang="zh-CN" sz="1200" b="0" i="0" kern="1200" dirty="0">
                <a:solidFill>
                  <a:schemeClr val="tx1"/>
                </a:solidFill>
                <a:effectLst/>
                <a:latin typeface="Arial" charset="0"/>
                <a:ea typeface="+mn-ea"/>
                <a:cs typeface="Arial" charset="0"/>
              </a:rPr>
              <a:t>this </a:t>
            </a:r>
            <a:r>
              <a:rPr lang="zh-CN" altLang="en-US" sz="1200" b="0" i="0" kern="1200" dirty="0">
                <a:solidFill>
                  <a:schemeClr val="tx1"/>
                </a:solidFill>
                <a:effectLst/>
                <a:latin typeface="Arial" charset="0"/>
                <a:ea typeface="+mn-ea"/>
                <a:cs typeface="Arial" charset="0"/>
              </a:rPr>
              <a:t>在字典序中后出现于参数所指定的字符序列，则为负值。</a:t>
            </a:r>
          </a:p>
          <a:p>
            <a:pPr rtl="0"/>
            <a:r>
              <a:rPr lang="zh-CN" altLang="en-US" sz="1200" b="1" i="0" kern="1200" dirty="0">
                <a:solidFill>
                  <a:schemeClr val="tx1"/>
                </a:solidFill>
                <a:effectLst/>
                <a:latin typeface="Arial" charset="0"/>
                <a:ea typeface="+mn-ea"/>
                <a:cs typeface="Arial" charset="0"/>
              </a:rPr>
              <a:t>异常</a:t>
            </a:r>
          </a:p>
          <a:p>
            <a:pPr rtl="0"/>
            <a:r>
              <a:rPr lang="zh-CN" altLang="en-US" sz="1200" b="0" i="0" kern="1200" dirty="0">
                <a:solidFill>
                  <a:schemeClr val="tx1"/>
                </a:solidFill>
                <a:effectLst/>
                <a:latin typeface="Arial" charset="0"/>
                <a:ea typeface="+mn-ea"/>
                <a:cs typeface="Arial" charset="0"/>
              </a:rPr>
              <a:t>接收名为 </a:t>
            </a:r>
            <a:r>
              <a:rPr lang="en-US" altLang="zh-CN" sz="1200" b="0" i="0" kern="1200" dirty="0">
                <a:solidFill>
                  <a:schemeClr val="tx1"/>
                </a:solidFill>
                <a:effectLst/>
                <a:latin typeface="Arial" charset="0"/>
                <a:ea typeface="+mn-ea"/>
                <a:cs typeface="Arial" charset="0"/>
              </a:rPr>
              <a:t>pos1 </a:t>
            </a:r>
            <a:r>
              <a:rPr lang="zh-CN" altLang="en-US" sz="1200" b="0" i="0" kern="1200" dirty="0">
                <a:solidFill>
                  <a:schemeClr val="tx1"/>
                </a:solidFill>
                <a:effectLst/>
                <a:latin typeface="Arial" charset="0"/>
                <a:ea typeface="+mn-ea"/>
                <a:cs typeface="Arial" charset="0"/>
              </a:rPr>
              <a:t>或 </a:t>
            </a:r>
            <a:r>
              <a:rPr lang="en-US" altLang="zh-CN" sz="1200" b="0" i="0" kern="1200" dirty="0">
                <a:solidFill>
                  <a:schemeClr val="tx1"/>
                </a:solidFill>
                <a:effectLst/>
                <a:latin typeface="Arial" charset="0"/>
                <a:ea typeface="+mn-ea"/>
                <a:cs typeface="Arial" charset="0"/>
              </a:rPr>
              <a:t>pos2 </a:t>
            </a:r>
            <a:r>
              <a:rPr lang="zh-CN" altLang="en-US" sz="1200" b="0" i="0" kern="1200" dirty="0">
                <a:solidFill>
                  <a:schemeClr val="tx1"/>
                </a:solidFill>
                <a:effectLst/>
                <a:latin typeface="Arial" charset="0"/>
                <a:ea typeface="+mn-ea"/>
                <a:cs typeface="Arial" charset="0"/>
              </a:rPr>
              <a:t>的参数的重载若参数在范围外则抛出 </a:t>
            </a:r>
            <a:r>
              <a:rPr lang="en-US" altLang="zh-CN" sz="1200" b="0" i="0" u="none" strike="noStrike" kern="1200" dirty="0" err="1">
                <a:solidFill>
                  <a:schemeClr val="tx1"/>
                </a:solidFill>
                <a:effectLst/>
                <a:latin typeface="Arial" charset="0"/>
                <a:ea typeface="+mn-ea"/>
                <a:cs typeface="Arial" charset="0"/>
                <a:hlinkClick r:id="rId7" tooltip="cpp/error/out of range"/>
              </a:rPr>
              <a:t>std</a:t>
            </a:r>
            <a:r>
              <a:rPr lang="en-US" altLang="zh-CN" sz="1200" b="0" i="0" u="none" strike="noStrike" kern="1200" dirty="0">
                <a:solidFill>
                  <a:schemeClr val="tx1"/>
                </a:solidFill>
                <a:effectLst/>
                <a:latin typeface="Arial" charset="0"/>
                <a:ea typeface="+mn-ea"/>
                <a:cs typeface="Arial" charset="0"/>
                <a:hlinkClick r:id="rId7" tooltip="cpp/error/out of range"/>
              </a:rPr>
              <a:t>::</a:t>
            </a:r>
            <a:r>
              <a:rPr lang="en-US" altLang="zh-CN" sz="1200" b="0" i="0" u="none" strike="noStrike" kern="1200" dirty="0" err="1">
                <a:solidFill>
                  <a:schemeClr val="tx1"/>
                </a:solidFill>
                <a:effectLst/>
                <a:latin typeface="Arial" charset="0"/>
                <a:ea typeface="+mn-ea"/>
                <a:cs typeface="Arial" charset="0"/>
                <a:hlinkClick r:id="rId7" tooltip="cpp/error/out of range"/>
              </a:rPr>
              <a:t>out_of_range</a:t>
            </a:r>
            <a:r>
              <a:rPr lang="en-US" altLang="zh-CN" sz="1200" b="0" i="0" kern="1200" dirty="0">
                <a:solidFill>
                  <a:schemeClr val="tx1"/>
                </a:solidFill>
                <a:effectLst/>
                <a:latin typeface="Arial" charset="0"/>
                <a:ea typeface="+mn-ea"/>
                <a:cs typeface="Arial" charset="0"/>
              </a:rPr>
              <a:t> </a:t>
            </a:r>
            <a:r>
              <a:rPr lang="zh-CN" altLang="en-US" sz="1200" b="0" i="0" kern="1200" dirty="0">
                <a:solidFill>
                  <a:schemeClr val="tx1"/>
                </a:solidFill>
                <a:effectLst/>
                <a:latin typeface="Arial" charset="0"/>
                <a:ea typeface="+mn-ea"/>
                <a:cs typeface="Arial" charset="0"/>
              </a:rPr>
              <a:t>。</a:t>
            </a:r>
          </a:p>
          <a:p>
            <a:pPr rtl="0"/>
            <a:r>
              <a:rPr lang="en-US" altLang="zh-CN" sz="1200" b="0" i="0" kern="1200" dirty="0">
                <a:solidFill>
                  <a:schemeClr val="tx1"/>
                </a:solidFill>
                <a:effectLst/>
                <a:latin typeface="Arial" charset="0"/>
                <a:ea typeface="+mn-ea"/>
                <a:cs typeface="Arial" charset="0"/>
              </a:rPr>
              <a:t>7) </a:t>
            </a:r>
            <a:r>
              <a:rPr lang="en-US" altLang="zh-CN" sz="1200" b="0" i="0" u="none" strike="noStrike" kern="1200" dirty="0" err="1">
                <a:solidFill>
                  <a:schemeClr val="tx1"/>
                </a:solidFill>
                <a:effectLst/>
                <a:latin typeface="Arial" charset="0"/>
                <a:ea typeface="+mn-ea"/>
                <a:cs typeface="Arial" charset="0"/>
                <a:hlinkClick r:id="rId8" tooltip="cpp/language/noexcept spec"/>
              </a:rPr>
              <a:t>noexcept</a:t>
            </a:r>
            <a:r>
              <a:rPr lang="en-US" altLang="zh-CN" sz="1200" b="0" i="0" kern="1200" dirty="0">
                <a:solidFill>
                  <a:schemeClr val="tx1"/>
                </a:solidFill>
                <a:effectLst/>
                <a:latin typeface="Arial" charset="0"/>
                <a:ea typeface="+mn-ea"/>
                <a:cs typeface="Arial" charset="0"/>
              </a:rPr>
              <a:t> </a:t>
            </a:r>
            <a:r>
              <a:rPr lang="zh-CN" altLang="en-US" sz="1200" b="0" i="0" kern="1200" dirty="0">
                <a:solidFill>
                  <a:schemeClr val="tx1"/>
                </a:solidFill>
                <a:effectLst/>
                <a:latin typeface="Arial" charset="0"/>
                <a:ea typeface="+mn-ea"/>
                <a:cs typeface="Arial" charset="0"/>
              </a:rPr>
              <a:t>规定：  </a:t>
            </a:r>
            <a:r>
              <a:rPr lang="en-US" altLang="zh-CN" sz="1200" b="0" i="0" kern="1200" dirty="0" err="1">
                <a:solidFill>
                  <a:schemeClr val="tx1"/>
                </a:solidFill>
                <a:effectLst/>
                <a:latin typeface="Arial" charset="0"/>
                <a:ea typeface="+mn-ea"/>
                <a:cs typeface="Arial" charset="0"/>
              </a:rPr>
              <a:t>noexcept</a:t>
            </a:r>
            <a:r>
              <a:rPr lang="en-US" altLang="zh-CN" sz="1200" b="0" i="0" kern="1200" dirty="0">
                <a:solidFill>
                  <a:schemeClr val="tx1"/>
                </a:solidFill>
                <a:effectLst/>
                <a:latin typeface="Arial" charset="0"/>
                <a:ea typeface="+mn-ea"/>
                <a:cs typeface="Arial" charset="0"/>
              </a:rPr>
              <a:t>(</a:t>
            </a:r>
            <a:r>
              <a:rPr lang="en-US" altLang="zh-CN" sz="1200" b="0" i="0" kern="1200" dirty="0" err="1">
                <a:solidFill>
                  <a:schemeClr val="tx1"/>
                </a:solidFill>
                <a:effectLst/>
                <a:latin typeface="Arial" charset="0"/>
                <a:ea typeface="+mn-ea"/>
                <a:cs typeface="Arial" charset="0"/>
              </a:rPr>
              <a:t>std</a:t>
            </a:r>
            <a:r>
              <a:rPr lang="en-US" altLang="zh-CN" sz="1200" b="0" i="0" kern="1200" dirty="0">
                <a:solidFill>
                  <a:schemeClr val="tx1"/>
                </a:solidFill>
                <a:effectLst/>
                <a:latin typeface="Arial" charset="0"/>
                <a:ea typeface="+mn-ea"/>
                <a:cs typeface="Arial" charset="0"/>
              </a:rPr>
              <a:t>::</a:t>
            </a:r>
            <a:r>
              <a:rPr lang="en-US" altLang="zh-CN" sz="1200" b="0" i="0" kern="1200" dirty="0" err="1">
                <a:solidFill>
                  <a:schemeClr val="tx1"/>
                </a:solidFill>
                <a:effectLst/>
                <a:latin typeface="Arial" charset="0"/>
                <a:ea typeface="+mn-ea"/>
                <a:cs typeface="Arial" charset="0"/>
              </a:rPr>
              <a:t>is_nothrow_convertible_v</a:t>
            </a:r>
            <a:r>
              <a:rPr lang="en-US" altLang="zh-CN" sz="1200" b="0" i="0" kern="1200" dirty="0">
                <a:solidFill>
                  <a:schemeClr val="tx1"/>
                </a:solidFill>
                <a:effectLst/>
                <a:latin typeface="Arial" charset="0"/>
                <a:ea typeface="+mn-ea"/>
                <a:cs typeface="Arial" charset="0"/>
              </a:rPr>
              <a:t>&lt;</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T&amp;, </a:t>
            </a:r>
            <a:r>
              <a:rPr lang="en-US" altLang="zh-CN" sz="1200" b="0" i="0" u="none" strike="noStrike" kern="1200" dirty="0" err="1">
                <a:solidFill>
                  <a:schemeClr val="tx1"/>
                </a:solidFill>
                <a:effectLst/>
                <a:latin typeface="Arial" charset="0"/>
                <a:ea typeface="+mn-ea"/>
                <a:cs typeface="Arial" charset="0"/>
                <a:hlinkClick r:id="rId3"/>
              </a:rPr>
              <a:t>std</a:t>
            </a:r>
            <a:r>
              <a:rPr lang="en-US" altLang="zh-CN" sz="1200" b="0" i="0" u="none" strike="noStrike" kern="1200" dirty="0">
                <a:solidFill>
                  <a:schemeClr val="tx1"/>
                </a:solidFill>
                <a:effectLst/>
                <a:latin typeface="Arial" charset="0"/>
                <a:ea typeface="+mn-ea"/>
                <a:cs typeface="Arial" charset="0"/>
                <a:hlinkClick r:id="rId3"/>
              </a:rPr>
              <a:t>::</a:t>
            </a:r>
            <a:r>
              <a:rPr lang="en-US" altLang="zh-CN" sz="1200" b="0" i="0" u="none" strike="noStrike" kern="1200" dirty="0" err="1">
                <a:solidFill>
                  <a:schemeClr val="tx1"/>
                </a:solidFill>
                <a:effectLst/>
                <a:latin typeface="Arial" charset="0"/>
                <a:ea typeface="+mn-ea"/>
                <a:cs typeface="Arial" charset="0"/>
                <a:hlinkClick r:id="rId3"/>
              </a:rPr>
              <a:t>basic_string_view</a:t>
            </a:r>
            <a:r>
              <a:rPr lang="en-US" altLang="zh-CN" sz="1200" b="0" i="0" kern="1200" dirty="0">
                <a:solidFill>
                  <a:schemeClr val="tx1"/>
                </a:solidFill>
                <a:effectLst/>
                <a:latin typeface="Arial" charset="0"/>
                <a:ea typeface="+mn-ea"/>
                <a:cs typeface="Arial" charset="0"/>
              </a:rPr>
              <a:t>&lt;</a:t>
            </a:r>
            <a:r>
              <a:rPr lang="en-US" altLang="zh-CN" sz="1200" b="0" i="0" kern="1200" dirty="0" err="1">
                <a:solidFill>
                  <a:schemeClr val="tx1"/>
                </a:solidFill>
                <a:effectLst/>
                <a:latin typeface="Arial" charset="0"/>
                <a:ea typeface="+mn-ea"/>
                <a:cs typeface="Arial" charset="0"/>
              </a:rPr>
              <a:t>CharT</a:t>
            </a:r>
            <a:r>
              <a:rPr lang="en-US" altLang="zh-CN" sz="1200" b="0" i="0" kern="1200" dirty="0">
                <a:solidFill>
                  <a:schemeClr val="tx1"/>
                </a:solidFill>
                <a:effectLst/>
                <a:latin typeface="Arial" charset="0"/>
                <a:ea typeface="+mn-ea"/>
                <a:cs typeface="Arial" charset="0"/>
              </a:rPr>
              <a:t>, Traits&gt;&gt;)</a:t>
            </a:r>
          </a:p>
          <a:p>
            <a:pPr rtl="0"/>
            <a:r>
              <a:rPr lang="en-US" altLang="zh-CN" sz="1200" b="0" i="0" kern="1200" dirty="0">
                <a:solidFill>
                  <a:schemeClr val="tx1"/>
                </a:solidFill>
                <a:effectLst/>
                <a:latin typeface="Arial" charset="0"/>
                <a:ea typeface="+mn-ea"/>
                <a:cs typeface="Arial" charset="0"/>
              </a:rPr>
              <a:t>8-9) </a:t>
            </a:r>
            <a:r>
              <a:rPr lang="zh-CN" altLang="en-US" sz="1200" b="0" i="0" kern="1200" dirty="0">
                <a:solidFill>
                  <a:schemeClr val="tx1"/>
                </a:solidFill>
                <a:effectLst/>
                <a:latin typeface="Arial" charset="0"/>
                <a:ea typeface="+mn-ea"/>
                <a:cs typeface="Arial" charset="0"/>
              </a:rPr>
              <a:t>抛出任何到 </a:t>
            </a:r>
            <a:r>
              <a:rPr lang="en-US" altLang="zh-CN" sz="1200" b="0" i="0" kern="1200" dirty="0" err="1">
                <a:solidFill>
                  <a:schemeClr val="tx1"/>
                </a:solidFill>
                <a:effectLst/>
                <a:latin typeface="Arial" charset="0"/>
                <a:ea typeface="+mn-ea"/>
                <a:cs typeface="Arial" charset="0"/>
              </a:rPr>
              <a:t>basic_string_view</a:t>
            </a:r>
            <a:r>
              <a:rPr lang="en-US" altLang="zh-CN" sz="1200" b="0" i="0" kern="1200" dirty="0">
                <a:solidFill>
                  <a:schemeClr val="tx1"/>
                </a:solidFill>
                <a:effectLst/>
                <a:latin typeface="Arial" charset="0"/>
                <a:ea typeface="+mn-ea"/>
                <a:cs typeface="Arial" charset="0"/>
              </a:rPr>
              <a:t> </a:t>
            </a:r>
            <a:r>
              <a:rPr lang="zh-CN" altLang="en-US" sz="1200" b="0" i="0" kern="1200" dirty="0">
                <a:solidFill>
                  <a:schemeClr val="tx1"/>
                </a:solidFill>
                <a:effectLst/>
                <a:latin typeface="Arial" charset="0"/>
                <a:ea typeface="+mn-ea"/>
                <a:cs typeface="Arial" charset="0"/>
              </a:rPr>
              <a:t>的转换所抛的异常。</a:t>
            </a:r>
          </a:p>
          <a:p>
            <a:pPr rtl="0"/>
            <a:r>
              <a:rPr lang="zh-CN" altLang="en-US" sz="1200" b="1" i="0" kern="1200" dirty="0">
                <a:solidFill>
                  <a:schemeClr val="tx1"/>
                </a:solidFill>
                <a:effectLst/>
                <a:latin typeface="Arial" charset="0"/>
                <a:ea typeface="+mn-ea"/>
                <a:cs typeface="Arial" charset="0"/>
              </a:rPr>
              <a:t>可能的实现</a:t>
            </a:r>
          </a:p>
          <a:p>
            <a:pPr rtl="0"/>
            <a:r>
              <a:rPr lang="en-US" altLang="zh-CN" sz="1200" b="0" i="0" kern="1200" dirty="0">
                <a:solidFill>
                  <a:schemeClr val="tx1"/>
                </a:solidFill>
                <a:effectLst/>
                <a:latin typeface="Arial" charset="0"/>
                <a:ea typeface="+mn-ea"/>
                <a:cs typeface="Arial" charset="0"/>
              </a:rPr>
              <a:t>template&lt;class </a:t>
            </a:r>
            <a:r>
              <a:rPr lang="en-US" altLang="zh-CN" sz="1200" b="0" i="0" kern="1200" dirty="0" err="1">
                <a:solidFill>
                  <a:schemeClr val="tx1"/>
                </a:solidFill>
                <a:effectLst/>
                <a:latin typeface="Arial" charset="0"/>
                <a:ea typeface="+mn-ea"/>
                <a:cs typeface="Arial" charset="0"/>
              </a:rPr>
              <a:t>CharT</a:t>
            </a:r>
            <a:r>
              <a:rPr lang="en-US" altLang="zh-CN" sz="1200" b="0" i="0" kern="1200" dirty="0">
                <a:solidFill>
                  <a:schemeClr val="tx1"/>
                </a:solidFill>
                <a:effectLst/>
                <a:latin typeface="Arial" charset="0"/>
                <a:ea typeface="+mn-ea"/>
                <a:cs typeface="Arial" charset="0"/>
              </a:rPr>
              <a:t>, class Traits, class </a:t>
            </a:r>
            <a:r>
              <a:rPr lang="en-US" altLang="zh-CN" sz="1200" b="0" i="0" kern="1200" dirty="0" err="1">
                <a:solidFill>
                  <a:schemeClr val="tx1"/>
                </a:solidFill>
                <a:effectLst/>
                <a:latin typeface="Arial" charset="0"/>
                <a:ea typeface="+mn-ea"/>
                <a:cs typeface="Arial" charset="0"/>
              </a:rPr>
              <a:t>Alloc</a:t>
            </a:r>
            <a:r>
              <a:rPr lang="en-US" altLang="zh-CN" sz="1200" b="0" i="0" kern="1200" dirty="0">
                <a:solidFill>
                  <a:schemeClr val="tx1"/>
                </a:solidFill>
                <a:effectLst/>
                <a:latin typeface="Arial" charset="0"/>
                <a:ea typeface="+mn-ea"/>
                <a:cs typeface="Arial" charset="0"/>
              </a:rPr>
              <a:t>&gt; </a:t>
            </a:r>
            <a:r>
              <a:rPr lang="en-US" altLang="zh-CN" sz="1200" b="0" i="0" kern="1200" dirty="0" err="1">
                <a:solidFill>
                  <a:schemeClr val="tx1"/>
                </a:solidFill>
                <a:effectLst/>
                <a:latin typeface="Arial" charset="0"/>
                <a:ea typeface="+mn-ea"/>
                <a:cs typeface="Arial" charset="0"/>
              </a:rPr>
              <a:t>int</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basic_string</a:t>
            </a:r>
            <a:r>
              <a:rPr lang="en-US" altLang="zh-CN" sz="1200" b="0" i="0" kern="1200" dirty="0">
                <a:solidFill>
                  <a:schemeClr val="tx1"/>
                </a:solidFill>
                <a:effectLst/>
                <a:latin typeface="Arial" charset="0"/>
                <a:ea typeface="+mn-ea"/>
                <a:cs typeface="Arial" charset="0"/>
              </a:rPr>
              <a:t>&lt;</a:t>
            </a:r>
            <a:r>
              <a:rPr lang="en-US" altLang="zh-CN" sz="1200" b="0" i="0" kern="1200" dirty="0" err="1">
                <a:solidFill>
                  <a:schemeClr val="tx1"/>
                </a:solidFill>
                <a:effectLst/>
                <a:latin typeface="Arial" charset="0"/>
                <a:ea typeface="+mn-ea"/>
                <a:cs typeface="Arial" charset="0"/>
              </a:rPr>
              <a:t>CharT</a:t>
            </a:r>
            <a:r>
              <a:rPr lang="en-US" altLang="zh-CN" sz="1200" b="0" i="0" kern="1200" dirty="0">
                <a:solidFill>
                  <a:schemeClr val="tx1"/>
                </a:solidFill>
                <a:effectLst/>
                <a:latin typeface="Arial" charset="0"/>
                <a:ea typeface="+mn-ea"/>
                <a:cs typeface="Arial" charset="0"/>
              </a:rPr>
              <a:t>, Traits, </a:t>
            </a:r>
            <a:r>
              <a:rPr lang="en-US" altLang="zh-CN" sz="1200" b="0" i="0" kern="1200" dirty="0" err="1">
                <a:solidFill>
                  <a:schemeClr val="tx1"/>
                </a:solidFill>
                <a:effectLst/>
                <a:latin typeface="Arial" charset="0"/>
                <a:ea typeface="+mn-ea"/>
                <a:cs typeface="Arial" charset="0"/>
              </a:rPr>
              <a:t>Alloc</a:t>
            </a:r>
            <a:r>
              <a:rPr lang="en-US" altLang="zh-CN" sz="1200" b="0" i="0" kern="1200" dirty="0">
                <a:solidFill>
                  <a:schemeClr val="tx1"/>
                </a:solidFill>
                <a:effectLst/>
                <a:latin typeface="Arial" charset="0"/>
                <a:ea typeface="+mn-ea"/>
                <a:cs typeface="Arial" charset="0"/>
              </a:rPr>
              <a:t>&gt;::compare(</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a:t>
            </a:r>
            <a:r>
              <a:rPr lang="en-US" altLang="zh-CN" sz="1200" b="0" i="0" u="none" strike="noStrike" kern="1200" dirty="0" err="1">
                <a:solidFill>
                  <a:schemeClr val="tx1"/>
                </a:solidFill>
                <a:effectLst/>
                <a:latin typeface="Arial" charset="0"/>
                <a:ea typeface="+mn-ea"/>
                <a:cs typeface="Arial" charset="0"/>
                <a:hlinkClick r:id="rId9"/>
              </a:rPr>
              <a:t>std</a:t>
            </a:r>
            <a:r>
              <a:rPr lang="en-US" altLang="zh-CN" sz="1200" b="0" i="0" u="none" strike="noStrike" kern="1200" dirty="0">
                <a:solidFill>
                  <a:schemeClr val="tx1"/>
                </a:solidFill>
                <a:effectLst/>
                <a:latin typeface="Arial" charset="0"/>
                <a:ea typeface="+mn-ea"/>
                <a:cs typeface="Arial" charset="0"/>
                <a:hlinkClick r:id="rId9"/>
              </a:rPr>
              <a:t>::</a:t>
            </a:r>
            <a:r>
              <a:rPr lang="en-US" altLang="zh-CN" sz="1200" b="0" i="0" u="none" strike="noStrike" kern="1200" dirty="0" err="1">
                <a:solidFill>
                  <a:schemeClr val="tx1"/>
                </a:solidFill>
                <a:effectLst/>
                <a:latin typeface="Arial" charset="0"/>
                <a:ea typeface="+mn-ea"/>
                <a:cs typeface="Arial" charset="0"/>
                <a:hlinkClick r:id="rId9"/>
              </a:rPr>
              <a:t>basic_string</a:t>
            </a:r>
            <a:r>
              <a:rPr lang="en-US" altLang="zh-CN" sz="1200" b="0" i="0" kern="1200" dirty="0">
                <a:solidFill>
                  <a:schemeClr val="tx1"/>
                </a:solidFill>
                <a:effectLst/>
                <a:latin typeface="Arial" charset="0"/>
                <a:ea typeface="+mn-ea"/>
                <a:cs typeface="Arial" charset="0"/>
              </a:rPr>
              <a:t>&amp; s)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noexcept</a:t>
            </a:r>
            <a:r>
              <a:rPr lang="en-US" altLang="zh-CN" sz="1200" b="0" i="0" kern="1200" dirty="0">
                <a:solidFill>
                  <a:schemeClr val="tx1"/>
                </a:solidFill>
                <a:effectLst/>
                <a:latin typeface="Arial" charset="0"/>
                <a:ea typeface="+mn-ea"/>
                <a:cs typeface="Arial" charset="0"/>
              </a:rPr>
              <a:t> { </a:t>
            </a:r>
            <a:r>
              <a:rPr lang="en-US" altLang="zh-CN" sz="1200" b="0" i="0" kern="1200" dirty="0" err="1">
                <a:solidFill>
                  <a:schemeClr val="tx1"/>
                </a:solidFill>
                <a:effectLst/>
                <a:latin typeface="Arial" charset="0"/>
                <a:ea typeface="+mn-ea"/>
                <a:cs typeface="Arial" charset="0"/>
              </a:rPr>
              <a:t>size_type</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lhs_sz</a:t>
            </a:r>
            <a:r>
              <a:rPr lang="en-US" altLang="zh-CN" sz="1200" b="0" i="0" kern="1200" dirty="0">
                <a:solidFill>
                  <a:schemeClr val="tx1"/>
                </a:solidFill>
                <a:effectLst/>
                <a:latin typeface="Arial" charset="0"/>
                <a:ea typeface="+mn-ea"/>
                <a:cs typeface="Arial" charset="0"/>
              </a:rPr>
              <a:t> = size(); </a:t>
            </a:r>
            <a:r>
              <a:rPr lang="en-US" altLang="zh-CN" sz="1200" b="0" i="0" kern="1200" dirty="0" err="1">
                <a:solidFill>
                  <a:schemeClr val="tx1"/>
                </a:solidFill>
                <a:effectLst/>
                <a:latin typeface="Arial" charset="0"/>
                <a:ea typeface="+mn-ea"/>
                <a:cs typeface="Arial" charset="0"/>
              </a:rPr>
              <a:t>size_type</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rhs_sz</a:t>
            </a:r>
            <a:r>
              <a:rPr lang="en-US" altLang="zh-CN" sz="1200" b="0" i="0" kern="1200" dirty="0">
                <a:solidFill>
                  <a:schemeClr val="tx1"/>
                </a:solidFill>
                <a:effectLst/>
                <a:latin typeface="Arial" charset="0"/>
                <a:ea typeface="+mn-ea"/>
                <a:cs typeface="Arial" charset="0"/>
              </a:rPr>
              <a:t> = </a:t>
            </a:r>
            <a:r>
              <a:rPr lang="en-US" altLang="zh-CN" sz="1200" b="0" i="0" kern="1200" dirty="0" err="1">
                <a:solidFill>
                  <a:schemeClr val="tx1"/>
                </a:solidFill>
                <a:effectLst/>
                <a:latin typeface="Arial" charset="0"/>
                <a:ea typeface="+mn-ea"/>
                <a:cs typeface="Arial" charset="0"/>
              </a:rPr>
              <a:t>s.size</a:t>
            </a:r>
            <a:r>
              <a:rPr lang="en-US" altLang="zh-CN" sz="1200" b="0" i="0" kern="1200" dirty="0">
                <a:solidFill>
                  <a:schemeClr val="tx1"/>
                </a:solidFill>
                <a:effectLst/>
                <a:latin typeface="Arial" charset="0"/>
                <a:ea typeface="+mn-ea"/>
                <a:cs typeface="Arial" charset="0"/>
              </a:rPr>
              <a:t>(); if (</a:t>
            </a:r>
            <a:r>
              <a:rPr lang="en-US" altLang="zh-CN" sz="1200" b="0" i="0" kern="1200" dirty="0" err="1">
                <a:solidFill>
                  <a:schemeClr val="tx1"/>
                </a:solidFill>
                <a:effectLst/>
                <a:latin typeface="Arial" charset="0"/>
                <a:ea typeface="+mn-ea"/>
                <a:cs typeface="Arial" charset="0"/>
              </a:rPr>
              <a:t>int</a:t>
            </a:r>
            <a:r>
              <a:rPr lang="en-US" altLang="zh-CN" sz="1200" b="0" i="0" kern="1200" dirty="0">
                <a:solidFill>
                  <a:schemeClr val="tx1"/>
                </a:solidFill>
                <a:effectLst/>
                <a:latin typeface="Arial" charset="0"/>
                <a:ea typeface="+mn-ea"/>
                <a:cs typeface="Arial" charset="0"/>
              </a:rPr>
              <a:t> result = </a:t>
            </a:r>
            <a:r>
              <a:rPr lang="en-US" altLang="zh-CN" sz="1200" b="0" i="0" kern="1200" dirty="0" err="1">
                <a:solidFill>
                  <a:schemeClr val="tx1"/>
                </a:solidFill>
                <a:effectLst/>
                <a:latin typeface="Arial" charset="0"/>
                <a:ea typeface="+mn-ea"/>
                <a:cs typeface="Arial" charset="0"/>
              </a:rPr>
              <a:t>traits_type</a:t>
            </a:r>
            <a:r>
              <a:rPr lang="en-US" altLang="zh-CN" sz="1200" b="0" i="0" kern="1200" dirty="0">
                <a:solidFill>
                  <a:schemeClr val="tx1"/>
                </a:solidFill>
                <a:effectLst/>
                <a:latin typeface="Arial" charset="0"/>
                <a:ea typeface="+mn-ea"/>
                <a:cs typeface="Arial" charset="0"/>
              </a:rPr>
              <a:t>::compare(data(), </a:t>
            </a:r>
            <a:r>
              <a:rPr lang="en-US" altLang="zh-CN" sz="1200" b="0" i="0" kern="1200" dirty="0" err="1">
                <a:solidFill>
                  <a:schemeClr val="tx1"/>
                </a:solidFill>
                <a:effectLst/>
                <a:latin typeface="Arial" charset="0"/>
                <a:ea typeface="+mn-ea"/>
                <a:cs typeface="Arial" charset="0"/>
              </a:rPr>
              <a:t>s.data</a:t>
            </a:r>
            <a:r>
              <a:rPr lang="en-US" altLang="zh-CN" sz="1200" b="0" i="0" kern="1200" dirty="0">
                <a:solidFill>
                  <a:schemeClr val="tx1"/>
                </a:solidFill>
                <a:effectLst/>
                <a:latin typeface="Arial" charset="0"/>
                <a:ea typeface="+mn-ea"/>
                <a:cs typeface="Arial" charset="0"/>
              </a:rPr>
              <a:t>(), </a:t>
            </a:r>
            <a:r>
              <a:rPr lang="en-US" altLang="zh-CN" sz="1200" b="0" i="0" u="none" strike="noStrike" kern="1200" dirty="0" err="1">
                <a:solidFill>
                  <a:schemeClr val="tx1"/>
                </a:solidFill>
                <a:effectLst/>
                <a:latin typeface="Arial" charset="0"/>
                <a:ea typeface="+mn-ea"/>
                <a:cs typeface="Arial" charset="0"/>
                <a:hlinkClick r:id="rId5"/>
              </a:rPr>
              <a:t>std</a:t>
            </a:r>
            <a:r>
              <a:rPr lang="en-US" altLang="zh-CN" sz="1200" b="0" i="0" u="none" strike="noStrike" kern="1200" dirty="0">
                <a:solidFill>
                  <a:schemeClr val="tx1"/>
                </a:solidFill>
                <a:effectLst/>
                <a:latin typeface="Arial" charset="0"/>
                <a:ea typeface="+mn-ea"/>
                <a:cs typeface="Arial" charset="0"/>
                <a:hlinkClick r:id="rId5"/>
              </a:rPr>
              <a:t>::min</a:t>
            </a:r>
            <a:r>
              <a:rPr lang="en-US" altLang="zh-CN" sz="1200" b="0" i="0" kern="1200" dirty="0">
                <a:solidFill>
                  <a:schemeClr val="tx1"/>
                </a:solidFill>
                <a:effectLst/>
                <a:latin typeface="Arial" charset="0"/>
                <a:ea typeface="+mn-ea"/>
                <a:cs typeface="Arial" charset="0"/>
              </a:rPr>
              <a:t>(</a:t>
            </a:r>
            <a:r>
              <a:rPr lang="en-US" altLang="zh-CN" sz="1200" b="0" i="0" kern="1200" dirty="0" err="1">
                <a:solidFill>
                  <a:schemeClr val="tx1"/>
                </a:solidFill>
                <a:effectLst/>
                <a:latin typeface="Arial" charset="0"/>
                <a:ea typeface="+mn-ea"/>
                <a:cs typeface="Arial" charset="0"/>
              </a:rPr>
              <a:t>lhs_sz</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rhs_sz</a:t>
            </a:r>
            <a:r>
              <a:rPr lang="en-US" altLang="zh-CN" sz="1200" b="0" i="0" kern="1200" dirty="0">
                <a:solidFill>
                  <a:schemeClr val="tx1"/>
                </a:solidFill>
                <a:effectLst/>
                <a:latin typeface="Arial" charset="0"/>
                <a:ea typeface="+mn-ea"/>
                <a:cs typeface="Arial" charset="0"/>
              </a:rPr>
              <a:t>))) return result; if (</a:t>
            </a:r>
            <a:r>
              <a:rPr lang="en-US" altLang="zh-CN" sz="1200" b="0" i="0" kern="1200" dirty="0" err="1">
                <a:solidFill>
                  <a:schemeClr val="tx1"/>
                </a:solidFill>
                <a:effectLst/>
                <a:latin typeface="Arial" charset="0"/>
                <a:ea typeface="+mn-ea"/>
                <a:cs typeface="Arial" charset="0"/>
              </a:rPr>
              <a:t>lhs_sz</a:t>
            </a:r>
            <a:r>
              <a:rPr lang="en-US" altLang="zh-CN" sz="1200" b="0" i="0" kern="1200" dirty="0">
                <a:solidFill>
                  <a:schemeClr val="tx1"/>
                </a:solidFill>
                <a:effectLst/>
                <a:latin typeface="Arial" charset="0"/>
                <a:ea typeface="+mn-ea"/>
                <a:cs typeface="Arial" charset="0"/>
              </a:rPr>
              <a:t> &lt; </a:t>
            </a:r>
            <a:r>
              <a:rPr lang="en-US" altLang="zh-CN" sz="1200" b="0" i="0" kern="1200" dirty="0" err="1">
                <a:solidFill>
                  <a:schemeClr val="tx1"/>
                </a:solidFill>
                <a:effectLst/>
                <a:latin typeface="Arial" charset="0"/>
                <a:ea typeface="+mn-ea"/>
                <a:cs typeface="Arial" charset="0"/>
              </a:rPr>
              <a:t>rhs_sz</a:t>
            </a:r>
            <a:r>
              <a:rPr lang="en-US" altLang="zh-CN" sz="1200" b="0" i="0" kern="1200" dirty="0">
                <a:solidFill>
                  <a:schemeClr val="tx1"/>
                </a:solidFill>
                <a:effectLst/>
                <a:latin typeface="Arial" charset="0"/>
                <a:ea typeface="+mn-ea"/>
                <a:cs typeface="Arial" charset="0"/>
              </a:rPr>
              <a:t>) return -1; if (</a:t>
            </a:r>
            <a:r>
              <a:rPr lang="en-US" altLang="zh-CN" sz="1200" b="0" i="0" kern="1200" dirty="0" err="1">
                <a:solidFill>
                  <a:schemeClr val="tx1"/>
                </a:solidFill>
                <a:effectLst/>
                <a:latin typeface="Arial" charset="0"/>
                <a:ea typeface="+mn-ea"/>
                <a:cs typeface="Arial" charset="0"/>
              </a:rPr>
              <a:t>lhs_sz</a:t>
            </a:r>
            <a:r>
              <a:rPr lang="en-US" altLang="zh-CN" sz="1200" b="0" i="0" kern="1200" dirty="0">
                <a:solidFill>
                  <a:schemeClr val="tx1"/>
                </a:solidFill>
                <a:effectLst/>
                <a:latin typeface="Arial" charset="0"/>
                <a:ea typeface="+mn-ea"/>
                <a:cs typeface="Arial" charset="0"/>
              </a:rPr>
              <a:t> &gt; </a:t>
            </a:r>
            <a:r>
              <a:rPr lang="en-US" altLang="zh-CN" sz="1200" b="0" i="0" kern="1200" dirty="0" err="1">
                <a:solidFill>
                  <a:schemeClr val="tx1"/>
                </a:solidFill>
                <a:effectLst/>
                <a:latin typeface="Arial" charset="0"/>
                <a:ea typeface="+mn-ea"/>
                <a:cs typeface="Arial" charset="0"/>
              </a:rPr>
              <a:t>rhs_sz</a:t>
            </a:r>
            <a:r>
              <a:rPr lang="en-US" altLang="zh-CN" sz="1200" b="0" i="0" kern="1200" dirty="0">
                <a:solidFill>
                  <a:schemeClr val="tx1"/>
                </a:solidFill>
                <a:effectLst/>
                <a:latin typeface="Arial" charset="0"/>
                <a:ea typeface="+mn-ea"/>
                <a:cs typeface="Arial" charset="0"/>
              </a:rPr>
              <a:t>) return 1; return 0; }</a:t>
            </a:r>
          </a:p>
          <a:p>
            <a:pPr rtl="0"/>
            <a:r>
              <a:rPr lang="zh-CN" altLang="en-US" sz="1200" b="1" i="0" kern="1200" dirty="0">
                <a:solidFill>
                  <a:schemeClr val="tx1"/>
                </a:solidFill>
                <a:effectLst/>
                <a:latin typeface="Arial" charset="0"/>
                <a:ea typeface="+mn-ea"/>
                <a:cs typeface="Arial" charset="0"/>
              </a:rPr>
              <a:t>注意</a:t>
            </a:r>
          </a:p>
          <a:p>
            <a:pPr rtl="0"/>
            <a:r>
              <a:rPr lang="zh-CN" altLang="en-US" sz="1200" b="0" i="0" kern="1200" dirty="0">
                <a:solidFill>
                  <a:schemeClr val="tx1"/>
                </a:solidFill>
                <a:effectLst/>
                <a:latin typeface="Arial" charset="0"/>
                <a:ea typeface="+mn-ea"/>
                <a:cs typeface="Arial" charset="0"/>
              </a:rPr>
              <a:t>对于不要求三路比较的情形， </a:t>
            </a:r>
            <a:r>
              <a:rPr lang="en-US" altLang="zh-CN" sz="1200" b="0" i="0" u="none" strike="noStrike" kern="1200" dirty="0" err="1">
                <a:solidFill>
                  <a:schemeClr val="tx1"/>
                </a:solidFill>
                <a:effectLst/>
                <a:latin typeface="Arial" charset="0"/>
                <a:ea typeface="+mn-ea"/>
                <a:cs typeface="Arial" charset="0"/>
                <a:hlinkClick r:id="rId10" tooltip="cpp/string/basic string"/>
              </a:rPr>
              <a:t>std</a:t>
            </a:r>
            <a:r>
              <a:rPr lang="en-US" altLang="zh-CN" sz="1200" b="0" i="0" u="none" strike="noStrike" kern="1200" dirty="0">
                <a:solidFill>
                  <a:schemeClr val="tx1"/>
                </a:solidFill>
                <a:effectLst/>
                <a:latin typeface="Arial" charset="0"/>
                <a:ea typeface="+mn-ea"/>
                <a:cs typeface="Arial" charset="0"/>
                <a:hlinkClick r:id="rId10" tooltip="cpp/string/basic string"/>
              </a:rPr>
              <a:t>::</a:t>
            </a:r>
            <a:r>
              <a:rPr lang="en-US" altLang="zh-CN" sz="1200" b="0" i="0" u="none" strike="noStrike" kern="1200" dirty="0" err="1">
                <a:solidFill>
                  <a:schemeClr val="tx1"/>
                </a:solidFill>
                <a:effectLst/>
                <a:latin typeface="Arial" charset="0"/>
                <a:ea typeface="+mn-ea"/>
                <a:cs typeface="Arial" charset="0"/>
                <a:hlinkClick r:id="rId10" tooltip="cpp/string/basic string"/>
              </a:rPr>
              <a:t>basic_string</a:t>
            </a:r>
            <a:r>
              <a:rPr lang="en-US" altLang="zh-CN" sz="1200" b="0" i="0" kern="1200" dirty="0">
                <a:solidFill>
                  <a:schemeClr val="tx1"/>
                </a:solidFill>
                <a:effectLst/>
                <a:latin typeface="Arial" charset="0"/>
                <a:ea typeface="+mn-ea"/>
                <a:cs typeface="Arial" charset="0"/>
              </a:rPr>
              <a:t> </a:t>
            </a:r>
            <a:r>
              <a:rPr lang="zh-CN" altLang="en-US" sz="1200" b="0" i="0" kern="1200" dirty="0">
                <a:solidFill>
                  <a:schemeClr val="tx1"/>
                </a:solidFill>
                <a:effectLst/>
                <a:latin typeface="Arial" charset="0"/>
                <a:ea typeface="+mn-ea"/>
                <a:cs typeface="Arial" charset="0"/>
              </a:rPr>
              <a:t>提供通常</a:t>
            </a:r>
            <a:r>
              <a:rPr lang="zh-CN" altLang="en-US" sz="1200" b="0" i="0" u="none" strike="noStrike" kern="1200" dirty="0">
                <a:solidFill>
                  <a:schemeClr val="tx1"/>
                </a:solidFill>
                <a:effectLst/>
                <a:latin typeface="Arial" charset="0"/>
                <a:ea typeface="+mn-ea"/>
                <a:cs typeface="Arial" charset="0"/>
                <a:hlinkClick r:id="rId11" tooltip="cpp/string/basic string/operator cmp"/>
              </a:rPr>
              <a:t>关系运算符</a:t>
            </a:r>
            <a:r>
              <a:rPr lang="zh-CN" altLang="en-US" sz="1200" b="0" i="0" kern="1200" dirty="0">
                <a:solidFill>
                  <a:schemeClr val="tx1"/>
                </a:solidFill>
                <a:effectLst/>
                <a:latin typeface="Arial" charset="0"/>
                <a:ea typeface="+mn-ea"/>
                <a:cs typeface="Arial" charset="0"/>
              </a:rPr>
              <a:t>（ </a:t>
            </a:r>
            <a:r>
              <a:rPr lang="en-US" altLang="zh-CN" sz="1200" b="0" i="0" kern="1200" dirty="0">
                <a:solidFill>
                  <a:schemeClr val="tx1"/>
                </a:solidFill>
                <a:effectLst/>
                <a:latin typeface="Arial" charset="0"/>
                <a:ea typeface="+mn-ea"/>
                <a:cs typeface="Arial" charset="0"/>
              </a:rPr>
              <a:t>&lt; </a:t>
            </a:r>
            <a:r>
              <a:rPr lang="zh-CN" altLang="en-US" sz="1200" b="0" i="0" kern="1200" dirty="0">
                <a:solidFill>
                  <a:schemeClr val="tx1"/>
                </a:solidFill>
                <a:effectLst/>
                <a:latin typeface="Arial" charset="0"/>
                <a:ea typeface="+mn-ea"/>
                <a:cs typeface="Arial" charset="0"/>
              </a:rPr>
              <a:t>、 </a:t>
            </a:r>
            <a:r>
              <a:rPr lang="en-US" altLang="zh-CN" sz="1200" b="0" i="0" kern="1200" dirty="0">
                <a:solidFill>
                  <a:schemeClr val="tx1"/>
                </a:solidFill>
                <a:effectLst/>
                <a:latin typeface="Arial" charset="0"/>
                <a:ea typeface="+mn-ea"/>
                <a:cs typeface="Arial" charset="0"/>
              </a:rPr>
              <a:t>&lt;= </a:t>
            </a:r>
            <a:r>
              <a:rPr lang="zh-CN" altLang="en-US" sz="1200" b="0" i="0" kern="1200" dirty="0">
                <a:solidFill>
                  <a:schemeClr val="tx1"/>
                </a:solidFill>
                <a:effectLst/>
                <a:latin typeface="Arial" charset="0"/>
                <a:ea typeface="+mn-ea"/>
                <a:cs typeface="Arial" charset="0"/>
              </a:rPr>
              <a:t>、 </a:t>
            </a:r>
            <a:r>
              <a:rPr lang="en-US" altLang="zh-CN" sz="1200" b="0" i="0" kern="1200" dirty="0">
                <a:solidFill>
                  <a:schemeClr val="tx1"/>
                </a:solidFill>
                <a:effectLst/>
                <a:latin typeface="Arial" charset="0"/>
                <a:ea typeface="+mn-ea"/>
                <a:cs typeface="Arial" charset="0"/>
              </a:rPr>
              <a:t>== </a:t>
            </a:r>
            <a:r>
              <a:rPr lang="zh-CN" altLang="en-US" sz="1200" b="0" i="0" kern="1200" dirty="0">
                <a:solidFill>
                  <a:schemeClr val="tx1"/>
                </a:solidFill>
                <a:effectLst/>
                <a:latin typeface="Arial" charset="0"/>
                <a:ea typeface="+mn-ea"/>
                <a:cs typeface="Arial" charset="0"/>
              </a:rPr>
              <a:t>、 </a:t>
            </a:r>
            <a:r>
              <a:rPr lang="en-US" altLang="zh-CN" sz="1200" b="0" i="0" kern="1200" dirty="0">
                <a:solidFill>
                  <a:schemeClr val="tx1"/>
                </a:solidFill>
                <a:effectLst/>
                <a:latin typeface="Arial" charset="0"/>
                <a:ea typeface="+mn-ea"/>
                <a:cs typeface="Arial" charset="0"/>
              </a:rPr>
              <a:t>&gt; </a:t>
            </a:r>
            <a:r>
              <a:rPr lang="zh-CN" altLang="en-US" sz="1200" b="0" i="0" kern="1200" dirty="0">
                <a:solidFill>
                  <a:schemeClr val="tx1"/>
                </a:solidFill>
                <a:effectLst/>
                <a:latin typeface="Arial" charset="0"/>
                <a:ea typeface="+mn-ea"/>
                <a:cs typeface="Arial" charset="0"/>
              </a:rPr>
              <a:t>等）。</a:t>
            </a:r>
          </a:p>
          <a:p>
            <a:pPr rtl="0"/>
            <a:r>
              <a:rPr lang="zh-CN" altLang="en-US" sz="1200" b="0" i="0" kern="1200" dirty="0">
                <a:solidFill>
                  <a:schemeClr val="tx1"/>
                </a:solidFill>
                <a:effectLst/>
                <a:latin typeface="Arial" charset="0"/>
                <a:ea typeface="+mn-ea"/>
                <a:cs typeface="Arial" charset="0"/>
              </a:rPr>
              <a:t>此函数默认（以默认 </a:t>
            </a:r>
            <a:r>
              <a:rPr lang="en-US" altLang="zh-CN" sz="1200" b="0" i="0" u="none" strike="noStrike" kern="1200" dirty="0" err="1">
                <a:solidFill>
                  <a:schemeClr val="tx1"/>
                </a:solidFill>
                <a:effectLst/>
                <a:latin typeface="Arial" charset="0"/>
                <a:ea typeface="+mn-ea"/>
                <a:cs typeface="Arial" charset="0"/>
                <a:hlinkClick r:id="rId12" tooltip="cpp/string/char traits"/>
              </a:rPr>
              <a:t>std</a:t>
            </a:r>
            <a:r>
              <a:rPr lang="en-US" altLang="zh-CN" sz="1200" b="0" i="0" u="none" strike="noStrike" kern="1200" dirty="0">
                <a:solidFill>
                  <a:schemeClr val="tx1"/>
                </a:solidFill>
                <a:effectLst/>
                <a:latin typeface="Arial" charset="0"/>
                <a:ea typeface="+mn-ea"/>
                <a:cs typeface="Arial" charset="0"/>
                <a:hlinkClick r:id="rId12" tooltip="cpp/string/char traits"/>
              </a:rPr>
              <a:t>::</a:t>
            </a:r>
            <a:r>
              <a:rPr lang="en-US" altLang="zh-CN" sz="1200" b="0" i="0" u="none" strike="noStrike" kern="1200" dirty="0" err="1">
                <a:solidFill>
                  <a:schemeClr val="tx1"/>
                </a:solidFill>
                <a:effectLst/>
                <a:latin typeface="Arial" charset="0"/>
                <a:ea typeface="+mn-ea"/>
                <a:cs typeface="Arial" charset="0"/>
                <a:hlinkClick r:id="rId12" tooltip="cpp/string/char traits"/>
              </a:rPr>
              <a:t>char_traits</a:t>
            </a:r>
            <a:r>
              <a:rPr lang="en-US" altLang="zh-CN" sz="1200" b="0" i="0" kern="1200" dirty="0">
                <a:solidFill>
                  <a:schemeClr val="tx1"/>
                </a:solidFill>
                <a:effectLst/>
                <a:latin typeface="Arial" charset="0"/>
                <a:ea typeface="+mn-ea"/>
                <a:cs typeface="Arial" charset="0"/>
              </a:rPr>
              <a:t> </a:t>
            </a:r>
            <a:r>
              <a:rPr lang="zh-CN" altLang="en-US" sz="1200" b="0" i="0" kern="1200" dirty="0">
                <a:solidFill>
                  <a:schemeClr val="tx1"/>
                </a:solidFill>
                <a:effectLst/>
                <a:latin typeface="Arial" charset="0"/>
                <a:ea typeface="+mn-ea"/>
                <a:cs typeface="Arial" charset="0"/>
              </a:rPr>
              <a:t>）不会考虑本地环境。具本地环境的三路比较见 </a:t>
            </a:r>
            <a:r>
              <a:rPr lang="en-US" altLang="zh-CN" sz="1200" b="0" i="0" u="none" strike="noStrike" kern="1200" dirty="0" err="1">
                <a:solidFill>
                  <a:schemeClr val="tx1"/>
                </a:solidFill>
                <a:effectLst/>
                <a:latin typeface="Arial" charset="0"/>
                <a:ea typeface="+mn-ea"/>
                <a:cs typeface="Arial" charset="0"/>
                <a:hlinkClick r:id="rId13" tooltip="cpp/locale/collate/compare"/>
              </a:rPr>
              <a:t>std</a:t>
            </a:r>
            <a:r>
              <a:rPr lang="en-US" altLang="zh-CN" sz="1200" b="0" i="0" u="none" strike="noStrike" kern="1200" dirty="0">
                <a:solidFill>
                  <a:schemeClr val="tx1"/>
                </a:solidFill>
                <a:effectLst/>
                <a:latin typeface="Arial" charset="0"/>
                <a:ea typeface="+mn-ea"/>
                <a:cs typeface="Arial" charset="0"/>
                <a:hlinkClick r:id="rId13" tooltip="cpp/locale/collate/compare"/>
              </a:rPr>
              <a:t>::collate::compare</a:t>
            </a:r>
            <a:r>
              <a:rPr lang="en-US" altLang="zh-CN" sz="1200" b="0" i="0" kern="1200" dirty="0">
                <a:solidFill>
                  <a:schemeClr val="tx1"/>
                </a:solidFill>
                <a:effectLst/>
                <a:latin typeface="Arial" charset="0"/>
                <a:ea typeface="+mn-ea"/>
                <a:cs typeface="Arial" charset="0"/>
              </a:rPr>
              <a:t> </a:t>
            </a:r>
            <a:r>
              <a:rPr lang="zh-CN" altLang="en-US" sz="1200" b="0" i="0" kern="1200" dirty="0">
                <a:solidFill>
                  <a:schemeClr val="tx1"/>
                </a:solidFill>
                <a:effectLst/>
                <a:latin typeface="Arial" charset="0"/>
                <a:ea typeface="+mn-ea"/>
                <a:cs typeface="Arial" charset="0"/>
              </a:rPr>
              <a:t>。</a:t>
            </a:r>
          </a:p>
          <a:p>
            <a:pPr rtl="0"/>
            <a:r>
              <a:rPr lang="zh-CN" altLang="en-US" sz="1200" b="1" i="0" kern="1200" dirty="0">
                <a:solidFill>
                  <a:schemeClr val="tx1"/>
                </a:solidFill>
                <a:effectLst/>
                <a:latin typeface="Arial" charset="0"/>
                <a:ea typeface="+mn-ea"/>
                <a:cs typeface="Arial" charset="0"/>
              </a:rPr>
              <a:t>缺陷报告</a:t>
            </a:r>
          </a:p>
          <a:p>
            <a:pPr rtl="0"/>
            <a:r>
              <a:rPr lang="zh-CN" altLang="en-US" sz="1200" b="0" i="0" kern="1200" dirty="0">
                <a:solidFill>
                  <a:schemeClr val="tx1"/>
                </a:solidFill>
                <a:effectLst/>
                <a:latin typeface="Arial" charset="0"/>
                <a:ea typeface="+mn-ea"/>
                <a:cs typeface="Arial" charset="0"/>
              </a:rPr>
              <a:t>下列更改行为的缺陷报告追溯地应用于以前出版的 </a:t>
            </a:r>
            <a:r>
              <a:rPr lang="en-US" altLang="zh-CN" sz="1200" b="0" i="0" kern="1200" dirty="0">
                <a:solidFill>
                  <a:schemeClr val="tx1"/>
                </a:solidFill>
                <a:effectLst/>
                <a:latin typeface="Arial" charset="0"/>
                <a:ea typeface="+mn-ea"/>
                <a:cs typeface="Arial" charset="0"/>
              </a:rPr>
              <a:t>C++ </a:t>
            </a:r>
            <a:r>
              <a:rPr lang="zh-CN" altLang="en-US" sz="1200" b="0" i="0" kern="1200" dirty="0">
                <a:solidFill>
                  <a:schemeClr val="tx1"/>
                </a:solidFill>
                <a:effectLst/>
                <a:latin typeface="Arial" charset="0"/>
                <a:ea typeface="+mn-ea"/>
                <a:cs typeface="Arial" charset="0"/>
              </a:rPr>
              <a:t>标准。</a:t>
            </a:r>
          </a:p>
          <a:p>
            <a:pPr rtl="0"/>
            <a:r>
              <a:rPr lang="en-US" altLang="zh-CN" sz="1200" b="0" i="0" kern="1200" dirty="0">
                <a:solidFill>
                  <a:schemeClr val="tx1"/>
                </a:solidFill>
                <a:effectLst/>
                <a:latin typeface="Arial" charset="0"/>
                <a:ea typeface="+mn-ea"/>
                <a:cs typeface="Arial" charset="0"/>
              </a:rPr>
              <a:t>DR</a:t>
            </a:r>
            <a:r>
              <a:rPr lang="zh-CN" altLang="en-US" sz="1200" b="0" i="0" kern="1200" dirty="0">
                <a:solidFill>
                  <a:schemeClr val="tx1"/>
                </a:solidFill>
                <a:effectLst/>
                <a:latin typeface="Arial" charset="0"/>
                <a:ea typeface="+mn-ea"/>
                <a:cs typeface="Arial" charset="0"/>
              </a:rPr>
              <a:t>应用于出版时的行为正确行为</a:t>
            </a:r>
            <a:r>
              <a:rPr lang="en-US" altLang="zh-CN" sz="1200" b="0" i="0" u="none" strike="noStrike" kern="1200" dirty="0">
                <a:solidFill>
                  <a:schemeClr val="tx1"/>
                </a:solidFill>
                <a:effectLst/>
                <a:latin typeface="Arial" charset="0"/>
                <a:ea typeface="+mn-ea"/>
                <a:cs typeface="Arial" charset="0"/>
                <a:hlinkClick r:id="rId14"/>
              </a:rPr>
              <a:t>LWG 2946</a:t>
            </a:r>
            <a:r>
              <a:rPr lang="en-US" altLang="zh-CN" sz="1200" b="0" i="0" kern="1200" dirty="0">
                <a:solidFill>
                  <a:schemeClr val="tx1"/>
                </a:solidFill>
                <a:effectLst/>
                <a:latin typeface="Arial" charset="0"/>
                <a:ea typeface="+mn-ea"/>
                <a:cs typeface="Arial" charset="0"/>
              </a:rPr>
              <a:t>C++17string_view </a:t>
            </a:r>
            <a:r>
              <a:rPr lang="zh-CN" altLang="en-US" sz="1200" b="0" i="0" kern="1200" dirty="0">
                <a:solidFill>
                  <a:schemeClr val="tx1"/>
                </a:solidFill>
                <a:effectLst/>
                <a:latin typeface="Arial" charset="0"/>
                <a:ea typeface="+mn-ea"/>
                <a:cs typeface="Arial" charset="0"/>
              </a:rPr>
              <a:t>重载在某些情况下导致歧义通过使之为模板来避免</a:t>
            </a:r>
            <a:r>
              <a:rPr lang="zh-CN" altLang="en-US" sz="1200" b="1" i="0" kern="1200" dirty="0">
                <a:solidFill>
                  <a:schemeClr val="tx1"/>
                </a:solidFill>
                <a:effectLst/>
                <a:latin typeface="Arial" charset="0"/>
                <a:ea typeface="+mn-ea"/>
                <a:cs typeface="Arial" charset="0"/>
              </a:rPr>
              <a:t>示例</a:t>
            </a:r>
          </a:p>
          <a:p>
            <a:pPr rtl="0"/>
            <a:r>
              <a:rPr lang="zh-CN" altLang="en-US" sz="1200" b="1" i="0" kern="1200" dirty="0">
                <a:solidFill>
                  <a:schemeClr val="tx1"/>
                </a:solidFill>
                <a:effectLst/>
                <a:latin typeface="Arial" charset="0"/>
                <a:ea typeface="+mn-ea"/>
                <a:cs typeface="Arial" charset="0"/>
              </a:rPr>
              <a:t>运行此代码</a:t>
            </a:r>
          </a:p>
          <a:p>
            <a:pPr rtl="0"/>
            <a:r>
              <a:rPr lang="en-US" altLang="zh-CN" sz="1200" b="0" i="0" kern="1200" dirty="0">
                <a:solidFill>
                  <a:schemeClr val="tx1"/>
                </a:solidFill>
                <a:effectLst/>
                <a:latin typeface="Arial" charset="0"/>
                <a:ea typeface="+mn-ea"/>
                <a:cs typeface="Arial" charset="0"/>
              </a:rPr>
              <a:t>#include &lt;</a:t>
            </a:r>
            <a:r>
              <a:rPr lang="en-US" altLang="zh-CN" sz="1200" b="0" i="0" kern="1200" dirty="0" err="1">
                <a:solidFill>
                  <a:schemeClr val="tx1"/>
                </a:solidFill>
                <a:effectLst/>
                <a:latin typeface="Arial" charset="0"/>
                <a:ea typeface="+mn-ea"/>
                <a:cs typeface="Arial" charset="0"/>
              </a:rPr>
              <a:t>cassert</a:t>
            </a:r>
            <a:r>
              <a:rPr lang="en-US" altLang="zh-CN" sz="1200" b="0" i="0" kern="1200" dirty="0">
                <a:solidFill>
                  <a:schemeClr val="tx1"/>
                </a:solidFill>
                <a:effectLst/>
                <a:latin typeface="Arial" charset="0"/>
                <a:ea typeface="+mn-ea"/>
                <a:cs typeface="Arial" charset="0"/>
              </a:rPr>
              <a:t>&gt; #include &lt;string&gt; #include &lt;</a:t>
            </a:r>
            <a:r>
              <a:rPr lang="en-US" altLang="zh-CN" sz="1200" b="0" i="0" kern="1200" dirty="0" err="1">
                <a:solidFill>
                  <a:schemeClr val="tx1"/>
                </a:solidFill>
                <a:effectLst/>
                <a:latin typeface="Arial" charset="0"/>
                <a:ea typeface="+mn-ea"/>
                <a:cs typeface="Arial" charset="0"/>
              </a:rPr>
              <a:t>iostream</a:t>
            </a:r>
            <a:r>
              <a:rPr lang="en-US" altLang="zh-CN" sz="1200" b="0" i="0" kern="1200" dirty="0">
                <a:solidFill>
                  <a:schemeClr val="tx1"/>
                </a:solidFill>
                <a:effectLst/>
                <a:latin typeface="Arial" charset="0"/>
                <a:ea typeface="+mn-ea"/>
                <a:cs typeface="Arial" charset="0"/>
              </a:rPr>
              <a:t>&gt;   </a:t>
            </a:r>
            <a:r>
              <a:rPr lang="en-US" altLang="zh-CN" sz="1200" b="0" i="0" kern="1200" dirty="0" err="1">
                <a:solidFill>
                  <a:schemeClr val="tx1"/>
                </a:solidFill>
                <a:effectLst/>
                <a:latin typeface="Arial" charset="0"/>
                <a:ea typeface="+mn-ea"/>
                <a:cs typeface="Arial" charset="0"/>
              </a:rPr>
              <a:t>int</a:t>
            </a:r>
            <a:r>
              <a:rPr lang="en-US" altLang="zh-CN" sz="1200" b="0" i="0" kern="1200" dirty="0">
                <a:solidFill>
                  <a:schemeClr val="tx1"/>
                </a:solidFill>
                <a:effectLst/>
                <a:latin typeface="Arial" charset="0"/>
                <a:ea typeface="+mn-ea"/>
                <a:cs typeface="Arial" charset="0"/>
              </a:rPr>
              <a:t> main() { // 1) </a:t>
            </a:r>
            <a:r>
              <a:rPr lang="zh-CN" altLang="en-US" sz="1200" b="0" i="0" kern="1200" dirty="0">
                <a:solidFill>
                  <a:schemeClr val="tx1"/>
                </a:solidFill>
                <a:effectLst/>
                <a:latin typeface="Arial" charset="0"/>
                <a:ea typeface="+mn-ea"/>
                <a:cs typeface="Arial" charset="0"/>
              </a:rPr>
              <a:t>与另一 </a:t>
            </a:r>
            <a:r>
              <a:rPr lang="en-US" altLang="zh-CN" sz="1200" b="0" i="0" kern="1200" dirty="0">
                <a:solidFill>
                  <a:schemeClr val="tx1"/>
                </a:solidFill>
                <a:effectLst/>
                <a:latin typeface="Arial" charset="0"/>
                <a:ea typeface="+mn-ea"/>
                <a:cs typeface="Arial" charset="0"/>
              </a:rPr>
              <a:t>string </a:t>
            </a:r>
            <a:r>
              <a:rPr lang="zh-CN" altLang="en-US" sz="1200" b="0" i="0" kern="1200" dirty="0">
                <a:solidFill>
                  <a:schemeClr val="tx1"/>
                </a:solidFill>
                <a:effectLst/>
                <a:latin typeface="Arial" charset="0"/>
                <a:ea typeface="+mn-ea"/>
                <a:cs typeface="Arial" charset="0"/>
              </a:rPr>
              <a:t>比较 </a:t>
            </a:r>
            <a:r>
              <a:rPr lang="en-US" altLang="zh-CN" sz="1200" b="0" i="0" kern="1200" dirty="0">
                <a:solidFill>
                  <a:schemeClr val="tx1"/>
                </a:solidFill>
                <a:effectLst/>
                <a:latin typeface="Arial" charset="0"/>
                <a:ea typeface="+mn-ea"/>
                <a:cs typeface="Arial" charset="0"/>
              </a:rPr>
              <a:t>{</a:t>
            </a:r>
            <a:r>
              <a:rPr lang="zh-CN" altLang="en-US"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int</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compare_value</a:t>
            </a:r>
            <a:r>
              <a:rPr lang="en-US" altLang="zh-CN" sz="1200" b="0" i="0" kern="1200" dirty="0">
                <a:solidFill>
                  <a:schemeClr val="tx1"/>
                </a:solidFill>
                <a:effectLst/>
                <a:latin typeface="Arial" charset="0"/>
                <a:ea typeface="+mn-ea"/>
                <a:cs typeface="Arial" charset="0"/>
              </a:rPr>
              <a:t>{ </a:t>
            </a:r>
            <a:r>
              <a:rPr lang="en-US" altLang="zh-CN" sz="1200" b="0" i="0" u="none" strike="noStrike" kern="1200" dirty="0" err="1">
                <a:solidFill>
                  <a:schemeClr val="tx1"/>
                </a:solidFill>
                <a:effectLst/>
                <a:latin typeface="Arial" charset="0"/>
                <a:ea typeface="+mn-ea"/>
                <a:cs typeface="Arial" charset="0"/>
                <a:hlinkClick r:id="rId9"/>
              </a:rPr>
              <a:t>std</a:t>
            </a:r>
            <a:r>
              <a:rPr lang="en-US" altLang="zh-CN" sz="1200" b="0" i="0" u="none" strike="noStrike" kern="1200" dirty="0">
                <a:solidFill>
                  <a:schemeClr val="tx1"/>
                </a:solidFill>
                <a:effectLst/>
                <a:latin typeface="Arial" charset="0"/>
                <a:ea typeface="+mn-ea"/>
                <a:cs typeface="Arial" charset="0"/>
                <a:hlinkClick r:id="rId9"/>
              </a:rPr>
              <a:t>::string</a:t>
            </a:r>
            <a:r>
              <a:rPr lang="en-US" altLang="zh-CN" sz="1200" b="0" i="0" kern="1200" dirty="0">
                <a:solidFill>
                  <a:schemeClr val="tx1"/>
                </a:solidFill>
                <a:effectLst/>
                <a:latin typeface="Arial" charset="0"/>
                <a:ea typeface="+mn-ea"/>
                <a:cs typeface="Arial" charset="0"/>
              </a:rPr>
              <a:t>{"Batman"}.compare(</a:t>
            </a:r>
            <a:r>
              <a:rPr lang="en-US" altLang="zh-CN" sz="1200" b="0" i="0" u="none" strike="noStrike" kern="1200" dirty="0" err="1">
                <a:solidFill>
                  <a:schemeClr val="tx1"/>
                </a:solidFill>
                <a:effectLst/>
                <a:latin typeface="Arial" charset="0"/>
                <a:ea typeface="+mn-ea"/>
                <a:cs typeface="Arial" charset="0"/>
                <a:hlinkClick r:id="rId9"/>
              </a:rPr>
              <a:t>std</a:t>
            </a:r>
            <a:r>
              <a:rPr lang="en-US" altLang="zh-CN" sz="1200" b="0" i="0" u="none" strike="noStrike" kern="1200" dirty="0">
                <a:solidFill>
                  <a:schemeClr val="tx1"/>
                </a:solidFill>
                <a:effectLst/>
                <a:latin typeface="Arial" charset="0"/>
                <a:ea typeface="+mn-ea"/>
                <a:cs typeface="Arial" charset="0"/>
                <a:hlinkClick r:id="rId9"/>
              </a:rPr>
              <a:t>::string</a:t>
            </a:r>
            <a:r>
              <a:rPr lang="en-US" altLang="zh-CN" sz="1200" b="0" i="0" kern="1200" dirty="0">
                <a:solidFill>
                  <a:schemeClr val="tx1"/>
                </a:solidFill>
                <a:effectLst/>
                <a:latin typeface="Arial" charset="0"/>
                <a:ea typeface="+mn-ea"/>
                <a:cs typeface="Arial" charset="0"/>
              </a:rPr>
              <a:t>{"Superman"}) }; </a:t>
            </a:r>
            <a:r>
              <a:rPr lang="en-US" altLang="zh-CN" sz="1200" b="0" i="0" u="none" strike="noStrike" kern="1200" dirty="0" err="1">
                <a:solidFill>
                  <a:schemeClr val="tx1"/>
                </a:solidFill>
                <a:effectLst/>
                <a:latin typeface="Arial" charset="0"/>
                <a:ea typeface="+mn-ea"/>
                <a:cs typeface="Arial" charset="0"/>
                <a:hlinkClick r:id="rId15"/>
              </a:rPr>
              <a:t>std</a:t>
            </a:r>
            <a:r>
              <a:rPr lang="en-US" altLang="zh-CN" sz="1200" b="0" i="0" u="none" strike="noStrike" kern="1200" dirty="0">
                <a:solidFill>
                  <a:schemeClr val="tx1"/>
                </a:solidFill>
                <a:effectLst/>
                <a:latin typeface="Arial" charset="0"/>
                <a:ea typeface="+mn-ea"/>
                <a:cs typeface="Arial" charset="0"/>
                <a:hlinkClick r:id="rId15"/>
              </a:rPr>
              <a:t>::</a:t>
            </a:r>
            <a:r>
              <a:rPr lang="en-US" altLang="zh-CN" sz="1200" b="0" i="0" u="none" strike="noStrike" kern="1200" dirty="0" err="1">
                <a:solidFill>
                  <a:schemeClr val="tx1"/>
                </a:solidFill>
                <a:effectLst/>
                <a:latin typeface="Arial" charset="0"/>
                <a:ea typeface="+mn-ea"/>
                <a:cs typeface="Arial" charset="0"/>
                <a:hlinkClick r:id="rId15"/>
              </a:rPr>
              <a:t>cout</a:t>
            </a:r>
            <a:r>
              <a:rPr lang="en-US" altLang="zh-CN" sz="1200" b="0" i="0" kern="1200" dirty="0">
                <a:solidFill>
                  <a:schemeClr val="tx1"/>
                </a:solidFill>
                <a:effectLst/>
                <a:latin typeface="Arial" charset="0"/>
                <a:ea typeface="+mn-ea"/>
                <a:cs typeface="Arial" charset="0"/>
              </a:rPr>
              <a:t> &lt;&lt; ( </a:t>
            </a:r>
            <a:r>
              <a:rPr lang="en-US" altLang="zh-CN" sz="1200" b="0" i="0" kern="1200" dirty="0" err="1">
                <a:solidFill>
                  <a:schemeClr val="tx1"/>
                </a:solidFill>
                <a:effectLst/>
                <a:latin typeface="Arial" charset="0"/>
                <a:ea typeface="+mn-ea"/>
                <a:cs typeface="Arial" charset="0"/>
              </a:rPr>
              <a:t>compare_value</a:t>
            </a:r>
            <a:r>
              <a:rPr lang="en-US" altLang="zh-CN" sz="1200" b="0" i="0" kern="1200" dirty="0">
                <a:solidFill>
                  <a:schemeClr val="tx1"/>
                </a:solidFill>
                <a:effectLst/>
                <a:latin typeface="Arial" charset="0"/>
                <a:ea typeface="+mn-ea"/>
                <a:cs typeface="Arial" charset="0"/>
              </a:rPr>
              <a:t> &lt; 0 ? "Batman comes before Superman</a:t>
            </a:r>
            <a:r>
              <a:rPr lang="en-US" altLang="zh-CN" sz="1200" b="1" i="0" kern="1200" dirty="0">
                <a:solidFill>
                  <a:schemeClr val="tx1"/>
                </a:solidFill>
                <a:effectLst/>
                <a:latin typeface="Arial" charset="0"/>
                <a:ea typeface="+mn-ea"/>
                <a:cs typeface="Arial" charset="0"/>
              </a:rPr>
              <a:t>\n</a:t>
            </a:r>
            <a:r>
              <a:rPr lang="en-US" altLang="zh-CN" sz="1200" b="0" i="0" kern="1200" dirty="0">
                <a:solidFill>
                  <a:schemeClr val="tx1"/>
                </a:solidFill>
                <a:effectLst/>
                <a:latin typeface="Arial" charset="0"/>
                <a:ea typeface="+mn-ea"/>
                <a:cs typeface="Arial" charset="0"/>
              </a:rPr>
              <a:t>" : </a:t>
            </a:r>
            <a:r>
              <a:rPr lang="en-US" altLang="zh-CN" sz="1200" b="0" i="0" kern="1200" dirty="0" err="1">
                <a:solidFill>
                  <a:schemeClr val="tx1"/>
                </a:solidFill>
                <a:effectLst/>
                <a:latin typeface="Arial" charset="0"/>
                <a:ea typeface="+mn-ea"/>
                <a:cs typeface="Arial" charset="0"/>
              </a:rPr>
              <a:t>compare_value</a:t>
            </a:r>
            <a:r>
              <a:rPr lang="en-US" altLang="zh-CN" sz="1200" b="0" i="0" kern="1200" dirty="0">
                <a:solidFill>
                  <a:schemeClr val="tx1"/>
                </a:solidFill>
                <a:effectLst/>
                <a:latin typeface="Arial" charset="0"/>
                <a:ea typeface="+mn-ea"/>
                <a:cs typeface="Arial" charset="0"/>
              </a:rPr>
              <a:t> &gt; 0 ? "Superman comes before Batman</a:t>
            </a:r>
            <a:r>
              <a:rPr lang="en-US" altLang="zh-CN" sz="1200" b="1" i="0" kern="1200" dirty="0">
                <a:solidFill>
                  <a:schemeClr val="tx1"/>
                </a:solidFill>
                <a:effectLst/>
                <a:latin typeface="Arial" charset="0"/>
                <a:ea typeface="+mn-ea"/>
                <a:cs typeface="Arial" charset="0"/>
              </a:rPr>
              <a:t>\n</a:t>
            </a:r>
            <a:r>
              <a:rPr lang="en-US" altLang="zh-CN" sz="1200" b="0" i="0" kern="1200" dirty="0">
                <a:solidFill>
                  <a:schemeClr val="tx1"/>
                </a:solidFill>
                <a:effectLst/>
                <a:latin typeface="Arial" charset="0"/>
                <a:ea typeface="+mn-ea"/>
                <a:cs typeface="Arial" charset="0"/>
              </a:rPr>
              <a:t>" : "Superman and Batman are the same.</a:t>
            </a:r>
            <a:r>
              <a:rPr lang="en-US" altLang="zh-CN" sz="1200" b="1" i="0" kern="1200" dirty="0">
                <a:solidFill>
                  <a:schemeClr val="tx1"/>
                </a:solidFill>
                <a:effectLst/>
                <a:latin typeface="Arial" charset="0"/>
                <a:ea typeface="+mn-ea"/>
                <a:cs typeface="Arial" charset="0"/>
              </a:rPr>
              <a:t>\n</a:t>
            </a:r>
            <a:r>
              <a:rPr lang="en-US" altLang="zh-CN" sz="1200" b="0" i="0" kern="1200" dirty="0">
                <a:solidFill>
                  <a:schemeClr val="tx1"/>
                </a:solidFill>
                <a:effectLst/>
                <a:latin typeface="Arial" charset="0"/>
                <a:ea typeface="+mn-ea"/>
                <a:cs typeface="Arial" charset="0"/>
              </a:rPr>
              <a:t>" ); }   // 2) </a:t>
            </a:r>
            <a:r>
              <a:rPr lang="zh-CN" altLang="en-US" sz="1200" b="0" i="0" kern="1200" dirty="0">
                <a:solidFill>
                  <a:schemeClr val="tx1"/>
                </a:solidFill>
                <a:effectLst/>
                <a:latin typeface="Arial" charset="0"/>
                <a:ea typeface="+mn-ea"/>
                <a:cs typeface="Arial" charset="0"/>
              </a:rPr>
              <a:t>与另一 </a:t>
            </a:r>
            <a:r>
              <a:rPr lang="en-US" altLang="zh-CN" sz="1200" b="0" i="0" kern="1200" dirty="0">
                <a:solidFill>
                  <a:schemeClr val="tx1"/>
                </a:solidFill>
                <a:effectLst/>
                <a:latin typeface="Arial" charset="0"/>
                <a:ea typeface="+mn-ea"/>
                <a:cs typeface="Arial" charset="0"/>
              </a:rPr>
              <a:t>string </a:t>
            </a:r>
            <a:r>
              <a:rPr lang="zh-CN" altLang="en-US" sz="1200" b="0" i="0" kern="1200" dirty="0">
                <a:solidFill>
                  <a:schemeClr val="tx1"/>
                </a:solidFill>
                <a:effectLst/>
                <a:latin typeface="Arial" charset="0"/>
                <a:ea typeface="+mn-ea"/>
                <a:cs typeface="Arial" charset="0"/>
              </a:rPr>
              <a:t>比较子串 </a:t>
            </a:r>
            <a:r>
              <a:rPr lang="en-US" altLang="zh-CN" sz="1200" b="0" i="0" kern="1200" dirty="0">
                <a:solidFill>
                  <a:schemeClr val="tx1"/>
                </a:solidFill>
                <a:effectLst/>
                <a:latin typeface="Arial" charset="0"/>
                <a:ea typeface="+mn-ea"/>
                <a:cs typeface="Arial" charset="0"/>
              </a:rPr>
              <a:t>{</a:t>
            </a:r>
            <a:r>
              <a:rPr lang="zh-CN" altLang="en-US"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int</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compare_value</a:t>
            </a:r>
            <a:r>
              <a:rPr lang="en-US" altLang="zh-CN" sz="1200" b="0" i="0" kern="1200" dirty="0">
                <a:solidFill>
                  <a:schemeClr val="tx1"/>
                </a:solidFill>
                <a:effectLst/>
                <a:latin typeface="Arial" charset="0"/>
                <a:ea typeface="+mn-ea"/>
                <a:cs typeface="Arial" charset="0"/>
              </a:rPr>
              <a:t>{ </a:t>
            </a:r>
            <a:r>
              <a:rPr lang="en-US" altLang="zh-CN" sz="1200" b="0" i="0" u="none" strike="noStrike" kern="1200" dirty="0" err="1">
                <a:solidFill>
                  <a:schemeClr val="tx1"/>
                </a:solidFill>
                <a:effectLst/>
                <a:latin typeface="Arial" charset="0"/>
                <a:ea typeface="+mn-ea"/>
                <a:cs typeface="Arial" charset="0"/>
                <a:hlinkClick r:id="rId9"/>
              </a:rPr>
              <a:t>std</a:t>
            </a:r>
            <a:r>
              <a:rPr lang="en-US" altLang="zh-CN" sz="1200" b="0" i="0" u="none" strike="noStrike" kern="1200" dirty="0">
                <a:solidFill>
                  <a:schemeClr val="tx1"/>
                </a:solidFill>
                <a:effectLst/>
                <a:latin typeface="Arial" charset="0"/>
                <a:ea typeface="+mn-ea"/>
                <a:cs typeface="Arial" charset="0"/>
                <a:hlinkClick r:id="rId9"/>
              </a:rPr>
              <a:t>::string</a:t>
            </a:r>
            <a:r>
              <a:rPr lang="en-US" altLang="zh-CN" sz="1200" b="0" i="0" kern="1200" dirty="0">
                <a:solidFill>
                  <a:schemeClr val="tx1"/>
                </a:solidFill>
                <a:effectLst/>
                <a:latin typeface="Arial" charset="0"/>
                <a:ea typeface="+mn-ea"/>
                <a:cs typeface="Arial" charset="0"/>
              </a:rPr>
              <a:t>{"Batman"}.compare(3, 3, </a:t>
            </a:r>
            <a:r>
              <a:rPr lang="en-US" altLang="zh-CN" sz="1200" b="0" i="0" u="none" strike="noStrike" kern="1200" dirty="0" err="1">
                <a:solidFill>
                  <a:schemeClr val="tx1"/>
                </a:solidFill>
                <a:effectLst/>
                <a:latin typeface="Arial" charset="0"/>
                <a:ea typeface="+mn-ea"/>
                <a:cs typeface="Arial" charset="0"/>
                <a:hlinkClick r:id="rId9"/>
              </a:rPr>
              <a:t>std</a:t>
            </a:r>
            <a:r>
              <a:rPr lang="en-US" altLang="zh-CN" sz="1200" b="0" i="0" u="none" strike="noStrike" kern="1200" dirty="0">
                <a:solidFill>
                  <a:schemeClr val="tx1"/>
                </a:solidFill>
                <a:effectLst/>
                <a:latin typeface="Arial" charset="0"/>
                <a:ea typeface="+mn-ea"/>
                <a:cs typeface="Arial" charset="0"/>
                <a:hlinkClick r:id="rId9"/>
              </a:rPr>
              <a:t>::string</a:t>
            </a:r>
            <a:r>
              <a:rPr lang="en-US" altLang="zh-CN" sz="1200" b="0" i="0" kern="1200" dirty="0">
                <a:solidFill>
                  <a:schemeClr val="tx1"/>
                </a:solidFill>
                <a:effectLst/>
                <a:latin typeface="Arial" charset="0"/>
                <a:ea typeface="+mn-ea"/>
                <a:cs typeface="Arial" charset="0"/>
              </a:rPr>
              <a:t>{"Superman"}) }; </a:t>
            </a:r>
            <a:r>
              <a:rPr lang="en-US" altLang="zh-CN" sz="1200" b="0" i="0" u="none" strike="noStrike" kern="1200" dirty="0" err="1">
                <a:solidFill>
                  <a:schemeClr val="tx1"/>
                </a:solidFill>
                <a:effectLst/>
                <a:latin typeface="Arial" charset="0"/>
                <a:ea typeface="+mn-ea"/>
                <a:cs typeface="Arial" charset="0"/>
                <a:hlinkClick r:id="rId15"/>
              </a:rPr>
              <a:t>std</a:t>
            </a:r>
            <a:r>
              <a:rPr lang="en-US" altLang="zh-CN" sz="1200" b="0" i="0" u="none" strike="noStrike" kern="1200" dirty="0">
                <a:solidFill>
                  <a:schemeClr val="tx1"/>
                </a:solidFill>
                <a:effectLst/>
                <a:latin typeface="Arial" charset="0"/>
                <a:ea typeface="+mn-ea"/>
                <a:cs typeface="Arial" charset="0"/>
                <a:hlinkClick r:id="rId15"/>
              </a:rPr>
              <a:t>::</a:t>
            </a:r>
            <a:r>
              <a:rPr lang="en-US" altLang="zh-CN" sz="1200" b="0" i="0" u="none" strike="noStrike" kern="1200" dirty="0" err="1">
                <a:solidFill>
                  <a:schemeClr val="tx1"/>
                </a:solidFill>
                <a:effectLst/>
                <a:latin typeface="Arial" charset="0"/>
                <a:ea typeface="+mn-ea"/>
                <a:cs typeface="Arial" charset="0"/>
                <a:hlinkClick r:id="rId15"/>
              </a:rPr>
              <a:t>cout</a:t>
            </a:r>
            <a:r>
              <a:rPr lang="en-US" altLang="zh-CN" sz="1200" b="0" i="0" kern="1200" dirty="0">
                <a:solidFill>
                  <a:schemeClr val="tx1"/>
                </a:solidFill>
                <a:effectLst/>
                <a:latin typeface="Arial" charset="0"/>
                <a:ea typeface="+mn-ea"/>
                <a:cs typeface="Arial" charset="0"/>
              </a:rPr>
              <a:t> &lt;&lt; ( </a:t>
            </a:r>
            <a:r>
              <a:rPr lang="en-US" altLang="zh-CN" sz="1200" b="0" i="0" kern="1200" dirty="0" err="1">
                <a:solidFill>
                  <a:schemeClr val="tx1"/>
                </a:solidFill>
                <a:effectLst/>
                <a:latin typeface="Arial" charset="0"/>
                <a:ea typeface="+mn-ea"/>
                <a:cs typeface="Arial" charset="0"/>
              </a:rPr>
              <a:t>compare_value</a:t>
            </a:r>
            <a:r>
              <a:rPr lang="en-US" altLang="zh-CN" sz="1200" b="0" i="0" kern="1200" dirty="0">
                <a:solidFill>
                  <a:schemeClr val="tx1"/>
                </a:solidFill>
                <a:effectLst/>
                <a:latin typeface="Arial" charset="0"/>
                <a:ea typeface="+mn-ea"/>
                <a:cs typeface="Arial" charset="0"/>
              </a:rPr>
              <a:t> &lt; 0 ? "man comes before Superman</a:t>
            </a:r>
            <a:r>
              <a:rPr lang="en-US" altLang="zh-CN" sz="1200" b="1" i="0" kern="1200" dirty="0">
                <a:solidFill>
                  <a:schemeClr val="tx1"/>
                </a:solidFill>
                <a:effectLst/>
                <a:latin typeface="Arial" charset="0"/>
                <a:ea typeface="+mn-ea"/>
                <a:cs typeface="Arial" charset="0"/>
              </a:rPr>
              <a:t>\n</a:t>
            </a:r>
            <a:r>
              <a:rPr lang="en-US" altLang="zh-CN" sz="1200" b="0" i="0" kern="1200" dirty="0">
                <a:solidFill>
                  <a:schemeClr val="tx1"/>
                </a:solidFill>
                <a:effectLst/>
                <a:latin typeface="Arial" charset="0"/>
                <a:ea typeface="+mn-ea"/>
                <a:cs typeface="Arial" charset="0"/>
              </a:rPr>
              <a:t>" : </a:t>
            </a:r>
            <a:r>
              <a:rPr lang="en-US" altLang="zh-CN" sz="1200" b="0" i="0" kern="1200" dirty="0" err="1">
                <a:solidFill>
                  <a:schemeClr val="tx1"/>
                </a:solidFill>
                <a:effectLst/>
                <a:latin typeface="Arial" charset="0"/>
                <a:ea typeface="+mn-ea"/>
                <a:cs typeface="Arial" charset="0"/>
              </a:rPr>
              <a:t>compare_value</a:t>
            </a:r>
            <a:r>
              <a:rPr lang="en-US" altLang="zh-CN" sz="1200" b="0" i="0" kern="1200" dirty="0">
                <a:solidFill>
                  <a:schemeClr val="tx1"/>
                </a:solidFill>
                <a:effectLst/>
                <a:latin typeface="Arial" charset="0"/>
                <a:ea typeface="+mn-ea"/>
                <a:cs typeface="Arial" charset="0"/>
              </a:rPr>
              <a:t> &gt; 0 ? "Superman comes before man</a:t>
            </a:r>
            <a:r>
              <a:rPr lang="en-US" altLang="zh-CN" sz="1200" b="1" i="0" kern="1200" dirty="0">
                <a:solidFill>
                  <a:schemeClr val="tx1"/>
                </a:solidFill>
                <a:effectLst/>
                <a:latin typeface="Arial" charset="0"/>
                <a:ea typeface="+mn-ea"/>
                <a:cs typeface="Arial" charset="0"/>
              </a:rPr>
              <a:t>\n</a:t>
            </a:r>
            <a:r>
              <a:rPr lang="en-US" altLang="zh-CN" sz="1200" b="0" i="0" kern="1200" dirty="0">
                <a:solidFill>
                  <a:schemeClr val="tx1"/>
                </a:solidFill>
                <a:effectLst/>
                <a:latin typeface="Arial" charset="0"/>
                <a:ea typeface="+mn-ea"/>
                <a:cs typeface="Arial" charset="0"/>
              </a:rPr>
              <a:t>" : "man and Superman are the same.</a:t>
            </a:r>
            <a:r>
              <a:rPr lang="en-US" altLang="zh-CN" sz="1200" b="1" i="0" kern="1200" dirty="0">
                <a:solidFill>
                  <a:schemeClr val="tx1"/>
                </a:solidFill>
                <a:effectLst/>
                <a:latin typeface="Arial" charset="0"/>
                <a:ea typeface="+mn-ea"/>
                <a:cs typeface="Arial" charset="0"/>
              </a:rPr>
              <a:t>\n</a:t>
            </a:r>
            <a:r>
              <a:rPr lang="en-US" altLang="zh-CN" sz="1200" b="0" i="0" kern="1200" dirty="0">
                <a:solidFill>
                  <a:schemeClr val="tx1"/>
                </a:solidFill>
                <a:effectLst/>
                <a:latin typeface="Arial" charset="0"/>
                <a:ea typeface="+mn-ea"/>
                <a:cs typeface="Arial" charset="0"/>
              </a:rPr>
              <a:t>" ); }   // 3) </a:t>
            </a:r>
            <a:r>
              <a:rPr lang="zh-CN" altLang="en-US" sz="1200" b="0" i="0" kern="1200" dirty="0">
                <a:solidFill>
                  <a:schemeClr val="tx1"/>
                </a:solidFill>
                <a:effectLst/>
                <a:latin typeface="Arial" charset="0"/>
                <a:ea typeface="+mn-ea"/>
                <a:cs typeface="Arial" charset="0"/>
              </a:rPr>
              <a:t>与另一子串比较子串 </a:t>
            </a:r>
            <a:r>
              <a:rPr lang="en-US" altLang="zh-CN" sz="1200" b="0" i="0" kern="1200" dirty="0">
                <a:solidFill>
                  <a:schemeClr val="tx1"/>
                </a:solidFill>
                <a:effectLst/>
                <a:latin typeface="Arial" charset="0"/>
                <a:ea typeface="+mn-ea"/>
                <a:cs typeface="Arial" charset="0"/>
              </a:rPr>
              <a:t>{</a:t>
            </a:r>
            <a:r>
              <a:rPr lang="zh-CN" altLang="en-US" sz="1200" b="0" i="0" kern="1200" dirty="0">
                <a:solidFill>
                  <a:schemeClr val="tx1"/>
                </a:solidFill>
                <a:effectLst/>
                <a:latin typeface="Arial" charset="0"/>
                <a:ea typeface="+mn-ea"/>
                <a:cs typeface="Arial" charset="0"/>
              </a:rPr>
              <a:t> </a:t>
            </a:r>
            <a:r>
              <a:rPr lang="en-US" altLang="zh-CN" sz="1200" b="0" i="0" u="none" strike="noStrike" kern="1200" dirty="0" err="1">
                <a:solidFill>
                  <a:schemeClr val="tx1"/>
                </a:solidFill>
                <a:effectLst/>
                <a:latin typeface="Arial" charset="0"/>
                <a:ea typeface="+mn-ea"/>
                <a:cs typeface="Arial" charset="0"/>
                <a:hlinkClick r:id="rId9"/>
              </a:rPr>
              <a:t>std</a:t>
            </a:r>
            <a:r>
              <a:rPr lang="en-US" altLang="zh-CN" sz="1200" b="0" i="0" u="none" strike="noStrike" kern="1200" dirty="0">
                <a:solidFill>
                  <a:schemeClr val="tx1"/>
                </a:solidFill>
                <a:effectLst/>
                <a:latin typeface="Arial" charset="0"/>
                <a:ea typeface="+mn-ea"/>
                <a:cs typeface="Arial" charset="0"/>
                <a:hlinkClick r:id="rId9"/>
              </a:rPr>
              <a:t>::string</a:t>
            </a:r>
            <a:r>
              <a:rPr lang="en-US" altLang="zh-CN" sz="1200" b="0" i="0" kern="1200" dirty="0">
                <a:solidFill>
                  <a:schemeClr val="tx1"/>
                </a:solidFill>
                <a:effectLst/>
                <a:latin typeface="Arial" charset="0"/>
                <a:ea typeface="+mn-ea"/>
                <a:cs typeface="Arial" charset="0"/>
              </a:rPr>
              <a:t> a{"Batman"}; </a:t>
            </a:r>
            <a:r>
              <a:rPr lang="en-US" altLang="zh-CN" sz="1200" b="0" i="0" u="none" strike="noStrike" kern="1200" dirty="0" err="1">
                <a:solidFill>
                  <a:schemeClr val="tx1"/>
                </a:solidFill>
                <a:effectLst/>
                <a:latin typeface="Arial" charset="0"/>
                <a:ea typeface="+mn-ea"/>
                <a:cs typeface="Arial" charset="0"/>
                <a:hlinkClick r:id="rId9"/>
              </a:rPr>
              <a:t>std</a:t>
            </a:r>
            <a:r>
              <a:rPr lang="en-US" altLang="zh-CN" sz="1200" b="0" i="0" u="none" strike="noStrike" kern="1200" dirty="0">
                <a:solidFill>
                  <a:schemeClr val="tx1"/>
                </a:solidFill>
                <a:effectLst/>
                <a:latin typeface="Arial" charset="0"/>
                <a:ea typeface="+mn-ea"/>
                <a:cs typeface="Arial" charset="0"/>
                <a:hlinkClick r:id="rId9"/>
              </a:rPr>
              <a:t>::string</a:t>
            </a:r>
            <a:r>
              <a:rPr lang="en-US" altLang="zh-CN" sz="1200" b="0" i="0" kern="1200" dirty="0">
                <a:solidFill>
                  <a:schemeClr val="tx1"/>
                </a:solidFill>
                <a:effectLst/>
                <a:latin typeface="Arial" charset="0"/>
                <a:ea typeface="+mn-ea"/>
                <a:cs typeface="Arial" charset="0"/>
              </a:rPr>
              <a:t> b{"Superman"};   </a:t>
            </a:r>
            <a:r>
              <a:rPr lang="en-US" altLang="zh-CN" sz="1200" b="0" i="0" kern="1200" dirty="0" err="1">
                <a:solidFill>
                  <a:schemeClr val="tx1"/>
                </a:solidFill>
                <a:effectLst/>
                <a:latin typeface="Arial" charset="0"/>
                <a:ea typeface="+mn-ea"/>
                <a:cs typeface="Arial" charset="0"/>
              </a:rPr>
              <a:t>int</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compare_value</a:t>
            </a:r>
            <a:r>
              <a:rPr lang="en-US" altLang="zh-CN" sz="1200" b="0" i="0" kern="1200" dirty="0">
                <a:solidFill>
                  <a:schemeClr val="tx1"/>
                </a:solidFill>
                <a:effectLst/>
                <a:latin typeface="Arial" charset="0"/>
                <a:ea typeface="+mn-ea"/>
                <a:cs typeface="Arial" charset="0"/>
              </a:rPr>
              <a:t>{</a:t>
            </a:r>
            <a:r>
              <a:rPr lang="en-US" altLang="zh-CN" sz="1200" b="0" i="0" kern="1200" dirty="0" err="1">
                <a:solidFill>
                  <a:schemeClr val="tx1"/>
                </a:solidFill>
                <a:effectLst/>
                <a:latin typeface="Arial" charset="0"/>
                <a:ea typeface="+mn-ea"/>
                <a:cs typeface="Arial" charset="0"/>
              </a:rPr>
              <a:t>a.compare</a:t>
            </a:r>
            <a:r>
              <a:rPr lang="en-US" altLang="zh-CN" sz="1200" b="0" i="0" kern="1200" dirty="0">
                <a:solidFill>
                  <a:schemeClr val="tx1"/>
                </a:solidFill>
                <a:effectLst/>
                <a:latin typeface="Arial" charset="0"/>
                <a:ea typeface="+mn-ea"/>
                <a:cs typeface="Arial" charset="0"/>
              </a:rPr>
              <a:t>(3, 3, b, 5, 3)};   </a:t>
            </a:r>
            <a:r>
              <a:rPr lang="en-US" altLang="zh-CN" sz="1200" b="0" i="0" u="none" strike="noStrike" kern="1200" dirty="0" err="1">
                <a:solidFill>
                  <a:schemeClr val="tx1"/>
                </a:solidFill>
                <a:effectLst/>
                <a:latin typeface="Arial" charset="0"/>
                <a:ea typeface="+mn-ea"/>
                <a:cs typeface="Arial" charset="0"/>
                <a:hlinkClick r:id="rId15"/>
              </a:rPr>
              <a:t>std</a:t>
            </a:r>
            <a:r>
              <a:rPr lang="en-US" altLang="zh-CN" sz="1200" b="0" i="0" u="none" strike="noStrike" kern="1200" dirty="0">
                <a:solidFill>
                  <a:schemeClr val="tx1"/>
                </a:solidFill>
                <a:effectLst/>
                <a:latin typeface="Arial" charset="0"/>
                <a:ea typeface="+mn-ea"/>
                <a:cs typeface="Arial" charset="0"/>
                <a:hlinkClick r:id="rId15"/>
              </a:rPr>
              <a:t>::</a:t>
            </a:r>
            <a:r>
              <a:rPr lang="en-US" altLang="zh-CN" sz="1200" b="0" i="0" u="none" strike="noStrike" kern="1200" dirty="0" err="1">
                <a:solidFill>
                  <a:schemeClr val="tx1"/>
                </a:solidFill>
                <a:effectLst/>
                <a:latin typeface="Arial" charset="0"/>
                <a:ea typeface="+mn-ea"/>
                <a:cs typeface="Arial" charset="0"/>
                <a:hlinkClick r:id="rId15"/>
              </a:rPr>
              <a:t>cout</a:t>
            </a:r>
            <a:r>
              <a:rPr lang="en-US" altLang="zh-CN" sz="1200" b="0" i="0" kern="1200" dirty="0">
                <a:solidFill>
                  <a:schemeClr val="tx1"/>
                </a:solidFill>
                <a:effectLst/>
                <a:latin typeface="Arial" charset="0"/>
                <a:ea typeface="+mn-ea"/>
                <a:cs typeface="Arial" charset="0"/>
              </a:rPr>
              <a:t> &lt;&lt; ( </a:t>
            </a:r>
            <a:r>
              <a:rPr lang="en-US" altLang="zh-CN" sz="1200" b="0" i="0" kern="1200" dirty="0" err="1">
                <a:solidFill>
                  <a:schemeClr val="tx1"/>
                </a:solidFill>
                <a:effectLst/>
                <a:latin typeface="Arial" charset="0"/>
                <a:ea typeface="+mn-ea"/>
                <a:cs typeface="Arial" charset="0"/>
              </a:rPr>
              <a:t>compare_value</a:t>
            </a:r>
            <a:r>
              <a:rPr lang="en-US" altLang="zh-CN" sz="1200" b="0" i="0" kern="1200" dirty="0">
                <a:solidFill>
                  <a:schemeClr val="tx1"/>
                </a:solidFill>
                <a:effectLst/>
                <a:latin typeface="Arial" charset="0"/>
                <a:ea typeface="+mn-ea"/>
                <a:cs typeface="Arial" charset="0"/>
              </a:rPr>
              <a:t> &lt; 0 ? "man comes before man</a:t>
            </a:r>
            <a:r>
              <a:rPr lang="en-US" altLang="zh-CN" sz="1200" b="1" i="0" kern="1200" dirty="0">
                <a:solidFill>
                  <a:schemeClr val="tx1"/>
                </a:solidFill>
                <a:effectLst/>
                <a:latin typeface="Arial" charset="0"/>
                <a:ea typeface="+mn-ea"/>
                <a:cs typeface="Arial" charset="0"/>
              </a:rPr>
              <a:t>\n</a:t>
            </a:r>
            <a:r>
              <a:rPr lang="en-US" altLang="zh-CN" sz="1200" b="0" i="0" kern="1200" dirty="0">
                <a:solidFill>
                  <a:schemeClr val="tx1"/>
                </a:solidFill>
                <a:effectLst/>
                <a:latin typeface="Arial" charset="0"/>
                <a:ea typeface="+mn-ea"/>
                <a:cs typeface="Arial" charset="0"/>
              </a:rPr>
              <a:t>" : </a:t>
            </a:r>
            <a:r>
              <a:rPr lang="en-US" altLang="zh-CN" sz="1200" b="0" i="0" kern="1200" dirty="0" err="1">
                <a:solidFill>
                  <a:schemeClr val="tx1"/>
                </a:solidFill>
                <a:effectLst/>
                <a:latin typeface="Arial" charset="0"/>
                <a:ea typeface="+mn-ea"/>
                <a:cs typeface="Arial" charset="0"/>
              </a:rPr>
              <a:t>compare_value</a:t>
            </a:r>
            <a:r>
              <a:rPr lang="en-US" altLang="zh-CN" sz="1200" b="0" i="0" kern="1200" dirty="0">
                <a:solidFill>
                  <a:schemeClr val="tx1"/>
                </a:solidFill>
                <a:effectLst/>
                <a:latin typeface="Arial" charset="0"/>
                <a:ea typeface="+mn-ea"/>
                <a:cs typeface="Arial" charset="0"/>
              </a:rPr>
              <a:t> &gt; 0 ? "man comes before man</a:t>
            </a:r>
            <a:r>
              <a:rPr lang="en-US" altLang="zh-CN" sz="1200" b="1" i="0" kern="1200" dirty="0">
                <a:solidFill>
                  <a:schemeClr val="tx1"/>
                </a:solidFill>
                <a:effectLst/>
                <a:latin typeface="Arial" charset="0"/>
                <a:ea typeface="+mn-ea"/>
                <a:cs typeface="Arial" charset="0"/>
              </a:rPr>
              <a:t>\n</a:t>
            </a:r>
            <a:r>
              <a:rPr lang="en-US" altLang="zh-CN" sz="1200" b="0" i="0" kern="1200" dirty="0">
                <a:solidFill>
                  <a:schemeClr val="tx1"/>
                </a:solidFill>
                <a:effectLst/>
                <a:latin typeface="Arial" charset="0"/>
                <a:ea typeface="+mn-ea"/>
                <a:cs typeface="Arial" charset="0"/>
              </a:rPr>
              <a:t>" : "man and man are the same.</a:t>
            </a:r>
            <a:r>
              <a:rPr lang="en-US" altLang="zh-CN" sz="1200" b="1" i="0" kern="1200" dirty="0">
                <a:solidFill>
                  <a:schemeClr val="tx1"/>
                </a:solidFill>
                <a:effectLst/>
                <a:latin typeface="Arial" charset="0"/>
                <a:ea typeface="+mn-ea"/>
                <a:cs typeface="Arial" charset="0"/>
              </a:rPr>
              <a:t>\n</a:t>
            </a:r>
            <a:r>
              <a:rPr lang="en-US" altLang="zh-CN" sz="1200" b="0" i="0" kern="1200" dirty="0">
                <a:solidFill>
                  <a:schemeClr val="tx1"/>
                </a:solidFill>
                <a:effectLst/>
                <a:latin typeface="Arial" charset="0"/>
                <a:ea typeface="+mn-ea"/>
                <a:cs typeface="Arial" charset="0"/>
              </a:rPr>
              <a:t>" ); // </a:t>
            </a:r>
            <a:r>
              <a:rPr lang="zh-CN" altLang="en-US" sz="1200" b="0" i="0" kern="1200" dirty="0">
                <a:solidFill>
                  <a:schemeClr val="tx1"/>
                </a:solidFill>
                <a:effectLst/>
                <a:latin typeface="Arial" charset="0"/>
                <a:ea typeface="+mn-ea"/>
                <a:cs typeface="Arial" charset="0"/>
              </a:rPr>
              <a:t>与另一子串比较子串 </a:t>
            </a:r>
            <a:r>
              <a:rPr lang="en-US" altLang="zh-CN" sz="1200" b="0" i="0" kern="1200" dirty="0">
                <a:solidFill>
                  <a:schemeClr val="tx1"/>
                </a:solidFill>
                <a:effectLst/>
                <a:latin typeface="Arial" charset="0"/>
                <a:ea typeface="+mn-ea"/>
                <a:cs typeface="Arial" charset="0"/>
              </a:rPr>
              <a:t>// </a:t>
            </a:r>
            <a:r>
              <a:rPr lang="zh-CN" altLang="en-US" sz="1200" b="0" i="0" kern="1200" dirty="0">
                <a:solidFill>
                  <a:schemeClr val="tx1"/>
                </a:solidFill>
                <a:effectLst/>
                <a:latin typeface="Arial" charset="0"/>
                <a:ea typeface="+mn-ea"/>
                <a:cs typeface="Arial" charset="0"/>
              </a:rPr>
              <a:t>默认到为另一 </a:t>
            </a:r>
            <a:r>
              <a:rPr lang="en-US" altLang="zh-CN" sz="1200" b="0" i="0" kern="1200" dirty="0">
                <a:solidFill>
                  <a:schemeClr val="tx1"/>
                </a:solidFill>
                <a:effectLst/>
                <a:latin typeface="Arial" charset="0"/>
                <a:ea typeface="+mn-ea"/>
                <a:cs typeface="Arial" charset="0"/>
              </a:rPr>
              <a:t>string </a:t>
            </a:r>
            <a:r>
              <a:rPr lang="zh-CN" altLang="en-US" sz="1200" b="0" i="0" kern="1200" dirty="0">
                <a:solidFill>
                  <a:schemeClr val="tx1"/>
                </a:solidFill>
                <a:effectLst/>
                <a:latin typeface="Arial" charset="0"/>
                <a:ea typeface="+mn-ea"/>
                <a:cs typeface="Arial" charset="0"/>
              </a:rPr>
              <a:t>的末尾 </a:t>
            </a:r>
            <a:r>
              <a:rPr lang="en-US" altLang="zh-CN" sz="1200" b="0" i="0" u="none" strike="noStrike" kern="1200" dirty="0">
                <a:solidFill>
                  <a:schemeClr val="tx1"/>
                </a:solidFill>
                <a:effectLst/>
                <a:latin typeface="Arial" charset="0"/>
                <a:ea typeface="+mn-ea"/>
                <a:cs typeface="Arial" charset="0"/>
                <a:hlinkClick r:id="rId16"/>
              </a:rPr>
              <a:t>assert</a:t>
            </a:r>
            <a:r>
              <a:rPr lang="en-US" altLang="zh-CN" sz="1200" b="0" i="0" kern="1200" dirty="0">
                <a:solidFill>
                  <a:schemeClr val="tx1"/>
                </a:solidFill>
                <a:effectLst/>
                <a:latin typeface="Arial" charset="0"/>
                <a:ea typeface="+mn-ea"/>
                <a:cs typeface="Arial" charset="0"/>
              </a:rPr>
              <a:t>(</a:t>
            </a:r>
            <a:r>
              <a:rPr lang="en-US" altLang="zh-CN" sz="1200" b="0" i="0" kern="1200" dirty="0" err="1">
                <a:solidFill>
                  <a:schemeClr val="tx1"/>
                </a:solidFill>
                <a:effectLst/>
                <a:latin typeface="Arial" charset="0"/>
                <a:ea typeface="+mn-ea"/>
                <a:cs typeface="Arial" charset="0"/>
              </a:rPr>
              <a:t>compare_value</a:t>
            </a:r>
            <a:r>
              <a:rPr lang="en-US" altLang="zh-CN" sz="1200" b="0" i="0" kern="1200" dirty="0">
                <a:solidFill>
                  <a:schemeClr val="tx1"/>
                </a:solidFill>
                <a:effectLst/>
                <a:latin typeface="Arial" charset="0"/>
                <a:ea typeface="+mn-ea"/>
                <a:cs typeface="Arial" charset="0"/>
              </a:rPr>
              <a:t> == </a:t>
            </a:r>
            <a:r>
              <a:rPr lang="en-US" altLang="zh-CN" sz="1200" b="0" i="0" kern="1200" dirty="0" err="1">
                <a:solidFill>
                  <a:schemeClr val="tx1"/>
                </a:solidFill>
                <a:effectLst/>
                <a:latin typeface="Arial" charset="0"/>
                <a:ea typeface="+mn-ea"/>
                <a:cs typeface="Arial" charset="0"/>
              </a:rPr>
              <a:t>a.compare</a:t>
            </a:r>
            <a:r>
              <a:rPr lang="en-US" altLang="zh-CN" sz="1200" b="0" i="0" kern="1200" dirty="0">
                <a:solidFill>
                  <a:schemeClr val="tx1"/>
                </a:solidFill>
                <a:effectLst/>
                <a:latin typeface="Arial" charset="0"/>
                <a:ea typeface="+mn-ea"/>
                <a:cs typeface="Arial" charset="0"/>
              </a:rPr>
              <a:t>(3, 3, b, 5)); }   // 4) </a:t>
            </a:r>
            <a:r>
              <a:rPr lang="zh-CN" altLang="en-US" sz="1200" b="0" i="0" kern="1200" dirty="0">
                <a:solidFill>
                  <a:schemeClr val="tx1"/>
                </a:solidFill>
                <a:effectLst/>
                <a:latin typeface="Arial" charset="0"/>
                <a:ea typeface="+mn-ea"/>
                <a:cs typeface="Arial" charset="0"/>
              </a:rPr>
              <a:t>与另一 </a:t>
            </a:r>
            <a:r>
              <a:rPr lang="en-US" altLang="zh-CN" sz="1200" b="0" i="0" kern="1200" dirty="0">
                <a:solidFill>
                  <a:schemeClr val="tx1"/>
                </a:solidFill>
                <a:effectLst/>
                <a:latin typeface="Arial" charset="0"/>
                <a:ea typeface="+mn-ea"/>
                <a:cs typeface="Arial" charset="0"/>
              </a:rPr>
              <a:t>char </a:t>
            </a:r>
            <a:r>
              <a:rPr lang="zh-CN" altLang="en-US" sz="1200" b="0" i="0" kern="1200" dirty="0">
                <a:solidFill>
                  <a:schemeClr val="tx1"/>
                </a:solidFill>
                <a:effectLst/>
                <a:latin typeface="Arial" charset="0"/>
                <a:ea typeface="+mn-ea"/>
                <a:cs typeface="Arial" charset="0"/>
              </a:rPr>
              <a:t>指针比较 </a:t>
            </a:r>
            <a:r>
              <a:rPr lang="en-US" altLang="zh-CN" sz="1200" b="0" i="0" kern="1200" dirty="0">
                <a:solidFill>
                  <a:schemeClr val="tx1"/>
                </a:solidFill>
                <a:effectLst/>
                <a:latin typeface="Arial" charset="0"/>
                <a:ea typeface="+mn-ea"/>
                <a:cs typeface="Arial" charset="0"/>
              </a:rPr>
              <a:t>{</a:t>
            </a:r>
            <a:r>
              <a:rPr lang="zh-CN" altLang="en-US"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int</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compare_value</a:t>
            </a:r>
            <a:r>
              <a:rPr lang="en-US" altLang="zh-CN" sz="1200" b="0" i="0" kern="1200" dirty="0">
                <a:solidFill>
                  <a:schemeClr val="tx1"/>
                </a:solidFill>
                <a:effectLst/>
                <a:latin typeface="Arial" charset="0"/>
                <a:ea typeface="+mn-ea"/>
                <a:cs typeface="Arial" charset="0"/>
              </a:rPr>
              <a:t>{</a:t>
            </a:r>
            <a:r>
              <a:rPr lang="en-US" altLang="zh-CN" sz="1200" b="0" i="0" u="none" strike="noStrike" kern="1200" dirty="0" err="1">
                <a:solidFill>
                  <a:schemeClr val="tx1"/>
                </a:solidFill>
                <a:effectLst/>
                <a:latin typeface="Arial" charset="0"/>
                <a:ea typeface="+mn-ea"/>
                <a:cs typeface="Arial" charset="0"/>
                <a:hlinkClick r:id="rId9"/>
              </a:rPr>
              <a:t>std</a:t>
            </a:r>
            <a:r>
              <a:rPr lang="en-US" altLang="zh-CN" sz="1200" b="0" i="0" u="none" strike="noStrike" kern="1200" dirty="0">
                <a:solidFill>
                  <a:schemeClr val="tx1"/>
                </a:solidFill>
                <a:effectLst/>
                <a:latin typeface="Arial" charset="0"/>
                <a:ea typeface="+mn-ea"/>
                <a:cs typeface="Arial" charset="0"/>
                <a:hlinkClick r:id="rId9"/>
              </a:rPr>
              <a:t>::string</a:t>
            </a:r>
            <a:r>
              <a:rPr lang="en-US" altLang="zh-CN" sz="1200" b="0" i="0" kern="1200" dirty="0">
                <a:solidFill>
                  <a:schemeClr val="tx1"/>
                </a:solidFill>
                <a:effectLst/>
                <a:latin typeface="Arial" charset="0"/>
                <a:ea typeface="+mn-ea"/>
                <a:cs typeface="Arial" charset="0"/>
              </a:rPr>
              <a:t>{"Batman"}.compare("Superman")};   </a:t>
            </a:r>
            <a:r>
              <a:rPr lang="en-US" altLang="zh-CN" sz="1200" b="0" i="0" u="none" strike="noStrike" kern="1200" dirty="0" err="1">
                <a:solidFill>
                  <a:schemeClr val="tx1"/>
                </a:solidFill>
                <a:effectLst/>
                <a:latin typeface="Arial" charset="0"/>
                <a:ea typeface="+mn-ea"/>
                <a:cs typeface="Arial" charset="0"/>
                <a:hlinkClick r:id="rId15"/>
              </a:rPr>
              <a:t>std</a:t>
            </a:r>
            <a:r>
              <a:rPr lang="en-US" altLang="zh-CN" sz="1200" b="0" i="0" u="none" strike="noStrike" kern="1200" dirty="0">
                <a:solidFill>
                  <a:schemeClr val="tx1"/>
                </a:solidFill>
                <a:effectLst/>
                <a:latin typeface="Arial" charset="0"/>
                <a:ea typeface="+mn-ea"/>
                <a:cs typeface="Arial" charset="0"/>
                <a:hlinkClick r:id="rId15"/>
              </a:rPr>
              <a:t>::</a:t>
            </a:r>
            <a:r>
              <a:rPr lang="en-US" altLang="zh-CN" sz="1200" b="0" i="0" u="none" strike="noStrike" kern="1200" dirty="0" err="1">
                <a:solidFill>
                  <a:schemeClr val="tx1"/>
                </a:solidFill>
                <a:effectLst/>
                <a:latin typeface="Arial" charset="0"/>
                <a:ea typeface="+mn-ea"/>
                <a:cs typeface="Arial" charset="0"/>
                <a:hlinkClick r:id="rId15"/>
              </a:rPr>
              <a:t>cout</a:t>
            </a:r>
            <a:r>
              <a:rPr lang="en-US" altLang="zh-CN" sz="1200" b="0" i="0" kern="1200" dirty="0">
                <a:solidFill>
                  <a:schemeClr val="tx1"/>
                </a:solidFill>
                <a:effectLst/>
                <a:latin typeface="Arial" charset="0"/>
                <a:ea typeface="+mn-ea"/>
                <a:cs typeface="Arial" charset="0"/>
              </a:rPr>
              <a:t> &lt;&lt; ( </a:t>
            </a:r>
            <a:r>
              <a:rPr lang="en-US" altLang="zh-CN" sz="1200" b="0" i="0" kern="1200" dirty="0" err="1">
                <a:solidFill>
                  <a:schemeClr val="tx1"/>
                </a:solidFill>
                <a:effectLst/>
                <a:latin typeface="Arial" charset="0"/>
                <a:ea typeface="+mn-ea"/>
                <a:cs typeface="Arial" charset="0"/>
              </a:rPr>
              <a:t>compare_value</a:t>
            </a:r>
            <a:r>
              <a:rPr lang="en-US" altLang="zh-CN" sz="1200" b="0" i="0" kern="1200" dirty="0">
                <a:solidFill>
                  <a:schemeClr val="tx1"/>
                </a:solidFill>
                <a:effectLst/>
                <a:latin typeface="Arial" charset="0"/>
                <a:ea typeface="+mn-ea"/>
                <a:cs typeface="Arial" charset="0"/>
              </a:rPr>
              <a:t> &lt; 0 ? "Batman comes before Superman</a:t>
            </a:r>
            <a:r>
              <a:rPr lang="en-US" altLang="zh-CN" sz="1200" b="1" i="0" kern="1200" dirty="0">
                <a:solidFill>
                  <a:schemeClr val="tx1"/>
                </a:solidFill>
                <a:effectLst/>
                <a:latin typeface="Arial" charset="0"/>
                <a:ea typeface="+mn-ea"/>
                <a:cs typeface="Arial" charset="0"/>
              </a:rPr>
              <a:t>\n</a:t>
            </a:r>
            <a:r>
              <a:rPr lang="en-US" altLang="zh-CN" sz="1200" b="0" i="0" kern="1200" dirty="0">
                <a:solidFill>
                  <a:schemeClr val="tx1"/>
                </a:solidFill>
                <a:effectLst/>
                <a:latin typeface="Arial" charset="0"/>
                <a:ea typeface="+mn-ea"/>
                <a:cs typeface="Arial" charset="0"/>
              </a:rPr>
              <a:t>" : </a:t>
            </a:r>
            <a:r>
              <a:rPr lang="en-US" altLang="zh-CN" sz="1200" b="0" i="0" kern="1200" dirty="0" err="1">
                <a:solidFill>
                  <a:schemeClr val="tx1"/>
                </a:solidFill>
                <a:effectLst/>
                <a:latin typeface="Arial" charset="0"/>
                <a:ea typeface="+mn-ea"/>
                <a:cs typeface="Arial" charset="0"/>
              </a:rPr>
              <a:t>compare_value</a:t>
            </a:r>
            <a:r>
              <a:rPr lang="en-US" altLang="zh-CN" sz="1200" b="0" i="0" kern="1200" dirty="0">
                <a:solidFill>
                  <a:schemeClr val="tx1"/>
                </a:solidFill>
                <a:effectLst/>
                <a:latin typeface="Arial" charset="0"/>
                <a:ea typeface="+mn-ea"/>
                <a:cs typeface="Arial" charset="0"/>
              </a:rPr>
              <a:t> &gt; 0 ? "Superman comes before Batman</a:t>
            </a:r>
            <a:r>
              <a:rPr lang="en-US" altLang="zh-CN" sz="1200" b="1" i="0" kern="1200" dirty="0">
                <a:solidFill>
                  <a:schemeClr val="tx1"/>
                </a:solidFill>
                <a:effectLst/>
                <a:latin typeface="Arial" charset="0"/>
                <a:ea typeface="+mn-ea"/>
                <a:cs typeface="Arial" charset="0"/>
              </a:rPr>
              <a:t>\n</a:t>
            </a:r>
            <a:r>
              <a:rPr lang="en-US" altLang="zh-CN" sz="1200" b="0" i="0" kern="1200" dirty="0">
                <a:solidFill>
                  <a:schemeClr val="tx1"/>
                </a:solidFill>
                <a:effectLst/>
                <a:latin typeface="Arial" charset="0"/>
                <a:ea typeface="+mn-ea"/>
                <a:cs typeface="Arial" charset="0"/>
              </a:rPr>
              <a:t>" : "Superman and Batman are the same.</a:t>
            </a:r>
            <a:r>
              <a:rPr lang="en-US" altLang="zh-CN" sz="1200" b="1" i="0" kern="1200" dirty="0">
                <a:solidFill>
                  <a:schemeClr val="tx1"/>
                </a:solidFill>
                <a:effectLst/>
                <a:latin typeface="Arial" charset="0"/>
                <a:ea typeface="+mn-ea"/>
                <a:cs typeface="Arial" charset="0"/>
              </a:rPr>
              <a:t>\n</a:t>
            </a:r>
            <a:r>
              <a:rPr lang="en-US" altLang="zh-CN" sz="1200" b="0" i="0" kern="1200" dirty="0">
                <a:solidFill>
                  <a:schemeClr val="tx1"/>
                </a:solidFill>
                <a:effectLst/>
                <a:latin typeface="Arial" charset="0"/>
                <a:ea typeface="+mn-ea"/>
                <a:cs typeface="Arial" charset="0"/>
              </a:rPr>
              <a:t>" ); }   // 5) </a:t>
            </a:r>
            <a:r>
              <a:rPr lang="zh-CN" altLang="en-US" sz="1200" b="0" i="0" kern="1200" dirty="0">
                <a:solidFill>
                  <a:schemeClr val="tx1"/>
                </a:solidFill>
                <a:effectLst/>
                <a:latin typeface="Arial" charset="0"/>
                <a:ea typeface="+mn-ea"/>
                <a:cs typeface="Arial" charset="0"/>
              </a:rPr>
              <a:t>与另一 </a:t>
            </a:r>
            <a:r>
              <a:rPr lang="en-US" altLang="zh-CN" sz="1200" b="0" i="0" kern="1200" dirty="0">
                <a:solidFill>
                  <a:schemeClr val="tx1"/>
                </a:solidFill>
                <a:effectLst/>
                <a:latin typeface="Arial" charset="0"/>
                <a:ea typeface="+mn-ea"/>
                <a:cs typeface="Arial" charset="0"/>
              </a:rPr>
              <a:t>char </a:t>
            </a:r>
            <a:r>
              <a:rPr lang="zh-CN" altLang="en-US" sz="1200" b="0" i="0" kern="1200" dirty="0">
                <a:solidFill>
                  <a:schemeClr val="tx1"/>
                </a:solidFill>
                <a:effectLst/>
                <a:latin typeface="Arial" charset="0"/>
                <a:ea typeface="+mn-ea"/>
                <a:cs typeface="Arial" charset="0"/>
              </a:rPr>
              <a:t>指针比较子串 </a:t>
            </a:r>
            <a:r>
              <a:rPr lang="en-US" altLang="zh-CN" sz="1200" b="0" i="0" kern="1200" dirty="0">
                <a:solidFill>
                  <a:schemeClr val="tx1"/>
                </a:solidFill>
                <a:effectLst/>
                <a:latin typeface="Arial" charset="0"/>
                <a:ea typeface="+mn-ea"/>
                <a:cs typeface="Arial" charset="0"/>
              </a:rPr>
              <a:t>{</a:t>
            </a:r>
            <a:r>
              <a:rPr lang="zh-CN" altLang="en-US"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int</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compare_value</a:t>
            </a:r>
            <a:r>
              <a:rPr lang="en-US" altLang="zh-CN" sz="1200" b="0" i="0" kern="1200" dirty="0">
                <a:solidFill>
                  <a:schemeClr val="tx1"/>
                </a:solidFill>
                <a:effectLst/>
                <a:latin typeface="Arial" charset="0"/>
                <a:ea typeface="+mn-ea"/>
                <a:cs typeface="Arial" charset="0"/>
              </a:rPr>
              <a:t>{</a:t>
            </a:r>
            <a:r>
              <a:rPr lang="en-US" altLang="zh-CN" sz="1200" b="0" i="0" u="none" strike="noStrike" kern="1200" dirty="0" err="1">
                <a:solidFill>
                  <a:schemeClr val="tx1"/>
                </a:solidFill>
                <a:effectLst/>
                <a:latin typeface="Arial" charset="0"/>
                <a:ea typeface="+mn-ea"/>
                <a:cs typeface="Arial" charset="0"/>
                <a:hlinkClick r:id="rId9"/>
              </a:rPr>
              <a:t>std</a:t>
            </a:r>
            <a:r>
              <a:rPr lang="en-US" altLang="zh-CN" sz="1200" b="0" i="0" u="none" strike="noStrike" kern="1200" dirty="0">
                <a:solidFill>
                  <a:schemeClr val="tx1"/>
                </a:solidFill>
                <a:effectLst/>
                <a:latin typeface="Arial" charset="0"/>
                <a:ea typeface="+mn-ea"/>
                <a:cs typeface="Arial" charset="0"/>
                <a:hlinkClick r:id="rId9"/>
              </a:rPr>
              <a:t>::string</a:t>
            </a:r>
            <a:r>
              <a:rPr lang="en-US" altLang="zh-CN" sz="1200" b="0" i="0" kern="1200" dirty="0">
                <a:solidFill>
                  <a:schemeClr val="tx1"/>
                </a:solidFill>
                <a:effectLst/>
                <a:latin typeface="Arial" charset="0"/>
                <a:ea typeface="+mn-ea"/>
                <a:cs typeface="Arial" charset="0"/>
              </a:rPr>
              <a:t>{"Batman"}.compare(3, 3, "Superman")};   </a:t>
            </a:r>
            <a:r>
              <a:rPr lang="en-US" altLang="zh-CN" sz="1200" b="0" i="0" u="none" strike="noStrike" kern="1200" dirty="0" err="1">
                <a:solidFill>
                  <a:schemeClr val="tx1"/>
                </a:solidFill>
                <a:effectLst/>
                <a:latin typeface="Arial" charset="0"/>
                <a:ea typeface="+mn-ea"/>
                <a:cs typeface="Arial" charset="0"/>
                <a:hlinkClick r:id="rId15"/>
              </a:rPr>
              <a:t>std</a:t>
            </a:r>
            <a:r>
              <a:rPr lang="en-US" altLang="zh-CN" sz="1200" b="0" i="0" u="none" strike="noStrike" kern="1200" dirty="0">
                <a:solidFill>
                  <a:schemeClr val="tx1"/>
                </a:solidFill>
                <a:effectLst/>
                <a:latin typeface="Arial" charset="0"/>
                <a:ea typeface="+mn-ea"/>
                <a:cs typeface="Arial" charset="0"/>
                <a:hlinkClick r:id="rId15"/>
              </a:rPr>
              <a:t>::</a:t>
            </a:r>
            <a:r>
              <a:rPr lang="en-US" altLang="zh-CN" sz="1200" b="0" i="0" u="none" strike="noStrike" kern="1200" dirty="0" err="1">
                <a:solidFill>
                  <a:schemeClr val="tx1"/>
                </a:solidFill>
                <a:effectLst/>
                <a:latin typeface="Arial" charset="0"/>
                <a:ea typeface="+mn-ea"/>
                <a:cs typeface="Arial" charset="0"/>
                <a:hlinkClick r:id="rId15"/>
              </a:rPr>
              <a:t>cout</a:t>
            </a:r>
            <a:r>
              <a:rPr lang="en-US" altLang="zh-CN" sz="1200" b="0" i="0" kern="1200" dirty="0">
                <a:solidFill>
                  <a:schemeClr val="tx1"/>
                </a:solidFill>
                <a:effectLst/>
                <a:latin typeface="Arial" charset="0"/>
                <a:ea typeface="+mn-ea"/>
                <a:cs typeface="Arial" charset="0"/>
              </a:rPr>
              <a:t> &lt;&lt; ( </a:t>
            </a:r>
            <a:r>
              <a:rPr lang="en-US" altLang="zh-CN" sz="1200" b="0" i="0" kern="1200" dirty="0" err="1">
                <a:solidFill>
                  <a:schemeClr val="tx1"/>
                </a:solidFill>
                <a:effectLst/>
                <a:latin typeface="Arial" charset="0"/>
                <a:ea typeface="+mn-ea"/>
                <a:cs typeface="Arial" charset="0"/>
              </a:rPr>
              <a:t>compare_value</a:t>
            </a:r>
            <a:r>
              <a:rPr lang="en-US" altLang="zh-CN" sz="1200" b="0" i="0" kern="1200" dirty="0">
                <a:solidFill>
                  <a:schemeClr val="tx1"/>
                </a:solidFill>
                <a:effectLst/>
                <a:latin typeface="Arial" charset="0"/>
                <a:ea typeface="+mn-ea"/>
                <a:cs typeface="Arial" charset="0"/>
              </a:rPr>
              <a:t> &lt; 0 ? "man comes before Superman</a:t>
            </a:r>
            <a:r>
              <a:rPr lang="en-US" altLang="zh-CN" sz="1200" b="1" i="0" kern="1200" dirty="0">
                <a:solidFill>
                  <a:schemeClr val="tx1"/>
                </a:solidFill>
                <a:effectLst/>
                <a:latin typeface="Arial" charset="0"/>
                <a:ea typeface="+mn-ea"/>
                <a:cs typeface="Arial" charset="0"/>
              </a:rPr>
              <a:t>\n</a:t>
            </a:r>
            <a:r>
              <a:rPr lang="en-US" altLang="zh-CN" sz="1200" b="0" i="0" kern="1200" dirty="0">
                <a:solidFill>
                  <a:schemeClr val="tx1"/>
                </a:solidFill>
                <a:effectLst/>
                <a:latin typeface="Arial" charset="0"/>
                <a:ea typeface="+mn-ea"/>
                <a:cs typeface="Arial" charset="0"/>
              </a:rPr>
              <a:t>" : </a:t>
            </a:r>
            <a:r>
              <a:rPr lang="en-US" altLang="zh-CN" sz="1200" b="0" i="0" kern="1200" dirty="0" err="1">
                <a:solidFill>
                  <a:schemeClr val="tx1"/>
                </a:solidFill>
                <a:effectLst/>
                <a:latin typeface="Arial" charset="0"/>
                <a:ea typeface="+mn-ea"/>
                <a:cs typeface="Arial" charset="0"/>
              </a:rPr>
              <a:t>compare_value</a:t>
            </a:r>
            <a:r>
              <a:rPr lang="en-US" altLang="zh-CN" sz="1200" b="0" i="0" kern="1200" dirty="0">
                <a:solidFill>
                  <a:schemeClr val="tx1"/>
                </a:solidFill>
                <a:effectLst/>
                <a:latin typeface="Arial" charset="0"/>
                <a:ea typeface="+mn-ea"/>
                <a:cs typeface="Arial" charset="0"/>
              </a:rPr>
              <a:t> &gt; 0 ? "Superman comes before man</a:t>
            </a:r>
            <a:r>
              <a:rPr lang="en-US" altLang="zh-CN" sz="1200" b="1" i="0" kern="1200" dirty="0">
                <a:solidFill>
                  <a:schemeClr val="tx1"/>
                </a:solidFill>
                <a:effectLst/>
                <a:latin typeface="Arial" charset="0"/>
                <a:ea typeface="+mn-ea"/>
                <a:cs typeface="Arial" charset="0"/>
              </a:rPr>
              <a:t>\n</a:t>
            </a:r>
            <a:r>
              <a:rPr lang="en-US" altLang="zh-CN" sz="1200" b="0" i="0" kern="1200" dirty="0">
                <a:solidFill>
                  <a:schemeClr val="tx1"/>
                </a:solidFill>
                <a:effectLst/>
                <a:latin typeface="Arial" charset="0"/>
                <a:ea typeface="+mn-ea"/>
                <a:cs typeface="Arial" charset="0"/>
              </a:rPr>
              <a:t>" : "man and Superman are the same.</a:t>
            </a:r>
            <a:r>
              <a:rPr lang="en-US" altLang="zh-CN" sz="1200" b="1" i="0" kern="1200" dirty="0">
                <a:solidFill>
                  <a:schemeClr val="tx1"/>
                </a:solidFill>
                <a:effectLst/>
                <a:latin typeface="Arial" charset="0"/>
                <a:ea typeface="+mn-ea"/>
                <a:cs typeface="Arial" charset="0"/>
              </a:rPr>
              <a:t>\n</a:t>
            </a:r>
            <a:r>
              <a:rPr lang="en-US" altLang="zh-CN" sz="1200" b="0" i="0" kern="1200" dirty="0">
                <a:solidFill>
                  <a:schemeClr val="tx1"/>
                </a:solidFill>
                <a:effectLst/>
                <a:latin typeface="Arial" charset="0"/>
                <a:ea typeface="+mn-ea"/>
                <a:cs typeface="Arial" charset="0"/>
              </a:rPr>
              <a:t>" ); }   // 6) </a:t>
            </a:r>
            <a:r>
              <a:rPr lang="zh-CN" altLang="en-US" sz="1200" b="0" i="0" kern="1200" dirty="0">
                <a:solidFill>
                  <a:schemeClr val="tx1"/>
                </a:solidFill>
                <a:effectLst/>
                <a:latin typeface="Arial" charset="0"/>
                <a:ea typeface="+mn-ea"/>
                <a:cs typeface="Arial" charset="0"/>
              </a:rPr>
              <a:t>与另一 </a:t>
            </a:r>
            <a:r>
              <a:rPr lang="en-US" altLang="zh-CN" sz="1200" b="0" i="0" kern="1200" dirty="0">
                <a:solidFill>
                  <a:schemeClr val="tx1"/>
                </a:solidFill>
                <a:effectLst/>
                <a:latin typeface="Arial" charset="0"/>
                <a:ea typeface="+mn-ea"/>
                <a:cs typeface="Arial" charset="0"/>
              </a:rPr>
              <a:t>char </a:t>
            </a:r>
            <a:r>
              <a:rPr lang="zh-CN" altLang="en-US" sz="1200" b="0" i="0" kern="1200" dirty="0">
                <a:solidFill>
                  <a:schemeClr val="tx1"/>
                </a:solidFill>
                <a:effectLst/>
                <a:latin typeface="Arial" charset="0"/>
                <a:ea typeface="+mn-ea"/>
                <a:cs typeface="Arial" charset="0"/>
              </a:rPr>
              <a:t>指针子串比较子串 </a:t>
            </a:r>
            <a:r>
              <a:rPr lang="en-US" altLang="zh-CN" sz="1200" b="0" i="0" kern="1200" dirty="0">
                <a:solidFill>
                  <a:schemeClr val="tx1"/>
                </a:solidFill>
                <a:effectLst/>
                <a:latin typeface="Arial" charset="0"/>
                <a:ea typeface="+mn-ea"/>
                <a:cs typeface="Arial" charset="0"/>
              </a:rPr>
              <a:t>{</a:t>
            </a:r>
            <a:r>
              <a:rPr lang="zh-CN" altLang="en-US"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int</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compare_value</a:t>
            </a:r>
            <a:r>
              <a:rPr lang="en-US" altLang="zh-CN" sz="1200" b="0" i="0" kern="1200" dirty="0">
                <a:solidFill>
                  <a:schemeClr val="tx1"/>
                </a:solidFill>
                <a:effectLst/>
                <a:latin typeface="Arial" charset="0"/>
                <a:ea typeface="+mn-ea"/>
                <a:cs typeface="Arial" charset="0"/>
              </a:rPr>
              <a:t>{</a:t>
            </a:r>
            <a:r>
              <a:rPr lang="en-US" altLang="zh-CN" sz="1200" b="0" i="0" u="none" strike="noStrike" kern="1200" dirty="0" err="1">
                <a:solidFill>
                  <a:schemeClr val="tx1"/>
                </a:solidFill>
                <a:effectLst/>
                <a:latin typeface="Arial" charset="0"/>
                <a:ea typeface="+mn-ea"/>
                <a:cs typeface="Arial" charset="0"/>
                <a:hlinkClick r:id="rId9"/>
              </a:rPr>
              <a:t>std</a:t>
            </a:r>
            <a:r>
              <a:rPr lang="en-US" altLang="zh-CN" sz="1200" b="0" i="0" u="none" strike="noStrike" kern="1200" dirty="0">
                <a:solidFill>
                  <a:schemeClr val="tx1"/>
                </a:solidFill>
                <a:effectLst/>
                <a:latin typeface="Arial" charset="0"/>
                <a:ea typeface="+mn-ea"/>
                <a:cs typeface="Arial" charset="0"/>
                <a:hlinkClick r:id="rId9"/>
              </a:rPr>
              <a:t>::string</a:t>
            </a:r>
            <a:r>
              <a:rPr lang="en-US" altLang="zh-CN" sz="1200" b="0" i="0" kern="1200" dirty="0">
                <a:solidFill>
                  <a:schemeClr val="tx1"/>
                </a:solidFill>
                <a:effectLst/>
                <a:latin typeface="Arial" charset="0"/>
                <a:ea typeface="+mn-ea"/>
                <a:cs typeface="Arial" charset="0"/>
              </a:rPr>
              <a:t>{"Batman"}.compare(0, 3, "Superman", 5)};   </a:t>
            </a:r>
            <a:r>
              <a:rPr lang="en-US" altLang="zh-CN" sz="1200" b="0" i="0" u="none" strike="noStrike" kern="1200" dirty="0" err="1">
                <a:solidFill>
                  <a:schemeClr val="tx1"/>
                </a:solidFill>
                <a:effectLst/>
                <a:latin typeface="Arial" charset="0"/>
                <a:ea typeface="+mn-ea"/>
                <a:cs typeface="Arial" charset="0"/>
                <a:hlinkClick r:id="rId15"/>
              </a:rPr>
              <a:t>std</a:t>
            </a:r>
            <a:r>
              <a:rPr lang="en-US" altLang="zh-CN" sz="1200" b="0" i="0" u="none" strike="noStrike" kern="1200" dirty="0">
                <a:solidFill>
                  <a:schemeClr val="tx1"/>
                </a:solidFill>
                <a:effectLst/>
                <a:latin typeface="Arial" charset="0"/>
                <a:ea typeface="+mn-ea"/>
                <a:cs typeface="Arial" charset="0"/>
                <a:hlinkClick r:id="rId15"/>
              </a:rPr>
              <a:t>::</a:t>
            </a:r>
            <a:r>
              <a:rPr lang="en-US" altLang="zh-CN" sz="1200" b="0" i="0" u="none" strike="noStrike" kern="1200" dirty="0" err="1">
                <a:solidFill>
                  <a:schemeClr val="tx1"/>
                </a:solidFill>
                <a:effectLst/>
                <a:latin typeface="Arial" charset="0"/>
                <a:ea typeface="+mn-ea"/>
                <a:cs typeface="Arial" charset="0"/>
                <a:hlinkClick r:id="rId15"/>
              </a:rPr>
              <a:t>cout</a:t>
            </a:r>
            <a:r>
              <a:rPr lang="en-US" altLang="zh-CN" sz="1200" b="0" i="0" kern="1200" dirty="0">
                <a:solidFill>
                  <a:schemeClr val="tx1"/>
                </a:solidFill>
                <a:effectLst/>
                <a:latin typeface="Arial" charset="0"/>
                <a:ea typeface="+mn-ea"/>
                <a:cs typeface="Arial" charset="0"/>
              </a:rPr>
              <a:t> &lt;&lt; ( </a:t>
            </a:r>
            <a:r>
              <a:rPr lang="en-US" altLang="zh-CN" sz="1200" b="0" i="0" kern="1200" dirty="0" err="1">
                <a:solidFill>
                  <a:schemeClr val="tx1"/>
                </a:solidFill>
                <a:effectLst/>
                <a:latin typeface="Arial" charset="0"/>
                <a:ea typeface="+mn-ea"/>
                <a:cs typeface="Arial" charset="0"/>
              </a:rPr>
              <a:t>compare_value</a:t>
            </a:r>
            <a:r>
              <a:rPr lang="en-US" altLang="zh-CN" sz="1200" b="0" i="0" kern="1200" dirty="0">
                <a:solidFill>
                  <a:schemeClr val="tx1"/>
                </a:solidFill>
                <a:effectLst/>
                <a:latin typeface="Arial" charset="0"/>
                <a:ea typeface="+mn-ea"/>
                <a:cs typeface="Arial" charset="0"/>
              </a:rPr>
              <a:t> &lt; 0 ? "Bat comes before Super</a:t>
            </a:r>
            <a:r>
              <a:rPr lang="en-US" altLang="zh-CN" sz="1200" b="1" i="0" kern="1200" dirty="0">
                <a:solidFill>
                  <a:schemeClr val="tx1"/>
                </a:solidFill>
                <a:effectLst/>
                <a:latin typeface="Arial" charset="0"/>
                <a:ea typeface="+mn-ea"/>
                <a:cs typeface="Arial" charset="0"/>
              </a:rPr>
              <a:t>\n</a:t>
            </a:r>
            <a:r>
              <a:rPr lang="en-US" altLang="zh-CN" sz="1200" b="0" i="0" kern="1200" dirty="0">
                <a:solidFill>
                  <a:schemeClr val="tx1"/>
                </a:solidFill>
                <a:effectLst/>
                <a:latin typeface="Arial" charset="0"/>
                <a:ea typeface="+mn-ea"/>
                <a:cs typeface="Arial" charset="0"/>
              </a:rPr>
              <a:t>" : </a:t>
            </a:r>
            <a:r>
              <a:rPr lang="en-US" altLang="zh-CN" sz="1200" b="0" i="0" kern="1200" dirty="0" err="1">
                <a:solidFill>
                  <a:schemeClr val="tx1"/>
                </a:solidFill>
                <a:effectLst/>
                <a:latin typeface="Arial" charset="0"/>
                <a:ea typeface="+mn-ea"/>
                <a:cs typeface="Arial" charset="0"/>
              </a:rPr>
              <a:t>compare_value</a:t>
            </a:r>
            <a:r>
              <a:rPr lang="en-US" altLang="zh-CN" sz="1200" b="0" i="0" kern="1200" dirty="0">
                <a:solidFill>
                  <a:schemeClr val="tx1"/>
                </a:solidFill>
                <a:effectLst/>
                <a:latin typeface="Arial" charset="0"/>
                <a:ea typeface="+mn-ea"/>
                <a:cs typeface="Arial" charset="0"/>
              </a:rPr>
              <a:t> &gt; 0 ? "Super comes before Bat</a:t>
            </a:r>
            <a:r>
              <a:rPr lang="en-US" altLang="zh-CN" sz="1200" b="1" i="0" kern="1200" dirty="0">
                <a:solidFill>
                  <a:schemeClr val="tx1"/>
                </a:solidFill>
                <a:effectLst/>
                <a:latin typeface="Arial" charset="0"/>
                <a:ea typeface="+mn-ea"/>
                <a:cs typeface="Arial" charset="0"/>
              </a:rPr>
              <a:t>\n</a:t>
            </a:r>
            <a:r>
              <a:rPr lang="en-US" altLang="zh-CN" sz="1200" b="0" i="0" kern="1200" dirty="0">
                <a:solidFill>
                  <a:schemeClr val="tx1"/>
                </a:solidFill>
                <a:effectLst/>
                <a:latin typeface="Arial" charset="0"/>
                <a:ea typeface="+mn-ea"/>
                <a:cs typeface="Arial" charset="0"/>
              </a:rPr>
              <a:t>" : "Super and Bat are the same.</a:t>
            </a:r>
            <a:r>
              <a:rPr lang="en-US" altLang="zh-CN" sz="1200" b="1" i="0" kern="1200" dirty="0">
                <a:solidFill>
                  <a:schemeClr val="tx1"/>
                </a:solidFill>
                <a:effectLst/>
                <a:latin typeface="Arial" charset="0"/>
                <a:ea typeface="+mn-ea"/>
                <a:cs typeface="Arial" charset="0"/>
              </a:rPr>
              <a:t>\n</a:t>
            </a:r>
            <a:r>
              <a:rPr lang="en-US" altLang="zh-CN" sz="1200" b="0" i="0" kern="1200" dirty="0">
                <a:solidFill>
                  <a:schemeClr val="tx1"/>
                </a:solidFill>
                <a:effectLst/>
                <a:latin typeface="Arial" charset="0"/>
                <a:ea typeface="+mn-ea"/>
                <a:cs typeface="Arial" charset="0"/>
              </a:rPr>
              <a:t>" ); } }</a:t>
            </a:r>
          </a:p>
          <a:p>
            <a:pPr rtl="0"/>
            <a:r>
              <a:rPr lang="zh-CN" altLang="en-US" sz="1200" b="0" i="0" kern="1200" dirty="0">
                <a:solidFill>
                  <a:schemeClr val="tx1"/>
                </a:solidFill>
                <a:effectLst/>
                <a:latin typeface="Arial" charset="0"/>
                <a:ea typeface="+mn-ea"/>
                <a:cs typeface="Arial" charset="0"/>
              </a:rPr>
              <a:t>输出：</a:t>
            </a:r>
          </a:p>
          <a:p>
            <a:pPr rtl="0"/>
            <a:r>
              <a:rPr lang="en-US" altLang="zh-CN" sz="1200" b="0" i="0" kern="1200" dirty="0">
                <a:solidFill>
                  <a:schemeClr val="tx1"/>
                </a:solidFill>
                <a:effectLst/>
                <a:latin typeface="Arial" charset="0"/>
                <a:ea typeface="+mn-ea"/>
                <a:cs typeface="Arial" charset="0"/>
              </a:rPr>
              <a:t>Batman comes before Superman </a:t>
            </a:r>
            <a:r>
              <a:rPr lang="en-US" altLang="zh-CN" sz="1200" b="0" i="0" kern="1200" dirty="0" err="1">
                <a:solidFill>
                  <a:schemeClr val="tx1"/>
                </a:solidFill>
                <a:effectLst/>
                <a:latin typeface="Arial" charset="0"/>
                <a:ea typeface="+mn-ea"/>
                <a:cs typeface="Arial" charset="0"/>
              </a:rPr>
              <a:t>Superman</a:t>
            </a:r>
            <a:r>
              <a:rPr lang="en-US" altLang="zh-CN" sz="1200" b="0" i="0" kern="1200" dirty="0">
                <a:solidFill>
                  <a:schemeClr val="tx1"/>
                </a:solidFill>
                <a:effectLst/>
                <a:latin typeface="Arial" charset="0"/>
                <a:ea typeface="+mn-ea"/>
                <a:cs typeface="Arial" charset="0"/>
              </a:rPr>
              <a:t> comes before man </a:t>
            </a:r>
            <a:r>
              <a:rPr lang="en-US" altLang="zh-CN" sz="1200" b="0" i="0" kern="1200" dirty="0" err="1">
                <a:solidFill>
                  <a:schemeClr val="tx1"/>
                </a:solidFill>
                <a:effectLst/>
                <a:latin typeface="Arial" charset="0"/>
                <a:ea typeface="+mn-ea"/>
                <a:cs typeface="Arial" charset="0"/>
              </a:rPr>
              <a:t>man</a:t>
            </a:r>
            <a:r>
              <a:rPr lang="en-US" altLang="zh-CN" sz="1200" b="0" i="0" kern="1200" dirty="0">
                <a:solidFill>
                  <a:schemeClr val="tx1"/>
                </a:solidFill>
                <a:effectLst/>
                <a:latin typeface="Arial" charset="0"/>
                <a:ea typeface="+mn-ea"/>
                <a:cs typeface="Arial" charset="0"/>
              </a:rPr>
              <a:t> and man are the same. Batman comes before Superman </a:t>
            </a:r>
            <a:r>
              <a:rPr lang="en-US" altLang="zh-CN" sz="1200" b="0" i="0" kern="1200" dirty="0" err="1">
                <a:solidFill>
                  <a:schemeClr val="tx1"/>
                </a:solidFill>
                <a:effectLst/>
                <a:latin typeface="Arial" charset="0"/>
                <a:ea typeface="+mn-ea"/>
                <a:cs typeface="Arial" charset="0"/>
              </a:rPr>
              <a:t>Superman</a:t>
            </a:r>
            <a:r>
              <a:rPr lang="en-US" altLang="zh-CN" sz="1200" b="0" i="0" kern="1200" dirty="0">
                <a:solidFill>
                  <a:schemeClr val="tx1"/>
                </a:solidFill>
                <a:effectLst/>
                <a:latin typeface="Arial" charset="0"/>
                <a:ea typeface="+mn-ea"/>
                <a:cs typeface="Arial" charset="0"/>
              </a:rPr>
              <a:t> comes before man Bat comes before Super</a:t>
            </a:r>
          </a:p>
          <a:p>
            <a:pPr rtl="0"/>
            <a:r>
              <a:rPr lang="zh-CN" altLang="en-US" sz="1200" b="1" i="0" kern="1200" dirty="0">
                <a:solidFill>
                  <a:schemeClr val="tx1"/>
                </a:solidFill>
                <a:effectLst/>
                <a:latin typeface="Arial" charset="0"/>
                <a:ea typeface="+mn-ea"/>
                <a:cs typeface="Arial" charset="0"/>
              </a:rPr>
              <a:t>参阅</a:t>
            </a:r>
          </a:p>
          <a:p>
            <a:pPr rtl="0" fontAlgn="ctr"/>
            <a:r>
              <a:rPr lang="en-US" altLang="zh-CN" sz="1200" b="1" i="0" u="none" strike="noStrike" kern="1200" dirty="0">
                <a:solidFill>
                  <a:schemeClr val="tx1"/>
                </a:solidFill>
                <a:effectLst/>
                <a:latin typeface="Arial" charset="0"/>
                <a:ea typeface="+mn-ea"/>
                <a:cs typeface="Arial" charset="0"/>
                <a:hlinkClick r:id="rId11" tooltip="cpp/string/basic string/operator cmp"/>
              </a:rPr>
              <a:t>operator==operator!=operator&lt;operator&gt;operator&lt;=operator&gt;=</a:t>
            </a:r>
            <a:endParaRPr lang="en-US" altLang="zh-CN" sz="1200" b="1" i="0" kern="1200" dirty="0">
              <a:solidFill>
                <a:schemeClr val="tx1"/>
              </a:solidFill>
              <a:effectLst/>
              <a:latin typeface="Arial" charset="0"/>
              <a:ea typeface="+mn-ea"/>
              <a:cs typeface="Arial" charset="0"/>
            </a:endParaRPr>
          </a:p>
          <a:p>
            <a:pPr rtl="0" fontAlgn="ctr"/>
            <a:r>
              <a:rPr lang="zh-CN" altLang="en-US" sz="1200" b="0" i="0" kern="1200" dirty="0">
                <a:solidFill>
                  <a:schemeClr val="tx1"/>
                </a:solidFill>
                <a:effectLst/>
                <a:latin typeface="Arial" charset="0"/>
                <a:ea typeface="+mn-ea"/>
                <a:cs typeface="Arial" charset="0"/>
              </a:rPr>
              <a:t>以字典序比较两个字符串</a:t>
            </a:r>
            <a:br>
              <a:rPr lang="zh-CN" altLang="en-US" sz="1200" b="0" i="0" kern="1200" dirty="0">
                <a:solidFill>
                  <a:schemeClr val="tx1"/>
                </a:solidFill>
                <a:effectLst/>
                <a:latin typeface="Arial" charset="0"/>
                <a:ea typeface="+mn-ea"/>
                <a:cs typeface="Arial" charset="0"/>
              </a:rPr>
            </a:br>
            <a:r>
              <a:rPr lang="en-US" altLang="zh-CN" sz="1200" b="0" i="0" kern="1200" dirty="0">
                <a:solidFill>
                  <a:schemeClr val="tx1"/>
                </a:solidFill>
                <a:effectLst/>
                <a:latin typeface="Arial" charset="0"/>
                <a:ea typeface="+mn-ea"/>
                <a:cs typeface="Arial" charset="0"/>
              </a:rPr>
              <a:t>(</a:t>
            </a:r>
            <a:r>
              <a:rPr lang="zh-CN" altLang="en-US" sz="1200" b="0" i="0" kern="1200" dirty="0">
                <a:solidFill>
                  <a:schemeClr val="tx1"/>
                </a:solidFill>
                <a:effectLst/>
                <a:latin typeface="Arial" charset="0"/>
                <a:ea typeface="+mn-ea"/>
                <a:cs typeface="Arial" charset="0"/>
              </a:rPr>
              <a:t>函数模板</a:t>
            </a:r>
            <a:r>
              <a:rPr lang="en-US" altLang="zh-CN" sz="1200" b="0" i="0" kern="1200" dirty="0">
                <a:solidFill>
                  <a:schemeClr val="tx1"/>
                </a:solidFill>
                <a:effectLst/>
                <a:latin typeface="Arial" charset="0"/>
                <a:ea typeface="+mn-ea"/>
                <a:cs typeface="Arial" charset="0"/>
              </a:rPr>
              <a:t>)</a:t>
            </a:r>
            <a:r>
              <a:rPr lang="en-US" altLang="zh-CN" sz="1200" b="1" i="0" u="none" strike="noStrike" kern="1200" dirty="0" err="1">
                <a:solidFill>
                  <a:schemeClr val="tx1"/>
                </a:solidFill>
                <a:effectLst/>
                <a:latin typeface="Arial" charset="0"/>
                <a:ea typeface="+mn-ea"/>
                <a:cs typeface="Arial" charset="0"/>
                <a:hlinkClick r:id="rId17" tooltip="cpp/string/basic string/substr"/>
              </a:rPr>
              <a:t>substr</a:t>
            </a:r>
            <a:endParaRPr lang="en-US" altLang="zh-CN" sz="1200" b="1" i="0" kern="1200" dirty="0">
              <a:solidFill>
                <a:schemeClr val="tx1"/>
              </a:solidFill>
              <a:effectLst/>
              <a:latin typeface="Arial" charset="0"/>
              <a:ea typeface="+mn-ea"/>
              <a:cs typeface="Arial" charset="0"/>
            </a:endParaRPr>
          </a:p>
          <a:p>
            <a:pPr rtl="0" fontAlgn="ctr"/>
            <a:r>
              <a:rPr lang="zh-CN" altLang="en-US" sz="1200" b="0" i="0" kern="1200" dirty="0">
                <a:solidFill>
                  <a:schemeClr val="tx1"/>
                </a:solidFill>
                <a:effectLst/>
                <a:latin typeface="Arial" charset="0"/>
                <a:ea typeface="+mn-ea"/>
                <a:cs typeface="Arial" charset="0"/>
              </a:rPr>
              <a:t>返回子串</a:t>
            </a:r>
            <a:br>
              <a:rPr lang="zh-CN" altLang="en-US" sz="1200" b="0" i="0" kern="1200" dirty="0">
                <a:solidFill>
                  <a:schemeClr val="tx1"/>
                </a:solidFill>
                <a:effectLst/>
                <a:latin typeface="Arial" charset="0"/>
                <a:ea typeface="+mn-ea"/>
                <a:cs typeface="Arial" charset="0"/>
              </a:rPr>
            </a:br>
            <a:r>
              <a:rPr lang="en-US" altLang="zh-CN" sz="1200" b="0" i="0" kern="1200" dirty="0">
                <a:solidFill>
                  <a:schemeClr val="tx1"/>
                </a:solidFill>
                <a:effectLst/>
                <a:latin typeface="Arial" charset="0"/>
                <a:ea typeface="+mn-ea"/>
                <a:cs typeface="Arial" charset="0"/>
              </a:rPr>
              <a:t>(</a:t>
            </a:r>
            <a:r>
              <a:rPr lang="zh-CN" altLang="en-US" sz="1200" b="0" i="0" kern="1200" dirty="0">
                <a:solidFill>
                  <a:schemeClr val="tx1"/>
                </a:solidFill>
                <a:effectLst/>
                <a:latin typeface="Arial" charset="0"/>
                <a:ea typeface="+mn-ea"/>
                <a:cs typeface="Arial" charset="0"/>
              </a:rPr>
              <a:t>公开成员函数</a:t>
            </a:r>
            <a:r>
              <a:rPr lang="en-US" altLang="zh-CN" sz="1200" b="0" i="0" kern="1200" dirty="0">
                <a:solidFill>
                  <a:schemeClr val="tx1"/>
                </a:solidFill>
                <a:effectLst/>
                <a:latin typeface="Arial" charset="0"/>
                <a:ea typeface="+mn-ea"/>
                <a:cs typeface="Arial" charset="0"/>
              </a:rPr>
              <a:t>)</a:t>
            </a:r>
            <a:r>
              <a:rPr lang="en-US" altLang="zh-CN" sz="1200" b="1" i="0" u="none" strike="noStrike" kern="1200" dirty="0">
                <a:solidFill>
                  <a:schemeClr val="tx1"/>
                </a:solidFill>
                <a:effectLst/>
                <a:latin typeface="Arial" charset="0"/>
                <a:ea typeface="+mn-ea"/>
                <a:cs typeface="Arial" charset="0"/>
                <a:hlinkClick r:id="rId18" tooltip="cpp/locale/collate"/>
              </a:rPr>
              <a:t>collate</a:t>
            </a:r>
            <a:endParaRPr lang="en-US" altLang="zh-CN" sz="1200" b="1" i="0" kern="1200" dirty="0">
              <a:solidFill>
                <a:schemeClr val="tx1"/>
              </a:solidFill>
              <a:effectLst/>
              <a:latin typeface="Arial" charset="0"/>
              <a:ea typeface="+mn-ea"/>
              <a:cs typeface="Arial" charset="0"/>
            </a:endParaRPr>
          </a:p>
          <a:p>
            <a:pPr rtl="0" fontAlgn="ctr"/>
            <a:r>
              <a:rPr lang="zh-CN" altLang="en-US" sz="1200" b="0" i="0" kern="1200" dirty="0">
                <a:solidFill>
                  <a:schemeClr val="tx1"/>
                </a:solidFill>
                <a:effectLst/>
                <a:latin typeface="Arial" charset="0"/>
                <a:ea typeface="+mn-ea"/>
                <a:cs typeface="Arial" charset="0"/>
              </a:rPr>
              <a:t>定义字典序比较和字符串的散列</a:t>
            </a:r>
            <a:br>
              <a:rPr lang="zh-CN" altLang="en-US" sz="1200" b="0" i="0" kern="1200" dirty="0">
                <a:solidFill>
                  <a:schemeClr val="tx1"/>
                </a:solidFill>
                <a:effectLst/>
                <a:latin typeface="Arial" charset="0"/>
                <a:ea typeface="+mn-ea"/>
                <a:cs typeface="Arial" charset="0"/>
              </a:rPr>
            </a:br>
            <a:r>
              <a:rPr lang="en-US" altLang="zh-CN" sz="1200" b="0" i="0" kern="1200" dirty="0">
                <a:solidFill>
                  <a:schemeClr val="tx1"/>
                </a:solidFill>
                <a:effectLst/>
                <a:latin typeface="Arial" charset="0"/>
                <a:ea typeface="+mn-ea"/>
                <a:cs typeface="Arial" charset="0"/>
              </a:rPr>
              <a:t>(</a:t>
            </a:r>
            <a:r>
              <a:rPr lang="zh-CN" altLang="en-US" sz="1200" b="0" i="0" kern="1200" dirty="0">
                <a:solidFill>
                  <a:schemeClr val="tx1"/>
                </a:solidFill>
                <a:effectLst/>
                <a:latin typeface="Arial" charset="0"/>
                <a:ea typeface="+mn-ea"/>
                <a:cs typeface="Arial" charset="0"/>
              </a:rPr>
              <a:t>类模板</a:t>
            </a:r>
            <a:r>
              <a:rPr lang="en-US" altLang="zh-CN" sz="1200" b="0" i="0" kern="1200" dirty="0">
                <a:solidFill>
                  <a:schemeClr val="tx1"/>
                </a:solidFill>
                <a:effectLst/>
                <a:latin typeface="Arial" charset="0"/>
                <a:ea typeface="+mn-ea"/>
                <a:cs typeface="Arial" charset="0"/>
              </a:rPr>
              <a:t>)</a:t>
            </a:r>
            <a:r>
              <a:rPr lang="en-US" altLang="zh-CN" sz="1200" b="1" i="0" u="none" strike="noStrike" kern="1200" dirty="0" err="1">
                <a:solidFill>
                  <a:schemeClr val="tx1"/>
                </a:solidFill>
                <a:effectLst/>
                <a:latin typeface="Arial" charset="0"/>
                <a:ea typeface="+mn-ea"/>
                <a:cs typeface="Arial" charset="0"/>
                <a:hlinkClick r:id="rId19" tooltip="cpp/string/byte/strcoll"/>
              </a:rPr>
              <a:t>strcoll</a:t>
            </a:r>
            <a:endParaRPr lang="en-US" altLang="zh-CN" sz="1200" b="1" i="0" kern="1200" dirty="0">
              <a:solidFill>
                <a:schemeClr val="tx1"/>
              </a:solidFill>
              <a:effectLst/>
              <a:latin typeface="Arial" charset="0"/>
              <a:ea typeface="+mn-ea"/>
              <a:cs typeface="Arial" charset="0"/>
            </a:endParaRPr>
          </a:p>
          <a:p>
            <a:pPr rtl="0" fontAlgn="ctr"/>
            <a:r>
              <a:rPr lang="zh-CN" altLang="en-US" sz="1200" b="0" i="0" kern="1200" dirty="0">
                <a:solidFill>
                  <a:schemeClr val="tx1"/>
                </a:solidFill>
                <a:effectLst/>
                <a:latin typeface="Arial" charset="0"/>
                <a:ea typeface="+mn-ea"/>
                <a:cs typeface="Arial" charset="0"/>
              </a:rPr>
              <a:t>按照当前本地环境比较两个字符串</a:t>
            </a:r>
            <a:br>
              <a:rPr lang="zh-CN" altLang="en-US" sz="1200" b="0" i="0" kern="1200" dirty="0">
                <a:solidFill>
                  <a:schemeClr val="tx1"/>
                </a:solidFill>
                <a:effectLst/>
                <a:latin typeface="Arial" charset="0"/>
                <a:ea typeface="+mn-ea"/>
                <a:cs typeface="Arial" charset="0"/>
              </a:rPr>
            </a:br>
            <a:r>
              <a:rPr lang="en-US" altLang="zh-CN" sz="1200" b="0" i="0" kern="1200" dirty="0">
                <a:solidFill>
                  <a:schemeClr val="tx1"/>
                </a:solidFill>
                <a:effectLst/>
                <a:latin typeface="Arial" charset="0"/>
                <a:ea typeface="+mn-ea"/>
                <a:cs typeface="Arial" charset="0"/>
              </a:rPr>
              <a:t>(</a:t>
            </a:r>
            <a:r>
              <a:rPr lang="zh-CN" altLang="en-US" sz="1200" b="0" i="0" kern="1200" dirty="0">
                <a:solidFill>
                  <a:schemeClr val="tx1"/>
                </a:solidFill>
                <a:effectLst/>
                <a:latin typeface="Arial" charset="0"/>
                <a:ea typeface="+mn-ea"/>
                <a:cs typeface="Arial" charset="0"/>
              </a:rPr>
              <a:t>函数</a:t>
            </a:r>
            <a:r>
              <a:rPr lang="en-US" altLang="zh-CN" sz="1200" b="0" i="0" kern="1200" dirty="0">
                <a:solidFill>
                  <a:schemeClr val="tx1"/>
                </a:solidFill>
                <a:effectLst/>
                <a:latin typeface="Arial" charset="0"/>
                <a:ea typeface="+mn-ea"/>
                <a:cs typeface="Arial" charset="0"/>
              </a:rPr>
              <a:t>)</a:t>
            </a:r>
            <a:r>
              <a:rPr lang="en-US" altLang="zh-CN" sz="1200" b="1" i="0" u="none" strike="noStrike" kern="1200" dirty="0" err="1">
                <a:solidFill>
                  <a:schemeClr val="tx1"/>
                </a:solidFill>
                <a:effectLst/>
                <a:latin typeface="Arial" charset="0"/>
                <a:ea typeface="+mn-ea"/>
                <a:cs typeface="Arial" charset="0"/>
                <a:hlinkClick r:id="rId20" tooltip="cpp/algorithm/lexicographical compare"/>
              </a:rPr>
              <a:t>lexicographical_compare</a:t>
            </a:r>
            <a:endParaRPr lang="en-US" altLang="zh-CN" sz="1200" b="1" i="0" kern="1200" dirty="0">
              <a:solidFill>
                <a:schemeClr val="tx1"/>
              </a:solidFill>
              <a:effectLst/>
              <a:latin typeface="Arial" charset="0"/>
              <a:ea typeface="+mn-ea"/>
              <a:cs typeface="Arial" charset="0"/>
            </a:endParaRPr>
          </a:p>
          <a:p>
            <a:pPr rtl="0"/>
            <a:r>
              <a:rPr lang="zh-CN" altLang="en-US" sz="1200" b="0" i="0" kern="1200" dirty="0">
                <a:solidFill>
                  <a:schemeClr val="tx1"/>
                </a:solidFill>
                <a:effectLst/>
                <a:latin typeface="Arial" charset="0"/>
                <a:ea typeface="+mn-ea"/>
                <a:cs typeface="Arial" charset="0"/>
              </a:rPr>
              <a:t>当一个范围按字典顺序小于另一个范围时，返回 </a:t>
            </a:r>
            <a:r>
              <a:rPr lang="en-US" altLang="zh-CN" sz="1200" b="0" i="0" kern="1200" dirty="0">
                <a:solidFill>
                  <a:schemeClr val="tx1"/>
                </a:solidFill>
                <a:effectLst/>
                <a:latin typeface="Arial" charset="0"/>
                <a:ea typeface="+mn-ea"/>
                <a:cs typeface="Arial" charset="0"/>
              </a:rPr>
              <a:t>true</a:t>
            </a:r>
            <a:br>
              <a:rPr lang="en-US" altLang="zh-CN" sz="1200" b="0" i="0" kern="1200" dirty="0">
                <a:solidFill>
                  <a:schemeClr val="tx1"/>
                </a:solidFill>
                <a:effectLst/>
                <a:latin typeface="Arial" charset="0"/>
                <a:ea typeface="+mn-ea"/>
                <a:cs typeface="Arial" charset="0"/>
              </a:rPr>
            </a:br>
            <a:r>
              <a:rPr lang="en-US" altLang="zh-CN" sz="1200" b="0" i="0" kern="1200" dirty="0">
                <a:solidFill>
                  <a:schemeClr val="tx1"/>
                </a:solidFill>
                <a:effectLst/>
                <a:latin typeface="Arial" charset="0"/>
                <a:ea typeface="+mn-ea"/>
                <a:cs typeface="Arial" charset="0"/>
              </a:rPr>
              <a:t>(</a:t>
            </a:r>
            <a:r>
              <a:rPr lang="zh-CN" altLang="en-US" sz="1200" b="0" i="0" kern="1200" dirty="0">
                <a:solidFill>
                  <a:schemeClr val="tx1"/>
                </a:solidFill>
                <a:effectLst/>
                <a:latin typeface="Arial" charset="0"/>
                <a:ea typeface="+mn-ea"/>
                <a:cs typeface="Arial" charset="0"/>
              </a:rPr>
              <a:t>函数模板</a:t>
            </a:r>
            <a:r>
              <a:rPr lang="en-US" altLang="zh-CN" sz="1200" b="0" i="0" kern="1200" dirty="0">
                <a:solidFill>
                  <a:schemeClr val="tx1"/>
                </a:solidFill>
                <a:effectLst/>
                <a:latin typeface="Arial" charset="0"/>
                <a:ea typeface="+mn-ea"/>
                <a:cs typeface="Arial" charset="0"/>
              </a:rPr>
              <a:t>)</a:t>
            </a:r>
            <a:endParaRPr lang="zh-CN" altLang="en-US" sz="1200" b="0" i="0" kern="1200" dirty="0">
              <a:solidFill>
                <a:schemeClr val="tx1"/>
              </a:solidFill>
              <a:effectLst/>
              <a:latin typeface="Arial" charset="0"/>
              <a:ea typeface="+mn-ea"/>
              <a:cs typeface="Arial" charset="0"/>
            </a:endParaRPr>
          </a:p>
          <a:p>
            <a:endParaRPr lang="zh-CN" altLang="en-US" dirty="0"/>
          </a:p>
        </p:txBody>
      </p:sp>
      <p:sp>
        <p:nvSpPr>
          <p:cNvPr id="4" name="灯片编号占位符 3"/>
          <p:cNvSpPr>
            <a:spLocks noGrp="1"/>
          </p:cNvSpPr>
          <p:nvPr>
            <p:ph type="sldNum" sz="quarter" idx="10"/>
          </p:nvPr>
        </p:nvSpPr>
        <p:spPr/>
        <p:txBody>
          <a:bodyPr/>
          <a:lstStyle/>
          <a:p>
            <a:pPr>
              <a:defRPr/>
            </a:pPr>
            <a:fld id="{B11E42A8-665C-403D-AEB3-AC6DD930C62E}" type="slidenum">
              <a:rPr lang="zh-CN" altLang="en-US" smtClean="0"/>
              <a:pPr>
                <a:defRPr/>
              </a:pPr>
              <a:t>103</a:t>
            </a:fld>
            <a:endParaRPr lang="en-US" altLang="zh-CN"/>
          </a:p>
        </p:txBody>
      </p:sp>
    </p:spTree>
    <p:extLst>
      <p:ext uri="{BB962C8B-B14F-4D97-AF65-F5344CB8AC3E}">
        <p14:creationId xmlns:p14="http://schemas.microsoft.com/office/powerpoint/2010/main" val="27305062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4005">
              <a:defRPr sz="1900" b="1">
                <a:solidFill>
                  <a:schemeClr val="accent1"/>
                </a:solidFill>
                <a:latin typeface="Arial" pitchFamily="34" charset="0"/>
                <a:ea typeface="ＭＳ Ｐゴシック" pitchFamily="34" charset="-128"/>
              </a:defRPr>
            </a:lvl1pPr>
            <a:lvl2pPr marL="702756" indent="-270291" defTabSz="934005">
              <a:defRPr sz="1900" b="1">
                <a:solidFill>
                  <a:schemeClr val="accent1"/>
                </a:solidFill>
                <a:latin typeface="Arial" pitchFamily="34" charset="0"/>
                <a:ea typeface="ＭＳ Ｐゴシック" pitchFamily="34" charset="-128"/>
              </a:defRPr>
            </a:lvl2pPr>
            <a:lvl3pPr marL="1081164" indent="-216233" defTabSz="934005">
              <a:defRPr sz="1900" b="1">
                <a:solidFill>
                  <a:schemeClr val="accent1"/>
                </a:solidFill>
                <a:latin typeface="Arial" pitchFamily="34" charset="0"/>
                <a:ea typeface="ＭＳ Ｐゴシック" pitchFamily="34" charset="-128"/>
              </a:defRPr>
            </a:lvl3pPr>
            <a:lvl4pPr marL="1513629" indent="-216233" defTabSz="934005">
              <a:defRPr sz="1900" b="1">
                <a:solidFill>
                  <a:schemeClr val="accent1"/>
                </a:solidFill>
                <a:latin typeface="Arial" pitchFamily="34" charset="0"/>
                <a:ea typeface="ＭＳ Ｐゴシック" pitchFamily="34" charset="-128"/>
              </a:defRPr>
            </a:lvl4pPr>
            <a:lvl5pPr marL="1946095" indent="-216233" defTabSz="934005">
              <a:defRPr sz="1900" b="1">
                <a:solidFill>
                  <a:schemeClr val="accent1"/>
                </a:solidFill>
                <a:latin typeface="Arial" pitchFamily="34" charset="0"/>
                <a:ea typeface="ＭＳ Ｐゴシック" pitchFamily="34" charset="-128"/>
              </a:defRPr>
            </a:lvl5pPr>
            <a:lvl6pPr marL="2378560"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6pPr>
            <a:lvl7pPr marL="2811026"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7pPr>
            <a:lvl8pPr marL="3243491"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8pPr>
            <a:lvl9pPr marL="3675957"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9pPr>
          </a:lstStyle>
          <a:p>
            <a:r>
              <a:rPr lang="en-US" altLang="en-US" sz="900" b="0">
                <a:solidFill>
                  <a:schemeClr val="tx1"/>
                </a:solidFill>
                <a:latin typeface="Times New Roman" pitchFamily="18" charset="0"/>
              </a:rPr>
              <a:t>CS267 Lecture 2</a:t>
            </a:r>
          </a:p>
        </p:txBody>
      </p:sp>
      <p:sp>
        <p:nvSpPr>
          <p:cNvPr id="5529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4005">
              <a:defRPr sz="1900" b="1">
                <a:solidFill>
                  <a:schemeClr val="accent1"/>
                </a:solidFill>
                <a:latin typeface="Arial" pitchFamily="34" charset="0"/>
                <a:ea typeface="ＭＳ Ｐゴシック" pitchFamily="34" charset="-128"/>
              </a:defRPr>
            </a:lvl1pPr>
            <a:lvl2pPr marL="702756" indent="-270291" defTabSz="934005">
              <a:defRPr sz="1900" b="1">
                <a:solidFill>
                  <a:schemeClr val="accent1"/>
                </a:solidFill>
                <a:latin typeface="Arial" pitchFamily="34" charset="0"/>
                <a:ea typeface="ＭＳ Ｐゴシック" pitchFamily="34" charset="-128"/>
              </a:defRPr>
            </a:lvl2pPr>
            <a:lvl3pPr marL="1081164" indent="-216233" defTabSz="934005">
              <a:defRPr sz="1900" b="1">
                <a:solidFill>
                  <a:schemeClr val="accent1"/>
                </a:solidFill>
                <a:latin typeface="Arial" pitchFamily="34" charset="0"/>
                <a:ea typeface="ＭＳ Ｐゴシック" pitchFamily="34" charset="-128"/>
              </a:defRPr>
            </a:lvl3pPr>
            <a:lvl4pPr marL="1513629" indent="-216233" defTabSz="934005">
              <a:defRPr sz="1900" b="1">
                <a:solidFill>
                  <a:schemeClr val="accent1"/>
                </a:solidFill>
                <a:latin typeface="Arial" pitchFamily="34" charset="0"/>
                <a:ea typeface="ＭＳ Ｐゴシック" pitchFamily="34" charset="-128"/>
              </a:defRPr>
            </a:lvl4pPr>
            <a:lvl5pPr marL="1946095" indent="-216233" defTabSz="934005">
              <a:defRPr sz="1900" b="1">
                <a:solidFill>
                  <a:schemeClr val="accent1"/>
                </a:solidFill>
                <a:latin typeface="Arial" pitchFamily="34" charset="0"/>
                <a:ea typeface="ＭＳ Ｐゴシック" pitchFamily="34" charset="-128"/>
              </a:defRPr>
            </a:lvl5pPr>
            <a:lvl6pPr marL="2378560"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6pPr>
            <a:lvl7pPr marL="2811026"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7pPr>
            <a:lvl8pPr marL="3243491"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8pPr>
            <a:lvl9pPr marL="3675957"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9pPr>
          </a:lstStyle>
          <a:p>
            <a:fld id="{36716F8E-4EC7-4CAF-8842-E6944BDD49E5}" type="slidenum">
              <a:rPr lang="en-US" altLang="en-US" sz="900" b="0">
                <a:solidFill>
                  <a:schemeClr val="tx1"/>
                </a:solidFill>
                <a:latin typeface="Times New Roman" pitchFamily="18" charset="0"/>
              </a:rPr>
              <a:pPr/>
              <a:t>107</a:t>
            </a:fld>
            <a:endParaRPr lang="en-US" altLang="en-US" sz="900" b="0">
              <a:solidFill>
                <a:schemeClr val="tx1"/>
              </a:solidFill>
              <a:latin typeface="Times New Roman" pitchFamily="18" charset="0"/>
            </a:endParaRPr>
          </a:p>
        </p:txBody>
      </p:sp>
      <p:sp>
        <p:nvSpPr>
          <p:cNvPr id="55299" name="Rectangle 2"/>
          <p:cNvSpPr>
            <a:spLocks noGrp="1" noRot="1" noChangeAspect="1" noChangeArrowheads="1" noTextEdit="1"/>
          </p:cNvSpPr>
          <p:nvPr>
            <p:ph type="sldImg"/>
          </p:nvPr>
        </p:nvSpPr>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a typeface="ＭＳ Ｐゴシック" pitchFamily="34" charset="-128"/>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BA2887C3-1E02-4266-9C0E-2A6EF5A7065F}" type="slidenum">
              <a:rPr lang="en-US" sz="1200"/>
              <a:pPr eaLnBrk="1" hangingPunct="1"/>
              <a:t>108</a:t>
            </a:fld>
            <a:endParaRPr lang="en-US" sz="1200"/>
          </a:p>
        </p:txBody>
      </p:sp>
      <p:sp>
        <p:nvSpPr>
          <p:cNvPr id="20483" name="Rectangle 2"/>
          <p:cNvSpPr>
            <a:spLocks noGrp="1" noRot="1" noChangeAspect="1" noChangeArrowheads="1" noTextEdit="1"/>
          </p:cNvSpPr>
          <p:nvPr>
            <p:ph type="sldImg"/>
          </p:nvPr>
        </p:nvSpPr>
        <p:spPr>
          <a:xfrm>
            <a:off x="-550863" y="374650"/>
            <a:ext cx="7788276" cy="4381500"/>
          </a:xfrm>
          <a:ln w="12700" cap="flat">
            <a:solidFill>
              <a:schemeClr val="tx1"/>
            </a:solidFill>
          </a:ln>
        </p:spPr>
      </p:sp>
      <p:sp>
        <p:nvSpPr>
          <p:cNvPr id="20484" name="Rectangle 3"/>
          <p:cNvSpPr>
            <a:spLocks noGrp="1" noChangeArrowheads="1"/>
          </p:cNvSpPr>
          <p:nvPr>
            <p:ph type="body" idx="1"/>
          </p:nvPr>
        </p:nvSpPr>
        <p:spPr>
          <a:xfrm>
            <a:off x="225425" y="4872038"/>
            <a:ext cx="6416675" cy="38973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79" tIns="46769" rIns="91979" bIns="46769"/>
          <a:lstStyle/>
          <a:p>
            <a:pPr eaLnBrk="1" hangingPunct="1"/>
            <a:r>
              <a:rPr lang="en-US" altLang="zh-CN" dirty="0">
                <a:ea typeface="SimSun" pitchFamily="2" charset="-122"/>
              </a:rPr>
              <a:t>https://www.ibm.com/support/knowledgecenter/SSXVZZ_13.1.5/com.ibm.xlcpp1315.lelinux.doc/compiler_ref/tuoptppp.html</a:t>
            </a:r>
          </a:p>
          <a:p>
            <a:pPr fontAlgn="base"/>
            <a:r>
              <a:rPr lang="en-US" altLang="zh-CN" sz="1200" b="0" i="0" kern="1200" dirty="0">
                <a:solidFill>
                  <a:schemeClr val="tx1"/>
                </a:solidFill>
                <a:effectLst/>
                <a:latin typeface="Arial" charset="0"/>
                <a:ea typeface="+mn-ea"/>
                <a:cs typeface="Arial" charset="0"/>
              </a:rPr>
              <a:t>The pragmas take effect only when parallelization is enabled with the </a:t>
            </a:r>
            <a:r>
              <a:rPr lang="en-US" altLang="zh-CN" sz="1200" b="1" i="0" u="none" strike="noStrike" kern="1200" dirty="0">
                <a:solidFill>
                  <a:schemeClr val="tx1"/>
                </a:solidFill>
                <a:effectLst/>
                <a:latin typeface="Arial" charset="0"/>
                <a:ea typeface="+mn-ea"/>
                <a:cs typeface="Arial" charset="0"/>
                <a:hlinkClick r:id="rId3"/>
              </a:rPr>
              <a:t>-</a:t>
            </a:r>
            <a:r>
              <a:rPr lang="en-US" altLang="zh-CN" sz="1200" b="1" i="0" u="none" strike="noStrike" kern="1200" dirty="0" err="1">
                <a:solidFill>
                  <a:schemeClr val="tx1"/>
                </a:solidFill>
                <a:effectLst/>
                <a:latin typeface="Arial" charset="0"/>
                <a:ea typeface="+mn-ea"/>
                <a:cs typeface="Arial" charset="0"/>
                <a:hlinkClick r:id="rId3"/>
              </a:rPr>
              <a:t>qsmp</a:t>
            </a:r>
            <a:r>
              <a:rPr lang="en-US" altLang="zh-CN" sz="1200" b="0" i="0" kern="1200" dirty="0">
                <a:solidFill>
                  <a:schemeClr val="tx1"/>
                </a:solidFill>
                <a:effectLst/>
                <a:latin typeface="Arial" charset="0"/>
                <a:ea typeface="+mn-ea"/>
                <a:cs typeface="Arial" charset="0"/>
              </a:rPr>
              <a:t> compiler option.</a:t>
            </a:r>
          </a:p>
          <a:p>
            <a:pPr fontAlgn="base"/>
            <a:r>
              <a:rPr lang="en-US" altLang="zh-CN" sz="1200" b="1" i="0" u="none" strike="noStrike" kern="1200" dirty="0">
                <a:solidFill>
                  <a:schemeClr val="tx1"/>
                </a:solidFill>
                <a:effectLst/>
                <a:latin typeface="Arial" charset="0"/>
                <a:ea typeface="+mn-ea"/>
                <a:cs typeface="Arial" charset="0"/>
                <a:hlinkClick r:id="rId4"/>
              </a:rPr>
              <a:t>#pragma </a:t>
            </a:r>
            <a:r>
              <a:rPr lang="en-US" altLang="zh-CN" sz="1200" b="1" i="0" u="none" strike="noStrike" kern="1200" dirty="0" err="1">
                <a:solidFill>
                  <a:schemeClr val="tx1"/>
                </a:solidFill>
                <a:effectLst/>
                <a:latin typeface="Arial" charset="0"/>
                <a:ea typeface="+mn-ea"/>
                <a:cs typeface="Arial" charset="0"/>
                <a:hlinkClick r:id="rId4"/>
              </a:rPr>
              <a:t>omp</a:t>
            </a:r>
            <a:r>
              <a:rPr lang="en-US" altLang="zh-CN" sz="1200" b="1" i="0" u="none" strike="noStrike" kern="1200" dirty="0">
                <a:solidFill>
                  <a:schemeClr val="tx1"/>
                </a:solidFill>
                <a:effectLst/>
                <a:latin typeface="Arial" charset="0"/>
                <a:ea typeface="+mn-ea"/>
                <a:cs typeface="Arial" charset="0"/>
                <a:hlinkClick r:id="rId4"/>
              </a:rPr>
              <a:t> atomic</a:t>
            </a:r>
            <a:r>
              <a:rPr lang="en-US" altLang="zh-CN" sz="1200" b="1" i="0" u="none" strike="noStrike" kern="1200" dirty="0">
                <a:solidFill>
                  <a:schemeClr val="tx1"/>
                </a:solidFill>
                <a:effectLst/>
                <a:latin typeface="Arial" charset="0"/>
                <a:ea typeface="+mn-ea"/>
                <a:cs typeface="Arial" charset="0"/>
              </a:rPr>
              <a:t>     </a:t>
            </a:r>
            <a:r>
              <a:rPr lang="en-US" altLang="zh-CN" sz="1200" b="0" i="0" kern="1200" dirty="0">
                <a:solidFill>
                  <a:schemeClr val="tx1"/>
                </a:solidFill>
                <a:effectLst/>
                <a:latin typeface="Arial" charset="0"/>
                <a:ea typeface="+mn-ea"/>
                <a:cs typeface="Arial" charset="0"/>
              </a:rPr>
              <a:t>The </a:t>
            </a:r>
            <a:r>
              <a:rPr lang="en-US" altLang="zh-CN" sz="1200" b="1" i="0" kern="1200" dirty="0" err="1">
                <a:solidFill>
                  <a:schemeClr val="tx1"/>
                </a:solidFill>
                <a:effectLst/>
                <a:latin typeface="Arial" charset="0"/>
                <a:ea typeface="+mn-ea"/>
                <a:cs typeface="Arial" charset="0"/>
              </a:rPr>
              <a:t>omp</a:t>
            </a:r>
            <a:r>
              <a:rPr lang="en-US" altLang="zh-CN" sz="1200" b="1" i="0" kern="1200" dirty="0">
                <a:solidFill>
                  <a:schemeClr val="tx1"/>
                </a:solidFill>
                <a:effectLst/>
                <a:latin typeface="Arial" charset="0"/>
                <a:ea typeface="+mn-ea"/>
                <a:cs typeface="Arial" charset="0"/>
              </a:rPr>
              <a:t> atomic</a:t>
            </a:r>
            <a:r>
              <a:rPr lang="en-US" altLang="zh-CN" sz="1200" b="0" i="0" kern="1200" dirty="0">
                <a:solidFill>
                  <a:schemeClr val="tx1"/>
                </a:solidFill>
                <a:effectLst/>
                <a:latin typeface="Arial" charset="0"/>
                <a:ea typeface="+mn-ea"/>
                <a:cs typeface="Arial" charset="0"/>
              </a:rPr>
              <a:t> directive allows access of a specific memory location atomically. It ensures that race conditions are avoided through direct control of concurrent threads that might read or write to or from the particular memory location. With the </a:t>
            </a:r>
            <a:r>
              <a:rPr lang="en-US" altLang="zh-CN" sz="1200" b="1" i="0" kern="1200" dirty="0" err="1">
                <a:solidFill>
                  <a:schemeClr val="tx1"/>
                </a:solidFill>
                <a:effectLst/>
                <a:latin typeface="Arial" charset="0"/>
                <a:ea typeface="+mn-ea"/>
                <a:cs typeface="Arial" charset="0"/>
              </a:rPr>
              <a:t>omp</a:t>
            </a:r>
            <a:r>
              <a:rPr lang="en-US" altLang="zh-CN" sz="1200" b="1" i="0" kern="1200" dirty="0">
                <a:solidFill>
                  <a:schemeClr val="tx1"/>
                </a:solidFill>
                <a:effectLst/>
                <a:latin typeface="Arial" charset="0"/>
                <a:ea typeface="+mn-ea"/>
                <a:cs typeface="Arial" charset="0"/>
              </a:rPr>
              <a:t> atomic</a:t>
            </a:r>
            <a:r>
              <a:rPr lang="en-US" altLang="zh-CN" sz="1200" b="0" i="0" kern="1200" dirty="0">
                <a:solidFill>
                  <a:schemeClr val="tx1"/>
                </a:solidFill>
                <a:effectLst/>
                <a:latin typeface="Arial" charset="0"/>
                <a:ea typeface="+mn-ea"/>
                <a:cs typeface="Arial" charset="0"/>
              </a:rPr>
              <a:t> directive, you can write more efficient concurrent algorithms with fewer locks.</a:t>
            </a:r>
            <a:br>
              <a:rPr lang="en-US" altLang="zh-CN" sz="1200" b="0" i="0" kern="1200" dirty="0">
                <a:solidFill>
                  <a:schemeClr val="tx1"/>
                </a:solidFill>
                <a:effectLst/>
                <a:latin typeface="Arial" charset="0"/>
                <a:ea typeface="+mn-ea"/>
                <a:cs typeface="Arial" charset="0"/>
              </a:rPr>
            </a:br>
            <a:endParaRPr lang="en-US" altLang="zh-CN" sz="1200" b="0" i="0" kern="1200" dirty="0">
              <a:solidFill>
                <a:schemeClr val="tx1"/>
              </a:solidFill>
              <a:effectLst/>
              <a:latin typeface="Arial" charset="0"/>
              <a:ea typeface="+mn-ea"/>
              <a:cs typeface="Arial" charset="0"/>
            </a:endParaRPr>
          </a:p>
          <a:p>
            <a:pPr fontAlgn="base"/>
            <a:r>
              <a:rPr lang="en-US" altLang="zh-CN" sz="1200" b="1" i="0" u="none" strike="noStrike" kern="1200" dirty="0">
                <a:solidFill>
                  <a:schemeClr val="tx1"/>
                </a:solidFill>
                <a:effectLst/>
                <a:latin typeface="Arial" charset="0"/>
                <a:ea typeface="+mn-ea"/>
                <a:cs typeface="Arial" charset="0"/>
                <a:hlinkClick r:id="rId5"/>
              </a:rPr>
              <a:t>#pragma </a:t>
            </a:r>
            <a:r>
              <a:rPr lang="en-US" altLang="zh-CN" sz="1200" b="1" i="0" u="none" strike="noStrike" kern="1200" dirty="0" err="1">
                <a:solidFill>
                  <a:schemeClr val="tx1"/>
                </a:solidFill>
                <a:effectLst/>
                <a:latin typeface="Arial" charset="0"/>
                <a:ea typeface="+mn-ea"/>
                <a:cs typeface="Arial" charset="0"/>
                <a:hlinkClick r:id="rId5"/>
              </a:rPr>
              <a:t>omp</a:t>
            </a:r>
            <a:r>
              <a:rPr lang="en-US" altLang="zh-CN" sz="1200" b="1" i="0" u="none" strike="noStrike" kern="1200" dirty="0">
                <a:solidFill>
                  <a:schemeClr val="tx1"/>
                </a:solidFill>
                <a:effectLst/>
                <a:latin typeface="Arial" charset="0"/>
                <a:ea typeface="+mn-ea"/>
                <a:cs typeface="Arial" charset="0"/>
                <a:hlinkClick r:id="rId5"/>
              </a:rPr>
              <a:t> barrier</a:t>
            </a:r>
            <a:r>
              <a:rPr lang="en-US" altLang="zh-CN" sz="1200" b="1" i="0" u="none" strike="noStrike" kern="1200" dirty="0">
                <a:solidFill>
                  <a:schemeClr val="tx1"/>
                </a:solidFill>
                <a:effectLst/>
                <a:latin typeface="Arial" charset="0"/>
                <a:ea typeface="+mn-ea"/>
                <a:cs typeface="Arial" charset="0"/>
              </a:rPr>
              <a:t>  </a:t>
            </a:r>
            <a:r>
              <a:rPr lang="en-US" altLang="zh-CN" sz="1200" b="0" i="0" kern="1200" dirty="0">
                <a:solidFill>
                  <a:schemeClr val="tx1"/>
                </a:solidFill>
                <a:effectLst/>
                <a:latin typeface="Arial" charset="0"/>
                <a:ea typeface="+mn-ea"/>
                <a:cs typeface="Arial" charset="0"/>
              </a:rPr>
              <a:t>The </a:t>
            </a:r>
            <a:r>
              <a:rPr lang="en-US" altLang="zh-CN" sz="1200" b="1" i="0" kern="1200" dirty="0" err="1">
                <a:solidFill>
                  <a:schemeClr val="tx1"/>
                </a:solidFill>
                <a:effectLst/>
                <a:latin typeface="Arial" charset="0"/>
                <a:ea typeface="+mn-ea"/>
                <a:cs typeface="Arial" charset="0"/>
              </a:rPr>
              <a:t>omp</a:t>
            </a:r>
            <a:r>
              <a:rPr lang="en-US" altLang="zh-CN" sz="1200" b="1" i="0" kern="1200" dirty="0">
                <a:solidFill>
                  <a:schemeClr val="tx1"/>
                </a:solidFill>
                <a:effectLst/>
                <a:latin typeface="Arial" charset="0"/>
                <a:ea typeface="+mn-ea"/>
                <a:cs typeface="Arial" charset="0"/>
              </a:rPr>
              <a:t> barrier</a:t>
            </a:r>
            <a:r>
              <a:rPr lang="en-US" altLang="zh-CN" sz="1200" b="0" i="0" kern="1200" dirty="0">
                <a:solidFill>
                  <a:schemeClr val="tx1"/>
                </a:solidFill>
                <a:effectLst/>
                <a:latin typeface="Arial" charset="0"/>
                <a:ea typeface="+mn-ea"/>
                <a:cs typeface="Arial" charset="0"/>
              </a:rPr>
              <a:t> directive identifies a synchronization point at which threads in a parallel region will not execute beyond the </a:t>
            </a:r>
            <a:r>
              <a:rPr lang="en-US" altLang="zh-CN" sz="1200" b="1" i="0" kern="1200" dirty="0" err="1">
                <a:solidFill>
                  <a:schemeClr val="tx1"/>
                </a:solidFill>
                <a:effectLst/>
                <a:latin typeface="Arial" charset="0"/>
                <a:ea typeface="+mn-ea"/>
                <a:cs typeface="Arial" charset="0"/>
              </a:rPr>
              <a:t>omp</a:t>
            </a:r>
            <a:r>
              <a:rPr lang="en-US" altLang="zh-CN" sz="1200" b="1" i="0" kern="1200" dirty="0">
                <a:solidFill>
                  <a:schemeClr val="tx1"/>
                </a:solidFill>
                <a:effectLst/>
                <a:latin typeface="Arial" charset="0"/>
                <a:ea typeface="+mn-ea"/>
                <a:cs typeface="Arial" charset="0"/>
              </a:rPr>
              <a:t> barrier</a:t>
            </a:r>
            <a:r>
              <a:rPr lang="en-US" altLang="zh-CN" sz="1200" b="0" i="0" kern="1200" dirty="0">
                <a:solidFill>
                  <a:schemeClr val="tx1"/>
                </a:solidFill>
                <a:effectLst/>
                <a:latin typeface="Arial" charset="0"/>
                <a:ea typeface="+mn-ea"/>
                <a:cs typeface="Arial" charset="0"/>
              </a:rPr>
              <a:t> until all other threads in the team complete all explicit tasks in the region.</a:t>
            </a:r>
            <a:br>
              <a:rPr lang="en-US" altLang="zh-CN" sz="1200" b="0" i="0" kern="1200" dirty="0">
                <a:solidFill>
                  <a:schemeClr val="tx1"/>
                </a:solidFill>
                <a:effectLst/>
                <a:latin typeface="Arial" charset="0"/>
                <a:ea typeface="+mn-ea"/>
                <a:cs typeface="Arial" charset="0"/>
              </a:rPr>
            </a:br>
            <a:endParaRPr lang="en-US" altLang="zh-CN" sz="1200" b="0" i="0" kern="1200" dirty="0">
              <a:solidFill>
                <a:schemeClr val="tx1"/>
              </a:solidFill>
              <a:effectLst/>
              <a:latin typeface="Arial" charset="0"/>
              <a:ea typeface="+mn-ea"/>
              <a:cs typeface="Arial" charset="0"/>
            </a:endParaRPr>
          </a:p>
          <a:p>
            <a:pPr fontAlgn="base"/>
            <a:r>
              <a:rPr lang="en-US" altLang="zh-CN" sz="1200" b="1" i="0" u="none" strike="noStrike" kern="1200" dirty="0">
                <a:solidFill>
                  <a:schemeClr val="tx1"/>
                </a:solidFill>
                <a:effectLst/>
                <a:latin typeface="Arial" charset="0"/>
                <a:ea typeface="+mn-ea"/>
                <a:cs typeface="Arial" charset="0"/>
                <a:hlinkClick r:id="rId6"/>
              </a:rPr>
              <a:t>#pragma </a:t>
            </a:r>
            <a:r>
              <a:rPr lang="en-US" altLang="zh-CN" sz="1200" b="1" i="0" u="none" strike="noStrike" kern="1200" dirty="0" err="1">
                <a:solidFill>
                  <a:schemeClr val="tx1"/>
                </a:solidFill>
                <a:effectLst/>
                <a:latin typeface="Arial" charset="0"/>
                <a:ea typeface="+mn-ea"/>
                <a:cs typeface="Arial" charset="0"/>
                <a:hlinkClick r:id="rId6"/>
              </a:rPr>
              <a:t>omp</a:t>
            </a:r>
            <a:r>
              <a:rPr lang="en-US" altLang="zh-CN" sz="1200" b="1" i="0" u="none" strike="noStrike" kern="1200" dirty="0">
                <a:solidFill>
                  <a:schemeClr val="tx1"/>
                </a:solidFill>
                <a:effectLst/>
                <a:latin typeface="Arial" charset="0"/>
                <a:ea typeface="+mn-ea"/>
                <a:cs typeface="Arial" charset="0"/>
                <a:hlinkClick r:id="rId6"/>
              </a:rPr>
              <a:t> critical</a:t>
            </a:r>
            <a:r>
              <a:rPr lang="en-US" altLang="zh-CN" sz="1200" b="1" i="0" u="none" strike="noStrike" kern="1200" dirty="0">
                <a:solidFill>
                  <a:schemeClr val="tx1"/>
                </a:solidFill>
                <a:effectLst/>
                <a:latin typeface="Arial" charset="0"/>
                <a:ea typeface="+mn-ea"/>
                <a:cs typeface="Arial" charset="0"/>
              </a:rPr>
              <a:t> </a:t>
            </a:r>
            <a:r>
              <a:rPr lang="en-US" altLang="zh-CN" sz="1200" b="0" i="0" kern="1200" dirty="0">
                <a:solidFill>
                  <a:schemeClr val="tx1"/>
                </a:solidFill>
                <a:effectLst/>
                <a:latin typeface="Arial" charset="0"/>
                <a:ea typeface="+mn-ea"/>
                <a:cs typeface="Arial" charset="0"/>
              </a:rPr>
              <a:t>The </a:t>
            </a:r>
            <a:r>
              <a:rPr lang="en-US" altLang="zh-CN" sz="1200" b="1" i="0" kern="1200" dirty="0" err="1">
                <a:solidFill>
                  <a:schemeClr val="tx1"/>
                </a:solidFill>
                <a:effectLst/>
                <a:latin typeface="Arial" charset="0"/>
                <a:ea typeface="+mn-ea"/>
                <a:cs typeface="Arial" charset="0"/>
              </a:rPr>
              <a:t>omp</a:t>
            </a:r>
            <a:r>
              <a:rPr lang="en-US" altLang="zh-CN" sz="1200" b="1" i="0" kern="1200" dirty="0">
                <a:solidFill>
                  <a:schemeClr val="tx1"/>
                </a:solidFill>
                <a:effectLst/>
                <a:latin typeface="Arial" charset="0"/>
                <a:ea typeface="+mn-ea"/>
                <a:cs typeface="Arial" charset="0"/>
              </a:rPr>
              <a:t> critical</a:t>
            </a:r>
            <a:r>
              <a:rPr lang="en-US" altLang="zh-CN" sz="1200" b="0" i="0" kern="1200" dirty="0">
                <a:solidFill>
                  <a:schemeClr val="tx1"/>
                </a:solidFill>
                <a:effectLst/>
                <a:latin typeface="Arial" charset="0"/>
                <a:ea typeface="+mn-ea"/>
                <a:cs typeface="Arial" charset="0"/>
              </a:rPr>
              <a:t> directive identifies a section of code that must be executed by a single thread at a time.</a:t>
            </a:r>
            <a:br>
              <a:rPr lang="en-US" altLang="zh-CN" sz="1200" b="0" i="0" kern="1200" dirty="0">
                <a:solidFill>
                  <a:schemeClr val="tx1"/>
                </a:solidFill>
                <a:effectLst/>
                <a:latin typeface="Arial" charset="0"/>
                <a:ea typeface="+mn-ea"/>
                <a:cs typeface="Arial" charset="0"/>
              </a:rPr>
            </a:br>
            <a:endParaRPr lang="en-US" altLang="zh-CN" sz="1200" b="0" i="0" kern="1200" dirty="0">
              <a:solidFill>
                <a:schemeClr val="tx1"/>
              </a:solidFill>
              <a:effectLst/>
              <a:latin typeface="Arial" charset="0"/>
              <a:ea typeface="+mn-ea"/>
              <a:cs typeface="Arial" charset="0"/>
            </a:endParaRPr>
          </a:p>
          <a:p>
            <a:pPr fontAlgn="base"/>
            <a:r>
              <a:rPr lang="en-US" altLang="zh-CN" sz="1200" b="1" i="0" u="none" strike="noStrike" kern="1200" dirty="0">
                <a:solidFill>
                  <a:schemeClr val="tx1"/>
                </a:solidFill>
                <a:effectLst/>
                <a:latin typeface="Arial" charset="0"/>
                <a:ea typeface="+mn-ea"/>
                <a:cs typeface="Arial" charset="0"/>
                <a:hlinkClick r:id="rId7"/>
              </a:rPr>
              <a:t>#pragma </a:t>
            </a:r>
            <a:r>
              <a:rPr lang="en-US" altLang="zh-CN" sz="1200" b="1" i="0" u="none" strike="noStrike" kern="1200" dirty="0" err="1">
                <a:solidFill>
                  <a:schemeClr val="tx1"/>
                </a:solidFill>
                <a:effectLst/>
                <a:latin typeface="Arial" charset="0"/>
                <a:ea typeface="+mn-ea"/>
                <a:cs typeface="Arial" charset="0"/>
                <a:hlinkClick r:id="rId7"/>
              </a:rPr>
              <a:t>omp</a:t>
            </a:r>
            <a:r>
              <a:rPr lang="en-US" altLang="zh-CN" sz="1200" b="1" i="0" u="none" strike="noStrike" kern="1200" dirty="0">
                <a:solidFill>
                  <a:schemeClr val="tx1"/>
                </a:solidFill>
                <a:effectLst/>
                <a:latin typeface="Arial" charset="0"/>
                <a:ea typeface="+mn-ea"/>
                <a:cs typeface="Arial" charset="0"/>
                <a:hlinkClick r:id="rId7"/>
              </a:rPr>
              <a:t> declare target</a:t>
            </a:r>
            <a:r>
              <a:rPr lang="en-US" altLang="zh-CN" sz="1200" b="1" i="0" u="none" strike="noStrike" kern="1200" dirty="0">
                <a:solidFill>
                  <a:schemeClr val="tx1"/>
                </a:solidFill>
                <a:effectLst/>
                <a:latin typeface="Arial" charset="0"/>
                <a:ea typeface="+mn-ea"/>
                <a:cs typeface="Arial" charset="0"/>
              </a:rPr>
              <a:t>  </a:t>
            </a:r>
            <a:r>
              <a:rPr lang="en-US" altLang="zh-CN" sz="1200" b="0" i="0" kern="1200" dirty="0">
                <a:solidFill>
                  <a:schemeClr val="tx1"/>
                </a:solidFill>
                <a:effectLst/>
                <a:latin typeface="Arial" charset="0"/>
                <a:ea typeface="+mn-ea"/>
                <a:cs typeface="Arial" charset="0"/>
              </a:rPr>
              <a:t>The </a:t>
            </a:r>
            <a:r>
              <a:rPr lang="en-US" altLang="zh-CN" sz="1200" b="1" i="0" kern="1200" dirty="0" err="1">
                <a:solidFill>
                  <a:schemeClr val="tx1"/>
                </a:solidFill>
                <a:effectLst/>
                <a:latin typeface="Arial" charset="0"/>
                <a:ea typeface="+mn-ea"/>
                <a:cs typeface="Arial" charset="0"/>
              </a:rPr>
              <a:t>omp</a:t>
            </a:r>
            <a:r>
              <a:rPr lang="en-US" altLang="zh-CN" sz="1200" b="1" i="0" kern="1200" dirty="0">
                <a:solidFill>
                  <a:schemeClr val="tx1"/>
                </a:solidFill>
                <a:effectLst/>
                <a:latin typeface="Arial" charset="0"/>
                <a:ea typeface="+mn-ea"/>
                <a:cs typeface="Arial" charset="0"/>
              </a:rPr>
              <a:t> declare target</a:t>
            </a:r>
            <a:r>
              <a:rPr lang="en-US" altLang="zh-CN" sz="1200" b="0" i="0" kern="1200" dirty="0">
                <a:solidFill>
                  <a:schemeClr val="tx1"/>
                </a:solidFill>
                <a:effectLst/>
                <a:latin typeface="Arial" charset="0"/>
                <a:ea typeface="+mn-ea"/>
                <a:cs typeface="Arial" charset="0"/>
              </a:rPr>
              <a:t> directive specifies that variables and functions are mapped to a device so that these variables and functions can be accessed or executed on the device.</a:t>
            </a:r>
            <a:br>
              <a:rPr lang="en-US" altLang="zh-CN" sz="1200" b="0" i="0" kern="1200" dirty="0">
                <a:solidFill>
                  <a:schemeClr val="tx1"/>
                </a:solidFill>
                <a:effectLst/>
                <a:latin typeface="Arial" charset="0"/>
                <a:ea typeface="+mn-ea"/>
                <a:cs typeface="Arial" charset="0"/>
              </a:rPr>
            </a:br>
            <a:endParaRPr lang="en-US" altLang="zh-CN" sz="1200" b="0" i="0" kern="1200" dirty="0">
              <a:solidFill>
                <a:schemeClr val="tx1"/>
              </a:solidFill>
              <a:effectLst/>
              <a:latin typeface="Arial" charset="0"/>
              <a:ea typeface="+mn-ea"/>
              <a:cs typeface="Arial" charset="0"/>
            </a:endParaRPr>
          </a:p>
          <a:p>
            <a:pPr fontAlgn="base"/>
            <a:r>
              <a:rPr lang="en-US" altLang="zh-CN" sz="1200" b="1" i="0" u="none" strike="noStrike" kern="1200" dirty="0">
                <a:solidFill>
                  <a:schemeClr val="tx1"/>
                </a:solidFill>
                <a:effectLst/>
                <a:latin typeface="Arial" charset="0"/>
                <a:ea typeface="+mn-ea"/>
                <a:cs typeface="Arial" charset="0"/>
                <a:hlinkClick r:id="rId8"/>
              </a:rPr>
              <a:t>#pragma </a:t>
            </a:r>
            <a:r>
              <a:rPr lang="en-US" altLang="zh-CN" sz="1200" b="1" i="0" u="none" strike="noStrike" kern="1200" dirty="0" err="1">
                <a:solidFill>
                  <a:schemeClr val="tx1"/>
                </a:solidFill>
                <a:effectLst/>
                <a:latin typeface="Arial" charset="0"/>
                <a:ea typeface="+mn-ea"/>
                <a:cs typeface="Arial" charset="0"/>
                <a:hlinkClick r:id="rId8"/>
              </a:rPr>
              <a:t>omp</a:t>
            </a:r>
            <a:r>
              <a:rPr lang="en-US" altLang="zh-CN" sz="1200" b="1" i="0" u="none" strike="noStrike" kern="1200" dirty="0">
                <a:solidFill>
                  <a:schemeClr val="tx1"/>
                </a:solidFill>
                <a:effectLst/>
                <a:latin typeface="Arial" charset="0"/>
                <a:ea typeface="+mn-ea"/>
                <a:cs typeface="Arial" charset="0"/>
                <a:hlinkClick r:id="rId8"/>
              </a:rPr>
              <a:t> distribute</a:t>
            </a:r>
            <a:r>
              <a:rPr lang="en-US" altLang="zh-CN" sz="1200" b="1" i="0" u="none" strike="noStrike" kern="1200" dirty="0">
                <a:solidFill>
                  <a:schemeClr val="tx1"/>
                </a:solidFill>
                <a:effectLst/>
                <a:latin typeface="Arial" charset="0"/>
                <a:ea typeface="+mn-ea"/>
                <a:cs typeface="Arial" charset="0"/>
              </a:rPr>
              <a:t> </a:t>
            </a:r>
            <a:r>
              <a:rPr lang="en-US" altLang="zh-CN" sz="1200" b="0" i="0" kern="1200" dirty="0">
                <a:solidFill>
                  <a:schemeClr val="tx1"/>
                </a:solidFill>
                <a:effectLst/>
                <a:latin typeface="Arial" charset="0"/>
                <a:ea typeface="+mn-ea"/>
                <a:cs typeface="Arial" charset="0"/>
              </a:rPr>
              <a:t>The </a:t>
            </a:r>
            <a:r>
              <a:rPr lang="en-US" altLang="zh-CN" sz="1200" b="1" i="0" kern="1200" dirty="0" err="1">
                <a:solidFill>
                  <a:schemeClr val="tx1"/>
                </a:solidFill>
                <a:effectLst/>
                <a:latin typeface="Arial" charset="0"/>
                <a:ea typeface="+mn-ea"/>
                <a:cs typeface="Arial" charset="0"/>
              </a:rPr>
              <a:t>omp</a:t>
            </a:r>
            <a:r>
              <a:rPr lang="en-US" altLang="zh-CN" sz="1200" b="1" i="0" kern="1200" dirty="0">
                <a:solidFill>
                  <a:schemeClr val="tx1"/>
                </a:solidFill>
                <a:effectLst/>
                <a:latin typeface="Arial" charset="0"/>
                <a:ea typeface="+mn-ea"/>
                <a:cs typeface="Arial" charset="0"/>
              </a:rPr>
              <a:t> distribute</a:t>
            </a:r>
            <a:r>
              <a:rPr lang="en-US" altLang="zh-CN" sz="1200" b="0" i="0" kern="1200" dirty="0">
                <a:solidFill>
                  <a:schemeClr val="tx1"/>
                </a:solidFill>
                <a:effectLst/>
                <a:latin typeface="Arial" charset="0"/>
                <a:ea typeface="+mn-ea"/>
                <a:cs typeface="Arial" charset="0"/>
              </a:rPr>
              <a:t> directive specifies that the iterations of one or more loops will be executed by the thread teams in the context of their implicit tasks. The iterations are distributed across the master threads of all teams that execute the teams region to which the distribute region binds.</a:t>
            </a:r>
            <a:br>
              <a:rPr lang="en-US" altLang="zh-CN" sz="1200" b="0" i="0" kern="1200" dirty="0">
                <a:solidFill>
                  <a:schemeClr val="tx1"/>
                </a:solidFill>
                <a:effectLst/>
                <a:latin typeface="Arial" charset="0"/>
                <a:ea typeface="+mn-ea"/>
                <a:cs typeface="Arial" charset="0"/>
              </a:rPr>
            </a:br>
            <a:endParaRPr lang="en-US" altLang="zh-CN" sz="1200" b="0" i="0" kern="1200" dirty="0">
              <a:solidFill>
                <a:schemeClr val="tx1"/>
              </a:solidFill>
              <a:effectLst/>
              <a:latin typeface="Arial" charset="0"/>
              <a:ea typeface="+mn-ea"/>
              <a:cs typeface="Arial" charset="0"/>
            </a:endParaRPr>
          </a:p>
          <a:p>
            <a:pPr fontAlgn="base"/>
            <a:r>
              <a:rPr lang="en-US" altLang="zh-CN" sz="1200" b="1" i="0" u="none" strike="noStrike" kern="1200" dirty="0">
                <a:solidFill>
                  <a:schemeClr val="tx1"/>
                </a:solidFill>
                <a:effectLst/>
                <a:latin typeface="Arial" charset="0"/>
                <a:ea typeface="+mn-ea"/>
                <a:cs typeface="Arial" charset="0"/>
                <a:hlinkClick r:id="rId9"/>
              </a:rPr>
              <a:t>#pragma </a:t>
            </a:r>
            <a:r>
              <a:rPr lang="en-US" altLang="zh-CN" sz="1200" b="1" i="0" u="none" strike="noStrike" kern="1200" dirty="0" err="1">
                <a:solidFill>
                  <a:schemeClr val="tx1"/>
                </a:solidFill>
                <a:effectLst/>
                <a:latin typeface="Arial" charset="0"/>
                <a:ea typeface="+mn-ea"/>
                <a:cs typeface="Arial" charset="0"/>
                <a:hlinkClick r:id="rId9"/>
              </a:rPr>
              <a:t>omp</a:t>
            </a:r>
            <a:r>
              <a:rPr lang="en-US" altLang="zh-CN" sz="1200" b="1" i="0" u="none" strike="noStrike" kern="1200" dirty="0">
                <a:solidFill>
                  <a:schemeClr val="tx1"/>
                </a:solidFill>
                <a:effectLst/>
                <a:latin typeface="Arial" charset="0"/>
                <a:ea typeface="+mn-ea"/>
                <a:cs typeface="Arial" charset="0"/>
                <a:hlinkClick r:id="rId9"/>
              </a:rPr>
              <a:t> distribute parallel for</a:t>
            </a:r>
            <a:r>
              <a:rPr lang="en-US" altLang="zh-CN" sz="1200" b="1" i="0" u="none" strike="noStrike" kern="1200" dirty="0">
                <a:solidFill>
                  <a:schemeClr val="tx1"/>
                </a:solidFill>
                <a:effectLst/>
                <a:latin typeface="Arial" charset="0"/>
                <a:ea typeface="+mn-ea"/>
                <a:cs typeface="Arial" charset="0"/>
              </a:rPr>
              <a:t> </a:t>
            </a:r>
            <a:r>
              <a:rPr lang="en-US" altLang="zh-CN" sz="1200" b="0" i="0" kern="1200" dirty="0">
                <a:solidFill>
                  <a:schemeClr val="tx1"/>
                </a:solidFill>
                <a:effectLst/>
                <a:latin typeface="Arial" charset="0"/>
                <a:ea typeface="+mn-ea"/>
                <a:cs typeface="Arial" charset="0"/>
              </a:rPr>
              <a:t>The </a:t>
            </a:r>
            <a:r>
              <a:rPr lang="en-US" altLang="zh-CN" sz="1200" b="1" i="0" kern="1200" dirty="0" err="1">
                <a:solidFill>
                  <a:schemeClr val="tx1"/>
                </a:solidFill>
                <a:effectLst/>
                <a:latin typeface="Arial" charset="0"/>
                <a:ea typeface="+mn-ea"/>
                <a:cs typeface="Arial" charset="0"/>
              </a:rPr>
              <a:t>omp</a:t>
            </a:r>
            <a:r>
              <a:rPr lang="en-US" altLang="zh-CN" sz="1200" b="1" i="0" kern="1200" dirty="0">
                <a:solidFill>
                  <a:schemeClr val="tx1"/>
                </a:solidFill>
                <a:effectLst/>
                <a:latin typeface="Arial" charset="0"/>
                <a:ea typeface="+mn-ea"/>
                <a:cs typeface="Arial" charset="0"/>
              </a:rPr>
              <a:t> distribute parallel for</a:t>
            </a:r>
            <a:r>
              <a:rPr lang="en-US" altLang="zh-CN" sz="1200" b="0" i="0" kern="1200" dirty="0">
                <a:solidFill>
                  <a:schemeClr val="tx1"/>
                </a:solidFill>
                <a:effectLst/>
                <a:latin typeface="Arial" charset="0"/>
                <a:ea typeface="+mn-ea"/>
                <a:cs typeface="Arial" charset="0"/>
              </a:rPr>
              <a:t> directive executes a loop using multiple teams where each team typically consists of several threads. The loop iterations are distributed across the teams in chunks in round robin fashion.</a:t>
            </a:r>
            <a:br>
              <a:rPr lang="en-US" altLang="zh-CN" sz="1200" b="0" i="0" kern="1200" dirty="0">
                <a:solidFill>
                  <a:schemeClr val="tx1"/>
                </a:solidFill>
                <a:effectLst/>
                <a:latin typeface="Arial" charset="0"/>
                <a:ea typeface="+mn-ea"/>
                <a:cs typeface="Arial" charset="0"/>
              </a:rPr>
            </a:br>
            <a:endParaRPr lang="en-US" altLang="zh-CN" sz="1200" b="0" i="0" kern="1200" dirty="0">
              <a:solidFill>
                <a:schemeClr val="tx1"/>
              </a:solidFill>
              <a:effectLst/>
              <a:latin typeface="Arial" charset="0"/>
              <a:ea typeface="+mn-ea"/>
              <a:cs typeface="Arial" charset="0"/>
            </a:endParaRPr>
          </a:p>
          <a:p>
            <a:pPr fontAlgn="base"/>
            <a:r>
              <a:rPr lang="en-US" altLang="zh-CN" sz="1200" b="1" i="0" u="none" strike="noStrike" kern="1200" dirty="0">
                <a:solidFill>
                  <a:schemeClr val="tx1"/>
                </a:solidFill>
                <a:effectLst/>
                <a:latin typeface="Arial" charset="0"/>
                <a:ea typeface="+mn-ea"/>
                <a:cs typeface="Arial" charset="0"/>
                <a:hlinkClick r:id="rId10"/>
              </a:rPr>
              <a:t>#pragma </a:t>
            </a:r>
            <a:r>
              <a:rPr lang="en-US" altLang="zh-CN" sz="1200" b="1" i="0" u="none" strike="noStrike" kern="1200" dirty="0" err="1">
                <a:solidFill>
                  <a:schemeClr val="tx1"/>
                </a:solidFill>
                <a:effectLst/>
                <a:latin typeface="Arial" charset="0"/>
                <a:ea typeface="+mn-ea"/>
                <a:cs typeface="Arial" charset="0"/>
                <a:hlinkClick r:id="rId10"/>
              </a:rPr>
              <a:t>omp</a:t>
            </a:r>
            <a:r>
              <a:rPr lang="en-US" altLang="zh-CN" sz="1200" b="1" i="0" u="none" strike="noStrike" kern="1200" dirty="0">
                <a:solidFill>
                  <a:schemeClr val="tx1"/>
                </a:solidFill>
                <a:effectLst/>
                <a:latin typeface="Arial" charset="0"/>
                <a:ea typeface="+mn-ea"/>
                <a:cs typeface="Arial" charset="0"/>
                <a:hlinkClick r:id="rId10"/>
              </a:rPr>
              <a:t> flush</a:t>
            </a:r>
            <a:r>
              <a:rPr lang="en-US" altLang="zh-CN" sz="1200" b="1" i="0" u="none" strike="noStrike" kern="1200" dirty="0">
                <a:solidFill>
                  <a:schemeClr val="tx1"/>
                </a:solidFill>
                <a:effectLst/>
                <a:latin typeface="Arial" charset="0"/>
                <a:ea typeface="+mn-ea"/>
                <a:cs typeface="Arial" charset="0"/>
              </a:rPr>
              <a:t> </a:t>
            </a:r>
            <a:r>
              <a:rPr lang="en-US" altLang="zh-CN" sz="1200" b="0" i="0" kern="1200" dirty="0">
                <a:solidFill>
                  <a:schemeClr val="tx1"/>
                </a:solidFill>
                <a:effectLst/>
                <a:latin typeface="Arial" charset="0"/>
                <a:ea typeface="+mn-ea"/>
                <a:cs typeface="Arial" charset="0"/>
              </a:rPr>
              <a:t>The </a:t>
            </a:r>
            <a:r>
              <a:rPr lang="en-US" altLang="zh-CN" sz="1200" b="1" i="0" kern="1200" dirty="0" err="1">
                <a:solidFill>
                  <a:schemeClr val="tx1"/>
                </a:solidFill>
                <a:effectLst/>
                <a:latin typeface="Arial" charset="0"/>
                <a:ea typeface="+mn-ea"/>
                <a:cs typeface="Arial" charset="0"/>
              </a:rPr>
              <a:t>omp</a:t>
            </a:r>
            <a:r>
              <a:rPr lang="en-US" altLang="zh-CN" sz="1200" b="1" i="0" kern="1200" dirty="0">
                <a:solidFill>
                  <a:schemeClr val="tx1"/>
                </a:solidFill>
                <a:effectLst/>
                <a:latin typeface="Arial" charset="0"/>
                <a:ea typeface="+mn-ea"/>
                <a:cs typeface="Arial" charset="0"/>
              </a:rPr>
              <a:t> flush</a:t>
            </a:r>
            <a:r>
              <a:rPr lang="en-US" altLang="zh-CN" sz="1200" b="0" i="0" kern="1200" dirty="0">
                <a:solidFill>
                  <a:schemeClr val="tx1"/>
                </a:solidFill>
                <a:effectLst/>
                <a:latin typeface="Arial" charset="0"/>
                <a:ea typeface="+mn-ea"/>
                <a:cs typeface="Arial" charset="0"/>
              </a:rPr>
              <a:t> directive identifies a point at which the compiler ensures that all threads in a parallel region have the same view of specified objects in memory</a:t>
            </a:r>
            <a:br>
              <a:rPr lang="en-US" altLang="zh-CN" sz="1200" b="0" i="0" kern="1200" dirty="0">
                <a:solidFill>
                  <a:schemeClr val="tx1"/>
                </a:solidFill>
                <a:effectLst/>
                <a:latin typeface="Arial" charset="0"/>
                <a:ea typeface="+mn-ea"/>
                <a:cs typeface="Arial" charset="0"/>
              </a:rPr>
            </a:br>
            <a:endParaRPr lang="en-US" altLang="zh-CN" sz="1200" b="0" i="0" kern="1200" dirty="0">
              <a:solidFill>
                <a:schemeClr val="tx1"/>
              </a:solidFill>
              <a:effectLst/>
              <a:latin typeface="Arial" charset="0"/>
              <a:ea typeface="+mn-ea"/>
              <a:cs typeface="Arial" charset="0"/>
            </a:endParaRPr>
          </a:p>
          <a:p>
            <a:pPr fontAlgn="base"/>
            <a:r>
              <a:rPr lang="en-US" altLang="zh-CN" sz="1200" b="1" i="0" u="none" strike="noStrike" kern="1200" dirty="0">
                <a:solidFill>
                  <a:schemeClr val="tx1"/>
                </a:solidFill>
                <a:effectLst/>
                <a:latin typeface="Arial" charset="0"/>
                <a:ea typeface="+mn-ea"/>
                <a:cs typeface="Arial" charset="0"/>
                <a:hlinkClick r:id="rId11"/>
              </a:rPr>
              <a:t>#pragma </a:t>
            </a:r>
            <a:r>
              <a:rPr lang="en-US" altLang="zh-CN" sz="1200" b="1" i="0" u="none" strike="noStrike" kern="1200" dirty="0" err="1">
                <a:solidFill>
                  <a:schemeClr val="tx1"/>
                </a:solidFill>
                <a:effectLst/>
                <a:latin typeface="Arial" charset="0"/>
                <a:ea typeface="+mn-ea"/>
                <a:cs typeface="Arial" charset="0"/>
                <a:hlinkClick r:id="rId11"/>
              </a:rPr>
              <a:t>omp</a:t>
            </a:r>
            <a:r>
              <a:rPr lang="en-US" altLang="zh-CN" sz="1200" b="1" i="0" u="none" strike="noStrike" kern="1200" dirty="0">
                <a:solidFill>
                  <a:schemeClr val="tx1"/>
                </a:solidFill>
                <a:effectLst/>
                <a:latin typeface="Arial" charset="0"/>
                <a:ea typeface="+mn-ea"/>
                <a:cs typeface="Arial" charset="0"/>
                <a:hlinkClick r:id="rId11"/>
              </a:rPr>
              <a:t> for</a:t>
            </a:r>
            <a:r>
              <a:rPr lang="en-US" altLang="zh-CN" sz="1200" b="1" i="0" u="none" strike="noStrike" kern="1200" dirty="0">
                <a:solidFill>
                  <a:schemeClr val="tx1"/>
                </a:solidFill>
                <a:effectLst/>
                <a:latin typeface="Arial" charset="0"/>
                <a:ea typeface="+mn-ea"/>
                <a:cs typeface="Arial" charset="0"/>
              </a:rPr>
              <a:t>  </a:t>
            </a:r>
            <a:r>
              <a:rPr lang="en-US" altLang="zh-CN" sz="1200" b="0" i="0" kern="1200" dirty="0">
                <a:solidFill>
                  <a:schemeClr val="tx1"/>
                </a:solidFill>
                <a:effectLst/>
                <a:latin typeface="Arial" charset="0"/>
                <a:ea typeface="+mn-ea"/>
                <a:cs typeface="Arial" charset="0"/>
              </a:rPr>
              <a:t>The </a:t>
            </a:r>
            <a:r>
              <a:rPr lang="en-US" altLang="zh-CN" sz="1200" b="1" i="0" kern="1200" dirty="0" err="1">
                <a:solidFill>
                  <a:schemeClr val="tx1"/>
                </a:solidFill>
                <a:effectLst/>
                <a:latin typeface="Arial" charset="0"/>
                <a:ea typeface="+mn-ea"/>
                <a:cs typeface="Arial" charset="0"/>
              </a:rPr>
              <a:t>omp</a:t>
            </a:r>
            <a:r>
              <a:rPr lang="en-US" altLang="zh-CN" sz="1200" b="1" i="0" kern="1200" dirty="0">
                <a:solidFill>
                  <a:schemeClr val="tx1"/>
                </a:solidFill>
                <a:effectLst/>
                <a:latin typeface="Arial" charset="0"/>
                <a:ea typeface="+mn-ea"/>
                <a:cs typeface="Arial" charset="0"/>
              </a:rPr>
              <a:t> for</a:t>
            </a:r>
            <a:r>
              <a:rPr lang="en-US" altLang="zh-CN" sz="1200" b="0" i="0" kern="1200" dirty="0">
                <a:solidFill>
                  <a:schemeClr val="tx1"/>
                </a:solidFill>
                <a:effectLst/>
                <a:latin typeface="Arial" charset="0"/>
                <a:ea typeface="+mn-ea"/>
                <a:cs typeface="Arial" charset="0"/>
              </a:rPr>
              <a:t> directive instructs the compiler to distribute loop iterations within the team of threads that encounters this work-sharing construct.</a:t>
            </a:r>
            <a:br>
              <a:rPr lang="en-US" altLang="zh-CN" sz="1200" b="0" i="0" kern="1200" dirty="0">
                <a:solidFill>
                  <a:schemeClr val="tx1"/>
                </a:solidFill>
                <a:effectLst/>
                <a:latin typeface="Arial" charset="0"/>
                <a:ea typeface="+mn-ea"/>
                <a:cs typeface="Arial" charset="0"/>
              </a:rPr>
            </a:br>
            <a:endParaRPr lang="en-US" altLang="zh-CN" sz="1200" b="0" i="0" kern="1200" dirty="0">
              <a:solidFill>
                <a:schemeClr val="tx1"/>
              </a:solidFill>
              <a:effectLst/>
              <a:latin typeface="Arial" charset="0"/>
              <a:ea typeface="+mn-ea"/>
              <a:cs typeface="Arial" charset="0"/>
            </a:endParaRPr>
          </a:p>
          <a:p>
            <a:pPr fontAlgn="base"/>
            <a:r>
              <a:rPr lang="en-US" altLang="zh-CN" sz="1200" b="1" i="0" u="none" strike="noStrike" kern="1200" dirty="0">
                <a:solidFill>
                  <a:schemeClr val="tx1"/>
                </a:solidFill>
                <a:effectLst/>
                <a:latin typeface="Arial" charset="0"/>
                <a:ea typeface="+mn-ea"/>
                <a:cs typeface="Arial" charset="0"/>
                <a:hlinkClick r:id="rId12"/>
              </a:rPr>
              <a:t>#pragma </a:t>
            </a:r>
            <a:r>
              <a:rPr lang="en-US" altLang="zh-CN" sz="1200" b="1" i="0" u="none" strike="noStrike" kern="1200" dirty="0" err="1">
                <a:solidFill>
                  <a:schemeClr val="tx1"/>
                </a:solidFill>
                <a:effectLst/>
                <a:latin typeface="Arial" charset="0"/>
                <a:ea typeface="+mn-ea"/>
                <a:cs typeface="Arial" charset="0"/>
                <a:hlinkClick r:id="rId12"/>
              </a:rPr>
              <a:t>omp</a:t>
            </a:r>
            <a:r>
              <a:rPr lang="en-US" altLang="zh-CN" sz="1200" b="1" i="0" u="none" strike="noStrike" kern="1200" dirty="0">
                <a:solidFill>
                  <a:schemeClr val="tx1"/>
                </a:solidFill>
                <a:effectLst/>
                <a:latin typeface="Arial" charset="0"/>
                <a:ea typeface="+mn-ea"/>
                <a:cs typeface="Arial" charset="0"/>
                <a:hlinkClick r:id="rId12"/>
              </a:rPr>
              <a:t> master</a:t>
            </a:r>
            <a:r>
              <a:rPr lang="en-US" altLang="zh-CN" sz="1200" b="1" i="0" u="none" strike="noStrike" kern="1200" dirty="0">
                <a:solidFill>
                  <a:schemeClr val="tx1"/>
                </a:solidFill>
                <a:effectLst/>
                <a:latin typeface="Arial" charset="0"/>
                <a:ea typeface="+mn-ea"/>
                <a:cs typeface="Arial" charset="0"/>
              </a:rPr>
              <a:t> </a:t>
            </a:r>
            <a:r>
              <a:rPr lang="en-US" altLang="zh-CN" sz="1200" b="0" i="0" kern="1200" dirty="0">
                <a:solidFill>
                  <a:schemeClr val="tx1"/>
                </a:solidFill>
                <a:effectLst/>
                <a:latin typeface="Arial" charset="0"/>
                <a:ea typeface="+mn-ea"/>
                <a:cs typeface="Arial" charset="0"/>
              </a:rPr>
              <a:t>The </a:t>
            </a:r>
            <a:r>
              <a:rPr lang="en-US" altLang="zh-CN" sz="1200" b="1" i="0" kern="1200" dirty="0" err="1">
                <a:solidFill>
                  <a:schemeClr val="tx1"/>
                </a:solidFill>
                <a:effectLst/>
                <a:latin typeface="Arial" charset="0"/>
                <a:ea typeface="+mn-ea"/>
                <a:cs typeface="Arial" charset="0"/>
              </a:rPr>
              <a:t>omp</a:t>
            </a:r>
            <a:r>
              <a:rPr lang="en-US" altLang="zh-CN" sz="1200" b="1" i="0" kern="1200" dirty="0">
                <a:solidFill>
                  <a:schemeClr val="tx1"/>
                </a:solidFill>
                <a:effectLst/>
                <a:latin typeface="Arial" charset="0"/>
                <a:ea typeface="+mn-ea"/>
                <a:cs typeface="Arial" charset="0"/>
              </a:rPr>
              <a:t> master</a:t>
            </a:r>
            <a:r>
              <a:rPr lang="en-US" altLang="zh-CN" sz="1200" b="0" i="0" kern="1200" dirty="0">
                <a:solidFill>
                  <a:schemeClr val="tx1"/>
                </a:solidFill>
                <a:effectLst/>
                <a:latin typeface="Arial" charset="0"/>
                <a:ea typeface="+mn-ea"/>
                <a:cs typeface="Arial" charset="0"/>
              </a:rPr>
              <a:t> directive identifies a section of code that must be run only by the master thread.</a:t>
            </a:r>
            <a:br>
              <a:rPr lang="en-US" altLang="zh-CN" sz="1200" b="0" i="0" kern="1200" dirty="0">
                <a:solidFill>
                  <a:schemeClr val="tx1"/>
                </a:solidFill>
                <a:effectLst/>
                <a:latin typeface="Arial" charset="0"/>
                <a:ea typeface="+mn-ea"/>
                <a:cs typeface="Arial" charset="0"/>
              </a:rPr>
            </a:br>
            <a:endParaRPr lang="en-US" altLang="zh-CN" sz="1200" b="0" i="0" kern="1200" dirty="0">
              <a:solidFill>
                <a:schemeClr val="tx1"/>
              </a:solidFill>
              <a:effectLst/>
              <a:latin typeface="Arial" charset="0"/>
              <a:ea typeface="+mn-ea"/>
              <a:cs typeface="Arial" charset="0"/>
            </a:endParaRPr>
          </a:p>
          <a:p>
            <a:pPr fontAlgn="base"/>
            <a:r>
              <a:rPr lang="en-US" altLang="zh-CN" sz="1200" b="1" i="0" u="none" strike="noStrike" kern="1200" dirty="0">
                <a:solidFill>
                  <a:schemeClr val="tx1"/>
                </a:solidFill>
                <a:effectLst/>
                <a:latin typeface="Arial" charset="0"/>
                <a:ea typeface="+mn-ea"/>
                <a:cs typeface="Arial" charset="0"/>
                <a:hlinkClick r:id="rId13"/>
              </a:rPr>
              <a:t>#pragma </a:t>
            </a:r>
            <a:r>
              <a:rPr lang="en-US" altLang="zh-CN" sz="1200" b="1" i="0" u="none" strike="noStrike" kern="1200" dirty="0" err="1">
                <a:solidFill>
                  <a:schemeClr val="tx1"/>
                </a:solidFill>
                <a:effectLst/>
                <a:latin typeface="Arial" charset="0"/>
                <a:ea typeface="+mn-ea"/>
                <a:cs typeface="Arial" charset="0"/>
                <a:hlinkClick r:id="rId13"/>
              </a:rPr>
              <a:t>omp</a:t>
            </a:r>
            <a:r>
              <a:rPr lang="en-US" altLang="zh-CN" sz="1200" b="1" i="0" u="none" strike="noStrike" kern="1200" dirty="0">
                <a:solidFill>
                  <a:schemeClr val="tx1"/>
                </a:solidFill>
                <a:effectLst/>
                <a:latin typeface="Arial" charset="0"/>
                <a:ea typeface="+mn-ea"/>
                <a:cs typeface="Arial" charset="0"/>
                <a:hlinkClick r:id="rId13"/>
              </a:rPr>
              <a:t> ordered</a:t>
            </a:r>
            <a:r>
              <a:rPr lang="en-US" altLang="zh-CN" sz="1200" b="1" i="0" u="none" strike="noStrike" kern="1200" dirty="0">
                <a:solidFill>
                  <a:schemeClr val="tx1"/>
                </a:solidFill>
                <a:effectLst/>
                <a:latin typeface="Arial" charset="0"/>
                <a:ea typeface="+mn-ea"/>
                <a:cs typeface="Arial" charset="0"/>
              </a:rPr>
              <a:t> </a:t>
            </a:r>
            <a:r>
              <a:rPr lang="en-US" altLang="zh-CN" sz="1200" b="0" i="0" kern="1200" dirty="0">
                <a:solidFill>
                  <a:schemeClr val="tx1"/>
                </a:solidFill>
                <a:effectLst/>
                <a:latin typeface="Arial" charset="0"/>
                <a:ea typeface="+mn-ea"/>
                <a:cs typeface="Arial" charset="0"/>
              </a:rPr>
              <a:t>The </a:t>
            </a:r>
            <a:r>
              <a:rPr lang="en-US" altLang="zh-CN" sz="1200" b="1" i="0" kern="1200" dirty="0" err="1">
                <a:solidFill>
                  <a:schemeClr val="tx1"/>
                </a:solidFill>
                <a:effectLst/>
                <a:latin typeface="Arial" charset="0"/>
                <a:ea typeface="+mn-ea"/>
                <a:cs typeface="Arial" charset="0"/>
              </a:rPr>
              <a:t>omp</a:t>
            </a:r>
            <a:r>
              <a:rPr lang="en-US" altLang="zh-CN" sz="1200" b="1" i="0" kern="1200" dirty="0">
                <a:solidFill>
                  <a:schemeClr val="tx1"/>
                </a:solidFill>
                <a:effectLst/>
                <a:latin typeface="Arial" charset="0"/>
                <a:ea typeface="+mn-ea"/>
                <a:cs typeface="Arial" charset="0"/>
              </a:rPr>
              <a:t> ordered</a:t>
            </a:r>
            <a:r>
              <a:rPr lang="en-US" altLang="zh-CN" sz="1200" b="0" i="0" kern="1200" dirty="0">
                <a:solidFill>
                  <a:schemeClr val="tx1"/>
                </a:solidFill>
                <a:effectLst/>
                <a:latin typeface="Arial" charset="0"/>
                <a:ea typeface="+mn-ea"/>
                <a:cs typeface="Arial" charset="0"/>
              </a:rPr>
              <a:t> directive identifies a structured block of code that must be executed in sequential order.</a:t>
            </a:r>
            <a:br>
              <a:rPr lang="en-US" altLang="zh-CN" sz="1200" b="0" i="0" kern="1200" dirty="0">
                <a:solidFill>
                  <a:schemeClr val="tx1"/>
                </a:solidFill>
                <a:effectLst/>
                <a:latin typeface="Arial" charset="0"/>
                <a:ea typeface="+mn-ea"/>
                <a:cs typeface="Arial" charset="0"/>
              </a:rPr>
            </a:br>
            <a:endParaRPr lang="en-US" altLang="zh-CN" sz="1200" b="0" i="0" kern="1200" dirty="0">
              <a:solidFill>
                <a:schemeClr val="tx1"/>
              </a:solidFill>
              <a:effectLst/>
              <a:latin typeface="Arial" charset="0"/>
              <a:ea typeface="+mn-ea"/>
              <a:cs typeface="Arial" charset="0"/>
            </a:endParaRPr>
          </a:p>
          <a:p>
            <a:pPr fontAlgn="base"/>
            <a:r>
              <a:rPr lang="en-US" altLang="zh-CN" sz="1200" b="1" i="0" u="none" strike="noStrike" kern="1200" dirty="0">
                <a:solidFill>
                  <a:schemeClr val="tx1"/>
                </a:solidFill>
                <a:effectLst/>
                <a:latin typeface="Arial" charset="0"/>
                <a:ea typeface="+mn-ea"/>
                <a:cs typeface="Arial" charset="0"/>
                <a:hlinkClick r:id="rId14"/>
              </a:rPr>
              <a:t>#pragma </a:t>
            </a:r>
            <a:r>
              <a:rPr lang="en-US" altLang="zh-CN" sz="1200" b="1" i="0" u="none" strike="noStrike" kern="1200" dirty="0" err="1">
                <a:solidFill>
                  <a:schemeClr val="tx1"/>
                </a:solidFill>
                <a:effectLst/>
                <a:latin typeface="Arial" charset="0"/>
                <a:ea typeface="+mn-ea"/>
                <a:cs typeface="Arial" charset="0"/>
                <a:hlinkClick r:id="rId14"/>
              </a:rPr>
              <a:t>omp</a:t>
            </a:r>
            <a:r>
              <a:rPr lang="en-US" altLang="zh-CN" sz="1200" b="1" i="0" u="none" strike="noStrike" kern="1200" dirty="0">
                <a:solidFill>
                  <a:schemeClr val="tx1"/>
                </a:solidFill>
                <a:effectLst/>
                <a:latin typeface="Arial" charset="0"/>
                <a:ea typeface="+mn-ea"/>
                <a:cs typeface="Arial" charset="0"/>
                <a:hlinkClick r:id="rId14"/>
              </a:rPr>
              <a:t> parallel</a:t>
            </a:r>
            <a:r>
              <a:rPr lang="en-US" altLang="zh-CN" sz="1200" b="1" i="0" u="none" strike="noStrike" kern="1200" dirty="0">
                <a:solidFill>
                  <a:schemeClr val="tx1"/>
                </a:solidFill>
                <a:effectLst/>
                <a:latin typeface="Arial" charset="0"/>
                <a:ea typeface="+mn-ea"/>
                <a:cs typeface="Arial" charset="0"/>
              </a:rPr>
              <a:t> </a:t>
            </a:r>
            <a:r>
              <a:rPr lang="en-US" altLang="zh-CN" sz="1200" b="0" i="0" kern="1200" dirty="0">
                <a:solidFill>
                  <a:schemeClr val="tx1"/>
                </a:solidFill>
                <a:effectLst/>
                <a:latin typeface="Arial" charset="0"/>
                <a:ea typeface="+mn-ea"/>
                <a:cs typeface="Arial" charset="0"/>
              </a:rPr>
              <a:t>The </a:t>
            </a:r>
            <a:r>
              <a:rPr lang="en-US" altLang="zh-CN" sz="1200" b="1" i="0" kern="1200" dirty="0" err="1">
                <a:solidFill>
                  <a:schemeClr val="tx1"/>
                </a:solidFill>
                <a:effectLst/>
                <a:latin typeface="Arial" charset="0"/>
                <a:ea typeface="+mn-ea"/>
                <a:cs typeface="Arial" charset="0"/>
              </a:rPr>
              <a:t>omp</a:t>
            </a:r>
            <a:r>
              <a:rPr lang="en-US" altLang="zh-CN" sz="1200" b="1" i="0" kern="1200" dirty="0">
                <a:solidFill>
                  <a:schemeClr val="tx1"/>
                </a:solidFill>
                <a:effectLst/>
                <a:latin typeface="Arial" charset="0"/>
                <a:ea typeface="+mn-ea"/>
                <a:cs typeface="Arial" charset="0"/>
              </a:rPr>
              <a:t> parallel</a:t>
            </a:r>
            <a:r>
              <a:rPr lang="en-US" altLang="zh-CN" sz="1200" b="0" i="0" kern="1200" dirty="0">
                <a:solidFill>
                  <a:schemeClr val="tx1"/>
                </a:solidFill>
                <a:effectLst/>
                <a:latin typeface="Arial" charset="0"/>
                <a:ea typeface="+mn-ea"/>
                <a:cs typeface="Arial" charset="0"/>
              </a:rPr>
              <a:t> directive explicitly instructs the compiler to parallelize the chosen block of code.</a:t>
            </a:r>
            <a:br>
              <a:rPr lang="en-US" altLang="zh-CN" sz="1200" b="0" i="0" kern="1200" dirty="0">
                <a:solidFill>
                  <a:schemeClr val="tx1"/>
                </a:solidFill>
                <a:effectLst/>
                <a:latin typeface="Arial" charset="0"/>
                <a:ea typeface="+mn-ea"/>
                <a:cs typeface="Arial" charset="0"/>
              </a:rPr>
            </a:br>
            <a:endParaRPr lang="en-US" altLang="zh-CN" sz="1200" b="0" i="0" kern="1200" dirty="0">
              <a:solidFill>
                <a:schemeClr val="tx1"/>
              </a:solidFill>
              <a:effectLst/>
              <a:latin typeface="Arial" charset="0"/>
              <a:ea typeface="+mn-ea"/>
              <a:cs typeface="Arial" charset="0"/>
            </a:endParaRPr>
          </a:p>
          <a:p>
            <a:pPr fontAlgn="base"/>
            <a:r>
              <a:rPr lang="en-US" altLang="zh-CN" sz="1200" b="1" i="0" u="none" strike="noStrike" kern="1200" dirty="0">
                <a:solidFill>
                  <a:schemeClr val="tx1"/>
                </a:solidFill>
                <a:effectLst/>
                <a:latin typeface="Arial" charset="0"/>
                <a:ea typeface="+mn-ea"/>
                <a:cs typeface="Arial" charset="0"/>
                <a:hlinkClick r:id="rId15"/>
              </a:rPr>
              <a:t>#pragma </a:t>
            </a:r>
            <a:r>
              <a:rPr lang="en-US" altLang="zh-CN" sz="1200" b="1" i="0" u="none" strike="noStrike" kern="1200" dirty="0" err="1">
                <a:solidFill>
                  <a:schemeClr val="tx1"/>
                </a:solidFill>
                <a:effectLst/>
                <a:latin typeface="Arial" charset="0"/>
                <a:ea typeface="+mn-ea"/>
                <a:cs typeface="Arial" charset="0"/>
                <a:hlinkClick r:id="rId15"/>
              </a:rPr>
              <a:t>omp</a:t>
            </a:r>
            <a:r>
              <a:rPr lang="en-US" altLang="zh-CN" sz="1200" b="1" i="0" u="none" strike="noStrike" kern="1200" dirty="0">
                <a:solidFill>
                  <a:schemeClr val="tx1"/>
                </a:solidFill>
                <a:effectLst/>
                <a:latin typeface="Arial" charset="0"/>
                <a:ea typeface="+mn-ea"/>
                <a:cs typeface="Arial" charset="0"/>
                <a:hlinkClick r:id="rId15"/>
              </a:rPr>
              <a:t> section, #pragma </a:t>
            </a:r>
            <a:r>
              <a:rPr lang="en-US" altLang="zh-CN" sz="1200" b="1" i="0" u="none" strike="noStrike" kern="1200" dirty="0" err="1">
                <a:solidFill>
                  <a:schemeClr val="tx1"/>
                </a:solidFill>
                <a:effectLst/>
                <a:latin typeface="Arial" charset="0"/>
                <a:ea typeface="+mn-ea"/>
                <a:cs typeface="Arial" charset="0"/>
                <a:hlinkClick r:id="rId15"/>
              </a:rPr>
              <a:t>omp</a:t>
            </a:r>
            <a:r>
              <a:rPr lang="en-US" altLang="zh-CN" sz="1200" b="1" i="0" u="none" strike="noStrike" kern="1200" dirty="0">
                <a:solidFill>
                  <a:schemeClr val="tx1"/>
                </a:solidFill>
                <a:effectLst/>
                <a:latin typeface="Arial" charset="0"/>
                <a:ea typeface="+mn-ea"/>
                <a:cs typeface="Arial" charset="0"/>
                <a:hlinkClick r:id="rId15"/>
              </a:rPr>
              <a:t> sections</a:t>
            </a:r>
            <a:r>
              <a:rPr lang="en-US" altLang="zh-CN" sz="1200" b="1" i="0" u="none" strike="noStrike" kern="1200" dirty="0">
                <a:solidFill>
                  <a:schemeClr val="tx1"/>
                </a:solidFill>
                <a:effectLst/>
                <a:latin typeface="Arial" charset="0"/>
                <a:ea typeface="+mn-ea"/>
                <a:cs typeface="Arial" charset="0"/>
              </a:rPr>
              <a:t> </a:t>
            </a:r>
            <a:r>
              <a:rPr lang="en-US" altLang="zh-CN" sz="1200" b="0" i="0" kern="1200" dirty="0">
                <a:solidFill>
                  <a:schemeClr val="tx1"/>
                </a:solidFill>
                <a:effectLst/>
                <a:latin typeface="Arial" charset="0"/>
                <a:ea typeface="+mn-ea"/>
                <a:cs typeface="Arial" charset="0"/>
              </a:rPr>
              <a:t>The </a:t>
            </a:r>
            <a:r>
              <a:rPr lang="en-US" altLang="zh-CN" sz="1200" b="1" i="0" kern="1200" dirty="0" err="1">
                <a:solidFill>
                  <a:schemeClr val="tx1"/>
                </a:solidFill>
                <a:effectLst/>
                <a:latin typeface="Arial" charset="0"/>
                <a:ea typeface="+mn-ea"/>
                <a:cs typeface="Arial" charset="0"/>
              </a:rPr>
              <a:t>omp</a:t>
            </a:r>
            <a:r>
              <a:rPr lang="en-US" altLang="zh-CN" sz="1200" b="1" i="0" kern="1200" dirty="0">
                <a:solidFill>
                  <a:schemeClr val="tx1"/>
                </a:solidFill>
                <a:effectLst/>
                <a:latin typeface="Arial" charset="0"/>
                <a:ea typeface="+mn-ea"/>
                <a:cs typeface="Arial" charset="0"/>
              </a:rPr>
              <a:t> sections</a:t>
            </a:r>
            <a:r>
              <a:rPr lang="en-US" altLang="zh-CN" sz="1200" b="0" i="0" kern="1200" dirty="0">
                <a:solidFill>
                  <a:schemeClr val="tx1"/>
                </a:solidFill>
                <a:effectLst/>
                <a:latin typeface="Arial" charset="0"/>
                <a:ea typeface="+mn-ea"/>
                <a:cs typeface="Arial" charset="0"/>
              </a:rPr>
              <a:t> directive distributes work among threads bound to a defined parallel region.</a:t>
            </a:r>
            <a:br>
              <a:rPr lang="en-US" altLang="zh-CN" sz="1200" b="0" i="0" kern="1200" dirty="0">
                <a:solidFill>
                  <a:schemeClr val="tx1"/>
                </a:solidFill>
                <a:effectLst/>
                <a:latin typeface="Arial" charset="0"/>
                <a:ea typeface="+mn-ea"/>
                <a:cs typeface="Arial" charset="0"/>
              </a:rPr>
            </a:br>
            <a:endParaRPr lang="en-US" altLang="zh-CN" sz="1200" b="0" i="0" kern="1200" dirty="0">
              <a:solidFill>
                <a:schemeClr val="tx1"/>
              </a:solidFill>
              <a:effectLst/>
              <a:latin typeface="Arial" charset="0"/>
              <a:ea typeface="+mn-ea"/>
              <a:cs typeface="Arial" charset="0"/>
            </a:endParaRPr>
          </a:p>
          <a:p>
            <a:pPr fontAlgn="base"/>
            <a:r>
              <a:rPr lang="en-US" altLang="zh-CN" sz="1200" b="1" i="0" u="none" strike="noStrike" kern="1200" dirty="0">
                <a:solidFill>
                  <a:schemeClr val="tx1"/>
                </a:solidFill>
                <a:effectLst/>
                <a:latin typeface="Arial" charset="0"/>
                <a:ea typeface="+mn-ea"/>
                <a:cs typeface="Arial" charset="0"/>
                <a:hlinkClick r:id="rId16"/>
              </a:rPr>
              <a:t>#pragma </a:t>
            </a:r>
            <a:r>
              <a:rPr lang="en-US" altLang="zh-CN" sz="1200" b="1" i="0" u="none" strike="noStrike" kern="1200" dirty="0" err="1">
                <a:solidFill>
                  <a:schemeClr val="tx1"/>
                </a:solidFill>
                <a:effectLst/>
                <a:latin typeface="Arial" charset="0"/>
                <a:ea typeface="+mn-ea"/>
                <a:cs typeface="Arial" charset="0"/>
                <a:hlinkClick r:id="rId16"/>
              </a:rPr>
              <a:t>omp</a:t>
            </a:r>
            <a:r>
              <a:rPr lang="en-US" altLang="zh-CN" sz="1200" b="1" i="0" u="none" strike="noStrike" kern="1200" dirty="0">
                <a:solidFill>
                  <a:schemeClr val="tx1"/>
                </a:solidFill>
                <a:effectLst/>
                <a:latin typeface="Arial" charset="0"/>
                <a:ea typeface="+mn-ea"/>
                <a:cs typeface="Arial" charset="0"/>
                <a:hlinkClick r:id="rId16"/>
              </a:rPr>
              <a:t> single</a:t>
            </a:r>
            <a:r>
              <a:rPr lang="en-US" altLang="zh-CN" sz="1200" b="1" i="0" u="none" strike="noStrike" kern="1200" dirty="0">
                <a:solidFill>
                  <a:schemeClr val="tx1"/>
                </a:solidFill>
                <a:effectLst/>
                <a:latin typeface="Arial" charset="0"/>
                <a:ea typeface="+mn-ea"/>
                <a:cs typeface="Arial" charset="0"/>
              </a:rPr>
              <a:t> </a:t>
            </a:r>
            <a:r>
              <a:rPr lang="en-US" altLang="zh-CN" sz="1200" b="0" i="0" kern="1200" dirty="0">
                <a:solidFill>
                  <a:schemeClr val="tx1"/>
                </a:solidFill>
                <a:effectLst/>
                <a:latin typeface="Arial" charset="0"/>
                <a:ea typeface="+mn-ea"/>
                <a:cs typeface="Arial" charset="0"/>
              </a:rPr>
              <a:t>The </a:t>
            </a:r>
            <a:r>
              <a:rPr lang="en-US" altLang="zh-CN" sz="1200" b="1" i="0" kern="1200" dirty="0" err="1">
                <a:solidFill>
                  <a:schemeClr val="tx1"/>
                </a:solidFill>
                <a:effectLst/>
                <a:latin typeface="Arial" charset="0"/>
                <a:ea typeface="+mn-ea"/>
                <a:cs typeface="Arial" charset="0"/>
              </a:rPr>
              <a:t>omp</a:t>
            </a:r>
            <a:r>
              <a:rPr lang="en-US" altLang="zh-CN" sz="1200" b="1" i="0" kern="1200" dirty="0">
                <a:solidFill>
                  <a:schemeClr val="tx1"/>
                </a:solidFill>
                <a:effectLst/>
                <a:latin typeface="Arial" charset="0"/>
                <a:ea typeface="+mn-ea"/>
                <a:cs typeface="Arial" charset="0"/>
              </a:rPr>
              <a:t> single</a:t>
            </a:r>
            <a:r>
              <a:rPr lang="en-US" altLang="zh-CN" sz="1200" b="0" i="0" kern="1200" dirty="0">
                <a:solidFill>
                  <a:schemeClr val="tx1"/>
                </a:solidFill>
                <a:effectLst/>
                <a:latin typeface="Arial" charset="0"/>
                <a:ea typeface="+mn-ea"/>
                <a:cs typeface="Arial" charset="0"/>
              </a:rPr>
              <a:t> directive identifies a section of code that must be run by a single available thread.</a:t>
            </a:r>
            <a:br>
              <a:rPr lang="en-US" altLang="zh-CN" sz="1200" b="0" i="0" kern="1200" dirty="0">
                <a:solidFill>
                  <a:schemeClr val="tx1"/>
                </a:solidFill>
                <a:effectLst/>
                <a:latin typeface="Arial" charset="0"/>
                <a:ea typeface="+mn-ea"/>
                <a:cs typeface="Arial" charset="0"/>
              </a:rPr>
            </a:br>
            <a:endParaRPr lang="en-US" altLang="zh-CN" sz="1200" b="0" i="0" kern="1200" dirty="0">
              <a:solidFill>
                <a:schemeClr val="tx1"/>
              </a:solidFill>
              <a:effectLst/>
              <a:latin typeface="Arial" charset="0"/>
              <a:ea typeface="+mn-ea"/>
              <a:cs typeface="Arial" charset="0"/>
            </a:endParaRPr>
          </a:p>
          <a:p>
            <a:pPr fontAlgn="base"/>
            <a:r>
              <a:rPr lang="en-US" altLang="zh-CN" sz="1200" b="1" i="0" u="none" strike="noStrike" kern="1200" dirty="0">
                <a:solidFill>
                  <a:schemeClr val="tx1"/>
                </a:solidFill>
                <a:effectLst/>
                <a:latin typeface="Arial" charset="0"/>
                <a:ea typeface="+mn-ea"/>
                <a:cs typeface="Arial" charset="0"/>
                <a:hlinkClick r:id="rId17"/>
              </a:rPr>
              <a:t>#pragma </a:t>
            </a:r>
            <a:r>
              <a:rPr lang="en-US" altLang="zh-CN" sz="1200" b="1" i="0" u="none" strike="noStrike" kern="1200" dirty="0" err="1">
                <a:solidFill>
                  <a:schemeClr val="tx1"/>
                </a:solidFill>
                <a:effectLst/>
                <a:latin typeface="Arial" charset="0"/>
                <a:ea typeface="+mn-ea"/>
                <a:cs typeface="Arial" charset="0"/>
                <a:hlinkClick r:id="rId17"/>
              </a:rPr>
              <a:t>omp</a:t>
            </a:r>
            <a:r>
              <a:rPr lang="en-US" altLang="zh-CN" sz="1200" b="1" i="0" u="none" strike="noStrike" kern="1200" dirty="0">
                <a:solidFill>
                  <a:schemeClr val="tx1"/>
                </a:solidFill>
                <a:effectLst/>
                <a:latin typeface="Arial" charset="0"/>
                <a:ea typeface="+mn-ea"/>
                <a:cs typeface="Arial" charset="0"/>
                <a:hlinkClick r:id="rId17"/>
              </a:rPr>
              <a:t> task</a:t>
            </a:r>
            <a:r>
              <a:rPr lang="en-US" altLang="zh-CN" sz="1200" b="1" i="0" u="none" strike="noStrike" kern="1200" dirty="0">
                <a:solidFill>
                  <a:schemeClr val="tx1"/>
                </a:solidFill>
                <a:effectLst/>
                <a:latin typeface="Arial" charset="0"/>
                <a:ea typeface="+mn-ea"/>
                <a:cs typeface="Arial" charset="0"/>
              </a:rPr>
              <a:t> </a:t>
            </a:r>
            <a:r>
              <a:rPr lang="en-US" altLang="zh-CN" sz="1200" b="0" i="0" kern="1200" dirty="0">
                <a:solidFill>
                  <a:schemeClr val="tx1"/>
                </a:solidFill>
                <a:effectLst/>
                <a:latin typeface="Arial" charset="0"/>
                <a:ea typeface="+mn-ea"/>
                <a:cs typeface="Arial" charset="0"/>
              </a:rPr>
              <a:t>The </a:t>
            </a:r>
            <a:r>
              <a:rPr lang="en-US" altLang="zh-CN" sz="1200" b="1" i="0" kern="1200" dirty="0">
                <a:solidFill>
                  <a:schemeClr val="tx1"/>
                </a:solidFill>
                <a:effectLst/>
                <a:latin typeface="Arial" charset="0"/>
                <a:ea typeface="+mn-ea"/>
                <a:cs typeface="Arial" charset="0"/>
              </a:rPr>
              <a:t>task</a:t>
            </a:r>
            <a:r>
              <a:rPr lang="en-US" altLang="zh-CN" sz="1200" b="0" i="0" kern="1200" dirty="0">
                <a:solidFill>
                  <a:schemeClr val="tx1"/>
                </a:solidFill>
                <a:effectLst/>
                <a:latin typeface="Arial" charset="0"/>
                <a:ea typeface="+mn-ea"/>
                <a:cs typeface="Arial" charset="0"/>
              </a:rPr>
              <a:t> pragma can be used to explicitly define a task.</a:t>
            </a:r>
          </a:p>
          <a:p>
            <a:pPr fontAlgn="base"/>
            <a:r>
              <a:rPr lang="en-US" altLang="zh-CN" sz="1200" b="0" i="0" kern="1200" dirty="0">
                <a:solidFill>
                  <a:schemeClr val="tx1"/>
                </a:solidFill>
                <a:effectLst/>
                <a:latin typeface="Arial" charset="0"/>
                <a:ea typeface="+mn-ea"/>
                <a:cs typeface="Arial" charset="0"/>
              </a:rPr>
              <a:t>Use the </a:t>
            </a:r>
            <a:r>
              <a:rPr lang="en-US" altLang="zh-CN" sz="1200" b="1" i="0" kern="1200" dirty="0">
                <a:solidFill>
                  <a:schemeClr val="tx1"/>
                </a:solidFill>
                <a:effectLst/>
                <a:latin typeface="Arial" charset="0"/>
                <a:ea typeface="+mn-ea"/>
                <a:cs typeface="Arial" charset="0"/>
              </a:rPr>
              <a:t>task</a:t>
            </a:r>
            <a:r>
              <a:rPr lang="en-US" altLang="zh-CN" sz="1200" b="0" i="0" kern="1200" dirty="0">
                <a:solidFill>
                  <a:schemeClr val="tx1"/>
                </a:solidFill>
                <a:effectLst/>
                <a:latin typeface="Arial" charset="0"/>
                <a:ea typeface="+mn-ea"/>
                <a:cs typeface="Arial" charset="0"/>
              </a:rPr>
              <a:t> pragma when you want to identify a block of code to be executed in parallel with the code outside the task region. The </a:t>
            </a:r>
            <a:r>
              <a:rPr lang="en-US" altLang="zh-CN" sz="1200" b="1" i="0" kern="1200" dirty="0">
                <a:solidFill>
                  <a:schemeClr val="tx1"/>
                </a:solidFill>
                <a:effectLst/>
                <a:latin typeface="Arial" charset="0"/>
                <a:ea typeface="+mn-ea"/>
                <a:cs typeface="Arial" charset="0"/>
              </a:rPr>
              <a:t>task</a:t>
            </a:r>
            <a:r>
              <a:rPr lang="en-US" altLang="zh-CN" sz="1200" b="0" i="0" kern="1200" dirty="0">
                <a:solidFill>
                  <a:schemeClr val="tx1"/>
                </a:solidFill>
                <a:effectLst/>
                <a:latin typeface="Arial" charset="0"/>
                <a:ea typeface="+mn-ea"/>
                <a:cs typeface="Arial" charset="0"/>
              </a:rPr>
              <a:t> pragma can be useful for parallelizing irregular algorithms such as pointer chasing or recursive algorithms. The </a:t>
            </a:r>
            <a:r>
              <a:rPr lang="en-US" altLang="zh-CN" sz="1200" b="1" i="0" kern="1200" dirty="0">
                <a:solidFill>
                  <a:schemeClr val="tx1"/>
                </a:solidFill>
                <a:effectLst/>
                <a:latin typeface="Arial" charset="0"/>
                <a:ea typeface="+mn-ea"/>
                <a:cs typeface="Arial" charset="0"/>
              </a:rPr>
              <a:t>task</a:t>
            </a:r>
            <a:r>
              <a:rPr lang="en-US" altLang="zh-CN" sz="1200" b="0" i="0" kern="1200" dirty="0">
                <a:solidFill>
                  <a:schemeClr val="tx1"/>
                </a:solidFill>
                <a:effectLst/>
                <a:latin typeface="Arial" charset="0"/>
                <a:ea typeface="+mn-ea"/>
                <a:cs typeface="Arial" charset="0"/>
              </a:rPr>
              <a:t> directive takes effect only if you specify the </a:t>
            </a:r>
            <a:r>
              <a:rPr lang="en-US" altLang="zh-CN" sz="1200" b="1" i="0" kern="1200" dirty="0">
                <a:solidFill>
                  <a:schemeClr val="tx1"/>
                </a:solidFill>
                <a:effectLst/>
                <a:latin typeface="Arial" charset="0"/>
                <a:ea typeface="+mn-ea"/>
                <a:cs typeface="Arial" charset="0"/>
              </a:rPr>
              <a:t>-</a:t>
            </a:r>
            <a:r>
              <a:rPr lang="en-US" altLang="zh-CN" sz="1200" b="1" i="0" kern="1200" dirty="0" err="1">
                <a:solidFill>
                  <a:schemeClr val="tx1"/>
                </a:solidFill>
                <a:effectLst/>
                <a:latin typeface="Arial" charset="0"/>
                <a:ea typeface="+mn-ea"/>
                <a:cs typeface="Arial" charset="0"/>
              </a:rPr>
              <a:t>qsmp</a:t>
            </a:r>
            <a:r>
              <a:rPr lang="en-US" altLang="zh-CN" sz="1200" b="0" i="0" kern="1200" dirty="0">
                <a:solidFill>
                  <a:schemeClr val="tx1"/>
                </a:solidFill>
                <a:effectLst/>
                <a:latin typeface="Arial" charset="0"/>
                <a:ea typeface="+mn-ea"/>
                <a:cs typeface="Arial" charset="0"/>
              </a:rPr>
              <a:t> compiler option.</a:t>
            </a:r>
          </a:p>
          <a:p>
            <a:pPr fontAlgn="base"/>
            <a:br>
              <a:rPr lang="en-US" altLang="zh-CN" sz="1200" b="0" i="0" kern="1200" dirty="0">
                <a:solidFill>
                  <a:schemeClr val="tx1"/>
                </a:solidFill>
                <a:effectLst/>
                <a:latin typeface="Arial" charset="0"/>
                <a:ea typeface="+mn-ea"/>
                <a:cs typeface="Arial" charset="0"/>
              </a:rPr>
            </a:br>
            <a:endParaRPr lang="en-US" altLang="zh-CN" sz="1200" b="0" i="0" kern="1200" dirty="0">
              <a:solidFill>
                <a:schemeClr val="tx1"/>
              </a:solidFill>
              <a:effectLst/>
              <a:latin typeface="Arial" charset="0"/>
              <a:ea typeface="+mn-ea"/>
              <a:cs typeface="Arial" charset="0"/>
            </a:endParaRPr>
          </a:p>
          <a:p>
            <a:pPr fontAlgn="base"/>
            <a:r>
              <a:rPr lang="en-US" altLang="zh-CN" sz="1200" b="1" i="0" u="none" strike="noStrike" kern="1200" dirty="0">
                <a:solidFill>
                  <a:schemeClr val="tx1"/>
                </a:solidFill>
                <a:effectLst/>
                <a:latin typeface="Arial" charset="0"/>
                <a:ea typeface="+mn-ea"/>
                <a:cs typeface="Arial" charset="0"/>
                <a:hlinkClick r:id="rId18"/>
              </a:rPr>
              <a:t>#pragma </a:t>
            </a:r>
            <a:r>
              <a:rPr lang="en-US" altLang="zh-CN" sz="1200" b="1" i="0" u="none" strike="noStrike" kern="1200" dirty="0" err="1">
                <a:solidFill>
                  <a:schemeClr val="tx1"/>
                </a:solidFill>
                <a:effectLst/>
                <a:latin typeface="Arial" charset="0"/>
                <a:ea typeface="+mn-ea"/>
                <a:cs typeface="Arial" charset="0"/>
                <a:hlinkClick r:id="rId18"/>
              </a:rPr>
              <a:t>omp</a:t>
            </a:r>
            <a:r>
              <a:rPr lang="en-US" altLang="zh-CN" sz="1200" b="1" i="0" u="none" strike="noStrike" kern="1200" dirty="0">
                <a:solidFill>
                  <a:schemeClr val="tx1"/>
                </a:solidFill>
                <a:effectLst/>
                <a:latin typeface="Arial" charset="0"/>
                <a:ea typeface="+mn-ea"/>
                <a:cs typeface="Arial" charset="0"/>
                <a:hlinkClick r:id="rId18"/>
              </a:rPr>
              <a:t> </a:t>
            </a:r>
            <a:r>
              <a:rPr lang="en-US" altLang="zh-CN" sz="1200" b="1" i="0" u="none" strike="noStrike" kern="1200" dirty="0" err="1">
                <a:solidFill>
                  <a:schemeClr val="tx1"/>
                </a:solidFill>
                <a:effectLst/>
                <a:latin typeface="Arial" charset="0"/>
                <a:ea typeface="+mn-ea"/>
                <a:cs typeface="Arial" charset="0"/>
                <a:hlinkClick r:id="rId18"/>
              </a:rPr>
              <a:t>taskyield</a:t>
            </a:r>
            <a:r>
              <a:rPr lang="en-US" altLang="zh-CN" sz="1200" b="1" i="0" u="none" strike="noStrike" kern="1200" dirty="0">
                <a:solidFill>
                  <a:schemeClr val="tx1"/>
                </a:solidFill>
                <a:effectLst/>
                <a:latin typeface="Arial" charset="0"/>
                <a:ea typeface="+mn-ea"/>
                <a:cs typeface="Arial" charset="0"/>
              </a:rPr>
              <a:t> </a:t>
            </a:r>
            <a:r>
              <a:rPr lang="en-US" altLang="zh-CN" sz="1200" b="0" i="0" kern="1200" dirty="0">
                <a:solidFill>
                  <a:schemeClr val="tx1"/>
                </a:solidFill>
                <a:effectLst/>
                <a:latin typeface="Arial" charset="0"/>
                <a:ea typeface="+mn-ea"/>
                <a:cs typeface="Arial" charset="0"/>
              </a:rPr>
              <a:t>The </a:t>
            </a:r>
            <a:r>
              <a:rPr lang="en-US" altLang="zh-CN" sz="1200" b="1" i="0" kern="1200" dirty="0" err="1">
                <a:solidFill>
                  <a:schemeClr val="tx1"/>
                </a:solidFill>
                <a:effectLst/>
                <a:latin typeface="Arial" charset="0"/>
                <a:ea typeface="+mn-ea"/>
                <a:cs typeface="Arial" charset="0"/>
              </a:rPr>
              <a:t>omp</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taskyield</a:t>
            </a:r>
            <a:r>
              <a:rPr lang="en-US" altLang="zh-CN" sz="1200" b="0" i="0" kern="1200" dirty="0">
                <a:solidFill>
                  <a:schemeClr val="tx1"/>
                </a:solidFill>
                <a:effectLst/>
                <a:latin typeface="Arial" charset="0"/>
                <a:ea typeface="+mn-ea"/>
                <a:cs typeface="Arial" charset="0"/>
              </a:rPr>
              <a:t> pragma instructs the compiler to suspend the current task in favor of running a different task. The </a:t>
            </a:r>
            <a:r>
              <a:rPr lang="en-US" altLang="zh-CN" sz="1200" b="1" i="0" kern="1200" dirty="0" err="1">
                <a:solidFill>
                  <a:schemeClr val="tx1"/>
                </a:solidFill>
                <a:effectLst/>
                <a:latin typeface="Arial" charset="0"/>
                <a:ea typeface="+mn-ea"/>
                <a:cs typeface="Arial" charset="0"/>
              </a:rPr>
              <a:t>taskyield</a:t>
            </a:r>
            <a:r>
              <a:rPr lang="en-US" altLang="zh-CN" sz="1200" b="0" i="0" kern="1200" dirty="0">
                <a:solidFill>
                  <a:schemeClr val="tx1"/>
                </a:solidFill>
                <a:effectLst/>
                <a:latin typeface="Arial" charset="0"/>
                <a:ea typeface="+mn-ea"/>
                <a:cs typeface="Arial" charset="0"/>
              </a:rPr>
              <a:t> region includes an explicit task scheduling point in the current task region.</a:t>
            </a:r>
            <a:br>
              <a:rPr lang="en-US" altLang="zh-CN" sz="1200" b="0" i="0" kern="1200" dirty="0">
                <a:solidFill>
                  <a:schemeClr val="tx1"/>
                </a:solidFill>
                <a:effectLst/>
                <a:latin typeface="Arial" charset="0"/>
                <a:ea typeface="+mn-ea"/>
                <a:cs typeface="Arial" charset="0"/>
              </a:rPr>
            </a:br>
            <a:endParaRPr lang="en-US" altLang="zh-CN" sz="1200" b="0" i="0" kern="1200" dirty="0">
              <a:solidFill>
                <a:schemeClr val="tx1"/>
              </a:solidFill>
              <a:effectLst/>
              <a:latin typeface="Arial" charset="0"/>
              <a:ea typeface="+mn-ea"/>
              <a:cs typeface="Arial" charset="0"/>
            </a:endParaRPr>
          </a:p>
          <a:p>
            <a:pPr fontAlgn="base"/>
            <a:r>
              <a:rPr lang="en-US" altLang="zh-CN" sz="1200" b="1" i="0" u="none" strike="noStrike" kern="1200" dirty="0">
                <a:solidFill>
                  <a:schemeClr val="tx1"/>
                </a:solidFill>
                <a:effectLst/>
                <a:latin typeface="Arial" charset="0"/>
                <a:ea typeface="+mn-ea"/>
                <a:cs typeface="Arial" charset="0"/>
                <a:hlinkClick r:id="rId19"/>
              </a:rPr>
              <a:t>#pragma </a:t>
            </a:r>
            <a:r>
              <a:rPr lang="en-US" altLang="zh-CN" sz="1200" b="1" i="0" u="none" strike="noStrike" kern="1200" dirty="0" err="1">
                <a:solidFill>
                  <a:schemeClr val="tx1"/>
                </a:solidFill>
                <a:effectLst/>
                <a:latin typeface="Arial" charset="0"/>
                <a:ea typeface="+mn-ea"/>
                <a:cs typeface="Arial" charset="0"/>
                <a:hlinkClick r:id="rId19"/>
              </a:rPr>
              <a:t>omp</a:t>
            </a:r>
            <a:r>
              <a:rPr lang="en-US" altLang="zh-CN" sz="1200" b="1" i="0" u="none" strike="noStrike" kern="1200" dirty="0">
                <a:solidFill>
                  <a:schemeClr val="tx1"/>
                </a:solidFill>
                <a:effectLst/>
                <a:latin typeface="Arial" charset="0"/>
                <a:ea typeface="+mn-ea"/>
                <a:cs typeface="Arial" charset="0"/>
                <a:hlinkClick r:id="rId19"/>
              </a:rPr>
              <a:t> </a:t>
            </a:r>
            <a:r>
              <a:rPr lang="en-US" altLang="zh-CN" sz="1200" b="1" i="0" u="none" strike="noStrike" kern="1200" dirty="0" err="1">
                <a:solidFill>
                  <a:schemeClr val="tx1"/>
                </a:solidFill>
                <a:effectLst/>
                <a:latin typeface="Arial" charset="0"/>
                <a:ea typeface="+mn-ea"/>
                <a:cs typeface="Arial" charset="0"/>
                <a:hlinkClick r:id="rId19"/>
              </a:rPr>
              <a:t>taskwait</a:t>
            </a:r>
            <a:r>
              <a:rPr lang="en-US" altLang="zh-CN" sz="1200" b="1" i="0" u="none" strike="noStrike" kern="1200" dirty="0">
                <a:solidFill>
                  <a:schemeClr val="tx1"/>
                </a:solidFill>
                <a:effectLst/>
                <a:latin typeface="Arial" charset="0"/>
                <a:ea typeface="+mn-ea"/>
                <a:cs typeface="Arial" charset="0"/>
              </a:rPr>
              <a:t> </a:t>
            </a:r>
            <a:r>
              <a:rPr lang="en-US" altLang="zh-CN" sz="1200" b="0" i="0" kern="1200" dirty="0">
                <a:solidFill>
                  <a:schemeClr val="tx1"/>
                </a:solidFill>
                <a:effectLst/>
                <a:latin typeface="Arial" charset="0"/>
                <a:ea typeface="+mn-ea"/>
                <a:cs typeface="Arial" charset="0"/>
              </a:rPr>
              <a:t>Use the </a:t>
            </a:r>
            <a:r>
              <a:rPr lang="en-US" altLang="zh-CN" sz="1200" b="1" i="0" kern="1200" dirty="0" err="1">
                <a:solidFill>
                  <a:schemeClr val="tx1"/>
                </a:solidFill>
                <a:effectLst/>
                <a:latin typeface="Arial" charset="0"/>
                <a:ea typeface="+mn-ea"/>
                <a:cs typeface="Arial" charset="0"/>
              </a:rPr>
              <a:t>taskwait</a:t>
            </a:r>
            <a:r>
              <a:rPr lang="en-US" altLang="zh-CN" sz="1200" b="0" i="0" kern="1200" dirty="0">
                <a:solidFill>
                  <a:schemeClr val="tx1"/>
                </a:solidFill>
                <a:effectLst/>
                <a:latin typeface="Arial" charset="0"/>
                <a:ea typeface="+mn-ea"/>
                <a:cs typeface="Arial" charset="0"/>
              </a:rPr>
              <a:t> pragma to specify a </a:t>
            </a:r>
            <a:r>
              <a:rPr lang="en-US" altLang="zh-CN" sz="1200" b="0" i="1" kern="1200" dirty="0">
                <a:solidFill>
                  <a:schemeClr val="tx1"/>
                </a:solidFill>
                <a:effectLst/>
                <a:latin typeface="Arial" charset="0"/>
                <a:ea typeface="+mn-ea"/>
                <a:cs typeface="Arial" charset="0"/>
              </a:rPr>
              <a:t>wait</a:t>
            </a:r>
            <a:r>
              <a:rPr lang="en-US" altLang="zh-CN" sz="1200" b="0" i="0" kern="1200" dirty="0">
                <a:solidFill>
                  <a:schemeClr val="tx1"/>
                </a:solidFill>
                <a:effectLst/>
                <a:latin typeface="Arial" charset="0"/>
                <a:ea typeface="+mn-ea"/>
                <a:cs typeface="Arial" charset="0"/>
              </a:rPr>
              <a:t> for child tasks to be completed that are generated by the current task.</a:t>
            </a:r>
            <a:br>
              <a:rPr lang="en-US" altLang="zh-CN" sz="1200" b="0" i="0" kern="1200" dirty="0">
                <a:solidFill>
                  <a:schemeClr val="tx1"/>
                </a:solidFill>
                <a:effectLst/>
                <a:latin typeface="Arial" charset="0"/>
                <a:ea typeface="+mn-ea"/>
                <a:cs typeface="Arial" charset="0"/>
              </a:rPr>
            </a:br>
            <a:endParaRPr lang="en-US" altLang="zh-CN" sz="1200" b="0" i="0" kern="1200" dirty="0">
              <a:solidFill>
                <a:schemeClr val="tx1"/>
              </a:solidFill>
              <a:effectLst/>
              <a:latin typeface="Arial" charset="0"/>
              <a:ea typeface="+mn-ea"/>
              <a:cs typeface="Arial" charset="0"/>
            </a:endParaRPr>
          </a:p>
          <a:p>
            <a:pPr fontAlgn="base"/>
            <a:r>
              <a:rPr lang="en-US" altLang="zh-CN" sz="1200" b="1" i="0" u="none" strike="noStrike" kern="1200" dirty="0">
                <a:solidFill>
                  <a:schemeClr val="tx1"/>
                </a:solidFill>
                <a:effectLst/>
                <a:latin typeface="Arial" charset="0"/>
                <a:ea typeface="+mn-ea"/>
                <a:cs typeface="Arial" charset="0"/>
                <a:hlinkClick r:id="rId20"/>
              </a:rPr>
              <a:t>#pragma </a:t>
            </a:r>
            <a:r>
              <a:rPr lang="en-US" altLang="zh-CN" sz="1200" b="1" i="0" u="none" strike="noStrike" kern="1200" dirty="0" err="1">
                <a:solidFill>
                  <a:schemeClr val="tx1"/>
                </a:solidFill>
                <a:effectLst/>
                <a:latin typeface="Arial" charset="0"/>
                <a:ea typeface="+mn-ea"/>
                <a:cs typeface="Arial" charset="0"/>
                <a:hlinkClick r:id="rId20"/>
              </a:rPr>
              <a:t>omp</a:t>
            </a:r>
            <a:r>
              <a:rPr lang="en-US" altLang="zh-CN" sz="1200" b="1" i="0" u="none" strike="noStrike" kern="1200" dirty="0">
                <a:solidFill>
                  <a:schemeClr val="tx1"/>
                </a:solidFill>
                <a:effectLst/>
                <a:latin typeface="Arial" charset="0"/>
                <a:ea typeface="+mn-ea"/>
                <a:cs typeface="Arial" charset="0"/>
                <a:hlinkClick r:id="rId20"/>
              </a:rPr>
              <a:t> target</a:t>
            </a:r>
            <a:r>
              <a:rPr lang="en-US" altLang="zh-CN" sz="1200" b="1" i="0" u="none" strike="noStrike" kern="1200" dirty="0">
                <a:solidFill>
                  <a:schemeClr val="tx1"/>
                </a:solidFill>
                <a:effectLst/>
                <a:latin typeface="Arial" charset="0"/>
                <a:ea typeface="+mn-ea"/>
                <a:cs typeface="Arial" charset="0"/>
              </a:rPr>
              <a:t> </a:t>
            </a:r>
            <a:r>
              <a:rPr lang="en-US" altLang="zh-CN" sz="1200" b="0" i="0" kern="1200" dirty="0">
                <a:solidFill>
                  <a:schemeClr val="tx1"/>
                </a:solidFill>
                <a:effectLst/>
                <a:latin typeface="Arial" charset="0"/>
                <a:ea typeface="+mn-ea"/>
                <a:cs typeface="Arial" charset="0"/>
              </a:rPr>
              <a:t>The </a:t>
            </a:r>
            <a:r>
              <a:rPr lang="en-US" altLang="zh-CN" sz="1200" b="1" i="0" kern="1200" dirty="0" err="1">
                <a:solidFill>
                  <a:schemeClr val="tx1"/>
                </a:solidFill>
                <a:effectLst/>
                <a:latin typeface="Arial" charset="0"/>
                <a:ea typeface="+mn-ea"/>
                <a:cs typeface="Arial" charset="0"/>
              </a:rPr>
              <a:t>omp</a:t>
            </a:r>
            <a:r>
              <a:rPr lang="en-US" altLang="zh-CN" sz="1200" b="1" i="0" kern="1200" dirty="0">
                <a:solidFill>
                  <a:schemeClr val="tx1"/>
                </a:solidFill>
                <a:effectLst/>
                <a:latin typeface="Arial" charset="0"/>
                <a:ea typeface="+mn-ea"/>
                <a:cs typeface="Arial" charset="0"/>
              </a:rPr>
              <a:t> target</a:t>
            </a:r>
            <a:r>
              <a:rPr lang="en-US" altLang="zh-CN" sz="1200" b="0" i="0" kern="1200" dirty="0">
                <a:solidFill>
                  <a:schemeClr val="tx1"/>
                </a:solidFill>
                <a:effectLst/>
                <a:latin typeface="Arial" charset="0"/>
                <a:ea typeface="+mn-ea"/>
                <a:cs typeface="Arial" charset="0"/>
              </a:rPr>
              <a:t> directive instructs the compiler to generate a </a:t>
            </a:r>
            <a:r>
              <a:rPr lang="en-US" altLang="zh-CN" sz="1200" b="0" i="1" kern="1200" dirty="0">
                <a:solidFill>
                  <a:schemeClr val="tx1"/>
                </a:solidFill>
                <a:effectLst/>
                <a:latin typeface="Arial" charset="0"/>
                <a:ea typeface="+mn-ea"/>
                <a:cs typeface="Arial" charset="0"/>
              </a:rPr>
              <a:t>target task</a:t>
            </a:r>
            <a:r>
              <a:rPr lang="en-US" altLang="zh-CN" sz="1200" b="0" i="0" kern="1200" dirty="0">
                <a:solidFill>
                  <a:schemeClr val="tx1"/>
                </a:solidFill>
                <a:effectLst/>
                <a:latin typeface="Arial" charset="0"/>
                <a:ea typeface="+mn-ea"/>
                <a:cs typeface="Arial" charset="0"/>
              </a:rPr>
              <a:t>, that is, to map variables to a device data environment and to execute the enclosed block of code on that device.</a:t>
            </a:r>
          </a:p>
          <a:p>
            <a:pPr fontAlgn="base"/>
            <a:r>
              <a:rPr lang="en-US" altLang="zh-CN" sz="1200" b="0" i="0" kern="1200" dirty="0">
                <a:solidFill>
                  <a:schemeClr val="tx1"/>
                </a:solidFill>
                <a:effectLst/>
                <a:latin typeface="Arial" charset="0"/>
                <a:ea typeface="+mn-ea"/>
                <a:cs typeface="Arial" charset="0"/>
              </a:rPr>
              <a:t>Use the </a:t>
            </a:r>
            <a:r>
              <a:rPr lang="en-US" altLang="zh-CN" sz="1200" b="1" i="0" kern="1200" dirty="0" err="1">
                <a:solidFill>
                  <a:schemeClr val="tx1"/>
                </a:solidFill>
                <a:effectLst/>
                <a:latin typeface="Arial" charset="0"/>
                <a:ea typeface="+mn-ea"/>
                <a:cs typeface="Arial" charset="0"/>
              </a:rPr>
              <a:t>omp</a:t>
            </a:r>
            <a:r>
              <a:rPr lang="en-US" altLang="zh-CN" sz="1200" b="1" i="0" kern="1200" dirty="0">
                <a:solidFill>
                  <a:schemeClr val="tx1"/>
                </a:solidFill>
                <a:effectLst/>
                <a:latin typeface="Arial" charset="0"/>
                <a:ea typeface="+mn-ea"/>
                <a:cs typeface="Arial" charset="0"/>
              </a:rPr>
              <a:t> target</a:t>
            </a:r>
            <a:r>
              <a:rPr lang="en-US" altLang="zh-CN" sz="1200" b="0" i="0" kern="1200" dirty="0">
                <a:solidFill>
                  <a:schemeClr val="tx1"/>
                </a:solidFill>
                <a:effectLst/>
                <a:latin typeface="Arial" charset="0"/>
                <a:ea typeface="+mn-ea"/>
                <a:cs typeface="Arial" charset="0"/>
              </a:rPr>
              <a:t> directive to define a </a:t>
            </a:r>
            <a:r>
              <a:rPr lang="en-US" altLang="zh-CN" sz="1200" b="0" i="1" kern="1200" dirty="0">
                <a:solidFill>
                  <a:schemeClr val="tx1"/>
                </a:solidFill>
                <a:effectLst/>
                <a:latin typeface="Arial" charset="0"/>
                <a:ea typeface="+mn-ea"/>
                <a:cs typeface="Arial" charset="0"/>
              </a:rPr>
              <a:t>target region</a:t>
            </a:r>
            <a:r>
              <a:rPr lang="en-US" altLang="zh-CN" sz="1200" b="0" i="0" kern="1200" dirty="0">
                <a:solidFill>
                  <a:schemeClr val="tx1"/>
                </a:solidFill>
                <a:effectLst/>
                <a:latin typeface="Arial" charset="0"/>
                <a:ea typeface="+mn-ea"/>
                <a:cs typeface="Arial" charset="0"/>
              </a:rPr>
              <a:t>, which is a block of computation that operates within a distinct data environment and is intended to be offloaded onto a parallel computation device during execution.</a:t>
            </a:r>
          </a:p>
          <a:p>
            <a:pPr fontAlgn="base"/>
            <a:br>
              <a:rPr lang="en-US" altLang="zh-CN" sz="1200" b="0" i="0" kern="1200" dirty="0">
                <a:solidFill>
                  <a:schemeClr val="tx1"/>
                </a:solidFill>
                <a:effectLst/>
                <a:latin typeface="Arial" charset="0"/>
                <a:ea typeface="+mn-ea"/>
                <a:cs typeface="Arial" charset="0"/>
              </a:rPr>
            </a:br>
            <a:endParaRPr lang="en-US" altLang="zh-CN" sz="1200" b="0" i="0" kern="1200" dirty="0">
              <a:solidFill>
                <a:schemeClr val="tx1"/>
              </a:solidFill>
              <a:effectLst/>
              <a:latin typeface="Arial" charset="0"/>
              <a:ea typeface="+mn-ea"/>
              <a:cs typeface="Arial" charset="0"/>
            </a:endParaRPr>
          </a:p>
          <a:p>
            <a:pPr fontAlgn="base"/>
            <a:r>
              <a:rPr lang="en-US" altLang="zh-CN" sz="1200" b="1" i="0" u="none" strike="noStrike" kern="1200" dirty="0">
                <a:solidFill>
                  <a:schemeClr val="tx1"/>
                </a:solidFill>
                <a:effectLst/>
                <a:latin typeface="Arial" charset="0"/>
                <a:ea typeface="+mn-ea"/>
                <a:cs typeface="Arial" charset="0"/>
                <a:hlinkClick r:id="rId21"/>
              </a:rPr>
              <a:t>#pragma </a:t>
            </a:r>
            <a:r>
              <a:rPr lang="en-US" altLang="zh-CN" sz="1200" b="1" i="0" u="none" strike="noStrike" kern="1200" dirty="0" err="1">
                <a:solidFill>
                  <a:schemeClr val="tx1"/>
                </a:solidFill>
                <a:effectLst/>
                <a:latin typeface="Arial" charset="0"/>
                <a:ea typeface="+mn-ea"/>
                <a:cs typeface="Arial" charset="0"/>
                <a:hlinkClick r:id="rId21"/>
              </a:rPr>
              <a:t>omp</a:t>
            </a:r>
            <a:r>
              <a:rPr lang="en-US" altLang="zh-CN" sz="1200" b="1" i="0" u="none" strike="noStrike" kern="1200" dirty="0">
                <a:solidFill>
                  <a:schemeClr val="tx1"/>
                </a:solidFill>
                <a:effectLst/>
                <a:latin typeface="Arial" charset="0"/>
                <a:ea typeface="+mn-ea"/>
                <a:cs typeface="Arial" charset="0"/>
                <a:hlinkClick r:id="rId21"/>
              </a:rPr>
              <a:t> target data</a:t>
            </a:r>
            <a:r>
              <a:rPr lang="en-US" altLang="zh-CN" sz="1200" b="1" i="0" u="none" strike="noStrike" kern="1200" dirty="0">
                <a:solidFill>
                  <a:schemeClr val="tx1"/>
                </a:solidFill>
                <a:effectLst/>
                <a:latin typeface="Arial" charset="0"/>
                <a:ea typeface="+mn-ea"/>
                <a:cs typeface="Arial" charset="0"/>
              </a:rPr>
              <a:t> </a:t>
            </a:r>
            <a:r>
              <a:rPr lang="en-US" altLang="zh-CN" sz="1200" b="0" i="0" kern="1200" dirty="0">
                <a:solidFill>
                  <a:schemeClr val="tx1"/>
                </a:solidFill>
                <a:effectLst/>
                <a:latin typeface="Arial" charset="0"/>
                <a:ea typeface="+mn-ea"/>
                <a:cs typeface="Arial" charset="0"/>
              </a:rPr>
              <a:t>The </a:t>
            </a:r>
            <a:r>
              <a:rPr lang="en-US" altLang="zh-CN" sz="1200" b="1" i="0" kern="1200" dirty="0" err="1">
                <a:solidFill>
                  <a:schemeClr val="tx1"/>
                </a:solidFill>
                <a:effectLst/>
                <a:latin typeface="Arial" charset="0"/>
                <a:ea typeface="+mn-ea"/>
                <a:cs typeface="Arial" charset="0"/>
              </a:rPr>
              <a:t>omp</a:t>
            </a:r>
            <a:r>
              <a:rPr lang="en-US" altLang="zh-CN" sz="1200" b="1" i="0" kern="1200" dirty="0">
                <a:solidFill>
                  <a:schemeClr val="tx1"/>
                </a:solidFill>
                <a:effectLst/>
                <a:latin typeface="Arial" charset="0"/>
                <a:ea typeface="+mn-ea"/>
                <a:cs typeface="Arial" charset="0"/>
              </a:rPr>
              <a:t> target data</a:t>
            </a:r>
            <a:r>
              <a:rPr lang="en-US" altLang="zh-CN" sz="1200" b="0" i="0" kern="1200" dirty="0">
                <a:solidFill>
                  <a:schemeClr val="tx1"/>
                </a:solidFill>
                <a:effectLst/>
                <a:latin typeface="Arial" charset="0"/>
                <a:ea typeface="+mn-ea"/>
                <a:cs typeface="Arial" charset="0"/>
              </a:rPr>
              <a:t> directive maps variables to a device data environment, and defines the lexical scope of the data environment that is created. The </a:t>
            </a:r>
            <a:r>
              <a:rPr lang="en-US" altLang="zh-CN" sz="1200" b="1" i="0" kern="1200" dirty="0" err="1">
                <a:solidFill>
                  <a:schemeClr val="tx1"/>
                </a:solidFill>
                <a:effectLst/>
                <a:latin typeface="Arial" charset="0"/>
                <a:ea typeface="+mn-ea"/>
                <a:cs typeface="Arial" charset="0"/>
              </a:rPr>
              <a:t>omp</a:t>
            </a:r>
            <a:r>
              <a:rPr lang="en-US" altLang="zh-CN" sz="1200" b="1" i="0" kern="1200" dirty="0">
                <a:solidFill>
                  <a:schemeClr val="tx1"/>
                </a:solidFill>
                <a:effectLst/>
                <a:latin typeface="Arial" charset="0"/>
                <a:ea typeface="+mn-ea"/>
                <a:cs typeface="Arial" charset="0"/>
              </a:rPr>
              <a:t> target data</a:t>
            </a:r>
            <a:r>
              <a:rPr lang="en-US" altLang="zh-CN" sz="1200" b="0" i="0" kern="1200" dirty="0">
                <a:solidFill>
                  <a:schemeClr val="tx1"/>
                </a:solidFill>
                <a:effectLst/>
                <a:latin typeface="Arial" charset="0"/>
                <a:ea typeface="+mn-ea"/>
                <a:cs typeface="Arial" charset="0"/>
              </a:rPr>
              <a:t> directive can reduce data copies to and from the offloading device when multiple target regions are using the same data.</a:t>
            </a:r>
            <a:br>
              <a:rPr lang="en-US" altLang="zh-CN" sz="1200" b="0" i="0" kern="1200" dirty="0">
                <a:solidFill>
                  <a:schemeClr val="tx1"/>
                </a:solidFill>
                <a:effectLst/>
                <a:latin typeface="Arial" charset="0"/>
                <a:ea typeface="+mn-ea"/>
                <a:cs typeface="Arial" charset="0"/>
              </a:rPr>
            </a:br>
            <a:endParaRPr lang="en-US" altLang="zh-CN" sz="1200" b="0" i="0" kern="1200" dirty="0">
              <a:solidFill>
                <a:schemeClr val="tx1"/>
              </a:solidFill>
              <a:effectLst/>
              <a:latin typeface="Arial" charset="0"/>
              <a:ea typeface="+mn-ea"/>
              <a:cs typeface="Arial" charset="0"/>
            </a:endParaRPr>
          </a:p>
          <a:p>
            <a:pPr fontAlgn="base"/>
            <a:r>
              <a:rPr lang="en-US" altLang="zh-CN" sz="1200" b="1" i="0" u="none" strike="noStrike" kern="1200" dirty="0">
                <a:solidFill>
                  <a:schemeClr val="tx1"/>
                </a:solidFill>
                <a:effectLst/>
                <a:latin typeface="Arial" charset="0"/>
                <a:ea typeface="+mn-ea"/>
                <a:cs typeface="Arial" charset="0"/>
                <a:hlinkClick r:id="rId22"/>
              </a:rPr>
              <a:t>#pragma </a:t>
            </a:r>
            <a:r>
              <a:rPr lang="en-US" altLang="zh-CN" sz="1200" b="1" i="0" u="none" strike="noStrike" kern="1200" dirty="0" err="1">
                <a:solidFill>
                  <a:schemeClr val="tx1"/>
                </a:solidFill>
                <a:effectLst/>
                <a:latin typeface="Arial" charset="0"/>
                <a:ea typeface="+mn-ea"/>
                <a:cs typeface="Arial" charset="0"/>
                <a:hlinkClick r:id="rId22"/>
              </a:rPr>
              <a:t>omp</a:t>
            </a:r>
            <a:r>
              <a:rPr lang="en-US" altLang="zh-CN" sz="1200" b="1" i="0" u="none" strike="noStrike" kern="1200" dirty="0">
                <a:solidFill>
                  <a:schemeClr val="tx1"/>
                </a:solidFill>
                <a:effectLst/>
                <a:latin typeface="Arial" charset="0"/>
                <a:ea typeface="+mn-ea"/>
                <a:cs typeface="Arial" charset="0"/>
                <a:hlinkClick r:id="rId22"/>
              </a:rPr>
              <a:t> target enter data</a:t>
            </a:r>
            <a:r>
              <a:rPr lang="en-US" altLang="zh-CN" sz="1200" b="1" i="0" u="none" strike="noStrike" kern="1200" dirty="0">
                <a:solidFill>
                  <a:schemeClr val="tx1"/>
                </a:solidFill>
                <a:effectLst/>
                <a:latin typeface="Arial" charset="0"/>
                <a:ea typeface="+mn-ea"/>
                <a:cs typeface="Arial" charset="0"/>
              </a:rPr>
              <a:t> </a:t>
            </a:r>
            <a:r>
              <a:rPr lang="en-US" altLang="zh-CN" sz="1200" b="0" i="0" kern="1200" dirty="0">
                <a:solidFill>
                  <a:schemeClr val="tx1"/>
                </a:solidFill>
                <a:effectLst/>
                <a:latin typeface="Arial" charset="0"/>
                <a:ea typeface="+mn-ea"/>
                <a:cs typeface="Arial" charset="0"/>
              </a:rPr>
              <a:t>The </a:t>
            </a:r>
            <a:r>
              <a:rPr lang="en-US" altLang="zh-CN" sz="1200" b="1" i="0" kern="1200" dirty="0" err="1">
                <a:solidFill>
                  <a:schemeClr val="tx1"/>
                </a:solidFill>
                <a:effectLst/>
                <a:latin typeface="Arial" charset="0"/>
                <a:ea typeface="+mn-ea"/>
                <a:cs typeface="Arial" charset="0"/>
              </a:rPr>
              <a:t>omp</a:t>
            </a:r>
            <a:r>
              <a:rPr lang="en-US" altLang="zh-CN" sz="1200" b="1" i="0" kern="1200" dirty="0">
                <a:solidFill>
                  <a:schemeClr val="tx1"/>
                </a:solidFill>
                <a:effectLst/>
                <a:latin typeface="Arial" charset="0"/>
                <a:ea typeface="+mn-ea"/>
                <a:cs typeface="Arial" charset="0"/>
              </a:rPr>
              <a:t> target enter data</a:t>
            </a:r>
            <a:r>
              <a:rPr lang="en-US" altLang="zh-CN" sz="1200" b="0" i="0" kern="1200" dirty="0">
                <a:solidFill>
                  <a:schemeClr val="tx1"/>
                </a:solidFill>
                <a:effectLst/>
                <a:latin typeface="Arial" charset="0"/>
                <a:ea typeface="+mn-ea"/>
                <a:cs typeface="Arial" charset="0"/>
              </a:rPr>
              <a:t> directive maps variables to a device data environment. The </a:t>
            </a:r>
            <a:r>
              <a:rPr lang="en-US" altLang="zh-CN" sz="1200" b="1" i="0" kern="1200" dirty="0" err="1">
                <a:solidFill>
                  <a:schemeClr val="tx1"/>
                </a:solidFill>
                <a:effectLst/>
                <a:latin typeface="Arial" charset="0"/>
                <a:ea typeface="+mn-ea"/>
                <a:cs typeface="Arial" charset="0"/>
              </a:rPr>
              <a:t>omp</a:t>
            </a:r>
            <a:r>
              <a:rPr lang="en-US" altLang="zh-CN" sz="1200" b="1" i="0" kern="1200" dirty="0">
                <a:solidFill>
                  <a:schemeClr val="tx1"/>
                </a:solidFill>
                <a:effectLst/>
                <a:latin typeface="Arial" charset="0"/>
                <a:ea typeface="+mn-ea"/>
                <a:cs typeface="Arial" charset="0"/>
              </a:rPr>
              <a:t> target enter data</a:t>
            </a:r>
            <a:r>
              <a:rPr lang="en-US" altLang="zh-CN" sz="1200" b="0" i="0" kern="1200" dirty="0">
                <a:solidFill>
                  <a:schemeClr val="tx1"/>
                </a:solidFill>
                <a:effectLst/>
                <a:latin typeface="Arial" charset="0"/>
                <a:ea typeface="+mn-ea"/>
                <a:cs typeface="Arial" charset="0"/>
              </a:rPr>
              <a:t> directive can reduce data copies to and from the offloading device when multiple target regions are using the same data, and when the lexical scope requirement of the </a:t>
            </a:r>
            <a:r>
              <a:rPr lang="en-US" altLang="zh-CN" sz="1200" b="1" i="0" kern="1200" dirty="0" err="1">
                <a:solidFill>
                  <a:schemeClr val="tx1"/>
                </a:solidFill>
                <a:effectLst/>
                <a:latin typeface="Arial" charset="0"/>
                <a:ea typeface="+mn-ea"/>
                <a:cs typeface="Arial" charset="0"/>
              </a:rPr>
              <a:t>omp</a:t>
            </a:r>
            <a:r>
              <a:rPr lang="en-US" altLang="zh-CN" sz="1200" b="1" i="0" kern="1200" dirty="0">
                <a:solidFill>
                  <a:schemeClr val="tx1"/>
                </a:solidFill>
                <a:effectLst/>
                <a:latin typeface="Arial" charset="0"/>
                <a:ea typeface="+mn-ea"/>
                <a:cs typeface="Arial" charset="0"/>
              </a:rPr>
              <a:t> target data</a:t>
            </a:r>
            <a:r>
              <a:rPr lang="en-US" altLang="zh-CN" sz="1200" b="0" i="0" kern="1200" dirty="0">
                <a:solidFill>
                  <a:schemeClr val="tx1"/>
                </a:solidFill>
                <a:effectLst/>
                <a:latin typeface="Arial" charset="0"/>
                <a:ea typeface="+mn-ea"/>
                <a:cs typeface="Arial" charset="0"/>
              </a:rPr>
              <a:t> construct is not appropriate for the application.</a:t>
            </a:r>
            <a:br>
              <a:rPr lang="en-US" altLang="zh-CN" sz="1200" b="0" i="0" kern="1200" dirty="0">
                <a:solidFill>
                  <a:schemeClr val="tx1"/>
                </a:solidFill>
                <a:effectLst/>
                <a:latin typeface="Arial" charset="0"/>
                <a:ea typeface="+mn-ea"/>
                <a:cs typeface="Arial" charset="0"/>
              </a:rPr>
            </a:br>
            <a:endParaRPr lang="en-US" altLang="zh-CN" sz="1200" b="0" i="0" kern="1200" dirty="0">
              <a:solidFill>
                <a:schemeClr val="tx1"/>
              </a:solidFill>
              <a:effectLst/>
              <a:latin typeface="Arial" charset="0"/>
              <a:ea typeface="+mn-ea"/>
              <a:cs typeface="Arial" charset="0"/>
            </a:endParaRPr>
          </a:p>
          <a:p>
            <a:pPr fontAlgn="base"/>
            <a:r>
              <a:rPr lang="en-US" altLang="zh-CN" sz="1200" b="1" i="0" u="none" strike="noStrike" kern="1200" dirty="0">
                <a:solidFill>
                  <a:schemeClr val="tx1"/>
                </a:solidFill>
                <a:effectLst/>
                <a:latin typeface="Arial" charset="0"/>
                <a:ea typeface="+mn-ea"/>
                <a:cs typeface="Arial" charset="0"/>
                <a:hlinkClick r:id="rId23"/>
              </a:rPr>
              <a:t>#pragma </a:t>
            </a:r>
            <a:r>
              <a:rPr lang="en-US" altLang="zh-CN" sz="1200" b="1" i="0" u="none" strike="noStrike" kern="1200" dirty="0" err="1">
                <a:solidFill>
                  <a:schemeClr val="tx1"/>
                </a:solidFill>
                <a:effectLst/>
                <a:latin typeface="Arial" charset="0"/>
                <a:ea typeface="+mn-ea"/>
                <a:cs typeface="Arial" charset="0"/>
                <a:hlinkClick r:id="rId23"/>
              </a:rPr>
              <a:t>omp</a:t>
            </a:r>
            <a:r>
              <a:rPr lang="en-US" altLang="zh-CN" sz="1200" b="1" i="0" u="none" strike="noStrike" kern="1200" dirty="0">
                <a:solidFill>
                  <a:schemeClr val="tx1"/>
                </a:solidFill>
                <a:effectLst/>
                <a:latin typeface="Arial" charset="0"/>
                <a:ea typeface="+mn-ea"/>
                <a:cs typeface="Arial" charset="0"/>
                <a:hlinkClick r:id="rId23"/>
              </a:rPr>
              <a:t> target exit data</a:t>
            </a:r>
            <a:r>
              <a:rPr lang="en-US" altLang="zh-CN" sz="1200" b="1" i="0" u="none" strike="noStrike" kern="1200" dirty="0">
                <a:solidFill>
                  <a:schemeClr val="tx1"/>
                </a:solidFill>
                <a:effectLst/>
                <a:latin typeface="Arial" charset="0"/>
                <a:ea typeface="+mn-ea"/>
                <a:cs typeface="Arial" charset="0"/>
              </a:rPr>
              <a:t> </a:t>
            </a:r>
            <a:r>
              <a:rPr lang="en-US" altLang="zh-CN" sz="1200" b="0" i="0" kern="1200" dirty="0">
                <a:solidFill>
                  <a:schemeClr val="tx1"/>
                </a:solidFill>
                <a:effectLst/>
                <a:latin typeface="Arial" charset="0"/>
                <a:ea typeface="+mn-ea"/>
                <a:cs typeface="Arial" charset="0"/>
              </a:rPr>
              <a:t>The </a:t>
            </a:r>
            <a:r>
              <a:rPr lang="en-US" altLang="zh-CN" sz="1200" b="1" i="0" kern="1200" dirty="0" err="1">
                <a:solidFill>
                  <a:schemeClr val="tx1"/>
                </a:solidFill>
                <a:effectLst/>
                <a:latin typeface="Arial" charset="0"/>
                <a:ea typeface="+mn-ea"/>
                <a:cs typeface="Arial" charset="0"/>
              </a:rPr>
              <a:t>omp</a:t>
            </a:r>
            <a:r>
              <a:rPr lang="en-US" altLang="zh-CN" sz="1200" b="1" i="0" kern="1200" dirty="0">
                <a:solidFill>
                  <a:schemeClr val="tx1"/>
                </a:solidFill>
                <a:effectLst/>
                <a:latin typeface="Arial" charset="0"/>
                <a:ea typeface="+mn-ea"/>
                <a:cs typeface="Arial" charset="0"/>
              </a:rPr>
              <a:t> target exit data</a:t>
            </a:r>
            <a:r>
              <a:rPr lang="en-US" altLang="zh-CN" sz="1200" b="0" i="0" kern="1200" dirty="0">
                <a:solidFill>
                  <a:schemeClr val="tx1"/>
                </a:solidFill>
                <a:effectLst/>
                <a:latin typeface="Arial" charset="0"/>
                <a:ea typeface="+mn-ea"/>
                <a:cs typeface="Arial" charset="0"/>
              </a:rPr>
              <a:t> directive </a:t>
            </a:r>
            <a:r>
              <a:rPr lang="en-US" altLang="zh-CN" sz="1200" b="0" i="0" kern="1200" dirty="0" err="1">
                <a:solidFill>
                  <a:schemeClr val="tx1"/>
                </a:solidFill>
                <a:effectLst/>
                <a:latin typeface="Arial" charset="0"/>
                <a:ea typeface="+mn-ea"/>
                <a:cs typeface="Arial" charset="0"/>
              </a:rPr>
              <a:t>unmaps</a:t>
            </a:r>
            <a:r>
              <a:rPr lang="en-US" altLang="zh-CN" sz="1200" b="0" i="0" kern="1200" dirty="0">
                <a:solidFill>
                  <a:schemeClr val="tx1"/>
                </a:solidFill>
                <a:effectLst/>
                <a:latin typeface="Arial" charset="0"/>
                <a:ea typeface="+mn-ea"/>
                <a:cs typeface="Arial" charset="0"/>
              </a:rPr>
              <a:t> variables from a device data environment. The </a:t>
            </a:r>
            <a:r>
              <a:rPr lang="en-US" altLang="zh-CN" sz="1200" b="1" i="0" kern="1200" dirty="0" err="1">
                <a:solidFill>
                  <a:schemeClr val="tx1"/>
                </a:solidFill>
                <a:effectLst/>
                <a:latin typeface="Arial" charset="0"/>
                <a:ea typeface="+mn-ea"/>
                <a:cs typeface="Arial" charset="0"/>
              </a:rPr>
              <a:t>omp</a:t>
            </a:r>
            <a:r>
              <a:rPr lang="en-US" altLang="zh-CN" sz="1200" b="1" i="0" kern="1200" dirty="0">
                <a:solidFill>
                  <a:schemeClr val="tx1"/>
                </a:solidFill>
                <a:effectLst/>
                <a:latin typeface="Arial" charset="0"/>
                <a:ea typeface="+mn-ea"/>
                <a:cs typeface="Arial" charset="0"/>
              </a:rPr>
              <a:t> target exit data</a:t>
            </a:r>
            <a:r>
              <a:rPr lang="en-US" altLang="zh-CN" sz="1200" b="0" i="0" kern="1200" dirty="0">
                <a:solidFill>
                  <a:schemeClr val="tx1"/>
                </a:solidFill>
                <a:effectLst/>
                <a:latin typeface="Arial" charset="0"/>
                <a:ea typeface="+mn-ea"/>
                <a:cs typeface="Arial" charset="0"/>
              </a:rPr>
              <a:t> directive can limit the amount of device memory when you use the </a:t>
            </a:r>
            <a:r>
              <a:rPr lang="en-US" altLang="zh-CN" sz="1200" b="1" i="0" kern="1200" dirty="0" err="1">
                <a:solidFill>
                  <a:schemeClr val="tx1"/>
                </a:solidFill>
                <a:effectLst/>
                <a:latin typeface="Arial" charset="0"/>
                <a:ea typeface="+mn-ea"/>
                <a:cs typeface="Arial" charset="0"/>
              </a:rPr>
              <a:t>omp</a:t>
            </a:r>
            <a:r>
              <a:rPr lang="en-US" altLang="zh-CN" sz="1200" b="1" i="0" kern="1200" dirty="0">
                <a:solidFill>
                  <a:schemeClr val="tx1"/>
                </a:solidFill>
                <a:effectLst/>
                <a:latin typeface="Arial" charset="0"/>
                <a:ea typeface="+mn-ea"/>
                <a:cs typeface="Arial" charset="0"/>
              </a:rPr>
              <a:t> target enter data</a:t>
            </a:r>
            <a:r>
              <a:rPr lang="en-US" altLang="zh-CN" sz="1200" b="0" i="0" kern="1200" dirty="0">
                <a:solidFill>
                  <a:schemeClr val="tx1"/>
                </a:solidFill>
                <a:effectLst/>
                <a:latin typeface="Arial" charset="0"/>
                <a:ea typeface="+mn-ea"/>
                <a:cs typeface="Arial" charset="0"/>
              </a:rPr>
              <a:t> construct to map items to the device data environment.</a:t>
            </a:r>
            <a:br>
              <a:rPr lang="en-US" altLang="zh-CN" sz="1200" b="0" i="0" kern="1200" dirty="0">
                <a:solidFill>
                  <a:schemeClr val="tx1"/>
                </a:solidFill>
                <a:effectLst/>
                <a:latin typeface="Arial" charset="0"/>
                <a:ea typeface="+mn-ea"/>
                <a:cs typeface="Arial" charset="0"/>
              </a:rPr>
            </a:br>
            <a:endParaRPr lang="en-US" altLang="zh-CN" sz="1200" b="0" i="0" kern="1200" dirty="0">
              <a:solidFill>
                <a:schemeClr val="tx1"/>
              </a:solidFill>
              <a:effectLst/>
              <a:latin typeface="Arial" charset="0"/>
              <a:ea typeface="+mn-ea"/>
              <a:cs typeface="Arial" charset="0"/>
            </a:endParaRPr>
          </a:p>
          <a:p>
            <a:pPr fontAlgn="base"/>
            <a:r>
              <a:rPr lang="en-US" altLang="zh-CN" sz="1200" b="1" i="0" u="none" strike="noStrike" kern="1200" dirty="0">
                <a:solidFill>
                  <a:schemeClr val="tx1"/>
                </a:solidFill>
                <a:effectLst/>
                <a:latin typeface="Arial" charset="0"/>
                <a:ea typeface="+mn-ea"/>
                <a:cs typeface="Arial" charset="0"/>
                <a:hlinkClick r:id="rId24"/>
              </a:rPr>
              <a:t>#pragma </a:t>
            </a:r>
            <a:r>
              <a:rPr lang="en-US" altLang="zh-CN" sz="1200" b="1" i="0" u="none" strike="noStrike" kern="1200" dirty="0" err="1">
                <a:solidFill>
                  <a:schemeClr val="tx1"/>
                </a:solidFill>
                <a:effectLst/>
                <a:latin typeface="Arial" charset="0"/>
                <a:ea typeface="+mn-ea"/>
                <a:cs typeface="Arial" charset="0"/>
                <a:hlinkClick r:id="rId24"/>
              </a:rPr>
              <a:t>omp</a:t>
            </a:r>
            <a:r>
              <a:rPr lang="en-US" altLang="zh-CN" sz="1200" b="1" i="0" u="none" strike="noStrike" kern="1200" dirty="0">
                <a:solidFill>
                  <a:schemeClr val="tx1"/>
                </a:solidFill>
                <a:effectLst/>
                <a:latin typeface="Arial" charset="0"/>
                <a:ea typeface="+mn-ea"/>
                <a:cs typeface="Arial" charset="0"/>
                <a:hlinkClick r:id="rId24"/>
              </a:rPr>
              <a:t> target update</a:t>
            </a:r>
            <a:r>
              <a:rPr lang="en-US" altLang="zh-CN" sz="1200" b="1" i="0" u="none" strike="noStrike" kern="1200" dirty="0">
                <a:solidFill>
                  <a:schemeClr val="tx1"/>
                </a:solidFill>
                <a:effectLst/>
                <a:latin typeface="Arial" charset="0"/>
                <a:ea typeface="+mn-ea"/>
                <a:cs typeface="Arial" charset="0"/>
              </a:rPr>
              <a:t> </a:t>
            </a:r>
            <a:r>
              <a:rPr lang="en-US" altLang="zh-CN" sz="1200" b="0" i="0" kern="1200" dirty="0">
                <a:solidFill>
                  <a:schemeClr val="tx1"/>
                </a:solidFill>
                <a:effectLst/>
                <a:latin typeface="Arial" charset="0"/>
                <a:ea typeface="+mn-ea"/>
                <a:cs typeface="Arial" charset="0"/>
              </a:rPr>
              <a:t>The </a:t>
            </a:r>
            <a:r>
              <a:rPr lang="en-US" altLang="zh-CN" sz="1200" b="1" i="0" kern="1200" dirty="0" err="1">
                <a:solidFill>
                  <a:schemeClr val="tx1"/>
                </a:solidFill>
                <a:effectLst/>
                <a:latin typeface="Arial" charset="0"/>
                <a:ea typeface="+mn-ea"/>
                <a:cs typeface="Arial" charset="0"/>
              </a:rPr>
              <a:t>omp</a:t>
            </a:r>
            <a:r>
              <a:rPr lang="en-US" altLang="zh-CN" sz="1200" b="1" i="0" kern="1200" dirty="0">
                <a:solidFill>
                  <a:schemeClr val="tx1"/>
                </a:solidFill>
                <a:effectLst/>
                <a:latin typeface="Arial" charset="0"/>
                <a:ea typeface="+mn-ea"/>
                <a:cs typeface="Arial" charset="0"/>
              </a:rPr>
              <a:t> target update</a:t>
            </a:r>
            <a:r>
              <a:rPr lang="en-US" altLang="zh-CN" sz="1200" b="0" i="0" kern="1200" dirty="0">
                <a:solidFill>
                  <a:schemeClr val="tx1"/>
                </a:solidFill>
                <a:effectLst/>
                <a:latin typeface="Arial" charset="0"/>
                <a:ea typeface="+mn-ea"/>
                <a:cs typeface="Arial" charset="0"/>
              </a:rPr>
              <a:t> directive makes the list items in the device data environment consistent with the original list items by copying data between the host and the device.</a:t>
            </a:r>
          </a:p>
          <a:p>
            <a:pPr fontAlgn="base"/>
            <a:r>
              <a:rPr lang="en-US" altLang="zh-CN" sz="1200" b="0" i="0" kern="1200" dirty="0">
                <a:solidFill>
                  <a:schemeClr val="tx1"/>
                </a:solidFill>
                <a:effectLst/>
                <a:latin typeface="Arial" charset="0"/>
                <a:ea typeface="+mn-ea"/>
                <a:cs typeface="Arial" charset="0"/>
              </a:rPr>
              <a:t>The direction of data copying is specified by </a:t>
            </a:r>
            <a:r>
              <a:rPr lang="en-US" altLang="zh-CN" sz="1200" b="0" i="1" kern="1200" dirty="0">
                <a:solidFill>
                  <a:schemeClr val="tx1"/>
                </a:solidFill>
                <a:effectLst/>
                <a:latin typeface="Arial" charset="0"/>
                <a:ea typeface="+mn-ea"/>
                <a:cs typeface="Arial" charset="0"/>
              </a:rPr>
              <a:t>motion-type</a:t>
            </a:r>
            <a:r>
              <a:rPr lang="en-US" altLang="zh-CN" sz="1200" b="0" i="0" kern="1200" dirty="0">
                <a:solidFill>
                  <a:schemeClr val="tx1"/>
                </a:solidFill>
                <a:effectLst/>
                <a:latin typeface="Arial" charset="0"/>
                <a:ea typeface="+mn-ea"/>
                <a:cs typeface="Arial" charset="0"/>
              </a:rPr>
              <a:t>.</a:t>
            </a:r>
          </a:p>
          <a:p>
            <a:pPr fontAlgn="base"/>
            <a:br>
              <a:rPr lang="en-US" altLang="zh-CN" sz="1200" b="0" i="0" kern="1200" dirty="0">
                <a:solidFill>
                  <a:schemeClr val="tx1"/>
                </a:solidFill>
                <a:effectLst/>
                <a:latin typeface="Arial" charset="0"/>
                <a:ea typeface="+mn-ea"/>
                <a:cs typeface="Arial" charset="0"/>
              </a:rPr>
            </a:br>
            <a:endParaRPr lang="en-US" altLang="zh-CN" sz="1200" b="0" i="0" kern="1200" dirty="0">
              <a:solidFill>
                <a:schemeClr val="tx1"/>
              </a:solidFill>
              <a:effectLst/>
              <a:latin typeface="Arial" charset="0"/>
              <a:ea typeface="+mn-ea"/>
              <a:cs typeface="Arial" charset="0"/>
            </a:endParaRPr>
          </a:p>
          <a:p>
            <a:pPr fontAlgn="base"/>
            <a:r>
              <a:rPr lang="en-US" altLang="zh-CN" sz="1200" b="1" i="0" u="none" strike="noStrike" kern="1200" dirty="0">
                <a:solidFill>
                  <a:schemeClr val="tx1"/>
                </a:solidFill>
                <a:effectLst/>
                <a:latin typeface="Arial" charset="0"/>
                <a:ea typeface="+mn-ea"/>
                <a:cs typeface="Arial" charset="0"/>
                <a:hlinkClick r:id="rId25"/>
              </a:rPr>
              <a:t>#pragma </a:t>
            </a:r>
            <a:r>
              <a:rPr lang="en-US" altLang="zh-CN" sz="1200" b="1" i="0" u="none" strike="noStrike" kern="1200" dirty="0" err="1">
                <a:solidFill>
                  <a:schemeClr val="tx1"/>
                </a:solidFill>
                <a:effectLst/>
                <a:latin typeface="Arial" charset="0"/>
                <a:ea typeface="+mn-ea"/>
                <a:cs typeface="Arial" charset="0"/>
                <a:hlinkClick r:id="rId25"/>
              </a:rPr>
              <a:t>omp</a:t>
            </a:r>
            <a:r>
              <a:rPr lang="en-US" altLang="zh-CN" sz="1200" b="1" i="0" u="none" strike="noStrike" kern="1200" dirty="0">
                <a:solidFill>
                  <a:schemeClr val="tx1"/>
                </a:solidFill>
                <a:effectLst/>
                <a:latin typeface="Arial" charset="0"/>
                <a:ea typeface="+mn-ea"/>
                <a:cs typeface="Arial" charset="0"/>
                <a:hlinkClick r:id="rId25"/>
              </a:rPr>
              <a:t> teams</a:t>
            </a:r>
            <a:r>
              <a:rPr lang="en-US" altLang="zh-CN" sz="1200" b="1" i="0" u="none" strike="noStrike" kern="1200" dirty="0">
                <a:solidFill>
                  <a:schemeClr val="tx1"/>
                </a:solidFill>
                <a:effectLst/>
                <a:latin typeface="Arial" charset="0"/>
                <a:ea typeface="+mn-ea"/>
                <a:cs typeface="Arial" charset="0"/>
              </a:rPr>
              <a:t> </a:t>
            </a:r>
            <a:r>
              <a:rPr lang="en-US" altLang="zh-CN" sz="1200" b="0" i="0" kern="1200" dirty="0">
                <a:solidFill>
                  <a:schemeClr val="tx1"/>
                </a:solidFill>
                <a:effectLst/>
                <a:latin typeface="Arial" charset="0"/>
                <a:ea typeface="+mn-ea"/>
                <a:cs typeface="Arial" charset="0"/>
              </a:rPr>
              <a:t>The </a:t>
            </a:r>
            <a:r>
              <a:rPr lang="en-US" altLang="zh-CN" sz="1200" b="1" i="0" kern="1200" dirty="0" err="1">
                <a:solidFill>
                  <a:schemeClr val="tx1"/>
                </a:solidFill>
                <a:effectLst/>
                <a:latin typeface="Arial" charset="0"/>
                <a:ea typeface="+mn-ea"/>
                <a:cs typeface="Arial" charset="0"/>
              </a:rPr>
              <a:t>omp</a:t>
            </a:r>
            <a:r>
              <a:rPr lang="en-US" altLang="zh-CN" sz="1200" b="1" i="0" kern="1200" dirty="0">
                <a:solidFill>
                  <a:schemeClr val="tx1"/>
                </a:solidFill>
                <a:effectLst/>
                <a:latin typeface="Arial" charset="0"/>
                <a:ea typeface="+mn-ea"/>
                <a:cs typeface="Arial" charset="0"/>
              </a:rPr>
              <a:t> teams</a:t>
            </a:r>
            <a:r>
              <a:rPr lang="en-US" altLang="zh-CN" sz="1200" b="0" i="0" kern="1200" dirty="0">
                <a:solidFill>
                  <a:schemeClr val="tx1"/>
                </a:solidFill>
                <a:effectLst/>
                <a:latin typeface="Arial" charset="0"/>
                <a:ea typeface="+mn-ea"/>
                <a:cs typeface="Arial" charset="0"/>
              </a:rPr>
              <a:t> directive creates a collection of thread teams. The master thread of each team executes the teams region.</a:t>
            </a:r>
            <a:br>
              <a:rPr lang="en-US" altLang="zh-CN" sz="1200" b="0" i="0" kern="1200" dirty="0">
                <a:solidFill>
                  <a:schemeClr val="tx1"/>
                </a:solidFill>
                <a:effectLst/>
                <a:latin typeface="Arial" charset="0"/>
                <a:ea typeface="+mn-ea"/>
                <a:cs typeface="Arial" charset="0"/>
              </a:rPr>
            </a:br>
            <a:endParaRPr lang="en-US" altLang="zh-CN" sz="1200" b="0" i="0" kern="1200" dirty="0">
              <a:solidFill>
                <a:schemeClr val="tx1"/>
              </a:solidFill>
              <a:effectLst/>
              <a:latin typeface="Arial" charset="0"/>
              <a:ea typeface="+mn-ea"/>
              <a:cs typeface="Arial" charset="0"/>
            </a:endParaRPr>
          </a:p>
          <a:p>
            <a:pPr fontAlgn="base"/>
            <a:r>
              <a:rPr lang="en-US" altLang="zh-CN" sz="1200" b="1" i="0" u="none" strike="noStrike" kern="1200" dirty="0">
                <a:solidFill>
                  <a:schemeClr val="tx1"/>
                </a:solidFill>
                <a:effectLst/>
                <a:latin typeface="Arial" charset="0"/>
                <a:ea typeface="+mn-ea"/>
                <a:cs typeface="Arial" charset="0"/>
                <a:hlinkClick r:id="rId26"/>
              </a:rPr>
              <a:t>#pragma </a:t>
            </a:r>
            <a:r>
              <a:rPr lang="en-US" altLang="zh-CN" sz="1200" b="1" i="0" u="none" strike="noStrike" kern="1200" dirty="0" err="1">
                <a:solidFill>
                  <a:schemeClr val="tx1"/>
                </a:solidFill>
                <a:effectLst/>
                <a:latin typeface="Arial" charset="0"/>
                <a:ea typeface="+mn-ea"/>
                <a:cs typeface="Arial" charset="0"/>
                <a:hlinkClick r:id="rId26"/>
              </a:rPr>
              <a:t>omp</a:t>
            </a:r>
            <a:r>
              <a:rPr lang="en-US" altLang="zh-CN" sz="1200" b="1" i="0" u="none" strike="noStrike" kern="1200" dirty="0">
                <a:solidFill>
                  <a:schemeClr val="tx1"/>
                </a:solidFill>
                <a:effectLst/>
                <a:latin typeface="Arial" charset="0"/>
                <a:ea typeface="+mn-ea"/>
                <a:cs typeface="Arial" charset="0"/>
                <a:hlinkClick r:id="rId26"/>
              </a:rPr>
              <a:t> </a:t>
            </a:r>
            <a:r>
              <a:rPr lang="en-US" altLang="zh-CN" sz="1200" b="1" i="0" u="none" strike="noStrike" kern="1200" dirty="0" err="1">
                <a:solidFill>
                  <a:schemeClr val="tx1"/>
                </a:solidFill>
                <a:effectLst/>
                <a:latin typeface="Arial" charset="0"/>
                <a:ea typeface="+mn-ea"/>
                <a:cs typeface="Arial" charset="0"/>
                <a:hlinkClick r:id="rId26"/>
              </a:rPr>
              <a:t>threadprivate</a:t>
            </a:r>
            <a:r>
              <a:rPr lang="en-US" altLang="zh-CN" sz="1200" b="1" i="0" u="none" strike="noStrike" kern="1200" dirty="0">
                <a:solidFill>
                  <a:schemeClr val="tx1"/>
                </a:solidFill>
                <a:effectLst/>
                <a:latin typeface="Arial" charset="0"/>
                <a:ea typeface="+mn-ea"/>
                <a:cs typeface="Arial" charset="0"/>
              </a:rPr>
              <a:t> </a:t>
            </a:r>
            <a:r>
              <a:rPr lang="en-US" altLang="zh-CN" sz="1200" b="0" i="0" kern="1200" dirty="0">
                <a:solidFill>
                  <a:schemeClr val="tx1"/>
                </a:solidFill>
                <a:effectLst/>
                <a:latin typeface="Arial" charset="0"/>
                <a:ea typeface="+mn-ea"/>
                <a:cs typeface="Arial" charset="0"/>
              </a:rPr>
              <a:t>The </a:t>
            </a:r>
            <a:r>
              <a:rPr lang="en-US" altLang="zh-CN" sz="1200" b="1" i="0" kern="1200" dirty="0" err="1">
                <a:solidFill>
                  <a:schemeClr val="tx1"/>
                </a:solidFill>
                <a:effectLst/>
                <a:latin typeface="Arial" charset="0"/>
                <a:ea typeface="+mn-ea"/>
                <a:cs typeface="Arial" charset="0"/>
              </a:rPr>
              <a:t>omp</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threadprivate</a:t>
            </a:r>
            <a:r>
              <a:rPr lang="en-US" altLang="zh-CN" sz="1200" b="0" i="0" kern="1200" dirty="0">
                <a:solidFill>
                  <a:schemeClr val="tx1"/>
                </a:solidFill>
                <a:effectLst/>
                <a:latin typeface="Arial" charset="0"/>
                <a:ea typeface="+mn-ea"/>
                <a:cs typeface="Arial" charset="0"/>
              </a:rPr>
              <a:t> directive makes the named file-scope, namespace-scope, or static block-scope variables private to a thread</a:t>
            </a:r>
            <a:br>
              <a:rPr lang="en-US" altLang="zh-CN" sz="1200" b="0" i="0" kern="1200" dirty="0">
                <a:solidFill>
                  <a:schemeClr val="tx1"/>
                </a:solidFill>
                <a:effectLst/>
                <a:latin typeface="Arial" charset="0"/>
                <a:ea typeface="+mn-ea"/>
                <a:cs typeface="Arial" charset="0"/>
              </a:rPr>
            </a:br>
            <a:endParaRPr lang="en-US" altLang="zh-CN" sz="1200" b="0" i="0" kern="1200" dirty="0">
              <a:solidFill>
                <a:schemeClr val="tx1"/>
              </a:solidFill>
              <a:effectLst/>
              <a:latin typeface="Arial" charset="0"/>
              <a:ea typeface="+mn-ea"/>
              <a:cs typeface="Arial" charset="0"/>
            </a:endParaRPr>
          </a:p>
          <a:p>
            <a:pPr fontAlgn="base"/>
            <a:r>
              <a:rPr lang="en-US" altLang="zh-CN" sz="1200" b="1" i="0" u="none" strike="noStrike" kern="1200" dirty="0">
                <a:solidFill>
                  <a:schemeClr val="tx1"/>
                </a:solidFill>
                <a:effectLst/>
                <a:latin typeface="Arial" charset="0"/>
                <a:ea typeface="+mn-ea"/>
                <a:cs typeface="Arial" charset="0"/>
                <a:hlinkClick r:id="rId27"/>
              </a:rPr>
              <a:t>Combined constructs</a:t>
            </a:r>
            <a:endParaRPr lang="en-US" altLang="zh-CN" sz="1200" b="0" i="0" kern="1200" dirty="0">
              <a:solidFill>
                <a:schemeClr val="tx1"/>
              </a:solidFill>
              <a:effectLst/>
              <a:latin typeface="Arial" charset="0"/>
              <a:ea typeface="+mn-ea"/>
              <a:cs typeface="Arial" charset="0"/>
            </a:endParaRPr>
          </a:p>
          <a:p>
            <a:pPr eaLnBrk="1" hangingPunct="1"/>
            <a:endParaRPr lang="zh-CN" altLang="en-US" dirty="0">
              <a:ea typeface="SimSun" pitchFamily="2" charset="-122"/>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B49C5B8-010E-46FB-8FB2-C7DF07FB44ED}" type="slidenum">
              <a:rPr lang="en-US" altLang="en-US" sz="1200"/>
              <a:pPr eaLnBrk="1" hangingPunct="1"/>
              <a:t>110</a:t>
            </a:fld>
            <a:endParaRPr lang="en-US" altLang="en-US" sz="1200"/>
          </a:p>
        </p:txBody>
      </p:sp>
      <p:sp>
        <p:nvSpPr>
          <p:cNvPr id="38915" name="Rectangle 1026"/>
          <p:cNvSpPr>
            <a:spLocks noGrp="1" noRot="1" noChangeAspect="1" noChangeArrowheads="1" noTextEdit="1"/>
          </p:cNvSpPr>
          <p:nvPr>
            <p:ph type="sldImg"/>
          </p:nvPr>
        </p:nvSpPr>
        <p:spPr>
          <a:ln/>
        </p:spPr>
      </p:sp>
      <p:sp>
        <p:nvSpPr>
          <p:cNvPr id="3891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4629405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5" name="Text Box 1"/>
          <p:cNvSpPr txBox="1">
            <a:spLocks noChangeArrowheads="1"/>
          </p:cNvSpPr>
          <p:nvPr/>
        </p:nvSpPr>
        <p:spPr bwMode="auto">
          <a:xfrm>
            <a:off x="1409141" y="913534"/>
            <a:ext cx="4039721" cy="3121602"/>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82048" tIns="41024" rIns="82048" bIns="41024" anchor="ctr"/>
          <a:lstStyle/>
          <a:p>
            <a:endParaRPr lang="en-US"/>
          </a:p>
        </p:txBody>
      </p:sp>
      <p:sp>
        <p:nvSpPr>
          <p:cNvPr id="180226" name="Text Box 2"/>
          <p:cNvSpPr txBox="1">
            <a:spLocks noGrp="1" noChangeArrowheads="1"/>
          </p:cNvSpPr>
          <p:nvPr>
            <p:ph type="body"/>
          </p:nvPr>
        </p:nvSpPr>
        <p:spPr bwMode="auto">
          <a:xfrm>
            <a:off x="1046350" y="4338206"/>
            <a:ext cx="4770904" cy="346508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133632434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6EB4E93-8808-4666-848C-F6B6E58C4329}" type="slidenum">
              <a:rPr lang="en-US" altLang="en-US" sz="1200"/>
              <a:pPr eaLnBrk="1" hangingPunct="1"/>
              <a:t>114</a:t>
            </a:fld>
            <a:endParaRPr lang="en-US" altLang="en-US" sz="120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700718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3676655-B86F-4264-9DA0-FF53B4481541}" type="slidenum">
              <a:rPr lang="en-US" altLang="en-US" sz="1200"/>
              <a:pPr eaLnBrk="1" hangingPunct="1"/>
              <a:t>115</a:t>
            </a:fld>
            <a:endParaRPr lang="en-US" altLang="en-US" sz="1200"/>
          </a:p>
        </p:txBody>
      </p:sp>
      <p:sp>
        <p:nvSpPr>
          <p:cNvPr id="39939" name="Rectangle 1026"/>
          <p:cNvSpPr>
            <a:spLocks noGrp="1" noRot="1" noChangeAspect="1" noChangeArrowheads="1" noTextEdit="1"/>
          </p:cNvSpPr>
          <p:nvPr>
            <p:ph type="sldImg"/>
          </p:nvPr>
        </p:nvSpPr>
        <p:spPr>
          <a:ln/>
        </p:spPr>
      </p:sp>
      <p:sp>
        <p:nvSpPr>
          <p:cNvPr id="3994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2505881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1F5687B-0D26-4DFB-857A-BFCED5FBB6E8}" type="slidenum">
              <a:rPr lang="en-US" altLang="en-US" sz="1200"/>
              <a:pPr eaLnBrk="1" hangingPunct="1"/>
              <a:t>116</a:t>
            </a:fld>
            <a:endParaRPr lang="en-US" altLang="en-US"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8563563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619C292-F3EC-4301-ADF0-947D016A5E19}" type="slidenum">
              <a:rPr lang="en-US" altLang="en-US" sz="1200"/>
              <a:pPr eaLnBrk="1" hangingPunct="1"/>
              <a:t>117</a:t>
            </a:fld>
            <a:endParaRPr lang="en-US" altLang="en-US" sz="120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64971624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82250AA-1702-4C10-8362-F255847D1B17}" type="slidenum">
              <a:rPr lang="en-US" altLang="en-US" sz="1200"/>
              <a:pPr eaLnBrk="1" hangingPunct="1"/>
              <a:t>118</a:t>
            </a:fld>
            <a:endParaRPr lang="en-US" altLang="en-US" sz="1200"/>
          </a:p>
        </p:txBody>
      </p:sp>
      <p:sp>
        <p:nvSpPr>
          <p:cNvPr id="43011" name="Rectangle 1026"/>
          <p:cNvSpPr>
            <a:spLocks noGrp="1" noRot="1" noChangeAspect="1" noChangeArrowheads="1" noTextEdit="1"/>
          </p:cNvSpPr>
          <p:nvPr>
            <p:ph type="sldImg"/>
          </p:nvPr>
        </p:nvSpPr>
        <p:spPr>
          <a:ln/>
        </p:spPr>
      </p:sp>
      <p:sp>
        <p:nvSpPr>
          <p:cNvPr id="4301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9864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5D137D31-C17B-43A4-A8D7-526A3A790AFD}" type="datetime8">
              <a:rPr lang="en-US" altLang="en-US"/>
              <a:pPr/>
              <a:t>11/3/22 10:22 AM</a:t>
            </a:fld>
            <a:endParaRPr lang="en-US" altLang="en-US"/>
          </a:p>
        </p:txBody>
      </p:sp>
      <p:sp>
        <p:nvSpPr>
          <p:cNvPr id="6" name="Rectangle 6"/>
          <p:cNvSpPr>
            <a:spLocks noGrp="1" noChangeArrowheads="1"/>
          </p:cNvSpPr>
          <p:nvPr>
            <p:ph type="ftr" sz="quarter" idx="4"/>
          </p:nvPr>
        </p:nvSpPr>
        <p:spPr>
          <a:ln/>
        </p:spPr>
        <p:txBody>
          <a:bodyPr/>
          <a:lstStyle/>
          <a:p>
            <a:pPr eaLnBrk="1" hangingPunct="1"/>
            <a:r>
              <a:rPr lang="en-US" altLang="en-US"/>
              <a:t>©2004 Microsoft Corporation. All rights reserved.</a:t>
            </a:r>
          </a:p>
          <a:p>
            <a:r>
              <a:rPr lang="en-US" altLang="en-US"/>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7C66F83A-DC2D-4EE1-B986-56A47078360B}" type="slidenum">
              <a:rPr lang="en-US" altLang="en-US"/>
              <a:pPr/>
              <a:t>28</a:t>
            </a:fld>
            <a:endParaRPr lang="en-US" altLang="en-US"/>
          </a:p>
        </p:txBody>
      </p:sp>
      <p:sp>
        <p:nvSpPr>
          <p:cNvPr id="451586" name="Rectangle 2"/>
          <p:cNvSpPr>
            <a:spLocks noGrp="1" noRot="1" noChangeAspect="1" noChangeArrowheads="1" noTextEdit="1"/>
          </p:cNvSpPr>
          <p:nvPr>
            <p:ph type="sldImg"/>
          </p:nvPr>
        </p:nvSpPr>
        <p:spPr>
          <a:ln/>
        </p:spPr>
      </p:sp>
      <p:sp>
        <p:nvSpPr>
          <p:cNvPr id="451587" name="Rectangle 3"/>
          <p:cNvSpPr>
            <a:spLocks noGrp="1" noChangeArrowheads="1"/>
          </p:cNvSpPr>
          <p:nvPr>
            <p:ph type="body" idx="1"/>
          </p:nvPr>
        </p:nvSpPr>
        <p:spPr/>
        <p:txBody>
          <a:bodyPr/>
          <a:lstStyle/>
          <a:p>
            <a:r>
              <a:rPr lang="en-US" altLang="en-US"/>
              <a:t>Also, each chunk size must be same as largest. Probably not well-suited for games</a:t>
            </a:r>
          </a:p>
          <a:p>
            <a:r>
              <a:rPr lang="en-US" altLang="en-US"/>
              <a:t>Can work if you have very few stages. At 30Hz, intolerable latency</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282DA5F-F41C-451D-A2DB-C19EA27B985B}" type="slidenum">
              <a:rPr lang="en-US" altLang="en-US" sz="1200"/>
              <a:pPr eaLnBrk="1" hangingPunct="1"/>
              <a:t>119</a:t>
            </a:fld>
            <a:endParaRPr lang="en-US" altLang="en-US" sz="120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65800496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0D23997-23B4-4523-B9CE-5F9374CF5C9D}" type="slidenum">
              <a:rPr lang="en-US" altLang="en-US" sz="1200"/>
              <a:pPr eaLnBrk="1" hangingPunct="1"/>
              <a:t>120</a:t>
            </a:fld>
            <a:endParaRPr lang="en-US" altLang="en-US" sz="12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809017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4934C78-900F-4DFA-A0EF-94D7E0487EA1}" type="slidenum">
              <a:rPr lang="en-US" altLang="en-US" sz="1200"/>
              <a:pPr eaLnBrk="1" hangingPunct="1"/>
              <a:t>121</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61787973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5AED984-0A08-49C7-8C1B-818420D0818F}" type="slidenum">
              <a:rPr lang="en-US" altLang="en-US" sz="1200"/>
              <a:pPr eaLnBrk="1" hangingPunct="1"/>
              <a:t>122</a:t>
            </a:fld>
            <a:endParaRPr lang="en-US" altLang="en-US" sz="12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98840432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01EEBD3-AFC4-4813-B249-FFCBC7F53989}" type="slidenum">
              <a:rPr lang="en-US" altLang="en-US" sz="1200"/>
              <a:pPr eaLnBrk="1" hangingPunct="1"/>
              <a:t>123</a:t>
            </a:fld>
            <a:endParaRPr lang="en-US" altLang="en-US" sz="1200"/>
          </a:p>
        </p:txBody>
      </p:sp>
      <p:sp>
        <p:nvSpPr>
          <p:cNvPr id="48131" name="Rectangle 1026"/>
          <p:cNvSpPr>
            <a:spLocks noGrp="1" noRot="1" noChangeAspect="1" noChangeArrowheads="1" noTextEdit="1"/>
          </p:cNvSpPr>
          <p:nvPr>
            <p:ph type="sldImg"/>
          </p:nvPr>
        </p:nvSpPr>
        <p:spPr>
          <a:ln/>
        </p:spPr>
      </p:sp>
      <p:sp>
        <p:nvSpPr>
          <p:cNvPr id="4813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10637147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87AB903-02CF-453C-AF19-4F7123005CDB}" type="slidenum">
              <a:rPr lang="en-US" altLang="en-US" sz="1200"/>
              <a:pPr eaLnBrk="1" hangingPunct="1"/>
              <a:t>131</a:t>
            </a:fld>
            <a:endParaRPr lang="en-US" altLang="en-US"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93104733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72B41852-DF35-4E3F-84D2-C43424D9B36B}" type="slidenum">
              <a:rPr lang="en-US" sz="1200"/>
              <a:pPr eaLnBrk="1" hangingPunct="1"/>
              <a:t>133</a:t>
            </a:fld>
            <a:endParaRPr lang="en-US" sz="1200"/>
          </a:p>
        </p:txBody>
      </p:sp>
      <p:sp>
        <p:nvSpPr>
          <p:cNvPr id="46083" name="Rectangle 2"/>
          <p:cNvSpPr>
            <a:spLocks noGrp="1" noRot="1" noChangeAspect="1" noChangeArrowheads="1" noTextEdit="1"/>
          </p:cNvSpPr>
          <p:nvPr>
            <p:ph type="sldImg"/>
          </p:nvPr>
        </p:nvSpPr>
        <p:spPr>
          <a:xfrm>
            <a:off x="-550863" y="374650"/>
            <a:ext cx="7788276" cy="4381500"/>
          </a:xfrm>
          <a:ln w="12700" cap="flat">
            <a:solidFill>
              <a:schemeClr val="tx1"/>
            </a:solidFill>
          </a:ln>
        </p:spPr>
      </p:sp>
      <p:sp>
        <p:nvSpPr>
          <p:cNvPr id="46084" name="Rectangle 3"/>
          <p:cNvSpPr>
            <a:spLocks noGrp="1" noChangeArrowheads="1"/>
          </p:cNvSpPr>
          <p:nvPr>
            <p:ph type="body" idx="1"/>
          </p:nvPr>
        </p:nvSpPr>
        <p:spPr>
          <a:xfrm>
            <a:off x="225425" y="4872038"/>
            <a:ext cx="6416675" cy="38973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79" tIns="46769" rIns="91979" bIns="46769"/>
          <a:lstStyle/>
          <a:p>
            <a:pPr fontAlgn="base"/>
            <a:r>
              <a:rPr lang="en-US" altLang="zh-CN" sz="1200" b="1" i="0" kern="1200" dirty="0">
                <a:solidFill>
                  <a:schemeClr val="tx1"/>
                </a:solidFill>
                <a:effectLst/>
                <a:latin typeface="Arial" charset="0"/>
                <a:ea typeface="+mn-ea"/>
                <a:cs typeface="Arial" charset="0"/>
              </a:rPr>
              <a:t>Purpose</a:t>
            </a:r>
          </a:p>
          <a:p>
            <a:pPr fontAlgn="base"/>
            <a:r>
              <a:rPr lang="en-US" altLang="zh-CN" sz="1200" b="0" i="0" kern="1200" dirty="0">
                <a:solidFill>
                  <a:schemeClr val="tx1"/>
                </a:solidFill>
                <a:effectLst/>
                <a:latin typeface="Arial" charset="0"/>
                <a:ea typeface="+mn-ea"/>
                <a:cs typeface="Arial" charset="0"/>
              </a:rPr>
              <a:t>The </a:t>
            </a:r>
            <a:r>
              <a:rPr lang="en-US" altLang="zh-CN" sz="1200" b="1" i="0" kern="1200" dirty="0" err="1">
                <a:solidFill>
                  <a:schemeClr val="tx1"/>
                </a:solidFill>
                <a:effectLst/>
                <a:latin typeface="Arial" charset="0"/>
                <a:ea typeface="+mn-ea"/>
                <a:cs typeface="Arial" charset="0"/>
              </a:rPr>
              <a:t>omp</a:t>
            </a:r>
            <a:r>
              <a:rPr lang="en-US" altLang="zh-CN" sz="1200" b="1" i="0" kern="1200" dirty="0">
                <a:solidFill>
                  <a:schemeClr val="tx1"/>
                </a:solidFill>
                <a:effectLst/>
                <a:latin typeface="Arial" charset="0"/>
                <a:ea typeface="+mn-ea"/>
                <a:cs typeface="Arial" charset="0"/>
              </a:rPr>
              <a:t> parallel</a:t>
            </a:r>
            <a:r>
              <a:rPr lang="en-US" altLang="zh-CN" sz="1200" b="0" i="0" kern="1200" dirty="0">
                <a:solidFill>
                  <a:schemeClr val="tx1"/>
                </a:solidFill>
                <a:effectLst/>
                <a:latin typeface="Arial" charset="0"/>
                <a:ea typeface="+mn-ea"/>
                <a:cs typeface="Arial" charset="0"/>
              </a:rPr>
              <a:t> directive explicitly instructs the compiler to parallelize the chosen block of code.</a:t>
            </a:r>
          </a:p>
          <a:p>
            <a:pPr fontAlgn="base"/>
            <a:r>
              <a:rPr lang="en-US" altLang="zh-CN" sz="1200" b="1" i="0" kern="1200" dirty="0">
                <a:solidFill>
                  <a:schemeClr val="tx1"/>
                </a:solidFill>
                <a:effectLst/>
                <a:latin typeface="Arial" charset="0"/>
                <a:ea typeface="+mn-ea"/>
                <a:cs typeface="Arial" charset="0"/>
              </a:rPr>
              <a:t>Syntax</a:t>
            </a:r>
          </a:p>
          <a:p>
            <a:pPr fontAlgn="base"/>
            <a:r>
              <a:rPr lang="en-US" altLang="zh-CN" sz="1200" b="0" i="0" kern="1200" dirty="0">
                <a:solidFill>
                  <a:schemeClr val="tx1"/>
                </a:solidFill>
                <a:effectLst/>
                <a:latin typeface="Arial" charset="0"/>
                <a:ea typeface="+mn-ea"/>
                <a:cs typeface="Arial" charset="0"/>
              </a:rPr>
              <a:t>    .-,------.        V |    &gt;&gt;-#--pragma--</a:t>
            </a:r>
            <a:r>
              <a:rPr lang="en-US" altLang="zh-CN" sz="1200" b="0" i="0" kern="1200" dirty="0" err="1">
                <a:solidFill>
                  <a:schemeClr val="tx1"/>
                </a:solidFill>
                <a:effectLst/>
                <a:latin typeface="Arial" charset="0"/>
                <a:ea typeface="+mn-ea"/>
                <a:cs typeface="Arial" charset="0"/>
              </a:rPr>
              <a:t>omp</a:t>
            </a:r>
            <a:r>
              <a:rPr lang="en-US" altLang="zh-CN" sz="1200" b="0" i="0" kern="1200" dirty="0">
                <a:solidFill>
                  <a:schemeClr val="tx1"/>
                </a:solidFill>
                <a:effectLst/>
                <a:latin typeface="Arial" charset="0"/>
                <a:ea typeface="+mn-ea"/>
                <a:cs typeface="Arial" charset="0"/>
              </a:rPr>
              <a:t> parallel----</a:t>
            </a:r>
            <a:r>
              <a:rPr lang="en-US" altLang="zh-CN" sz="1200" b="0" i="1" kern="1200" dirty="0">
                <a:solidFill>
                  <a:schemeClr val="tx1"/>
                </a:solidFill>
                <a:effectLst/>
                <a:latin typeface="Arial" charset="0"/>
                <a:ea typeface="+mn-ea"/>
                <a:cs typeface="Arial" charset="0"/>
              </a:rPr>
              <a:t>clause</a:t>
            </a:r>
            <a:r>
              <a:rPr lang="en-US" altLang="zh-CN" sz="1200" b="0" i="0" kern="1200" dirty="0">
                <a:solidFill>
                  <a:schemeClr val="tx1"/>
                </a:solidFill>
                <a:effectLst/>
                <a:latin typeface="Arial" charset="0"/>
                <a:ea typeface="+mn-ea"/>
                <a:cs typeface="Arial" charset="0"/>
              </a:rPr>
              <a:t>-+-------------------------&gt;&lt; </a:t>
            </a:r>
          </a:p>
          <a:p>
            <a:pPr fontAlgn="base"/>
            <a:r>
              <a:rPr lang="en-US" altLang="zh-CN" sz="1200" b="1" i="0" kern="1200" dirty="0">
                <a:solidFill>
                  <a:schemeClr val="tx1"/>
                </a:solidFill>
                <a:effectLst/>
                <a:latin typeface="Arial" charset="0"/>
                <a:ea typeface="+mn-ea"/>
                <a:cs typeface="Arial" charset="0"/>
              </a:rPr>
              <a:t>Parameters</a:t>
            </a:r>
          </a:p>
          <a:p>
            <a:pPr fontAlgn="base"/>
            <a:r>
              <a:rPr lang="en-US" altLang="zh-CN" sz="1200" b="0" i="1" kern="1200" dirty="0">
                <a:solidFill>
                  <a:schemeClr val="tx1"/>
                </a:solidFill>
                <a:effectLst/>
                <a:latin typeface="Arial" charset="0"/>
                <a:ea typeface="+mn-ea"/>
                <a:cs typeface="Arial" charset="0"/>
              </a:rPr>
              <a:t>clause</a:t>
            </a:r>
            <a:r>
              <a:rPr lang="en-US" altLang="zh-CN" sz="1200" b="0" i="0" kern="1200" dirty="0">
                <a:solidFill>
                  <a:schemeClr val="tx1"/>
                </a:solidFill>
                <a:effectLst/>
                <a:latin typeface="Arial" charset="0"/>
                <a:ea typeface="+mn-ea"/>
                <a:cs typeface="Arial" charset="0"/>
              </a:rPr>
              <a:t> is any of the following </a:t>
            </a:r>
            <a:r>
              <a:rPr lang="en-US" altLang="zh-CN" sz="1200" b="0" i="0" kern="1200" dirty="0" err="1">
                <a:solidFill>
                  <a:schemeClr val="tx1"/>
                </a:solidFill>
                <a:effectLst/>
                <a:latin typeface="Arial" charset="0"/>
                <a:ea typeface="+mn-ea"/>
                <a:cs typeface="Arial" charset="0"/>
              </a:rPr>
              <a:t>clauses:if</a:t>
            </a:r>
            <a:r>
              <a:rPr lang="en-US" altLang="zh-CN" sz="1200" b="0" i="0" kern="1200" dirty="0">
                <a:solidFill>
                  <a:schemeClr val="tx1"/>
                </a:solidFill>
                <a:effectLst/>
                <a:latin typeface="Arial" charset="0"/>
                <a:ea typeface="+mn-ea"/>
                <a:cs typeface="Arial" charset="0"/>
              </a:rPr>
              <a:t> (</a:t>
            </a:r>
            <a:r>
              <a:rPr lang="en-US" altLang="zh-CN" sz="1200" b="0" i="1" kern="1200" dirty="0" err="1">
                <a:solidFill>
                  <a:schemeClr val="tx1"/>
                </a:solidFill>
                <a:effectLst/>
                <a:latin typeface="Arial" charset="0"/>
                <a:ea typeface="+mn-ea"/>
                <a:cs typeface="Arial" charset="0"/>
              </a:rPr>
              <a:t>exp</a:t>
            </a:r>
            <a:r>
              <a:rPr lang="en-US" altLang="zh-CN" sz="1200" b="0" i="0" kern="1200" dirty="0">
                <a:solidFill>
                  <a:schemeClr val="tx1"/>
                </a:solidFill>
                <a:effectLst/>
                <a:latin typeface="Arial" charset="0"/>
                <a:ea typeface="+mn-ea"/>
                <a:cs typeface="Arial" charset="0"/>
              </a:rPr>
              <a:t>)When the if argument is specified, the program code executes in parallel only if the scalar expression represented by </a:t>
            </a:r>
            <a:r>
              <a:rPr lang="en-US" altLang="zh-CN" sz="1200" b="0" i="1" kern="1200" dirty="0" err="1">
                <a:solidFill>
                  <a:schemeClr val="tx1"/>
                </a:solidFill>
                <a:effectLst/>
                <a:latin typeface="Arial" charset="0"/>
                <a:ea typeface="+mn-ea"/>
                <a:cs typeface="Arial" charset="0"/>
              </a:rPr>
              <a:t>exp</a:t>
            </a:r>
            <a:r>
              <a:rPr lang="en-US" altLang="zh-CN" sz="1200" b="0" i="0" kern="1200" dirty="0">
                <a:solidFill>
                  <a:schemeClr val="tx1"/>
                </a:solidFill>
                <a:effectLst/>
                <a:latin typeface="Arial" charset="0"/>
                <a:ea typeface="+mn-ea"/>
                <a:cs typeface="Arial" charset="0"/>
              </a:rPr>
              <a:t> evaluates to a nonzero value at run time. Only one if clause can be </a:t>
            </a:r>
            <a:r>
              <a:rPr lang="en-US" altLang="zh-CN" sz="1200" b="0" i="0" kern="1200" dirty="0" err="1">
                <a:solidFill>
                  <a:schemeClr val="tx1"/>
                </a:solidFill>
                <a:effectLst/>
                <a:latin typeface="Arial" charset="0"/>
                <a:ea typeface="+mn-ea"/>
                <a:cs typeface="Arial" charset="0"/>
              </a:rPr>
              <a:t>specified.private</a:t>
            </a:r>
            <a:r>
              <a:rPr lang="en-US" altLang="zh-CN"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)Declares the scope of the data variables in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 to be private to each thread. Data variables in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 are separated by </a:t>
            </a:r>
            <a:r>
              <a:rPr lang="en-US" altLang="zh-CN" sz="1200" b="0" i="0" kern="1200" dirty="0" err="1">
                <a:solidFill>
                  <a:schemeClr val="tx1"/>
                </a:solidFill>
                <a:effectLst/>
                <a:latin typeface="Arial" charset="0"/>
                <a:ea typeface="+mn-ea"/>
                <a:cs typeface="Arial" charset="0"/>
              </a:rPr>
              <a:t>commas.firstprivate</a:t>
            </a:r>
            <a:r>
              <a:rPr lang="en-US" altLang="zh-CN"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)Declares the scope of the data variables in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 to be private to each thread. Each new private object is initialized with the value of the original variable as if there was an implied declaration within the statement block. Data variables in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 are separated by </a:t>
            </a:r>
            <a:r>
              <a:rPr lang="en-US" altLang="zh-CN" sz="1200" b="0" i="0" kern="1200" dirty="0" err="1">
                <a:solidFill>
                  <a:schemeClr val="tx1"/>
                </a:solidFill>
                <a:effectLst/>
                <a:latin typeface="Arial" charset="0"/>
                <a:ea typeface="+mn-ea"/>
                <a:cs typeface="Arial" charset="0"/>
              </a:rPr>
              <a:t>commas.num_threads</a:t>
            </a:r>
            <a:r>
              <a:rPr lang="en-US" altLang="zh-CN" sz="1200" b="0" i="0" kern="1200" dirty="0">
                <a:solidFill>
                  <a:schemeClr val="tx1"/>
                </a:solidFill>
                <a:effectLst/>
                <a:latin typeface="Arial" charset="0"/>
                <a:ea typeface="+mn-ea"/>
                <a:cs typeface="Arial" charset="0"/>
              </a:rPr>
              <a:t> (</a:t>
            </a:r>
            <a:r>
              <a:rPr lang="en-US" altLang="zh-CN" sz="1200" b="0" i="1" kern="1200" dirty="0" err="1">
                <a:solidFill>
                  <a:schemeClr val="tx1"/>
                </a:solidFill>
                <a:effectLst/>
                <a:latin typeface="Arial" charset="0"/>
                <a:ea typeface="+mn-ea"/>
                <a:cs typeface="Arial" charset="0"/>
              </a:rPr>
              <a:t>int_exp</a:t>
            </a:r>
            <a:r>
              <a:rPr lang="en-US" altLang="zh-CN" sz="1200" b="0" i="0" kern="1200" dirty="0">
                <a:solidFill>
                  <a:schemeClr val="tx1"/>
                </a:solidFill>
                <a:effectLst/>
                <a:latin typeface="Arial" charset="0"/>
                <a:ea typeface="+mn-ea"/>
                <a:cs typeface="Arial" charset="0"/>
              </a:rPr>
              <a:t>)The value of </a:t>
            </a:r>
            <a:r>
              <a:rPr lang="en-US" altLang="zh-CN" sz="1200" b="0" i="1" kern="1200" dirty="0" err="1">
                <a:solidFill>
                  <a:schemeClr val="tx1"/>
                </a:solidFill>
                <a:effectLst/>
                <a:latin typeface="Arial" charset="0"/>
                <a:ea typeface="+mn-ea"/>
                <a:cs typeface="Arial" charset="0"/>
              </a:rPr>
              <a:t>int_exp</a:t>
            </a:r>
            <a:r>
              <a:rPr lang="en-US" altLang="zh-CN" sz="1200" b="0" i="0" kern="1200" dirty="0">
                <a:solidFill>
                  <a:schemeClr val="tx1"/>
                </a:solidFill>
                <a:effectLst/>
                <a:latin typeface="Arial" charset="0"/>
                <a:ea typeface="+mn-ea"/>
                <a:cs typeface="Arial" charset="0"/>
              </a:rPr>
              <a:t> is an integer expression that specifies the number of threads to use for the parallel region. If dynamic adjustment of the number of threads is also enabled, then </a:t>
            </a:r>
            <a:r>
              <a:rPr lang="en-US" altLang="zh-CN" sz="1200" b="0" i="1" kern="1200" dirty="0" err="1">
                <a:solidFill>
                  <a:schemeClr val="tx1"/>
                </a:solidFill>
                <a:effectLst/>
                <a:latin typeface="Arial" charset="0"/>
                <a:ea typeface="+mn-ea"/>
                <a:cs typeface="Arial" charset="0"/>
              </a:rPr>
              <a:t>int_exp</a:t>
            </a:r>
            <a:r>
              <a:rPr lang="en-US" altLang="zh-CN" sz="1200" b="0" i="0" kern="1200" dirty="0">
                <a:solidFill>
                  <a:schemeClr val="tx1"/>
                </a:solidFill>
                <a:effectLst/>
                <a:latin typeface="Arial" charset="0"/>
                <a:ea typeface="+mn-ea"/>
                <a:cs typeface="Arial" charset="0"/>
              </a:rPr>
              <a:t> specifies the maximum number of threads to be </a:t>
            </a:r>
            <a:r>
              <a:rPr lang="en-US" altLang="zh-CN" sz="1200" b="0" i="0" kern="1200" dirty="0" err="1">
                <a:solidFill>
                  <a:schemeClr val="tx1"/>
                </a:solidFill>
                <a:effectLst/>
                <a:latin typeface="Arial" charset="0"/>
                <a:ea typeface="+mn-ea"/>
                <a:cs typeface="Arial" charset="0"/>
              </a:rPr>
              <a:t>used.shared</a:t>
            </a:r>
            <a:r>
              <a:rPr lang="en-US" altLang="zh-CN"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)Declares the scope of the comma-separated data variables in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 to be shared across all </a:t>
            </a:r>
            <a:r>
              <a:rPr lang="en-US" altLang="zh-CN" sz="1200" b="0" i="0" kern="1200" dirty="0" err="1">
                <a:solidFill>
                  <a:schemeClr val="tx1"/>
                </a:solidFill>
                <a:effectLst/>
                <a:latin typeface="Arial" charset="0"/>
                <a:ea typeface="+mn-ea"/>
                <a:cs typeface="Arial" charset="0"/>
              </a:rPr>
              <a:t>threads.default</a:t>
            </a:r>
            <a:r>
              <a:rPr lang="en-US" altLang="zh-CN" sz="1200" b="0" i="0" kern="1200" dirty="0">
                <a:solidFill>
                  <a:schemeClr val="tx1"/>
                </a:solidFill>
                <a:effectLst/>
                <a:latin typeface="Arial" charset="0"/>
                <a:ea typeface="+mn-ea"/>
                <a:cs typeface="Arial" charset="0"/>
              </a:rPr>
              <a:t> (shared | none)Defines the default data scope of variables in each thread. Only one </a:t>
            </a:r>
            <a:r>
              <a:rPr lang="en-US" altLang="zh-CN" sz="1200" b="1" i="0" kern="1200" dirty="0">
                <a:solidFill>
                  <a:schemeClr val="tx1"/>
                </a:solidFill>
                <a:effectLst/>
                <a:latin typeface="Arial" charset="0"/>
                <a:ea typeface="+mn-ea"/>
                <a:cs typeface="Arial" charset="0"/>
              </a:rPr>
              <a:t>default</a:t>
            </a:r>
            <a:r>
              <a:rPr lang="en-US" altLang="zh-CN" sz="1200" b="0" i="0" kern="1200" dirty="0">
                <a:solidFill>
                  <a:schemeClr val="tx1"/>
                </a:solidFill>
                <a:effectLst/>
                <a:latin typeface="Arial" charset="0"/>
                <a:ea typeface="+mn-ea"/>
                <a:cs typeface="Arial" charset="0"/>
              </a:rPr>
              <a:t> clause can be specified on an </a:t>
            </a:r>
            <a:r>
              <a:rPr lang="en-US" altLang="zh-CN" sz="1200" b="1" i="0" kern="1200" dirty="0" err="1">
                <a:solidFill>
                  <a:schemeClr val="tx1"/>
                </a:solidFill>
                <a:effectLst/>
                <a:latin typeface="Arial" charset="0"/>
                <a:ea typeface="+mn-ea"/>
                <a:cs typeface="Arial" charset="0"/>
              </a:rPr>
              <a:t>omp</a:t>
            </a:r>
            <a:r>
              <a:rPr lang="en-US" altLang="zh-CN" sz="1200" b="1" i="0" kern="1200" dirty="0">
                <a:solidFill>
                  <a:schemeClr val="tx1"/>
                </a:solidFill>
                <a:effectLst/>
                <a:latin typeface="Arial" charset="0"/>
                <a:ea typeface="+mn-ea"/>
                <a:cs typeface="Arial" charset="0"/>
              </a:rPr>
              <a:t> parallel</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directive.Specifying</a:t>
            </a:r>
            <a:r>
              <a:rPr lang="en-US" altLang="zh-CN" sz="1200" b="0" i="0" kern="1200" dirty="0">
                <a:solidFill>
                  <a:schemeClr val="tx1"/>
                </a:solidFill>
                <a:effectLst/>
                <a:latin typeface="Arial" charset="0"/>
                <a:ea typeface="+mn-ea"/>
                <a:cs typeface="Arial" charset="0"/>
              </a:rPr>
              <a:t> </a:t>
            </a:r>
            <a:r>
              <a:rPr lang="en-US" altLang="zh-CN" sz="1200" b="1" i="0" kern="1200" dirty="0">
                <a:solidFill>
                  <a:schemeClr val="tx1"/>
                </a:solidFill>
                <a:effectLst/>
                <a:latin typeface="Arial" charset="0"/>
                <a:ea typeface="+mn-ea"/>
                <a:cs typeface="Arial" charset="0"/>
              </a:rPr>
              <a:t>default(shared)</a:t>
            </a:r>
            <a:r>
              <a:rPr lang="en-US" altLang="zh-CN" sz="1200" b="0" i="0" kern="1200" dirty="0">
                <a:solidFill>
                  <a:schemeClr val="tx1"/>
                </a:solidFill>
                <a:effectLst/>
                <a:latin typeface="Arial" charset="0"/>
                <a:ea typeface="+mn-ea"/>
                <a:cs typeface="Arial" charset="0"/>
              </a:rPr>
              <a:t> is equivalent to stating each variable in a </a:t>
            </a:r>
            <a:r>
              <a:rPr lang="en-US" altLang="zh-CN" sz="1200" b="1" i="0" kern="1200" dirty="0">
                <a:solidFill>
                  <a:schemeClr val="tx1"/>
                </a:solidFill>
                <a:effectLst/>
                <a:latin typeface="Arial" charset="0"/>
                <a:ea typeface="+mn-ea"/>
                <a:cs typeface="Arial" charset="0"/>
              </a:rPr>
              <a:t>shared(</a:t>
            </a:r>
            <a:r>
              <a:rPr lang="en-US" altLang="zh-CN" sz="1200" b="0" i="1" kern="1200" dirty="0">
                <a:solidFill>
                  <a:schemeClr val="tx1"/>
                </a:solidFill>
                <a:effectLst/>
                <a:latin typeface="Arial" charset="0"/>
                <a:ea typeface="+mn-ea"/>
                <a:cs typeface="Arial" charset="0"/>
              </a:rPr>
              <a:t>list</a:t>
            </a:r>
            <a:r>
              <a:rPr lang="en-US" altLang="zh-CN" sz="1200" b="1" i="0" kern="1200" dirty="0">
                <a:solidFill>
                  <a:schemeClr val="tx1"/>
                </a:solidFill>
                <a:effectLst/>
                <a:latin typeface="Arial" charset="0"/>
                <a:ea typeface="+mn-ea"/>
                <a:cs typeface="Arial" charset="0"/>
              </a:rPr>
              <a:t>)</a:t>
            </a:r>
            <a:r>
              <a:rPr lang="en-US" altLang="zh-CN" sz="1200" b="0" i="0" kern="1200" dirty="0">
                <a:solidFill>
                  <a:schemeClr val="tx1"/>
                </a:solidFill>
                <a:effectLst/>
                <a:latin typeface="Arial" charset="0"/>
                <a:ea typeface="+mn-ea"/>
                <a:cs typeface="Arial" charset="0"/>
              </a:rPr>
              <a:t> clause.</a:t>
            </a:r>
          </a:p>
          <a:p>
            <a:pPr fontAlgn="base"/>
            <a:r>
              <a:rPr lang="en-US" altLang="zh-CN" sz="1200" b="0" i="0" kern="1200" dirty="0">
                <a:solidFill>
                  <a:schemeClr val="tx1"/>
                </a:solidFill>
                <a:effectLst/>
                <a:latin typeface="Arial" charset="0"/>
                <a:ea typeface="+mn-ea"/>
                <a:cs typeface="Arial" charset="0"/>
              </a:rPr>
              <a:t>Specifying </a:t>
            </a:r>
            <a:r>
              <a:rPr lang="en-US" altLang="zh-CN" sz="1200" b="1" i="0" kern="1200" dirty="0">
                <a:solidFill>
                  <a:schemeClr val="tx1"/>
                </a:solidFill>
                <a:effectLst/>
                <a:latin typeface="Arial" charset="0"/>
                <a:ea typeface="+mn-ea"/>
                <a:cs typeface="Arial" charset="0"/>
              </a:rPr>
              <a:t>default(none)</a:t>
            </a:r>
            <a:r>
              <a:rPr lang="en-US" altLang="zh-CN" sz="1200" b="0" i="0" kern="1200" dirty="0">
                <a:solidFill>
                  <a:schemeClr val="tx1"/>
                </a:solidFill>
                <a:effectLst/>
                <a:latin typeface="Arial" charset="0"/>
                <a:ea typeface="+mn-ea"/>
                <a:cs typeface="Arial" charset="0"/>
              </a:rPr>
              <a:t> requires that each data variable visible to the parallelized statement block must be </a:t>
            </a:r>
            <a:r>
              <a:rPr lang="en-US" altLang="zh-CN" sz="1200" b="0" i="0" kern="1200" dirty="0" err="1">
                <a:solidFill>
                  <a:schemeClr val="tx1"/>
                </a:solidFill>
                <a:effectLst/>
                <a:latin typeface="Arial" charset="0"/>
                <a:ea typeface="+mn-ea"/>
                <a:cs typeface="Arial" charset="0"/>
              </a:rPr>
              <a:t>explcitly</a:t>
            </a:r>
            <a:r>
              <a:rPr lang="en-US" altLang="zh-CN" sz="1200" b="0" i="0" kern="1200" dirty="0">
                <a:solidFill>
                  <a:schemeClr val="tx1"/>
                </a:solidFill>
                <a:effectLst/>
                <a:latin typeface="Arial" charset="0"/>
                <a:ea typeface="+mn-ea"/>
                <a:cs typeface="Arial" charset="0"/>
              </a:rPr>
              <a:t> listed in a data scope clause, with the exception of those variables that are:</a:t>
            </a:r>
          </a:p>
          <a:p>
            <a:pPr fontAlgn="base"/>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-qualified,</a:t>
            </a:r>
          </a:p>
          <a:p>
            <a:pPr fontAlgn="base"/>
            <a:r>
              <a:rPr lang="en-US" altLang="zh-CN" sz="1200" b="0" i="0" kern="1200" dirty="0">
                <a:solidFill>
                  <a:schemeClr val="tx1"/>
                </a:solidFill>
                <a:effectLst/>
                <a:latin typeface="Arial" charset="0"/>
                <a:ea typeface="+mn-ea"/>
                <a:cs typeface="Arial" charset="0"/>
              </a:rPr>
              <a:t>specified in an enclosed data scope attribute clause, or,</a:t>
            </a:r>
          </a:p>
          <a:p>
            <a:pPr fontAlgn="base"/>
            <a:r>
              <a:rPr lang="en-US" altLang="zh-CN" sz="1200" b="0" i="0" kern="1200" dirty="0">
                <a:solidFill>
                  <a:schemeClr val="tx1"/>
                </a:solidFill>
                <a:effectLst/>
                <a:latin typeface="Arial" charset="0"/>
                <a:ea typeface="+mn-ea"/>
                <a:cs typeface="Arial" charset="0"/>
              </a:rPr>
              <a:t>used as a loop control variable referenced only by a corresponding </a:t>
            </a:r>
            <a:r>
              <a:rPr lang="en-US" altLang="zh-CN" sz="1200" b="1" i="0" kern="1200" dirty="0" err="1">
                <a:solidFill>
                  <a:schemeClr val="tx1"/>
                </a:solidFill>
                <a:effectLst/>
                <a:latin typeface="Arial" charset="0"/>
                <a:ea typeface="+mn-ea"/>
                <a:cs typeface="Arial" charset="0"/>
              </a:rPr>
              <a:t>omp</a:t>
            </a:r>
            <a:r>
              <a:rPr lang="en-US" altLang="zh-CN" sz="1200" b="1" i="0" kern="1200" dirty="0">
                <a:solidFill>
                  <a:schemeClr val="tx1"/>
                </a:solidFill>
                <a:effectLst/>
                <a:latin typeface="Arial" charset="0"/>
                <a:ea typeface="+mn-ea"/>
                <a:cs typeface="Arial" charset="0"/>
              </a:rPr>
              <a:t> for</a:t>
            </a:r>
            <a:r>
              <a:rPr lang="en-US" altLang="zh-CN" sz="1200" b="0" i="0" kern="1200" dirty="0">
                <a:solidFill>
                  <a:schemeClr val="tx1"/>
                </a:solidFill>
                <a:effectLst/>
                <a:latin typeface="Arial" charset="0"/>
                <a:ea typeface="+mn-ea"/>
                <a:cs typeface="Arial" charset="0"/>
              </a:rPr>
              <a:t> or </a:t>
            </a:r>
            <a:r>
              <a:rPr lang="en-US" altLang="zh-CN" sz="1200" b="1" i="0" kern="1200" dirty="0" err="1">
                <a:solidFill>
                  <a:schemeClr val="tx1"/>
                </a:solidFill>
                <a:effectLst/>
                <a:latin typeface="Arial" charset="0"/>
                <a:ea typeface="+mn-ea"/>
                <a:cs typeface="Arial" charset="0"/>
              </a:rPr>
              <a:t>omp</a:t>
            </a:r>
            <a:r>
              <a:rPr lang="en-US" altLang="zh-CN" sz="1200" b="1" i="0" kern="1200" dirty="0">
                <a:solidFill>
                  <a:schemeClr val="tx1"/>
                </a:solidFill>
                <a:effectLst/>
                <a:latin typeface="Arial" charset="0"/>
                <a:ea typeface="+mn-ea"/>
                <a:cs typeface="Arial" charset="0"/>
              </a:rPr>
              <a:t> parallel for</a:t>
            </a:r>
            <a:r>
              <a:rPr lang="en-US" altLang="zh-CN" sz="1200" b="0" i="0" kern="1200" dirty="0">
                <a:solidFill>
                  <a:schemeClr val="tx1"/>
                </a:solidFill>
                <a:effectLst/>
                <a:latin typeface="Arial" charset="0"/>
                <a:ea typeface="+mn-ea"/>
                <a:cs typeface="Arial" charset="0"/>
              </a:rPr>
              <a:t> directive.</a:t>
            </a:r>
          </a:p>
          <a:p>
            <a:pPr fontAlgn="base"/>
            <a:r>
              <a:rPr lang="en-US" altLang="zh-CN" sz="1200" b="0" i="0" kern="1200" dirty="0" err="1">
                <a:solidFill>
                  <a:schemeClr val="tx1"/>
                </a:solidFill>
                <a:effectLst/>
                <a:latin typeface="Arial" charset="0"/>
                <a:ea typeface="+mn-ea"/>
                <a:cs typeface="Arial" charset="0"/>
              </a:rPr>
              <a:t>copyin</a:t>
            </a:r>
            <a:r>
              <a:rPr lang="en-US" altLang="zh-CN"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)For each data variable specified in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 the value of the data variable in the master thread is copied to the thread-private copies at the beginning of the parallel region. Data variables in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 are separated by </a:t>
            </a:r>
            <a:r>
              <a:rPr lang="en-US" altLang="zh-CN" sz="1200" b="0" i="0" kern="1200" dirty="0" err="1">
                <a:solidFill>
                  <a:schemeClr val="tx1"/>
                </a:solidFill>
                <a:effectLst/>
                <a:latin typeface="Arial" charset="0"/>
                <a:ea typeface="+mn-ea"/>
                <a:cs typeface="Arial" charset="0"/>
              </a:rPr>
              <a:t>commas.Each</a:t>
            </a:r>
            <a:r>
              <a:rPr lang="en-US" altLang="zh-CN" sz="1200" b="0" i="0" kern="1200" dirty="0">
                <a:solidFill>
                  <a:schemeClr val="tx1"/>
                </a:solidFill>
                <a:effectLst/>
                <a:latin typeface="Arial" charset="0"/>
                <a:ea typeface="+mn-ea"/>
                <a:cs typeface="Arial" charset="0"/>
              </a:rPr>
              <a:t> data variable specified in the </a:t>
            </a:r>
            <a:r>
              <a:rPr lang="en-US" altLang="zh-CN" sz="1200" b="1" i="0" kern="1200" dirty="0" err="1">
                <a:solidFill>
                  <a:schemeClr val="tx1"/>
                </a:solidFill>
                <a:effectLst/>
                <a:latin typeface="Arial" charset="0"/>
                <a:ea typeface="+mn-ea"/>
                <a:cs typeface="Arial" charset="0"/>
              </a:rPr>
              <a:t>copyin</a:t>
            </a:r>
            <a:r>
              <a:rPr lang="en-US" altLang="zh-CN" sz="1200" b="0" i="0" kern="1200" dirty="0">
                <a:solidFill>
                  <a:schemeClr val="tx1"/>
                </a:solidFill>
                <a:effectLst/>
                <a:latin typeface="Arial" charset="0"/>
                <a:ea typeface="+mn-ea"/>
                <a:cs typeface="Arial" charset="0"/>
              </a:rPr>
              <a:t> clause must be a </a:t>
            </a:r>
            <a:r>
              <a:rPr lang="en-US" altLang="zh-CN" sz="1200" b="1" i="0" kern="1200" dirty="0" err="1">
                <a:solidFill>
                  <a:schemeClr val="tx1"/>
                </a:solidFill>
                <a:effectLst/>
                <a:latin typeface="Arial" charset="0"/>
                <a:ea typeface="+mn-ea"/>
                <a:cs typeface="Arial" charset="0"/>
              </a:rPr>
              <a:t>threadprivate</a:t>
            </a:r>
            <a:r>
              <a:rPr lang="en-US" altLang="zh-CN" sz="1200" b="0" i="0" kern="1200" dirty="0">
                <a:solidFill>
                  <a:schemeClr val="tx1"/>
                </a:solidFill>
                <a:effectLst/>
                <a:latin typeface="Arial" charset="0"/>
                <a:ea typeface="+mn-ea"/>
                <a:cs typeface="Arial" charset="0"/>
              </a:rPr>
              <a:t> variable.</a:t>
            </a:r>
          </a:p>
          <a:p>
            <a:pPr fontAlgn="base"/>
            <a:r>
              <a:rPr lang="en-US" altLang="zh-CN" sz="1200" b="0" i="0" kern="1200" dirty="0">
                <a:solidFill>
                  <a:schemeClr val="tx1"/>
                </a:solidFill>
                <a:effectLst/>
                <a:latin typeface="Arial" charset="0"/>
                <a:ea typeface="+mn-ea"/>
                <a:cs typeface="Arial" charset="0"/>
              </a:rPr>
              <a:t>reduction (</a:t>
            </a:r>
            <a:r>
              <a:rPr lang="en-US" altLang="zh-CN" sz="1200" b="0" i="1" kern="1200" dirty="0">
                <a:solidFill>
                  <a:schemeClr val="tx1"/>
                </a:solidFill>
                <a:effectLst/>
                <a:latin typeface="Arial" charset="0"/>
                <a:ea typeface="+mn-ea"/>
                <a:cs typeface="Arial" charset="0"/>
              </a:rPr>
              <a:t>operator</a:t>
            </a:r>
            <a:r>
              <a:rPr lang="en-US" altLang="zh-CN"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)Performs a reduction on all scalar variables in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 using the specified </a:t>
            </a:r>
            <a:r>
              <a:rPr lang="en-US" altLang="zh-CN" sz="1200" b="0" i="1" kern="1200" dirty="0">
                <a:solidFill>
                  <a:schemeClr val="tx1"/>
                </a:solidFill>
                <a:effectLst/>
                <a:latin typeface="Arial" charset="0"/>
                <a:ea typeface="+mn-ea"/>
                <a:cs typeface="Arial" charset="0"/>
              </a:rPr>
              <a:t>operator</a:t>
            </a:r>
            <a:r>
              <a:rPr lang="en-US" altLang="zh-CN" sz="1200" b="0" i="0" kern="1200" dirty="0">
                <a:solidFill>
                  <a:schemeClr val="tx1"/>
                </a:solidFill>
                <a:effectLst/>
                <a:latin typeface="Arial" charset="0"/>
                <a:ea typeface="+mn-ea"/>
                <a:cs typeface="Arial" charset="0"/>
              </a:rPr>
              <a:t>. Reduction variables in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 are separated by </a:t>
            </a:r>
            <a:r>
              <a:rPr lang="en-US" altLang="zh-CN" sz="1200" b="0" i="0" kern="1200" dirty="0" err="1">
                <a:solidFill>
                  <a:schemeClr val="tx1"/>
                </a:solidFill>
                <a:effectLst/>
                <a:latin typeface="Arial" charset="0"/>
                <a:ea typeface="+mn-ea"/>
                <a:cs typeface="Arial" charset="0"/>
              </a:rPr>
              <a:t>commas.A</a:t>
            </a:r>
            <a:r>
              <a:rPr lang="en-US" altLang="zh-CN" sz="1200" b="0" i="0" kern="1200" dirty="0">
                <a:solidFill>
                  <a:schemeClr val="tx1"/>
                </a:solidFill>
                <a:effectLst/>
                <a:latin typeface="Arial" charset="0"/>
                <a:ea typeface="+mn-ea"/>
                <a:cs typeface="Arial" charset="0"/>
              </a:rPr>
              <a:t> private copy of each variable in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 is created for each thread. At the end of the statement block, the final values of all private copies of the reduction variable are combined in a manner appropriate to the operator, and the result is placed back in the original value of the shared reduction variable. For example, when the max operator is specified, the original reduction variable value combines with the final values of the private copies by using the following </a:t>
            </a:r>
            <a:r>
              <a:rPr lang="en-US" altLang="zh-CN" sz="1200" b="0" i="0" kern="1200" dirty="0" err="1">
                <a:solidFill>
                  <a:schemeClr val="tx1"/>
                </a:solidFill>
                <a:effectLst/>
                <a:latin typeface="Arial" charset="0"/>
                <a:ea typeface="+mn-ea"/>
                <a:cs typeface="Arial" charset="0"/>
              </a:rPr>
              <a:t>expression:</a:t>
            </a:r>
            <a:r>
              <a:rPr lang="en-US" altLang="zh-CN" sz="1200" b="0" i="1" kern="1200" dirty="0" err="1">
                <a:solidFill>
                  <a:schemeClr val="tx1"/>
                </a:solidFill>
                <a:effectLst/>
                <a:latin typeface="Arial" charset="0"/>
                <a:ea typeface="+mn-ea"/>
                <a:cs typeface="Arial" charset="0"/>
              </a:rPr>
              <a:t>original_reduction_variable</a:t>
            </a:r>
            <a:r>
              <a:rPr lang="en-US" altLang="zh-CN" sz="1200" b="0" i="0" kern="1200" dirty="0">
                <a:solidFill>
                  <a:schemeClr val="tx1"/>
                </a:solidFill>
                <a:effectLst/>
                <a:latin typeface="Arial" charset="0"/>
                <a:ea typeface="+mn-ea"/>
                <a:cs typeface="Arial" charset="0"/>
              </a:rPr>
              <a:t> = </a:t>
            </a:r>
            <a:r>
              <a:rPr lang="en-US" altLang="zh-CN" sz="1200" b="0" i="1" kern="1200" dirty="0" err="1">
                <a:solidFill>
                  <a:schemeClr val="tx1"/>
                </a:solidFill>
                <a:effectLst/>
                <a:latin typeface="Arial" charset="0"/>
                <a:ea typeface="+mn-ea"/>
                <a:cs typeface="Arial" charset="0"/>
              </a:rPr>
              <a:t>original_reduction_variable</a:t>
            </a:r>
            <a:r>
              <a:rPr lang="en-US" altLang="zh-CN" sz="1200" b="0" i="0" kern="1200" dirty="0">
                <a:solidFill>
                  <a:schemeClr val="tx1"/>
                </a:solidFill>
                <a:effectLst/>
                <a:latin typeface="Arial" charset="0"/>
                <a:ea typeface="+mn-ea"/>
                <a:cs typeface="Arial" charset="0"/>
              </a:rPr>
              <a:t> &lt; </a:t>
            </a:r>
            <a:r>
              <a:rPr lang="en-US" altLang="zh-CN" sz="1200" b="0" i="1" kern="1200" dirty="0" err="1">
                <a:solidFill>
                  <a:schemeClr val="tx1"/>
                </a:solidFill>
                <a:effectLst/>
                <a:latin typeface="Arial" charset="0"/>
                <a:ea typeface="+mn-ea"/>
                <a:cs typeface="Arial" charset="0"/>
              </a:rPr>
              <a:t>private_copy</a:t>
            </a:r>
            <a:r>
              <a:rPr lang="en-US" altLang="zh-CN" sz="1200" b="0" i="0" kern="1200" dirty="0">
                <a:solidFill>
                  <a:schemeClr val="tx1"/>
                </a:solidFill>
                <a:effectLst/>
                <a:latin typeface="Arial" charset="0"/>
                <a:ea typeface="+mn-ea"/>
                <a:cs typeface="Arial" charset="0"/>
              </a:rPr>
              <a:t> ? </a:t>
            </a:r>
            <a:r>
              <a:rPr lang="en-US" altLang="zh-CN" sz="1200" b="0" i="1" kern="1200" dirty="0" err="1">
                <a:solidFill>
                  <a:schemeClr val="tx1"/>
                </a:solidFill>
                <a:effectLst/>
                <a:latin typeface="Arial" charset="0"/>
                <a:ea typeface="+mn-ea"/>
                <a:cs typeface="Arial" charset="0"/>
              </a:rPr>
              <a:t>private_copy</a:t>
            </a:r>
            <a:r>
              <a:rPr lang="en-US" altLang="zh-CN" sz="1200" b="0" i="0" kern="1200" dirty="0">
                <a:solidFill>
                  <a:schemeClr val="tx1"/>
                </a:solidFill>
                <a:effectLst/>
                <a:latin typeface="Arial" charset="0"/>
                <a:ea typeface="+mn-ea"/>
                <a:cs typeface="Arial" charset="0"/>
              </a:rPr>
              <a:t> : </a:t>
            </a:r>
            <a:r>
              <a:rPr lang="en-US" altLang="zh-CN" sz="1200" b="0" i="1" kern="1200" dirty="0" err="1">
                <a:solidFill>
                  <a:schemeClr val="tx1"/>
                </a:solidFill>
                <a:effectLst/>
                <a:latin typeface="Arial" charset="0"/>
                <a:ea typeface="+mn-ea"/>
                <a:cs typeface="Arial" charset="0"/>
              </a:rPr>
              <a:t>original_reduction_variable</a:t>
            </a:r>
            <a:r>
              <a:rPr lang="en-US" altLang="zh-CN" sz="1200" b="0" i="0" kern="1200" dirty="0">
                <a:solidFill>
                  <a:schemeClr val="tx1"/>
                </a:solidFill>
                <a:effectLst/>
                <a:latin typeface="Arial" charset="0"/>
                <a:ea typeface="+mn-ea"/>
                <a:cs typeface="Arial" charset="0"/>
              </a:rPr>
              <a:t>; </a:t>
            </a:r>
          </a:p>
          <a:p>
            <a:pPr fontAlgn="base"/>
            <a:r>
              <a:rPr lang="en-US" altLang="zh-CN" sz="1200" b="0" i="0" kern="1200" dirty="0">
                <a:solidFill>
                  <a:schemeClr val="tx1"/>
                </a:solidFill>
                <a:effectLst/>
                <a:latin typeface="Arial" charset="0"/>
                <a:ea typeface="+mn-ea"/>
                <a:cs typeface="Arial" charset="0"/>
              </a:rPr>
              <a:t>For variables specified in the </a:t>
            </a:r>
            <a:r>
              <a:rPr lang="en-US" altLang="zh-CN" sz="1200" b="1" i="0" kern="1200" dirty="0">
                <a:solidFill>
                  <a:schemeClr val="tx1"/>
                </a:solidFill>
                <a:effectLst/>
                <a:latin typeface="Arial" charset="0"/>
                <a:ea typeface="+mn-ea"/>
                <a:cs typeface="Arial" charset="0"/>
              </a:rPr>
              <a:t>reduction</a:t>
            </a:r>
            <a:r>
              <a:rPr lang="en-US" altLang="zh-CN" sz="1200" b="0" i="0" kern="1200" dirty="0">
                <a:solidFill>
                  <a:schemeClr val="tx1"/>
                </a:solidFill>
                <a:effectLst/>
                <a:latin typeface="Arial" charset="0"/>
                <a:ea typeface="+mn-ea"/>
                <a:cs typeface="Arial" charset="0"/>
              </a:rPr>
              <a:t> clause, they must satisfy the following </a:t>
            </a:r>
            <a:r>
              <a:rPr lang="en-US" altLang="zh-CN" sz="1200" b="0" i="0" kern="1200" dirty="0" err="1">
                <a:solidFill>
                  <a:schemeClr val="tx1"/>
                </a:solidFill>
                <a:effectLst/>
                <a:latin typeface="Arial" charset="0"/>
                <a:ea typeface="+mn-ea"/>
                <a:cs typeface="Arial" charset="0"/>
              </a:rPr>
              <a:t>conditions:Must</a:t>
            </a:r>
            <a:r>
              <a:rPr lang="en-US" altLang="zh-CN" sz="1200" b="0" i="0" kern="1200" dirty="0">
                <a:solidFill>
                  <a:schemeClr val="tx1"/>
                </a:solidFill>
                <a:effectLst/>
                <a:latin typeface="Arial" charset="0"/>
                <a:ea typeface="+mn-ea"/>
                <a:cs typeface="Arial" charset="0"/>
              </a:rPr>
              <a:t> be of a type appropriate to the operator. If the max or min operator is specified, the variables must be one of the following types with or without long, short, signed, or unsigned:</a:t>
            </a:r>
          </a:p>
          <a:p>
            <a:pPr lvl="1" fontAlgn="base"/>
            <a:r>
              <a:rPr lang="en-US" altLang="zh-CN" sz="1200" b="0" i="0" kern="1200" dirty="0">
                <a:solidFill>
                  <a:schemeClr val="tx1"/>
                </a:solidFill>
                <a:effectLst/>
                <a:latin typeface="Arial" charset="0"/>
                <a:ea typeface="+mn-ea"/>
                <a:cs typeface="Arial" charset="0"/>
              </a:rPr>
              <a:t>_Bool</a:t>
            </a:r>
          </a:p>
          <a:p>
            <a:pPr lvl="1" fontAlgn="base"/>
            <a:r>
              <a:rPr lang="en-US" altLang="zh-CN" sz="1200" b="0" i="0" kern="1200" dirty="0">
                <a:solidFill>
                  <a:schemeClr val="tx1"/>
                </a:solidFill>
                <a:effectLst/>
                <a:latin typeface="Arial" charset="0"/>
                <a:ea typeface="+mn-ea"/>
                <a:cs typeface="Arial" charset="0"/>
              </a:rPr>
              <a:t>bool</a:t>
            </a:r>
          </a:p>
          <a:p>
            <a:pPr lvl="1" fontAlgn="base"/>
            <a:r>
              <a:rPr lang="en-US" altLang="zh-CN" sz="1200" b="0" i="0" kern="1200" dirty="0">
                <a:solidFill>
                  <a:schemeClr val="tx1"/>
                </a:solidFill>
                <a:effectLst/>
                <a:latin typeface="Arial" charset="0"/>
                <a:ea typeface="+mn-ea"/>
                <a:cs typeface="Arial" charset="0"/>
              </a:rPr>
              <a:t>char</a:t>
            </a:r>
          </a:p>
          <a:p>
            <a:pPr lvl="1" fontAlgn="base"/>
            <a:r>
              <a:rPr lang="en-US" altLang="zh-CN" sz="1200" b="0" i="0" kern="1200" dirty="0" err="1">
                <a:solidFill>
                  <a:schemeClr val="tx1"/>
                </a:solidFill>
                <a:effectLst/>
                <a:latin typeface="Arial" charset="0"/>
                <a:ea typeface="+mn-ea"/>
                <a:cs typeface="Arial" charset="0"/>
              </a:rPr>
              <a:t>wchar_t</a:t>
            </a:r>
            <a:endParaRPr lang="en-US" altLang="zh-CN" sz="1200" b="0" i="0" kern="1200" dirty="0">
              <a:solidFill>
                <a:schemeClr val="tx1"/>
              </a:solidFill>
              <a:effectLst/>
              <a:latin typeface="Arial" charset="0"/>
              <a:ea typeface="+mn-ea"/>
              <a:cs typeface="Arial" charset="0"/>
            </a:endParaRPr>
          </a:p>
          <a:p>
            <a:pPr lvl="1" fontAlgn="base"/>
            <a:r>
              <a:rPr lang="en-US" altLang="zh-CN" sz="1200" b="0" i="0" kern="1200" dirty="0" err="1">
                <a:solidFill>
                  <a:schemeClr val="tx1"/>
                </a:solidFill>
                <a:effectLst/>
                <a:latin typeface="Arial" charset="0"/>
                <a:ea typeface="+mn-ea"/>
                <a:cs typeface="Arial" charset="0"/>
              </a:rPr>
              <a:t>int</a:t>
            </a:r>
            <a:endParaRPr lang="en-US" altLang="zh-CN" sz="1200" b="0" i="0" kern="1200" dirty="0">
              <a:solidFill>
                <a:schemeClr val="tx1"/>
              </a:solidFill>
              <a:effectLst/>
              <a:latin typeface="Arial" charset="0"/>
              <a:ea typeface="+mn-ea"/>
              <a:cs typeface="Arial" charset="0"/>
            </a:endParaRPr>
          </a:p>
          <a:p>
            <a:pPr lvl="1" fontAlgn="base"/>
            <a:r>
              <a:rPr lang="en-US" altLang="zh-CN" sz="1200" b="0" i="0" kern="1200" dirty="0">
                <a:solidFill>
                  <a:schemeClr val="tx1"/>
                </a:solidFill>
                <a:effectLst/>
                <a:latin typeface="Arial" charset="0"/>
                <a:ea typeface="+mn-ea"/>
                <a:cs typeface="Arial" charset="0"/>
              </a:rPr>
              <a:t>float</a:t>
            </a:r>
          </a:p>
          <a:p>
            <a:pPr lvl="1" fontAlgn="base"/>
            <a:r>
              <a:rPr lang="en-US" altLang="zh-CN" sz="1200" b="0" i="0" kern="1200" dirty="0">
                <a:solidFill>
                  <a:schemeClr val="tx1"/>
                </a:solidFill>
                <a:effectLst/>
                <a:latin typeface="Arial" charset="0"/>
                <a:ea typeface="+mn-ea"/>
                <a:cs typeface="Arial" charset="0"/>
              </a:rPr>
              <a:t>double</a:t>
            </a:r>
          </a:p>
          <a:p>
            <a:pPr fontAlgn="base"/>
            <a:r>
              <a:rPr lang="en-US" altLang="zh-CN" sz="1200" b="0" i="0" kern="1200" dirty="0">
                <a:solidFill>
                  <a:schemeClr val="tx1"/>
                </a:solidFill>
                <a:effectLst/>
                <a:latin typeface="Arial" charset="0"/>
                <a:ea typeface="+mn-ea"/>
                <a:cs typeface="Arial" charset="0"/>
              </a:rPr>
              <a:t>Must be shared in the enclosing context.</a:t>
            </a:r>
          </a:p>
          <a:p>
            <a:pPr fontAlgn="base"/>
            <a:r>
              <a:rPr lang="en-US" altLang="zh-CN" sz="1200" b="0" i="0" kern="1200" dirty="0">
                <a:solidFill>
                  <a:schemeClr val="tx1"/>
                </a:solidFill>
                <a:effectLst/>
                <a:latin typeface="Arial" charset="0"/>
                <a:ea typeface="+mn-ea"/>
                <a:cs typeface="Arial" charset="0"/>
              </a:rPr>
              <a:t>Must not be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-qualified.</a:t>
            </a:r>
          </a:p>
          <a:p>
            <a:pPr fontAlgn="base"/>
            <a:r>
              <a:rPr lang="en-US" altLang="zh-CN" sz="1200" b="0" i="0" kern="1200" dirty="0">
                <a:solidFill>
                  <a:schemeClr val="tx1"/>
                </a:solidFill>
                <a:effectLst/>
                <a:latin typeface="Arial" charset="0"/>
                <a:ea typeface="+mn-ea"/>
                <a:cs typeface="Arial" charset="0"/>
              </a:rPr>
              <a:t>Must not have pointer type.</a:t>
            </a:r>
          </a:p>
          <a:p>
            <a:pPr fontAlgn="base"/>
            <a:r>
              <a:rPr lang="en-US" altLang="zh-CN" sz="1200" b="0" i="0" kern="1200" dirty="0" err="1">
                <a:solidFill>
                  <a:schemeClr val="tx1"/>
                </a:solidFill>
                <a:effectLst/>
                <a:latin typeface="Arial" charset="0"/>
                <a:ea typeface="+mn-ea"/>
                <a:cs typeface="Arial" charset="0"/>
              </a:rPr>
              <a:t>proc_bind</a:t>
            </a:r>
            <a:r>
              <a:rPr lang="en-US" altLang="zh-CN" sz="1200" b="0" i="0" kern="1200" dirty="0">
                <a:solidFill>
                  <a:schemeClr val="tx1"/>
                </a:solidFill>
                <a:effectLst/>
                <a:latin typeface="Arial" charset="0"/>
                <a:ea typeface="+mn-ea"/>
                <a:cs typeface="Arial" charset="0"/>
              </a:rPr>
              <a:t>(master | close | spread)Specifies a policy for assigning threads to places within the current place partition. At most one </a:t>
            </a:r>
            <a:r>
              <a:rPr lang="en-US" altLang="zh-CN" sz="1200" b="0" i="0" kern="1200" dirty="0" err="1">
                <a:solidFill>
                  <a:schemeClr val="tx1"/>
                </a:solidFill>
                <a:effectLst/>
                <a:latin typeface="Arial" charset="0"/>
                <a:ea typeface="+mn-ea"/>
                <a:cs typeface="Arial" charset="0"/>
              </a:rPr>
              <a:t>proc_bindclause</a:t>
            </a:r>
            <a:r>
              <a:rPr lang="en-US" altLang="zh-CN" sz="1200" b="0" i="0" kern="1200" dirty="0">
                <a:solidFill>
                  <a:schemeClr val="tx1"/>
                </a:solidFill>
                <a:effectLst/>
                <a:latin typeface="Arial" charset="0"/>
                <a:ea typeface="+mn-ea"/>
                <a:cs typeface="Arial" charset="0"/>
              </a:rPr>
              <a:t> can be specified on the parallel directive. If the </a:t>
            </a:r>
            <a:r>
              <a:rPr lang="en-US" altLang="zh-CN" sz="1200" b="1" i="0" kern="1200" dirty="0">
                <a:solidFill>
                  <a:schemeClr val="tx1"/>
                </a:solidFill>
                <a:effectLst/>
                <a:latin typeface="Arial" charset="0"/>
                <a:ea typeface="+mn-ea"/>
                <a:cs typeface="Arial" charset="0"/>
              </a:rPr>
              <a:t>OMP_PROC_BIND</a:t>
            </a:r>
            <a:r>
              <a:rPr lang="en-US" altLang="zh-CN" sz="1200" b="0" i="0" kern="1200" dirty="0">
                <a:solidFill>
                  <a:schemeClr val="tx1"/>
                </a:solidFill>
                <a:effectLst/>
                <a:latin typeface="Arial" charset="0"/>
                <a:ea typeface="+mn-ea"/>
                <a:cs typeface="Arial" charset="0"/>
              </a:rPr>
              <a:t> environment variable is not set to </a:t>
            </a:r>
            <a:r>
              <a:rPr lang="en-US" altLang="zh-CN" sz="1200" b="1" i="0" kern="1200" dirty="0">
                <a:solidFill>
                  <a:schemeClr val="tx1"/>
                </a:solidFill>
                <a:effectLst/>
                <a:latin typeface="Arial" charset="0"/>
                <a:ea typeface="+mn-ea"/>
                <a:cs typeface="Arial" charset="0"/>
              </a:rPr>
              <a:t>FALSE</a:t>
            </a:r>
            <a:r>
              <a:rPr lang="en-US" altLang="zh-CN" sz="1200" b="0" i="0" kern="1200" dirty="0">
                <a:solidFill>
                  <a:schemeClr val="tx1"/>
                </a:solidFill>
                <a:effectLst/>
                <a:latin typeface="Arial" charset="0"/>
                <a:ea typeface="+mn-ea"/>
                <a:cs typeface="Arial" charset="0"/>
              </a:rPr>
              <a:t>, the </a:t>
            </a:r>
            <a:r>
              <a:rPr lang="en-US" altLang="zh-CN" sz="1200" b="0" i="0" kern="1200" dirty="0" err="1">
                <a:solidFill>
                  <a:schemeClr val="tx1"/>
                </a:solidFill>
                <a:effectLst/>
                <a:latin typeface="Arial" charset="0"/>
                <a:ea typeface="+mn-ea"/>
                <a:cs typeface="Arial" charset="0"/>
              </a:rPr>
              <a:t>proc_bind</a:t>
            </a:r>
            <a:r>
              <a:rPr lang="en-US" altLang="zh-CN" sz="1200" b="0" i="0" kern="1200" dirty="0">
                <a:solidFill>
                  <a:schemeClr val="tx1"/>
                </a:solidFill>
                <a:effectLst/>
                <a:latin typeface="Arial" charset="0"/>
                <a:ea typeface="+mn-ea"/>
                <a:cs typeface="Arial" charset="0"/>
              </a:rPr>
              <a:t> clause overrides the first element in the </a:t>
            </a:r>
            <a:r>
              <a:rPr lang="en-US" altLang="zh-CN" sz="1200" b="1" i="0" kern="1200" dirty="0">
                <a:solidFill>
                  <a:schemeClr val="tx1"/>
                </a:solidFill>
                <a:effectLst/>
                <a:latin typeface="Arial" charset="0"/>
                <a:ea typeface="+mn-ea"/>
                <a:cs typeface="Arial" charset="0"/>
              </a:rPr>
              <a:t>OMP_PROC_BIND</a:t>
            </a:r>
            <a:r>
              <a:rPr lang="en-US" altLang="zh-CN" sz="1200" b="0" i="0" kern="1200" dirty="0">
                <a:solidFill>
                  <a:schemeClr val="tx1"/>
                </a:solidFill>
                <a:effectLst/>
                <a:latin typeface="Arial" charset="0"/>
                <a:ea typeface="+mn-ea"/>
                <a:cs typeface="Arial" charset="0"/>
              </a:rPr>
              <a:t> environment variable. If the </a:t>
            </a:r>
            <a:r>
              <a:rPr lang="en-US" altLang="zh-CN" sz="1200" b="1" i="0" kern="1200" dirty="0">
                <a:solidFill>
                  <a:schemeClr val="tx1"/>
                </a:solidFill>
                <a:effectLst/>
                <a:latin typeface="Arial" charset="0"/>
                <a:ea typeface="+mn-ea"/>
                <a:cs typeface="Arial" charset="0"/>
              </a:rPr>
              <a:t>OMP_PROC_BIND</a:t>
            </a:r>
            <a:r>
              <a:rPr lang="en-US" altLang="zh-CN" sz="1200" b="0" i="0" kern="1200" dirty="0">
                <a:solidFill>
                  <a:schemeClr val="tx1"/>
                </a:solidFill>
                <a:effectLst/>
                <a:latin typeface="Arial" charset="0"/>
                <a:ea typeface="+mn-ea"/>
                <a:cs typeface="Arial" charset="0"/>
              </a:rPr>
              <a:t> environment variable is set to </a:t>
            </a:r>
            <a:r>
              <a:rPr lang="en-US" altLang="zh-CN" sz="1200" b="1" i="0" kern="1200" dirty="0">
                <a:solidFill>
                  <a:schemeClr val="tx1"/>
                </a:solidFill>
                <a:effectLst/>
                <a:latin typeface="Arial" charset="0"/>
                <a:ea typeface="+mn-ea"/>
                <a:cs typeface="Arial" charset="0"/>
              </a:rPr>
              <a:t>FALSE</a:t>
            </a:r>
            <a:r>
              <a:rPr lang="en-US" altLang="zh-CN" sz="1200" b="0" i="0" kern="1200" dirty="0">
                <a:solidFill>
                  <a:schemeClr val="tx1"/>
                </a:solidFill>
                <a:effectLst/>
                <a:latin typeface="Arial" charset="0"/>
                <a:ea typeface="+mn-ea"/>
                <a:cs typeface="Arial" charset="0"/>
              </a:rPr>
              <a:t>, the </a:t>
            </a:r>
            <a:r>
              <a:rPr lang="en-US" altLang="zh-CN" sz="1200" b="0" i="0" kern="1200" dirty="0" err="1">
                <a:solidFill>
                  <a:schemeClr val="tx1"/>
                </a:solidFill>
                <a:effectLst/>
                <a:latin typeface="Arial" charset="0"/>
                <a:ea typeface="+mn-ea"/>
                <a:cs typeface="Arial" charset="0"/>
              </a:rPr>
              <a:t>proc_bind</a:t>
            </a:r>
            <a:r>
              <a:rPr lang="en-US" altLang="zh-CN" sz="1200" b="0" i="0" kern="1200" dirty="0">
                <a:solidFill>
                  <a:schemeClr val="tx1"/>
                </a:solidFill>
                <a:effectLst/>
                <a:latin typeface="Arial" charset="0"/>
                <a:ea typeface="+mn-ea"/>
                <a:cs typeface="Arial" charset="0"/>
              </a:rPr>
              <a:t> clause has no effect.</a:t>
            </a:r>
          </a:p>
          <a:p>
            <a:pPr fontAlgn="base"/>
            <a:r>
              <a:rPr lang="en-US" altLang="zh-CN" sz="1200" b="1" i="0" kern="1200" dirty="0">
                <a:solidFill>
                  <a:schemeClr val="tx1"/>
                </a:solidFill>
                <a:effectLst/>
                <a:latin typeface="Arial" charset="0"/>
                <a:ea typeface="+mn-ea"/>
                <a:cs typeface="Arial" charset="0"/>
              </a:rPr>
              <a:t>Usage</a:t>
            </a:r>
          </a:p>
          <a:p>
            <a:pPr fontAlgn="base"/>
            <a:r>
              <a:rPr lang="en-US" altLang="zh-CN" sz="1200" b="0" i="0" kern="1200" dirty="0">
                <a:solidFill>
                  <a:schemeClr val="tx1"/>
                </a:solidFill>
                <a:effectLst/>
                <a:latin typeface="Arial" charset="0"/>
                <a:ea typeface="+mn-ea"/>
                <a:cs typeface="Arial" charset="0"/>
              </a:rPr>
              <a:t>When a parallel region is encountered, a logical team of threads is formed. Each thread in the team executes all statements within a parallel region except for work-sharing constructs. Work within work-sharing constructs is distributed among the threads in a team.</a:t>
            </a:r>
          </a:p>
          <a:p>
            <a:pPr fontAlgn="base"/>
            <a:r>
              <a:rPr lang="en-US" altLang="zh-CN" sz="1200" b="0" i="0" kern="1200" dirty="0">
                <a:solidFill>
                  <a:schemeClr val="tx1"/>
                </a:solidFill>
                <a:effectLst/>
                <a:latin typeface="Arial" charset="0"/>
                <a:ea typeface="+mn-ea"/>
                <a:cs typeface="Arial" charset="0"/>
              </a:rPr>
              <a:t>Loop iterations must be independent before the loop can be parallelized. An implied barrier exists at the end of a parallelized statement block.</a:t>
            </a:r>
          </a:p>
          <a:p>
            <a:pPr fontAlgn="base"/>
            <a:r>
              <a:rPr lang="en-US" altLang="zh-CN" sz="1200" b="0" i="0" kern="1200" dirty="0">
                <a:solidFill>
                  <a:schemeClr val="tx1"/>
                </a:solidFill>
                <a:effectLst/>
                <a:latin typeface="Arial" charset="0"/>
                <a:ea typeface="+mn-ea"/>
                <a:cs typeface="Arial" charset="0"/>
              </a:rPr>
              <a:t>By default, nested parallel regions are serialized.</a:t>
            </a:r>
          </a:p>
          <a:p>
            <a:pPr eaLnBrk="1" hangingPunct="1">
              <a:lnSpc>
                <a:spcPct val="88000"/>
              </a:lnSpc>
            </a:pPr>
            <a:endParaRPr lang="zh-CN" altLang="en-US" dirty="0">
              <a:ea typeface="SimSun" pitchFamily="2" charset="-122"/>
            </a:endParaRPr>
          </a:p>
        </p:txBody>
      </p:sp>
    </p:spTree>
    <p:extLst>
      <p:ext uri="{BB962C8B-B14F-4D97-AF65-F5344CB8AC3E}">
        <p14:creationId xmlns:p14="http://schemas.microsoft.com/office/powerpoint/2010/main" val="339369878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7B6EA2A9-2C8C-44F1-B5FD-047F090143D3}" type="slidenum">
              <a:rPr lang="en-US" sz="1200"/>
              <a:pPr eaLnBrk="1" hangingPunct="1"/>
              <a:t>134</a:t>
            </a:fld>
            <a:endParaRPr lang="en-US" sz="1200"/>
          </a:p>
        </p:txBody>
      </p:sp>
      <p:sp>
        <p:nvSpPr>
          <p:cNvPr id="48131" name="Rectangle 2"/>
          <p:cNvSpPr>
            <a:spLocks noGrp="1" noRot="1" noChangeAspect="1" noChangeArrowheads="1" noTextEdit="1"/>
          </p:cNvSpPr>
          <p:nvPr>
            <p:ph type="sldImg"/>
          </p:nvPr>
        </p:nvSpPr>
        <p:spPr>
          <a:xfrm>
            <a:off x="-550863" y="374650"/>
            <a:ext cx="7788276" cy="4381500"/>
          </a:xfrm>
          <a:ln w="12700" cap="flat">
            <a:solidFill>
              <a:schemeClr val="tx1"/>
            </a:solidFill>
          </a:ln>
        </p:spPr>
      </p:sp>
      <p:sp>
        <p:nvSpPr>
          <p:cNvPr id="48132" name="Rectangle 3"/>
          <p:cNvSpPr>
            <a:spLocks noGrp="1" noChangeArrowheads="1"/>
          </p:cNvSpPr>
          <p:nvPr>
            <p:ph type="body" idx="1"/>
          </p:nvPr>
        </p:nvSpPr>
        <p:spPr>
          <a:xfrm>
            <a:off x="225425" y="4872038"/>
            <a:ext cx="6416675" cy="38973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79" tIns="46769" rIns="91979" bIns="46769"/>
          <a:lstStyle/>
          <a:p>
            <a:pPr eaLnBrk="1" hangingPunct="1">
              <a:lnSpc>
                <a:spcPct val="88000"/>
              </a:lnSpc>
            </a:pPr>
            <a:r>
              <a:rPr lang="en-US" altLang="zh-CN" sz="1200" b="0" i="0" kern="1200" dirty="0">
                <a:solidFill>
                  <a:schemeClr val="tx1"/>
                </a:solidFill>
                <a:effectLst/>
                <a:latin typeface="Arial" charset="0"/>
                <a:ea typeface="+mn-ea"/>
                <a:cs typeface="Arial" charset="0"/>
              </a:rPr>
              <a:t>The </a:t>
            </a:r>
            <a:r>
              <a:rPr lang="en-US" altLang="zh-CN" sz="1200" b="1" i="0" kern="1200" dirty="0" err="1">
                <a:solidFill>
                  <a:schemeClr val="tx1"/>
                </a:solidFill>
                <a:effectLst/>
                <a:latin typeface="Arial" charset="0"/>
                <a:ea typeface="+mn-ea"/>
                <a:cs typeface="Arial" charset="0"/>
              </a:rPr>
              <a:t>omp</a:t>
            </a:r>
            <a:r>
              <a:rPr lang="en-US" altLang="zh-CN" sz="1200" b="1" i="0" kern="1200" dirty="0">
                <a:solidFill>
                  <a:schemeClr val="tx1"/>
                </a:solidFill>
                <a:effectLst/>
                <a:latin typeface="Arial" charset="0"/>
                <a:ea typeface="+mn-ea"/>
                <a:cs typeface="Arial" charset="0"/>
              </a:rPr>
              <a:t> barrier</a:t>
            </a:r>
            <a:r>
              <a:rPr lang="en-US" altLang="zh-CN" sz="1200" b="0" i="0" kern="1200" dirty="0">
                <a:solidFill>
                  <a:schemeClr val="tx1"/>
                </a:solidFill>
                <a:effectLst/>
                <a:latin typeface="Arial" charset="0"/>
                <a:ea typeface="+mn-ea"/>
                <a:cs typeface="Arial" charset="0"/>
              </a:rPr>
              <a:t> directive identifies a synchronization point at which threads in a parallel region will not execute beyond the </a:t>
            </a:r>
            <a:r>
              <a:rPr lang="en-US" altLang="zh-CN" sz="1200" b="1" i="0" kern="1200" dirty="0" err="1">
                <a:solidFill>
                  <a:schemeClr val="tx1"/>
                </a:solidFill>
                <a:effectLst/>
                <a:latin typeface="Arial" charset="0"/>
                <a:ea typeface="+mn-ea"/>
                <a:cs typeface="Arial" charset="0"/>
              </a:rPr>
              <a:t>omp</a:t>
            </a:r>
            <a:r>
              <a:rPr lang="en-US" altLang="zh-CN" sz="1200" b="1" i="0" kern="1200" dirty="0">
                <a:solidFill>
                  <a:schemeClr val="tx1"/>
                </a:solidFill>
                <a:effectLst/>
                <a:latin typeface="Arial" charset="0"/>
                <a:ea typeface="+mn-ea"/>
                <a:cs typeface="Arial" charset="0"/>
              </a:rPr>
              <a:t> barrier</a:t>
            </a:r>
            <a:r>
              <a:rPr lang="en-US" altLang="zh-CN" sz="1200" b="0" i="0" kern="1200" dirty="0">
                <a:solidFill>
                  <a:schemeClr val="tx1"/>
                </a:solidFill>
                <a:effectLst/>
                <a:latin typeface="Arial" charset="0"/>
                <a:ea typeface="+mn-ea"/>
                <a:cs typeface="Arial" charset="0"/>
              </a:rPr>
              <a:t> until all other threads in the team complete all explicit tasks in the region.</a:t>
            </a:r>
          </a:p>
          <a:p>
            <a:pPr eaLnBrk="1" hangingPunct="1">
              <a:lnSpc>
                <a:spcPct val="88000"/>
              </a:lnSpc>
            </a:pPr>
            <a:endParaRPr lang="en-US" altLang="zh-CN" sz="1200" b="0" i="0" kern="1200" dirty="0">
              <a:solidFill>
                <a:schemeClr val="tx1"/>
              </a:solidFill>
              <a:effectLst/>
              <a:latin typeface="Arial" charset="0"/>
              <a:ea typeface="+mn-ea"/>
              <a:cs typeface="Arial" charset="0"/>
            </a:endParaRPr>
          </a:p>
          <a:p>
            <a:pPr eaLnBrk="1" hangingPunct="1">
              <a:lnSpc>
                <a:spcPct val="88000"/>
              </a:lnSpc>
            </a:pPr>
            <a:r>
              <a:rPr lang="en-US" altLang="zh-CN" sz="1200" b="0" i="0" kern="1200" dirty="0">
                <a:solidFill>
                  <a:schemeClr val="tx1"/>
                </a:solidFill>
                <a:effectLst/>
                <a:latin typeface="Arial" charset="0"/>
                <a:ea typeface="+mn-ea"/>
                <a:cs typeface="Arial" charset="0"/>
              </a:rPr>
              <a:t>https://www.ibm.com/support/knowledgecenter/SSXVZZ_13.1.5/com.ibm.xlcpp1315.lelinux.doc/compiler_ref/tuoptppp.html</a:t>
            </a:r>
          </a:p>
          <a:p>
            <a:pPr eaLnBrk="1" hangingPunct="1">
              <a:lnSpc>
                <a:spcPct val="88000"/>
              </a:lnSpc>
            </a:pPr>
            <a:endParaRPr lang="en-US" altLang="zh-CN" sz="1200" b="0" i="0" kern="1200" dirty="0">
              <a:solidFill>
                <a:schemeClr val="tx1"/>
              </a:solidFill>
              <a:effectLst/>
              <a:latin typeface="Arial" charset="0"/>
              <a:ea typeface="+mn-ea"/>
              <a:cs typeface="Arial" charset="0"/>
            </a:endParaRPr>
          </a:p>
          <a:p>
            <a:pPr fontAlgn="base"/>
            <a:r>
              <a:rPr lang="en-US" altLang="zh-CN" sz="1200" b="0" i="0" kern="1200" dirty="0">
                <a:solidFill>
                  <a:schemeClr val="tx1"/>
                </a:solidFill>
                <a:effectLst/>
                <a:latin typeface="Arial" charset="0"/>
                <a:ea typeface="+mn-ea"/>
                <a:cs typeface="Arial" charset="0"/>
              </a:rPr>
              <a:t>The </a:t>
            </a:r>
            <a:r>
              <a:rPr lang="en-US" altLang="zh-CN" sz="1200" b="1" i="0" kern="1200" dirty="0" err="1">
                <a:solidFill>
                  <a:schemeClr val="tx1"/>
                </a:solidFill>
                <a:effectLst/>
                <a:latin typeface="Arial" charset="0"/>
                <a:ea typeface="+mn-ea"/>
                <a:cs typeface="Arial" charset="0"/>
              </a:rPr>
              <a:t>omp</a:t>
            </a:r>
            <a:r>
              <a:rPr lang="en-US" altLang="zh-CN" sz="1200" b="1" i="0" kern="1200" dirty="0">
                <a:solidFill>
                  <a:schemeClr val="tx1"/>
                </a:solidFill>
                <a:effectLst/>
                <a:latin typeface="Arial" charset="0"/>
                <a:ea typeface="+mn-ea"/>
                <a:cs typeface="Arial" charset="0"/>
              </a:rPr>
              <a:t> for</a:t>
            </a:r>
            <a:r>
              <a:rPr lang="en-US" altLang="zh-CN" sz="1200" b="0" i="0" kern="1200" dirty="0">
                <a:solidFill>
                  <a:schemeClr val="tx1"/>
                </a:solidFill>
                <a:effectLst/>
                <a:latin typeface="Arial" charset="0"/>
                <a:ea typeface="+mn-ea"/>
                <a:cs typeface="Arial" charset="0"/>
              </a:rPr>
              <a:t> directive instructs the compiler to distribute loop iterations within the team of threads that encounters this work-sharing construct.</a:t>
            </a:r>
          </a:p>
          <a:p>
            <a:pPr fontAlgn="base"/>
            <a:r>
              <a:rPr lang="en-US" altLang="zh-CN" sz="1200" b="1" i="0" kern="1200" dirty="0">
                <a:solidFill>
                  <a:schemeClr val="tx1"/>
                </a:solidFill>
                <a:effectLst/>
                <a:latin typeface="Arial" charset="0"/>
                <a:ea typeface="+mn-ea"/>
                <a:cs typeface="Arial" charset="0"/>
              </a:rPr>
              <a:t>Syntax</a:t>
            </a:r>
          </a:p>
          <a:p>
            <a:pPr fontAlgn="base"/>
            <a:r>
              <a:rPr lang="en-US" altLang="zh-CN" sz="1200" b="0" i="0" kern="1200" dirty="0">
                <a:solidFill>
                  <a:schemeClr val="tx1"/>
                </a:solidFill>
                <a:effectLst/>
                <a:latin typeface="Arial" charset="0"/>
                <a:ea typeface="+mn-ea"/>
                <a:cs typeface="Arial" charset="0"/>
              </a:rPr>
              <a:t>    .-+---+------.         | '-,-' |         V |     &gt;&gt;-#--pragma--</a:t>
            </a:r>
            <a:r>
              <a:rPr lang="en-US" altLang="zh-CN" sz="1200" b="0" i="0" kern="1200" dirty="0" err="1">
                <a:solidFill>
                  <a:schemeClr val="tx1"/>
                </a:solidFill>
                <a:effectLst/>
                <a:latin typeface="Arial" charset="0"/>
                <a:ea typeface="+mn-ea"/>
                <a:cs typeface="Arial" charset="0"/>
              </a:rPr>
              <a:t>omp</a:t>
            </a:r>
            <a:r>
              <a:rPr lang="en-US" altLang="zh-CN" sz="1200" b="0" i="0" kern="1200" dirty="0">
                <a:solidFill>
                  <a:schemeClr val="tx1"/>
                </a:solidFill>
                <a:effectLst/>
                <a:latin typeface="Arial" charset="0"/>
                <a:ea typeface="+mn-ea"/>
                <a:cs typeface="Arial" charset="0"/>
              </a:rPr>
              <a:t> for----+--------+-+--</a:t>
            </a:r>
            <a:r>
              <a:rPr lang="en-US" altLang="zh-CN" sz="1200" b="0" i="1" kern="1200" dirty="0">
                <a:solidFill>
                  <a:schemeClr val="tx1"/>
                </a:solidFill>
                <a:effectLst/>
                <a:latin typeface="Arial" charset="0"/>
                <a:ea typeface="+mn-ea"/>
                <a:cs typeface="Arial" charset="0"/>
              </a:rPr>
              <a:t>for-loops</a:t>
            </a:r>
            <a:r>
              <a:rPr lang="en-US" altLang="zh-CN" sz="1200" b="0" i="0" kern="1200" dirty="0">
                <a:solidFill>
                  <a:schemeClr val="tx1"/>
                </a:solidFill>
                <a:effectLst/>
                <a:latin typeface="Arial" charset="0"/>
                <a:ea typeface="+mn-ea"/>
                <a:cs typeface="Arial" charset="0"/>
              </a:rPr>
              <a:t>---------------&gt;&lt;     '-</a:t>
            </a:r>
            <a:r>
              <a:rPr lang="en-US" altLang="zh-CN" sz="1200" b="0" i="1" kern="1200" dirty="0">
                <a:solidFill>
                  <a:schemeClr val="tx1"/>
                </a:solidFill>
                <a:effectLst/>
                <a:latin typeface="Arial" charset="0"/>
                <a:ea typeface="+mn-ea"/>
                <a:cs typeface="Arial" charset="0"/>
              </a:rPr>
              <a:t>clause</a:t>
            </a:r>
            <a:r>
              <a:rPr lang="en-US" altLang="zh-CN" sz="1200" b="0" i="0" kern="1200" dirty="0">
                <a:solidFill>
                  <a:schemeClr val="tx1"/>
                </a:solidFill>
                <a:effectLst/>
                <a:latin typeface="Arial" charset="0"/>
                <a:ea typeface="+mn-ea"/>
                <a:cs typeface="Arial" charset="0"/>
              </a:rPr>
              <a:t>-'     </a:t>
            </a:r>
          </a:p>
          <a:p>
            <a:pPr fontAlgn="base"/>
            <a:r>
              <a:rPr lang="en-US" altLang="zh-CN" sz="1200" b="1" i="0" kern="1200" dirty="0">
                <a:solidFill>
                  <a:schemeClr val="tx1"/>
                </a:solidFill>
                <a:effectLst/>
                <a:latin typeface="Arial" charset="0"/>
                <a:ea typeface="+mn-ea"/>
                <a:cs typeface="Arial" charset="0"/>
              </a:rPr>
              <a:t>Parameters</a:t>
            </a:r>
          </a:p>
          <a:p>
            <a:pPr fontAlgn="base"/>
            <a:r>
              <a:rPr lang="en-US" altLang="zh-CN" sz="1200" b="1" i="1" kern="1200" dirty="0">
                <a:solidFill>
                  <a:schemeClr val="tx1"/>
                </a:solidFill>
                <a:effectLst/>
                <a:latin typeface="Arial" charset="0"/>
                <a:ea typeface="+mn-ea"/>
                <a:cs typeface="Arial" charset="0"/>
              </a:rPr>
              <a:t>clause</a:t>
            </a:r>
            <a:r>
              <a:rPr lang="en-US" altLang="zh-CN" sz="1200" b="0" i="0" kern="1200" dirty="0">
                <a:solidFill>
                  <a:schemeClr val="tx1"/>
                </a:solidFill>
                <a:effectLst/>
                <a:latin typeface="Arial" charset="0"/>
                <a:ea typeface="+mn-ea"/>
                <a:cs typeface="Arial" charset="0"/>
              </a:rPr>
              <a:t> is any of the following clauses:</a:t>
            </a:r>
          </a:p>
          <a:p>
            <a:pPr fontAlgn="base"/>
            <a:r>
              <a:rPr lang="en-US" altLang="zh-CN" sz="1200" b="0" i="0" kern="1200" dirty="0">
                <a:solidFill>
                  <a:schemeClr val="tx1"/>
                </a:solidFill>
                <a:effectLst/>
                <a:latin typeface="Arial" charset="0"/>
                <a:ea typeface="+mn-ea"/>
                <a:cs typeface="Arial" charset="0"/>
              </a:rPr>
              <a:t>collapse (</a:t>
            </a:r>
            <a:r>
              <a:rPr lang="en-US" altLang="zh-CN" sz="1200" b="0" i="1" kern="1200" dirty="0">
                <a:solidFill>
                  <a:schemeClr val="tx1"/>
                </a:solidFill>
                <a:effectLst/>
                <a:latin typeface="Arial" charset="0"/>
                <a:ea typeface="+mn-ea"/>
                <a:cs typeface="Arial" charset="0"/>
              </a:rPr>
              <a:t>n</a:t>
            </a:r>
            <a:r>
              <a:rPr lang="en-US" altLang="zh-CN" sz="1200" b="0" i="0" kern="1200" dirty="0">
                <a:solidFill>
                  <a:schemeClr val="tx1"/>
                </a:solidFill>
                <a:effectLst/>
                <a:latin typeface="Arial" charset="0"/>
                <a:ea typeface="+mn-ea"/>
                <a:cs typeface="Arial" charset="0"/>
              </a:rPr>
              <a:t>)Allows you to parallelize multiple loops in a nest without introducing nested parallelism. &gt;&gt;-COLLAPSE--(--</a:t>
            </a:r>
            <a:r>
              <a:rPr lang="en-US" altLang="zh-CN" sz="1200" b="0" i="1" kern="1200" dirty="0">
                <a:solidFill>
                  <a:schemeClr val="tx1"/>
                </a:solidFill>
                <a:effectLst/>
                <a:latin typeface="Arial" charset="0"/>
                <a:ea typeface="+mn-ea"/>
                <a:cs typeface="Arial" charset="0"/>
              </a:rPr>
              <a:t>n</a:t>
            </a:r>
            <a:r>
              <a:rPr lang="en-US" altLang="zh-CN" sz="1200" b="0" i="0" kern="1200" dirty="0">
                <a:solidFill>
                  <a:schemeClr val="tx1"/>
                </a:solidFill>
                <a:effectLst/>
                <a:latin typeface="Arial" charset="0"/>
                <a:ea typeface="+mn-ea"/>
                <a:cs typeface="Arial" charset="0"/>
              </a:rPr>
              <a:t>--)-------------------------------------------&gt;&lt; Only one collapse clause is allowed on a </a:t>
            </a:r>
            <a:r>
              <a:rPr lang="en-US" altLang="zh-CN" sz="1200" b="0" i="0" kern="1200" dirty="0" err="1">
                <a:solidFill>
                  <a:schemeClr val="tx1"/>
                </a:solidFill>
                <a:effectLst/>
                <a:latin typeface="Arial" charset="0"/>
                <a:ea typeface="+mn-ea"/>
                <a:cs typeface="Arial" charset="0"/>
              </a:rPr>
              <a:t>worksharing</a:t>
            </a:r>
            <a:r>
              <a:rPr lang="en-US" altLang="zh-CN" sz="1200" b="0" i="0" kern="1200" dirty="0">
                <a:solidFill>
                  <a:schemeClr val="tx1"/>
                </a:solidFill>
                <a:effectLst/>
                <a:latin typeface="Arial" charset="0"/>
                <a:ea typeface="+mn-ea"/>
                <a:cs typeface="Arial" charset="0"/>
              </a:rPr>
              <a:t> </a:t>
            </a:r>
            <a:r>
              <a:rPr lang="en-US" altLang="zh-CN" sz="1200" b="1" i="0" kern="1200" dirty="0">
                <a:solidFill>
                  <a:schemeClr val="tx1"/>
                </a:solidFill>
                <a:effectLst/>
                <a:latin typeface="Arial" charset="0"/>
                <a:ea typeface="+mn-ea"/>
                <a:cs typeface="Arial" charset="0"/>
              </a:rPr>
              <a:t>for</a:t>
            </a:r>
            <a:r>
              <a:rPr lang="en-US" altLang="zh-CN" sz="1200" b="0" i="0" kern="1200" dirty="0">
                <a:solidFill>
                  <a:schemeClr val="tx1"/>
                </a:solidFill>
                <a:effectLst/>
                <a:latin typeface="Arial" charset="0"/>
                <a:ea typeface="+mn-ea"/>
                <a:cs typeface="Arial" charset="0"/>
              </a:rPr>
              <a:t> or </a:t>
            </a:r>
            <a:r>
              <a:rPr lang="en-US" altLang="zh-CN" sz="1200" b="1" i="0" kern="1200" dirty="0">
                <a:solidFill>
                  <a:schemeClr val="tx1"/>
                </a:solidFill>
                <a:effectLst/>
                <a:latin typeface="Arial" charset="0"/>
                <a:ea typeface="+mn-ea"/>
                <a:cs typeface="Arial" charset="0"/>
              </a:rPr>
              <a:t>parallel for</a:t>
            </a:r>
            <a:r>
              <a:rPr lang="en-US" altLang="zh-CN" sz="1200" b="0" i="0" kern="1200" dirty="0">
                <a:solidFill>
                  <a:schemeClr val="tx1"/>
                </a:solidFill>
                <a:effectLst/>
                <a:latin typeface="Arial" charset="0"/>
                <a:ea typeface="+mn-ea"/>
                <a:cs typeface="Arial" charset="0"/>
              </a:rPr>
              <a:t> pragma.</a:t>
            </a:r>
          </a:p>
          <a:p>
            <a:pPr fontAlgn="base"/>
            <a:r>
              <a:rPr lang="en-US" altLang="zh-CN" sz="1200" b="0" i="0" kern="1200" dirty="0">
                <a:solidFill>
                  <a:schemeClr val="tx1"/>
                </a:solidFill>
                <a:effectLst/>
                <a:latin typeface="Arial" charset="0"/>
                <a:ea typeface="+mn-ea"/>
                <a:cs typeface="Arial" charset="0"/>
              </a:rPr>
              <a:t>The specified number of loops must be present lexically. That is, none of the loops can be in a called subroutine.</a:t>
            </a:r>
          </a:p>
          <a:p>
            <a:pPr fontAlgn="base"/>
            <a:r>
              <a:rPr lang="en-US" altLang="zh-CN" sz="1200" b="0" i="0" kern="1200" dirty="0">
                <a:solidFill>
                  <a:schemeClr val="tx1"/>
                </a:solidFill>
                <a:effectLst/>
                <a:latin typeface="Arial" charset="0"/>
                <a:ea typeface="+mn-ea"/>
                <a:cs typeface="Arial" charset="0"/>
              </a:rPr>
              <a:t>The loops must form a rectangular iteration space and the bounds and stride of each loop must be invariant over all the loops.</a:t>
            </a:r>
          </a:p>
          <a:p>
            <a:pPr fontAlgn="base"/>
            <a:r>
              <a:rPr lang="en-US" altLang="zh-CN" sz="1200" b="0" i="0" kern="1200" dirty="0">
                <a:solidFill>
                  <a:schemeClr val="tx1"/>
                </a:solidFill>
                <a:effectLst/>
                <a:latin typeface="Arial" charset="0"/>
                <a:ea typeface="+mn-ea"/>
                <a:cs typeface="Arial" charset="0"/>
              </a:rPr>
              <a:t>If the loop indices are of different size, the index with the largest size will be used for the collapsed loop.</a:t>
            </a:r>
          </a:p>
          <a:p>
            <a:pPr fontAlgn="base"/>
            <a:r>
              <a:rPr lang="en-US" altLang="zh-CN" sz="1200" b="0" i="0" kern="1200" dirty="0">
                <a:solidFill>
                  <a:schemeClr val="tx1"/>
                </a:solidFill>
                <a:effectLst/>
                <a:latin typeface="Arial" charset="0"/>
                <a:ea typeface="+mn-ea"/>
                <a:cs typeface="Arial" charset="0"/>
              </a:rPr>
              <a:t>The loops must be perfectly nested; that is, there is no intervening code nor any </a:t>
            </a:r>
            <a:r>
              <a:rPr lang="en-US" altLang="zh-CN" sz="1200" b="0" i="0" kern="1200" dirty="0" err="1">
                <a:solidFill>
                  <a:schemeClr val="tx1"/>
                </a:solidFill>
                <a:effectLst/>
                <a:latin typeface="Arial" charset="0"/>
                <a:ea typeface="+mn-ea"/>
                <a:cs typeface="Arial" charset="0"/>
              </a:rPr>
              <a:t>OpenMP</a:t>
            </a:r>
            <a:r>
              <a:rPr lang="en-US" altLang="zh-CN" sz="1200" b="0" i="0" kern="1200" dirty="0">
                <a:solidFill>
                  <a:schemeClr val="tx1"/>
                </a:solidFill>
                <a:effectLst/>
                <a:latin typeface="Arial" charset="0"/>
                <a:ea typeface="+mn-ea"/>
                <a:cs typeface="Arial" charset="0"/>
              </a:rPr>
              <a:t> pragma between the loops which are collapsed.</a:t>
            </a:r>
          </a:p>
          <a:p>
            <a:pPr fontAlgn="base"/>
            <a:r>
              <a:rPr lang="en-US" altLang="zh-CN" sz="1200" b="0" i="0" kern="1200" dirty="0">
                <a:solidFill>
                  <a:schemeClr val="tx1"/>
                </a:solidFill>
                <a:effectLst/>
                <a:latin typeface="Arial" charset="0"/>
                <a:ea typeface="+mn-ea"/>
                <a:cs typeface="Arial" charset="0"/>
              </a:rPr>
              <a:t>The associated do-loops must be structured blocks. Their execution must not be terminated by an </a:t>
            </a:r>
            <a:r>
              <a:rPr lang="en-US" altLang="zh-CN" sz="1200" b="1" i="0" kern="1200" dirty="0" err="1">
                <a:solidFill>
                  <a:schemeClr val="tx1"/>
                </a:solidFill>
                <a:effectLst/>
                <a:latin typeface="Arial" charset="0"/>
                <a:ea typeface="+mn-ea"/>
                <a:cs typeface="Arial" charset="0"/>
              </a:rPr>
              <a:t>break</a:t>
            </a:r>
            <a:r>
              <a:rPr lang="en-US" altLang="zh-CN" sz="1200" b="0" i="0" kern="1200" dirty="0" err="1">
                <a:solidFill>
                  <a:schemeClr val="tx1"/>
                </a:solidFill>
                <a:effectLst/>
                <a:latin typeface="Arial" charset="0"/>
                <a:ea typeface="+mn-ea"/>
                <a:cs typeface="Arial" charset="0"/>
              </a:rPr>
              <a:t>statement</a:t>
            </a:r>
            <a:r>
              <a:rPr lang="en-US" altLang="zh-CN" sz="1200" b="0" i="0" kern="1200" dirty="0">
                <a:solidFill>
                  <a:schemeClr val="tx1"/>
                </a:solidFill>
                <a:effectLst/>
                <a:latin typeface="Arial" charset="0"/>
                <a:ea typeface="+mn-ea"/>
                <a:cs typeface="Arial" charset="0"/>
              </a:rPr>
              <a:t>.</a:t>
            </a:r>
          </a:p>
          <a:p>
            <a:pPr fontAlgn="base"/>
            <a:r>
              <a:rPr lang="en-US" altLang="zh-CN" sz="1200" b="0" i="0" kern="1200" dirty="0">
                <a:solidFill>
                  <a:schemeClr val="tx1"/>
                </a:solidFill>
                <a:effectLst/>
                <a:latin typeface="Arial" charset="0"/>
                <a:ea typeface="+mn-ea"/>
                <a:cs typeface="Arial" charset="0"/>
              </a:rPr>
              <a:t>If multiple loops are associated to the loop construct, only an iteration of the innermost associated loop may be curtailed by a </a:t>
            </a:r>
            <a:r>
              <a:rPr lang="en-US" altLang="zh-CN" sz="1200" b="1" i="0" kern="1200" dirty="0">
                <a:solidFill>
                  <a:schemeClr val="tx1"/>
                </a:solidFill>
                <a:effectLst/>
                <a:latin typeface="Arial" charset="0"/>
                <a:ea typeface="+mn-ea"/>
                <a:cs typeface="Arial" charset="0"/>
              </a:rPr>
              <a:t>continue</a:t>
            </a:r>
            <a:r>
              <a:rPr lang="en-US" altLang="zh-CN" sz="1200" b="0" i="0" kern="1200" dirty="0">
                <a:solidFill>
                  <a:schemeClr val="tx1"/>
                </a:solidFill>
                <a:effectLst/>
                <a:latin typeface="Arial" charset="0"/>
                <a:ea typeface="+mn-ea"/>
                <a:cs typeface="Arial" charset="0"/>
              </a:rPr>
              <a:t> statement. If multiple loops are associated to the loop construct, there must be no branches to any of the loop termination statements except for the innermost associated loop.</a:t>
            </a:r>
          </a:p>
          <a:p>
            <a:pPr fontAlgn="base"/>
            <a:r>
              <a:rPr lang="en-US" altLang="zh-CN" sz="1200" b="0" i="0" kern="1200" dirty="0">
                <a:solidFill>
                  <a:schemeClr val="tx1"/>
                </a:solidFill>
                <a:effectLst/>
                <a:latin typeface="Arial" charset="0"/>
                <a:ea typeface="+mn-ea"/>
                <a:cs typeface="Arial" charset="0"/>
              </a:rPr>
              <a:t>Ordered </a:t>
            </a:r>
            <a:r>
              <a:rPr lang="en-US" altLang="zh-CN" sz="1200" b="0" i="0" kern="1200" dirty="0" err="1">
                <a:solidFill>
                  <a:schemeClr val="tx1"/>
                </a:solidFill>
                <a:effectLst/>
                <a:latin typeface="Arial" charset="0"/>
                <a:ea typeface="+mn-ea"/>
                <a:cs typeface="Arial" charset="0"/>
              </a:rPr>
              <a:t>constructDuring</a:t>
            </a:r>
            <a:r>
              <a:rPr lang="en-US" altLang="zh-CN" sz="1200" b="0" i="0" kern="1200" dirty="0">
                <a:solidFill>
                  <a:schemeClr val="tx1"/>
                </a:solidFill>
                <a:effectLst/>
                <a:latin typeface="Arial" charset="0"/>
                <a:ea typeface="+mn-ea"/>
                <a:cs typeface="Arial" charset="0"/>
              </a:rPr>
              <a:t> execution of an iteration of a loop or a loop nest within a loop region, the executing thread must not execute more than one ordered region which binds to the same loop region. As a consequence, if multiple loops are associated to the loop construct by a collapse clause, the ordered construct has to be located inside all associated </a:t>
            </a:r>
            <a:r>
              <a:rPr lang="en-US" altLang="zh-CN" sz="1200" b="0" i="0" kern="1200" dirty="0" err="1">
                <a:solidFill>
                  <a:schemeClr val="tx1"/>
                </a:solidFill>
                <a:effectLst/>
                <a:latin typeface="Arial" charset="0"/>
                <a:ea typeface="+mn-ea"/>
                <a:cs typeface="Arial" charset="0"/>
              </a:rPr>
              <a:t>loops.Lastprivate</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clauseWhen</a:t>
            </a:r>
            <a:r>
              <a:rPr lang="en-US" altLang="zh-CN" sz="1200" b="0" i="0" kern="1200" dirty="0">
                <a:solidFill>
                  <a:schemeClr val="tx1"/>
                </a:solidFill>
                <a:effectLst/>
                <a:latin typeface="Arial" charset="0"/>
                <a:ea typeface="+mn-ea"/>
                <a:cs typeface="Arial" charset="0"/>
              </a:rPr>
              <a:t> a </a:t>
            </a:r>
            <a:r>
              <a:rPr lang="en-US" altLang="zh-CN" sz="1200" b="0" i="0" kern="1200" dirty="0" err="1">
                <a:solidFill>
                  <a:schemeClr val="tx1"/>
                </a:solidFill>
                <a:effectLst/>
                <a:latin typeface="Arial" charset="0"/>
                <a:ea typeface="+mn-ea"/>
                <a:cs typeface="Arial" charset="0"/>
              </a:rPr>
              <a:t>lastprivate</a:t>
            </a:r>
            <a:r>
              <a:rPr lang="en-US" altLang="zh-CN" sz="1200" b="0" i="0" kern="1200" dirty="0">
                <a:solidFill>
                  <a:schemeClr val="tx1"/>
                </a:solidFill>
                <a:effectLst/>
                <a:latin typeface="Arial" charset="0"/>
                <a:ea typeface="+mn-ea"/>
                <a:cs typeface="Arial" charset="0"/>
              </a:rPr>
              <a:t> clause appears on the pragma that identifies a work-sharing construct, the value of each new list item from the sequentially last iteration of the associated loops, is assigned to the original list item even if a collapse clause is associated with the </a:t>
            </a:r>
            <a:r>
              <a:rPr lang="en-US" altLang="zh-CN" sz="1200" b="0" i="0" kern="1200" dirty="0" err="1">
                <a:solidFill>
                  <a:schemeClr val="tx1"/>
                </a:solidFill>
                <a:effectLst/>
                <a:latin typeface="Arial" charset="0"/>
                <a:ea typeface="+mn-ea"/>
                <a:cs typeface="Arial" charset="0"/>
              </a:rPr>
              <a:t>loopOther</a:t>
            </a:r>
            <a:r>
              <a:rPr lang="en-US" altLang="zh-CN" sz="1200" b="0" i="0" kern="1200" dirty="0">
                <a:solidFill>
                  <a:schemeClr val="tx1"/>
                </a:solidFill>
                <a:effectLst/>
                <a:latin typeface="Arial" charset="0"/>
                <a:ea typeface="+mn-ea"/>
                <a:cs typeface="Arial" charset="0"/>
              </a:rPr>
              <a:t> SMP and performance </a:t>
            </a:r>
            <a:r>
              <a:rPr lang="en-US" altLang="zh-CN" sz="1200" b="0" i="0" kern="1200" dirty="0" err="1">
                <a:solidFill>
                  <a:schemeClr val="tx1"/>
                </a:solidFill>
                <a:effectLst/>
                <a:latin typeface="Arial" charset="0"/>
                <a:ea typeface="+mn-ea"/>
                <a:cs typeface="Arial" charset="0"/>
              </a:rPr>
              <a:t>pragmas</a:t>
            </a:r>
            <a:r>
              <a:rPr lang="en-US" altLang="zh-CN" sz="1200" b="1" i="0" kern="1200" dirty="0" err="1">
                <a:solidFill>
                  <a:schemeClr val="tx1"/>
                </a:solidFill>
                <a:effectLst/>
                <a:latin typeface="Arial" charset="0"/>
                <a:ea typeface="+mn-ea"/>
                <a:cs typeface="Arial" charset="0"/>
              </a:rPr>
              <a:t>stream_unroll</a:t>
            </a:r>
            <a:r>
              <a:rPr lang="en-US" altLang="zh-CN" sz="1200" b="0" i="0" kern="1200" dirty="0" err="1">
                <a:solidFill>
                  <a:schemeClr val="tx1"/>
                </a:solidFill>
                <a:effectLst/>
                <a:latin typeface="Arial" charset="0"/>
                <a:ea typeface="+mn-ea"/>
                <a:cs typeface="Arial" charset="0"/>
              </a:rPr>
              <a:t>,</a:t>
            </a:r>
            <a:r>
              <a:rPr lang="en-US" altLang="zh-CN" sz="1200" b="1" i="0" kern="1200" dirty="0" err="1">
                <a:solidFill>
                  <a:schemeClr val="tx1"/>
                </a:solidFill>
                <a:effectLst/>
                <a:latin typeface="Arial" charset="0"/>
                <a:ea typeface="+mn-ea"/>
                <a:cs typeface="Arial" charset="0"/>
              </a:rPr>
              <a:t>unroll</a:t>
            </a:r>
            <a:r>
              <a:rPr lang="en-US" altLang="zh-CN" sz="1200" b="0" i="0" kern="1200" dirty="0" err="1">
                <a:solidFill>
                  <a:schemeClr val="tx1"/>
                </a:solidFill>
                <a:effectLst/>
                <a:latin typeface="Arial" charset="0"/>
                <a:ea typeface="+mn-ea"/>
                <a:cs typeface="Arial" charset="0"/>
              </a:rPr>
              <a:t>,</a:t>
            </a:r>
            <a:r>
              <a:rPr lang="en-US" altLang="zh-CN" sz="1200" b="1" i="0" kern="1200" dirty="0" err="1">
                <a:solidFill>
                  <a:schemeClr val="tx1"/>
                </a:solidFill>
                <a:effectLst/>
                <a:latin typeface="Arial" charset="0"/>
                <a:ea typeface="+mn-ea"/>
                <a:cs typeface="Arial" charset="0"/>
              </a:rPr>
              <a:t>unrollandfuse</a:t>
            </a:r>
            <a:r>
              <a:rPr lang="en-US" altLang="zh-CN" sz="1200" b="0" i="0" kern="1200" dirty="0" err="1">
                <a:solidFill>
                  <a:schemeClr val="tx1"/>
                </a:solidFill>
                <a:effectLst/>
                <a:latin typeface="Arial" charset="0"/>
                <a:ea typeface="+mn-ea"/>
                <a:cs typeface="Arial" charset="0"/>
              </a:rPr>
              <a:t>,</a:t>
            </a:r>
            <a:r>
              <a:rPr lang="en-US" altLang="zh-CN" sz="1200" b="1" i="0" kern="1200" dirty="0" err="1">
                <a:solidFill>
                  <a:schemeClr val="tx1"/>
                </a:solidFill>
                <a:effectLst/>
                <a:latin typeface="Arial" charset="0"/>
                <a:ea typeface="+mn-ea"/>
                <a:cs typeface="Arial" charset="0"/>
              </a:rPr>
              <a:t>nounrollandfuse</a:t>
            </a:r>
            <a:r>
              <a:rPr lang="en-US" altLang="zh-CN" sz="1200" b="0" i="0" kern="1200" dirty="0">
                <a:solidFill>
                  <a:schemeClr val="tx1"/>
                </a:solidFill>
                <a:effectLst/>
                <a:latin typeface="Arial" charset="0"/>
                <a:ea typeface="+mn-ea"/>
                <a:cs typeface="Arial" charset="0"/>
              </a:rPr>
              <a:t> pragmas cannot be used for any of the loops associated with the </a:t>
            </a:r>
            <a:r>
              <a:rPr lang="en-US" altLang="zh-CN" sz="1200" b="1" i="0" kern="1200" dirty="0">
                <a:solidFill>
                  <a:schemeClr val="tx1"/>
                </a:solidFill>
                <a:effectLst/>
                <a:latin typeface="Arial" charset="0"/>
                <a:ea typeface="+mn-ea"/>
                <a:cs typeface="Arial" charset="0"/>
              </a:rPr>
              <a:t>collapse</a:t>
            </a:r>
            <a:r>
              <a:rPr lang="en-US" altLang="zh-CN" sz="1200" b="0" i="0" kern="1200" dirty="0">
                <a:solidFill>
                  <a:schemeClr val="tx1"/>
                </a:solidFill>
                <a:effectLst/>
                <a:latin typeface="Arial" charset="0"/>
                <a:ea typeface="+mn-ea"/>
                <a:cs typeface="Arial" charset="0"/>
              </a:rPr>
              <a:t> clause loop </a:t>
            </a:r>
            <a:r>
              <a:rPr lang="en-US" altLang="zh-CN" sz="1200" b="0" i="0" kern="1200" dirty="0" err="1">
                <a:solidFill>
                  <a:schemeClr val="tx1"/>
                </a:solidFill>
                <a:effectLst/>
                <a:latin typeface="Arial" charset="0"/>
                <a:ea typeface="+mn-ea"/>
                <a:cs typeface="Arial" charset="0"/>
              </a:rPr>
              <a:t>nest.private</a:t>
            </a:r>
            <a:r>
              <a:rPr lang="en-US" altLang="zh-CN"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)Declares the scope of the data variables in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 to be private to each thread. Data variables in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 are separated by </a:t>
            </a:r>
            <a:r>
              <a:rPr lang="en-US" altLang="zh-CN" sz="1200" b="0" i="0" kern="1200" dirty="0" err="1">
                <a:solidFill>
                  <a:schemeClr val="tx1"/>
                </a:solidFill>
                <a:effectLst/>
                <a:latin typeface="Arial" charset="0"/>
                <a:ea typeface="+mn-ea"/>
                <a:cs typeface="Arial" charset="0"/>
              </a:rPr>
              <a:t>commas.firstprivate</a:t>
            </a:r>
            <a:r>
              <a:rPr lang="en-US" altLang="zh-CN"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)Declares the scope of the data variables in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 to be private to each thread. Each new private object is initialized as if there was an implied declaration within the statement block. Data variables in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 are separated by </a:t>
            </a:r>
            <a:r>
              <a:rPr lang="en-US" altLang="zh-CN" sz="1200" b="0" i="0" kern="1200" dirty="0" err="1">
                <a:solidFill>
                  <a:schemeClr val="tx1"/>
                </a:solidFill>
                <a:effectLst/>
                <a:latin typeface="Arial" charset="0"/>
                <a:ea typeface="+mn-ea"/>
                <a:cs typeface="Arial" charset="0"/>
              </a:rPr>
              <a:t>commas.lastprivate</a:t>
            </a:r>
            <a:r>
              <a:rPr lang="en-US" altLang="zh-CN"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)Declares the scope of the data variables in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 to be private to each thread. The final value of each variable in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 if assigned, will be the value assigned to that variable in the last iteration. Variables not assigned a value will have an indeterminate value. Data variables in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 are separated by </a:t>
            </a:r>
            <a:r>
              <a:rPr lang="en-US" altLang="zh-CN" sz="1200" b="0" i="0" kern="1200" dirty="0" err="1">
                <a:solidFill>
                  <a:schemeClr val="tx1"/>
                </a:solidFill>
                <a:effectLst/>
                <a:latin typeface="Arial" charset="0"/>
                <a:ea typeface="+mn-ea"/>
                <a:cs typeface="Arial" charset="0"/>
              </a:rPr>
              <a:t>commas.reduction</a:t>
            </a:r>
            <a:r>
              <a:rPr lang="en-US" altLang="zh-CN"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operator</a:t>
            </a:r>
            <a:r>
              <a:rPr lang="en-US" altLang="zh-CN"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)Performs a reduction on all scalar variables in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 using the specified </a:t>
            </a:r>
            <a:r>
              <a:rPr lang="en-US" altLang="zh-CN" sz="1200" b="0" i="1" kern="1200" dirty="0">
                <a:solidFill>
                  <a:schemeClr val="tx1"/>
                </a:solidFill>
                <a:effectLst/>
                <a:latin typeface="Arial" charset="0"/>
                <a:ea typeface="+mn-ea"/>
                <a:cs typeface="Arial" charset="0"/>
              </a:rPr>
              <a:t>operator</a:t>
            </a:r>
            <a:r>
              <a:rPr lang="en-US" altLang="zh-CN" sz="1200" b="0" i="0" kern="1200" dirty="0">
                <a:solidFill>
                  <a:schemeClr val="tx1"/>
                </a:solidFill>
                <a:effectLst/>
                <a:latin typeface="Arial" charset="0"/>
                <a:ea typeface="+mn-ea"/>
                <a:cs typeface="Arial" charset="0"/>
              </a:rPr>
              <a:t>. Reduction variables in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 are separated by </a:t>
            </a:r>
            <a:r>
              <a:rPr lang="en-US" altLang="zh-CN" sz="1200" b="0" i="0" kern="1200" dirty="0" err="1">
                <a:solidFill>
                  <a:schemeClr val="tx1"/>
                </a:solidFill>
                <a:effectLst/>
                <a:latin typeface="Arial" charset="0"/>
                <a:ea typeface="+mn-ea"/>
                <a:cs typeface="Arial" charset="0"/>
              </a:rPr>
              <a:t>commas.A</a:t>
            </a:r>
            <a:r>
              <a:rPr lang="en-US" altLang="zh-CN" sz="1200" b="0" i="0" kern="1200" dirty="0">
                <a:solidFill>
                  <a:schemeClr val="tx1"/>
                </a:solidFill>
                <a:effectLst/>
                <a:latin typeface="Arial" charset="0"/>
                <a:ea typeface="+mn-ea"/>
                <a:cs typeface="Arial" charset="0"/>
              </a:rPr>
              <a:t> private copy of each variable in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 is created for each thread. At the end of the statement block, the final values of all private copies of the reduction variable are combined in a manner appropriate to the operator, and the result is placed back in the original value of the shared reduction variable. For example, when the max operator is specified, the original reduction variable value combines with the final values of the private copies by using the following </a:t>
            </a:r>
            <a:r>
              <a:rPr lang="en-US" altLang="zh-CN" sz="1200" b="0" i="0" kern="1200" dirty="0" err="1">
                <a:solidFill>
                  <a:schemeClr val="tx1"/>
                </a:solidFill>
                <a:effectLst/>
                <a:latin typeface="Arial" charset="0"/>
                <a:ea typeface="+mn-ea"/>
                <a:cs typeface="Arial" charset="0"/>
              </a:rPr>
              <a:t>expression:</a:t>
            </a:r>
            <a:r>
              <a:rPr lang="en-US" altLang="zh-CN" sz="1200" b="0" i="1" kern="1200" dirty="0" err="1">
                <a:solidFill>
                  <a:schemeClr val="tx1"/>
                </a:solidFill>
                <a:effectLst/>
                <a:latin typeface="Arial" charset="0"/>
                <a:ea typeface="+mn-ea"/>
                <a:cs typeface="Arial" charset="0"/>
              </a:rPr>
              <a:t>original_reduction_variable</a:t>
            </a:r>
            <a:r>
              <a:rPr lang="en-US" altLang="zh-CN" sz="1200" b="0" i="0" kern="1200" dirty="0">
                <a:solidFill>
                  <a:schemeClr val="tx1"/>
                </a:solidFill>
                <a:effectLst/>
                <a:latin typeface="Arial" charset="0"/>
                <a:ea typeface="+mn-ea"/>
                <a:cs typeface="Arial" charset="0"/>
              </a:rPr>
              <a:t> = </a:t>
            </a:r>
            <a:r>
              <a:rPr lang="en-US" altLang="zh-CN" sz="1200" b="0" i="1" kern="1200" dirty="0" err="1">
                <a:solidFill>
                  <a:schemeClr val="tx1"/>
                </a:solidFill>
                <a:effectLst/>
                <a:latin typeface="Arial" charset="0"/>
                <a:ea typeface="+mn-ea"/>
                <a:cs typeface="Arial" charset="0"/>
              </a:rPr>
              <a:t>original_reduction_variable</a:t>
            </a:r>
            <a:r>
              <a:rPr lang="en-US" altLang="zh-CN" sz="1200" b="0" i="0" kern="1200" dirty="0">
                <a:solidFill>
                  <a:schemeClr val="tx1"/>
                </a:solidFill>
                <a:effectLst/>
                <a:latin typeface="Arial" charset="0"/>
                <a:ea typeface="+mn-ea"/>
                <a:cs typeface="Arial" charset="0"/>
              </a:rPr>
              <a:t> &lt; </a:t>
            </a:r>
            <a:r>
              <a:rPr lang="en-US" altLang="zh-CN" sz="1200" b="0" i="1" kern="1200" dirty="0" err="1">
                <a:solidFill>
                  <a:schemeClr val="tx1"/>
                </a:solidFill>
                <a:effectLst/>
                <a:latin typeface="Arial" charset="0"/>
                <a:ea typeface="+mn-ea"/>
                <a:cs typeface="Arial" charset="0"/>
              </a:rPr>
              <a:t>private_copy</a:t>
            </a:r>
            <a:r>
              <a:rPr lang="en-US" altLang="zh-CN" sz="1200" b="0" i="0" kern="1200" dirty="0">
                <a:solidFill>
                  <a:schemeClr val="tx1"/>
                </a:solidFill>
                <a:effectLst/>
                <a:latin typeface="Arial" charset="0"/>
                <a:ea typeface="+mn-ea"/>
                <a:cs typeface="Arial" charset="0"/>
              </a:rPr>
              <a:t> ? </a:t>
            </a:r>
            <a:r>
              <a:rPr lang="en-US" altLang="zh-CN" sz="1200" b="0" i="1" kern="1200" dirty="0" err="1">
                <a:solidFill>
                  <a:schemeClr val="tx1"/>
                </a:solidFill>
                <a:effectLst/>
                <a:latin typeface="Arial" charset="0"/>
                <a:ea typeface="+mn-ea"/>
                <a:cs typeface="Arial" charset="0"/>
              </a:rPr>
              <a:t>private_copy</a:t>
            </a:r>
            <a:r>
              <a:rPr lang="en-US" altLang="zh-CN" sz="1200" b="0" i="0" kern="1200" dirty="0">
                <a:solidFill>
                  <a:schemeClr val="tx1"/>
                </a:solidFill>
                <a:effectLst/>
                <a:latin typeface="Arial" charset="0"/>
                <a:ea typeface="+mn-ea"/>
                <a:cs typeface="Arial" charset="0"/>
              </a:rPr>
              <a:t> : </a:t>
            </a:r>
            <a:r>
              <a:rPr lang="en-US" altLang="zh-CN" sz="1200" b="0" i="1" kern="1200" dirty="0" err="1">
                <a:solidFill>
                  <a:schemeClr val="tx1"/>
                </a:solidFill>
                <a:effectLst/>
                <a:latin typeface="Arial" charset="0"/>
                <a:ea typeface="+mn-ea"/>
                <a:cs typeface="Arial" charset="0"/>
              </a:rPr>
              <a:t>original_reduction_variable</a:t>
            </a:r>
            <a:r>
              <a:rPr lang="en-US" altLang="zh-CN" sz="1200" b="0" i="0" kern="1200" dirty="0">
                <a:solidFill>
                  <a:schemeClr val="tx1"/>
                </a:solidFill>
                <a:effectLst/>
                <a:latin typeface="Arial" charset="0"/>
                <a:ea typeface="+mn-ea"/>
                <a:cs typeface="Arial" charset="0"/>
              </a:rPr>
              <a:t>; </a:t>
            </a:r>
          </a:p>
          <a:p>
            <a:pPr fontAlgn="base"/>
            <a:r>
              <a:rPr lang="en-US" altLang="zh-CN" sz="1200" b="0" i="0" kern="1200" dirty="0">
                <a:solidFill>
                  <a:schemeClr val="tx1"/>
                </a:solidFill>
                <a:effectLst/>
                <a:latin typeface="Arial" charset="0"/>
                <a:ea typeface="+mn-ea"/>
                <a:cs typeface="Arial" charset="0"/>
              </a:rPr>
              <a:t>For variables specified in the </a:t>
            </a:r>
            <a:r>
              <a:rPr lang="en-US" altLang="zh-CN" sz="1200" b="1" i="0" kern="1200" dirty="0">
                <a:solidFill>
                  <a:schemeClr val="tx1"/>
                </a:solidFill>
                <a:effectLst/>
                <a:latin typeface="Arial" charset="0"/>
                <a:ea typeface="+mn-ea"/>
                <a:cs typeface="Arial" charset="0"/>
              </a:rPr>
              <a:t>reduction</a:t>
            </a:r>
            <a:r>
              <a:rPr lang="en-US" altLang="zh-CN" sz="1200" b="0" i="0" kern="1200" dirty="0">
                <a:solidFill>
                  <a:schemeClr val="tx1"/>
                </a:solidFill>
                <a:effectLst/>
                <a:latin typeface="Arial" charset="0"/>
                <a:ea typeface="+mn-ea"/>
                <a:cs typeface="Arial" charset="0"/>
              </a:rPr>
              <a:t> clause, they must satisfy the following </a:t>
            </a:r>
            <a:r>
              <a:rPr lang="en-US" altLang="zh-CN" sz="1200" b="0" i="0" kern="1200" dirty="0" err="1">
                <a:solidFill>
                  <a:schemeClr val="tx1"/>
                </a:solidFill>
                <a:effectLst/>
                <a:latin typeface="Arial" charset="0"/>
                <a:ea typeface="+mn-ea"/>
                <a:cs typeface="Arial" charset="0"/>
              </a:rPr>
              <a:t>conditions:Must</a:t>
            </a:r>
            <a:r>
              <a:rPr lang="en-US" altLang="zh-CN" sz="1200" b="0" i="0" kern="1200" dirty="0">
                <a:solidFill>
                  <a:schemeClr val="tx1"/>
                </a:solidFill>
                <a:effectLst/>
                <a:latin typeface="Arial" charset="0"/>
                <a:ea typeface="+mn-ea"/>
                <a:cs typeface="Arial" charset="0"/>
              </a:rPr>
              <a:t> be of a type appropriate to the operator. If the max or min operator is specified, the variables must be one of the following types with or without long, short, signed, or unsigned:</a:t>
            </a:r>
          </a:p>
          <a:p>
            <a:pPr lvl="1" fontAlgn="base"/>
            <a:r>
              <a:rPr lang="en-US" altLang="zh-CN" sz="1200" b="0" i="0" kern="1200" dirty="0">
                <a:solidFill>
                  <a:schemeClr val="tx1"/>
                </a:solidFill>
                <a:effectLst/>
                <a:latin typeface="Arial" charset="0"/>
                <a:ea typeface="+mn-ea"/>
                <a:cs typeface="Arial" charset="0"/>
              </a:rPr>
              <a:t>_Bool</a:t>
            </a:r>
          </a:p>
          <a:p>
            <a:pPr lvl="1" fontAlgn="base"/>
            <a:r>
              <a:rPr lang="en-US" altLang="zh-CN" sz="1200" b="0" i="0" kern="1200" dirty="0">
                <a:solidFill>
                  <a:schemeClr val="tx1"/>
                </a:solidFill>
                <a:effectLst/>
                <a:latin typeface="Arial" charset="0"/>
                <a:ea typeface="+mn-ea"/>
                <a:cs typeface="Arial" charset="0"/>
              </a:rPr>
              <a:t>bool</a:t>
            </a:r>
          </a:p>
          <a:p>
            <a:pPr lvl="1" fontAlgn="base"/>
            <a:r>
              <a:rPr lang="en-US" altLang="zh-CN" sz="1200" b="0" i="0" kern="1200" dirty="0">
                <a:solidFill>
                  <a:schemeClr val="tx1"/>
                </a:solidFill>
                <a:effectLst/>
                <a:latin typeface="Arial" charset="0"/>
                <a:ea typeface="+mn-ea"/>
                <a:cs typeface="Arial" charset="0"/>
              </a:rPr>
              <a:t>char</a:t>
            </a:r>
          </a:p>
          <a:p>
            <a:pPr lvl="1" fontAlgn="base"/>
            <a:r>
              <a:rPr lang="en-US" altLang="zh-CN" sz="1200" b="0" i="0" kern="1200" dirty="0" err="1">
                <a:solidFill>
                  <a:schemeClr val="tx1"/>
                </a:solidFill>
                <a:effectLst/>
                <a:latin typeface="Arial" charset="0"/>
                <a:ea typeface="+mn-ea"/>
                <a:cs typeface="Arial" charset="0"/>
              </a:rPr>
              <a:t>wchar_t</a:t>
            </a:r>
            <a:endParaRPr lang="en-US" altLang="zh-CN" sz="1200" b="0" i="0" kern="1200" dirty="0">
              <a:solidFill>
                <a:schemeClr val="tx1"/>
              </a:solidFill>
              <a:effectLst/>
              <a:latin typeface="Arial" charset="0"/>
              <a:ea typeface="+mn-ea"/>
              <a:cs typeface="Arial" charset="0"/>
            </a:endParaRPr>
          </a:p>
          <a:p>
            <a:pPr lvl="1" fontAlgn="base"/>
            <a:r>
              <a:rPr lang="en-US" altLang="zh-CN" sz="1200" b="0" i="0" kern="1200" dirty="0" err="1">
                <a:solidFill>
                  <a:schemeClr val="tx1"/>
                </a:solidFill>
                <a:effectLst/>
                <a:latin typeface="Arial" charset="0"/>
                <a:ea typeface="+mn-ea"/>
                <a:cs typeface="Arial" charset="0"/>
              </a:rPr>
              <a:t>int</a:t>
            </a:r>
            <a:endParaRPr lang="en-US" altLang="zh-CN" sz="1200" b="0" i="0" kern="1200" dirty="0">
              <a:solidFill>
                <a:schemeClr val="tx1"/>
              </a:solidFill>
              <a:effectLst/>
              <a:latin typeface="Arial" charset="0"/>
              <a:ea typeface="+mn-ea"/>
              <a:cs typeface="Arial" charset="0"/>
            </a:endParaRPr>
          </a:p>
          <a:p>
            <a:pPr lvl="1" fontAlgn="base"/>
            <a:r>
              <a:rPr lang="en-US" altLang="zh-CN" sz="1200" b="0" i="0" kern="1200" dirty="0">
                <a:solidFill>
                  <a:schemeClr val="tx1"/>
                </a:solidFill>
                <a:effectLst/>
                <a:latin typeface="Arial" charset="0"/>
                <a:ea typeface="+mn-ea"/>
                <a:cs typeface="Arial" charset="0"/>
              </a:rPr>
              <a:t>float</a:t>
            </a:r>
          </a:p>
          <a:p>
            <a:pPr lvl="1" fontAlgn="base"/>
            <a:r>
              <a:rPr lang="en-US" altLang="zh-CN" sz="1200" b="0" i="0" kern="1200" dirty="0">
                <a:solidFill>
                  <a:schemeClr val="tx1"/>
                </a:solidFill>
                <a:effectLst/>
                <a:latin typeface="Arial" charset="0"/>
                <a:ea typeface="+mn-ea"/>
                <a:cs typeface="Arial" charset="0"/>
              </a:rPr>
              <a:t>double</a:t>
            </a:r>
          </a:p>
          <a:p>
            <a:pPr fontAlgn="base"/>
            <a:r>
              <a:rPr lang="en-US" altLang="zh-CN" sz="1200" b="0" i="0" kern="1200" dirty="0">
                <a:solidFill>
                  <a:schemeClr val="tx1"/>
                </a:solidFill>
                <a:effectLst/>
                <a:latin typeface="Arial" charset="0"/>
                <a:ea typeface="+mn-ea"/>
                <a:cs typeface="Arial" charset="0"/>
              </a:rPr>
              <a:t>Must be shared in the enclosing context.</a:t>
            </a:r>
          </a:p>
          <a:p>
            <a:pPr fontAlgn="base"/>
            <a:r>
              <a:rPr lang="en-US" altLang="zh-CN" sz="1200" b="0" i="0" kern="1200" dirty="0">
                <a:solidFill>
                  <a:schemeClr val="tx1"/>
                </a:solidFill>
                <a:effectLst/>
                <a:latin typeface="Arial" charset="0"/>
                <a:ea typeface="+mn-ea"/>
                <a:cs typeface="Arial" charset="0"/>
              </a:rPr>
              <a:t>Must not be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-qualified.</a:t>
            </a:r>
          </a:p>
          <a:p>
            <a:pPr fontAlgn="base"/>
            <a:r>
              <a:rPr lang="en-US" altLang="zh-CN" sz="1200" b="0" i="0" kern="1200" dirty="0">
                <a:solidFill>
                  <a:schemeClr val="tx1"/>
                </a:solidFill>
                <a:effectLst/>
                <a:latin typeface="Arial" charset="0"/>
                <a:ea typeface="+mn-ea"/>
                <a:cs typeface="Arial" charset="0"/>
              </a:rPr>
              <a:t>Must not have pointer type.</a:t>
            </a:r>
          </a:p>
          <a:p>
            <a:pPr fontAlgn="base"/>
            <a:r>
              <a:rPr lang="en-US" altLang="zh-CN" sz="1200" b="0" i="0" kern="1200" dirty="0" err="1">
                <a:solidFill>
                  <a:schemeClr val="tx1"/>
                </a:solidFill>
                <a:effectLst/>
                <a:latin typeface="Arial" charset="0"/>
                <a:ea typeface="+mn-ea"/>
                <a:cs typeface="Arial" charset="0"/>
              </a:rPr>
              <a:t>orderedSpecify</a:t>
            </a:r>
            <a:r>
              <a:rPr lang="en-US" altLang="zh-CN" sz="1200" b="0" i="0" kern="1200" dirty="0">
                <a:solidFill>
                  <a:schemeClr val="tx1"/>
                </a:solidFill>
                <a:effectLst/>
                <a:latin typeface="Arial" charset="0"/>
                <a:ea typeface="+mn-ea"/>
                <a:cs typeface="Arial" charset="0"/>
              </a:rPr>
              <a:t> this clause if an ordered construct is present within the dynamic extent of the </a:t>
            </a:r>
            <a:r>
              <a:rPr lang="en-US" altLang="zh-CN" sz="1200" b="1" i="0" kern="1200" dirty="0" err="1">
                <a:solidFill>
                  <a:schemeClr val="tx1"/>
                </a:solidFill>
                <a:effectLst/>
                <a:latin typeface="Arial" charset="0"/>
                <a:ea typeface="+mn-ea"/>
                <a:cs typeface="Arial" charset="0"/>
              </a:rPr>
              <a:t>omp</a:t>
            </a:r>
            <a:r>
              <a:rPr lang="en-US" altLang="zh-CN" sz="1200" b="1" i="0" kern="1200" dirty="0">
                <a:solidFill>
                  <a:schemeClr val="tx1"/>
                </a:solidFill>
                <a:effectLst/>
                <a:latin typeface="Arial" charset="0"/>
                <a:ea typeface="+mn-ea"/>
                <a:cs typeface="Arial" charset="0"/>
              </a:rPr>
              <a:t> for</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directive.schedule</a:t>
            </a:r>
            <a:r>
              <a:rPr lang="en-US" altLang="zh-CN"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type</a:t>
            </a:r>
            <a:r>
              <a:rPr lang="en-US" altLang="zh-CN" sz="1200" b="0" i="0" kern="1200" dirty="0">
                <a:solidFill>
                  <a:schemeClr val="tx1"/>
                </a:solidFill>
                <a:effectLst/>
                <a:latin typeface="Arial" charset="0"/>
                <a:ea typeface="+mn-ea"/>
                <a:cs typeface="Arial" charset="0"/>
              </a:rPr>
              <a:t>)Specifies how iterations of the </a:t>
            </a:r>
            <a:r>
              <a:rPr lang="en-US" altLang="zh-CN" sz="1200" b="1" i="0" kern="1200" dirty="0">
                <a:solidFill>
                  <a:schemeClr val="tx1"/>
                </a:solidFill>
                <a:effectLst/>
                <a:latin typeface="Arial" charset="0"/>
                <a:ea typeface="+mn-ea"/>
                <a:cs typeface="Arial" charset="0"/>
              </a:rPr>
              <a:t>for</a:t>
            </a:r>
            <a:r>
              <a:rPr lang="en-US" altLang="zh-CN" sz="1200" b="0" i="0" kern="1200" dirty="0">
                <a:solidFill>
                  <a:schemeClr val="tx1"/>
                </a:solidFill>
                <a:effectLst/>
                <a:latin typeface="Arial" charset="0"/>
                <a:ea typeface="+mn-ea"/>
                <a:cs typeface="Arial" charset="0"/>
              </a:rPr>
              <a:t> loop are divided among available threads. Acceptable values for </a:t>
            </a:r>
            <a:r>
              <a:rPr lang="en-US" altLang="zh-CN" sz="1200" b="0" i="1" kern="1200" dirty="0">
                <a:solidFill>
                  <a:schemeClr val="tx1"/>
                </a:solidFill>
                <a:effectLst/>
                <a:latin typeface="Arial" charset="0"/>
                <a:ea typeface="+mn-ea"/>
                <a:cs typeface="Arial" charset="0"/>
              </a:rPr>
              <a:t>type</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are:autoWith</a:t>
            </a:r>
            <a:r>
              <a:rPr lang="en-US" altLang="zh-CN" sz="1200" b="0" i="0" kern="1200" dirty="0">
                <a:solidFill>
                  <a:schemeClr val="tx1"/>
                </a:solidFill>
                <a:effectLst/>
                <a:latin typeface="Arial" charset="0"/>
                <a:ea typeface="+mn-ea"/>
                <a:cs typeface="Arial" charset="0"/>
              </a:rPr>
              <a:t> </a:t>
            </a:r>
            <a:r>
              <a:rPr lang="en-US" altLang="zh-CN" sz="1200" b="1" i="0" kern="1200" dirty="0">
                <a:solidFill>
                  <a:schemeClr val="tx1"/>
                </a:solidFill>
                <a:effectLst/>
                <a:latin typeface="Arial" charset="0"/>
                <a:ea typeface="+mn-ea"/>
                <a:cs typeface="Arial" charset="0"/>
              </a:rPr>
              <a:t>auto</a:t>
            </a:r>
            <a:r>
              <a:rPr lang="en-US" altLang="zh-CN" sz="1200" b="0" i="0" kern="1200" dirty="0">
                <a:solidFill>
                  <a:schemeClr val="tx1"/>
                </a:solidFill>
                <a:effectLst/>
                <a:latin typeface="Arial" charset="0"/>
                <a:ea typeface="+mn-ea"/>
                <a:cs typeface="Arial" charset="0"/>
              </a:rPr>
              <a:t>, scheduling is delegated to the compiler and runtime system. The compiler and runtime system can choose any possible mapping of iterations to threads (including all possible valid schedules) and these may be different in different </a:t>
            </a:r>
            <a:r>
              <a:rPr lang="en-US" altLang="zh-CN" sz="1200" b="0" i="0" kern="1200" dirty="0" err="1">
                <a:solidFill>
                  <a:schemeClr val="tx1"/>
                </a:solidFill>
                <a:effectLst/>
                <a:latin typeface="Arial" charset="0"/>
                <a:ea typeface="+mn-ea"/>
                <a:cs typeface="Arial" charset="0"/>
              </a:rPr>
              <a:t>loops.dynamicIterations</a:t>
            </a:r>
            <a:r>
              <a:rPr lang="en-US" altLang="zh-CN" sz="1200" b="0" i="0" kern="1200" dirty="0">
                <a:solidFill>
                  <a:schemeClr val="tx1"/>
                </a:solidFill>
                <a:effectLst/>
                <a:latin typeface="Arial" charset="0"/>
                <a:ea typeface="+mn-ea"/>
                <a:cs typeface="Arial" charset="0"/>
              </a:rPr>
              <a:t> of a loop are divided into chunks of size </a:t>
            </a:r>
            <a:r>
              <a:rPr lang="en-US" altLang="zh-CN" sz="1200" b="1" i="0" kern="1200" dirty="0">
                <a:solidFill>
                  <a:schemeClr val="tx1"/>
                </a:solidFill>
                <a:effectLst/>
                <a:latin typeface="Arial" charset="0"/>
                <a:ea typeface="+mn-ea"/>
                <a:cs typeface="Arial" charset="0"/>
              </a:rPr>
              <a:t>ceiling</a:t>
            </a:r>
            <a:r>
              <a:rPr lang="en-US" altLang="zh-CN" sz="1200" b="0" i="0" kern="1200" dirty="0">
                <a:solidFill>
                  <a:schemeClr val="tx1"/>
                </a:solidFill>
                <a:effectLst/>
                <a:latin typeface="Arial" charset="0"/>
                <a:ea typeface="+mn-ea"/>
                <a:cs typeface="Arial" charset="0"/>
              </a:rPr>
              <a:t>(</a:t>
            </a:r>
            <a:r>
              <a:rPr lang="en-US" altLang="zh-CN" sz="1200" b="0" i="1" kern="1200" dirty="0" err="1">
                <a:solidFill>
                  <a:schemeClr val="tx1"/>
                </a:solidFill>
                <a:effectLst/>
                <a:latin typeface="Arial" charset="0"/>
                <a:ea typeface="+mn-ea"/>
                <a:cs typeface="Arial" charset="0"/>
              </a:rPr>
              <a:t>number_of_iterations</a:t>
            </a:r>
            <a:r>
              <a:rPr lang="en-US" altLang="zh-CN" sz="1200" b="0" i="0" kern="1200" dirty="0">
                <a:solidFill>
                  <a:schemeClr val="tx1"/>
                </a:solidFill>
                <a:effectLst/>
                <a:latin typeface="Arial" charset="0"/>
                <a:ea typeface="+mn-ea"/>
                <a:cs typeface="Arial" charset="0"/>
              </a:rPr>
              <a:t>/</a:t>
            </a:r>
            <a:r>
              <a:rPr lang="en-US" altLang="zh-CN" sz="1200" b="0" i="1" kern="1200" dirty="0" err="1">
                <a:solidFill>
                  <a:schemeClr val="tx1"/>
                </a:solidFill>
                <a:effectLst/>
                <a:latin typeface="Arial" charset="0"/>
                <a:ea typeface="+mn-ea"/>
                <a:cs typeface="Arial" charset="0"/>
              </a:rPr>
              <a:t>number_of_threads</a:t>
            </a:r>
            <a:r>
              <a:rPr lang="en-US" altLang="zh-CN" sz="1200" b="0" i="0" kern="1200" dirty="0">
                <a:solidFill>
                  <a:schemeClr val="tx1"/>
                </a:solidFill>
                <a:effectLst/>
                <a:latin typeface="Arial" charset="0"/>
                <a:ea typeface="+mn-ea"/>
                <a:cs typeface="Arial" charset="0"/>
              </a:rPr>
              <a:t>).Chunks are dynamically assigned to active threads on a "first-come, first-do" basis until all work has been assigned.</a:t>
            </a:r>
          </a:p>
          <a:p>
            <a:pPr fontAlgn="base"/>
            <a:r>
              <a:rPr lang="en-US" altLang="zh-CN" sz="1200" b="0" i="0" kern="1200" dirty="0" err="1">
                <a:solidFill>
                  <a:schemeClr val="tx1"/>
                </a:solidFill>
                <a:effectLst/>
                <a:latin typeface="Arial" charset="0"/>
                <a:ea typeface="+mn-ea"/>
                <a:cs typeface="Arial" charset="0"/>
              </a:rPr>
              <a:t>dynamic,</a:t>
            </a:r>
            <a:r>
              <a:rPr lang="en-US" altLang="zh-CN" sz="1200" b="0" i="1" kern="1200" dirty="0" err="1">
                <a:solidFill>
                  <a:schemeClr val="tx1"/>
                </a:solidFill>
                <a:effectLst/>
                <a:latin typeface="Arial" charset="0"/>
                <a:ea typeface="+mn-ea"/>
                <a:cs typeface="Arial" charset="0"/>
              </a:rPr>
              <a:t>n</a:t>
            </a:r>
            <a:r>
              <a:rPr lang="en-US" altLang="zh-CN" sz="1200" b="0" i="0" kern="1200" dirty="0" err="1">
                <a:solidFill>
                  <a:schemeClr val="tx1"/>
                </a:solidFill>
                <a:effectLst/>
                <a:latin typeface="Arial" charset="0"/>
                <a:ea typeface="+mn-ea"/>
                <a:cs typeface="Arial" charset="0"/>
              </a:rPr>
              <a:t>As</a:t>
            </a:r>
            <a:r>
              <a:rPr lang="en-US" altLang="zh-CN" sz="1200" b="0" i="0" kern="1200" dirty="0">
                <a:solidFill>
                  <a:schemeClr val="tx1"/>
                </a:solidFill>
                <a:effectLst/>
                <a:latin typeface="Arial" charset="0"/>
                <a:ea typeface="+mn-ea"/>
                <a:cs typeface="Arial" charset="0"/>
              </a:rPr>
              <a:t> above, except chunks are set to size </a:t>
            </a:r>
            <a:r>
              <a:rPr lang="en-US" altLang="zh-CN" sz="1200" b="0" i="1" kern="1200" dirty="0">
                <a:solidFill>
                  <a:schemeClr val="tx1"/>
                </a:solidFill>
                <a:effectLst/>
                <a:latin typeface="Arial" charset="0"/>
                <a:ea typeface="+mn-ea"/>
                <a:cs typeface="Arial" charset="0"/>
              </a:rPr>
              <a:t>n</a:t>
            </a:r>
            <a:r>
              <a:rPr lang="en-US" altLang="zh-CN"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n</a:t>
            </a:r>
            <a:r>
              <a:rPr lang="en-US" altLang="zh-CN" sz="1200" b="0" i="0" kern="1200" dirty="0">
                <a:solidFill>
                  <a:schemeClr val="tx1"/>
                </a:solidFill>
                <a:effectLst/>
                <a:latin typeface="Arial" charset="0"/>
                <a:ea typeface="+mn-ea"/>
                <a:cs typeface="Arial" charset="0"/>
              </a:rPr>
              <a:t> must be an integral assignment expression of value 1 or </a:t>
            </a:r>
            <a:r>
              <a:rPr lang="en-US" altLang="zh-CN" sz="1200" b="0" i="0" kern="1200" dirty="0" err="1">
                <a:solidFill>
                  <a:schemeClr val="tx1"/>
                </a:solidFill>
                <a:effectLst/>
                <a:latin typeface="Arial" charset="0"/>
                <a:ea typeface="+mn-ea"/>
                <a:cs typeface="Arial" charset="0"/>
              </a:rPr>
              <a:t>greater.guidedChunks</a:t>
            </a:r>
            <a:r>
              <a:rPr lang="en-US" altLang="zh-CN" sz="1200" b="0" i="0" kern="1200" dirty="0">
                <a:solidFill>
                  <a:schemeClr val="tx1"/>
                </a:solidFill>
                <a:effectLst/>
                <a:latin typeface="Arial" charset="0"/>
                <a:ea typeface="+mn-ea"/>
                <a:cs typeface="Arial" charset="0"/>
              </a:rPr>
              <a:t> are made progressively smaller until the default minimum chunk size is reached. The first chunk is of size </a:t>
            </a:r>
            <a:r>
              <a:rPr lang="en-US" altLang="zh-CN" sz="1200" b="1" i="0" kern="1200" dirty="0">
                <a:solidFill>
                  <a:schemeClr val="tx1"/>
                </a:solidFill>
                <a:effectLst/>
                <a:latin typeface="Arial" charset="0"/>
                <a:ea typeface="+mn-ea"/>
                <a:cs typeface="Arial" charset="0"/>
              </a:rPr>
              <a:t>ceiling</a:t>
            </a:r>
            <a:r>
              <a:rPr lang="en-US" altLang="zh-CN" sz="1200" b="0" i="0" kern="1200" dirty="0">
                <a:solidFill>
                  <a:schemeClr val="tx1"/>
                </a:solidFill>
                <a:effectLst/>
                <a:latin typeface="Arial" charset="0"/>
                <a:ea typeface="+mn-ea"/>
                <a:cs typeface="Arial" charset="0"/>
              </a:rPr>
              <a:t>(</a:t>
            </a:r>
            <a:r>
              <a:rPr lang="en-US" altLang="zh-CN" sz="1200" b="0" i="1" kern="1200" dirty="0" err="1">
                <a:solidFill>
                  <a:schemeClr val="tx1"/>
                </a:solidFill>
                <a:effectLst/>
                <a:latin typeface="Arial" charset="0"/>
                <a:ea typeface="+mn-ea"/>
                <a:cs typeface="Arial" charset="0"/>
              </a:rPr>
              <a:t>number_of_iterations</a:t>
            </a:r>
            <a:r>
              <a:rPr lang="en-US" altLang="zh-CN" sz="1200" b="0" i="0" kern="1200" dirty="0">
                <a:solidFill>
                  <a:schemeClr val="tx1"/>
                </a:solidFill>
                <a:effectLst/>
                <a:latin typeface="Arial" charset="0"/>
                <a:ea typeface="+mn-ea"/>
                <a:cs typeface="Arial" charset="0"/>
              </a:rPr>
              <a:t>/</a:t>
            </a:r>
            <a:r>
              <a:rPr lang="en-US" altLang="zh-CN" sz="1200" b="0" i="1" kern="1200" dirty="0" err="1">
                <a:solidFill>
                  <a:schemeClr val="tx1"/>
                </a:solidFill>
                <a:effectLst/>
                <a:latin typeface="Arial" charset="0"/>
                <a:ea typeface="+mn-ea"/>
                <a:cs typeface="Arial" charset="0"/>
              </a:rPr>
              <a:t>number_of_threads</a:t>
            </a:r>
            <a:r>
              <a:rPr lang="en-US" altLang="zh-CN" sz="1200" b="0" i="0" kern="1200" dirty="0">
                <a:solidFill>
                  <a:schemeClr val="tx1"/>
                </a:solidFill>
                <a:effectLst/>
                <a:latin typeface="Arial" charset="0"/>
                <a:ea typeface="+mn-ea"/>
                <a:cs typeface="Arial" charset="0"/>
              </a:rPr>
              <a:t>). Remaining chunks are of size </a:t>
            </a:r>
            <a:r>
              <a:rPr lang="en-US" altLang="zh-CN" sz="1200" b="1" i="0" kern="1200" dirty="0">
                <a:solidFill>
                  <a:schemeClr val="tx1"/>
                </a:solidFill>
                <a:effectLst/>
                <a:latin typeface="Arial" charset="0"/>
                <a:ea typeface="+mn-ea"/>
                <a:cs typeface="Arial" charset="0"/>
              </a:rPr>
              <a:t>ceiling</a:t>
            </a:r>
            <a:r>
              <a:rPr lang="en-US" altLang="zh-CN" sz="1200" b="0" i="0" kern="1200" dirty="0">
                <a:solidFill>
                  <a:schemeClr val="tx1"/>
                </a:solidFill>
                <a:effectLst/>
                <a:latin typeface="Arial" charset="0"/>
                <a:ea typeface="+mn-ea"/>
                <a:cs typeface="Arial" charset="0"/>
              </a:rPr>
              <a:t>(</a:t>
            </a:r>
            <a:r>
              <a:rPr lang="en-US" altLang="zh-CN" sz="1200" b="0" i="1" kern="1200" dirty="0" err="1">
                <a:solidFill>
                  <a:schemeClr val="tx1"/>
                </a:solidFill>
                <a:effectLst/>
                <a:latin typeface="Arial" charset="0"/>
                <a:ea typeface="+mn-ea"/>
                <a:cs typeface="Arial" charset="0"/>
              </a:rPr>
              <a:t>number_of_iterations_left</a:t>
            </a:r>
            <a:r>
              <a:rPr lang="en-US" altLang="zh-CN" sz="1200" b="0" i="0" kern="1200" dirty="0">
                <a:solidFill>
                  <a:schemeClr val="tx1"/>
                </a:solidFill>
                <a:effectLst/>
                <a:latin typeface="Arial" charset="0"/>
                <a:ea typeface="+mn-ea"/>
                <a:cs typeface="Arial" charset="0"/>
              </a:rPr>
              <a:t>/</a:t>
            </a:r>
            <a:r>
              <a:rPr lang="en-US" altLang="zh-CN" sz="1200" b="0" i="1" kern="1200" dirty="0" err="1">
                <a:solidFill>
                  <a:schemeClr val="tx1"/>
                </a:solidFill>
                <a:effectLst/>
                <a:latin typeface="Arial" charset="0"/>
                <a:ea typeface="+mn-ea"/>
                <a:cs typeface="Arial" charset="0"/>
              </a:rPr>
              <a:t>number_of_threads</a:t>
            </a:r>
            <a:r>
              <a:rPr lang="en-US" altLang="zh-CN" sz="1200" b="0" i="0" kern="1200" dirty="0">
                <a:solidFill>
                  <a:schemeClr val="tx1"/>
                </a:solidFill>
                <a:effectLst/>
                <a:latin typeface="Arial" charset="0"/>
                <a:ea typeface="+mn-ea"/>
                <a:cs typeface="Arial" charset="0"/>
              </a:rPr>
              <a:t>).The minimum chunk size is 1.</a:t>
            </a:r>
          </a:p>
          <a:p>
            <a:pPr fontAlgn="base"/>
            <a:r>
              <a:rPr lang="en-US" altLang="zh-CN" sz="1200" b="0" i="0" kern="1200" dirty="0">
                <a:solidFill>
                  <a:schemeClr val="tx1"/>
                </a:solidFill>
                <a:effectLst/>
                <a:latin typeface="Arial" charset="0"/>
                <a:ea typeface="+mn-ea"/>
                <a:cs typeface="Arial" charset="0"/>
              </a:rPr>
              <a:t>Chunks are assigned to active threads on a "first-come, first-do" basis until all work has been assigned.</a:t>
            </a:r>
          </a:p>
          <a:p>
            <a:pPr fontAlgn="base"/>
            <a:r>
              <a:rPr lang="en-US" altLang="zh-CN" sz="1200" b="0" i="0" kern="1200" dirty="0" err="1">
                <a:solidFill>
                  <a:schemeClr val="tx1"/>
                </a:solidFill>
                <a:effectLst/>
                <a:latin typeface="Arial" charset="0"/>
                <a:ea typeface="+mn-ea"/>
                <a:cs typeface="Arial" charset="0"/>
              </a:rPr>
              <a:t>guided,</a:t>
            </a:r>
            <a:r>
              <a:rPr lang="en-US" altLang="zh-CN" sz="1200" b="0" i="1" kern="1200" dirty="0" err="1">
                <a:solidFill>
                  <a:schemeClr val="tx1"/>
                </a:solidFill>
                <a:effectLst/>
                <a:latin typeface="Arial" charset="0"/>
                <a:ea typeface="+mn-ea"/>
                <a:cs typeface="Arial" charset="0"/>
              </a:rPr>
              <a:t>n</a:t>
            </a:r>
            <a:r>
              <a:rPr lang="en-US" altLang="zh-CN" sz="1200" b="0" i="0" kern="1200" dirty="0" err="1">
                <a:solidFill>
                  <a:schemeClr val="tx1"/>
                </a:solidFill>
                <a:effectLst/>
                <a:latin typeface="Arial" charset="0"/>
                <a:ea typeface="+mn-ea"/>
                <a:cs typeface="Arial" charset="0"/>
              </a:rPr>
              <a:t>As</a:t>
            </a:r>
            <a:r>
              <a:rPr lang="en-US" altLang="zh-CN" sz="1200" b="0" i="0" kern="1200" dirty="0">
                <a:solidFill>
                  <a:schemeClr val="tx1"/>
                </a:solidFill>
                <a:effectLst/>
                <a:latin typeface="Arial" charset="0"/>
                <a:ea typeface="+mn-ea"/>
                <a:cs typeface="Arial" charset="0"/>
              </a:rPr>
              <a:t> above, except the minimum chunk size is set to </a:t>
            </a:r>
            <a:r>
              <a:rPr lang="en-US" altLang="zh-CN" sz="1200" b="0" i="1" kern="1200" dirty="0">
                <a:solidFill>
                  <a:schemeClr val="tx1"/>
                </a:solidFill>
                <a:effectLst/>
                <a:latin typeface="Arial" charset="0"/>
                <a:ea typeface="+mn-ea"/>
                <a:cs typeface="Arial" charset="0"/>
              </a:rPr>
              <a:t>n</a:t>
            </a:r>
            <a:r>
              <a:rPr lang="en-US" altLang="zh-CN"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n</a:t>
            </a:r>
            <a:r>
              <a:rPr lang="en-US" altLang="zh-CN" sz="1200" b="0" i="0" kern="1200" dirty="0">
                <a:solidFill>
                  <a:schemeClr val="tx1"/>
                </a:solidFill>
                <a:effectLst/>
                <a:latin typeface="Arial" charset="0"/>
                <a:ea typeface="+mn-ea"/>
                <a:cs typeface="Arial" charset="0"/>
              </a:rPr>
              <a:t> must be an integral assignment expression of value 1 or </a:t>
            </a:r>
            <a:r>
              <a:rPr lang="en-US" altLang="zh-CN" sz="1200" b="0" i="0" kern="1200" dirty="0" err="1">
                <a:solidFill>
                  <a:schemeClr val="tx1"/>
                </a:solidFill>
                <a:effectLst/>
                <a:latin typeface="Arial" charset="0"/>
                <a:ea typeface="+mn-ea"/>
                <a:cs typeface="Arial" charset="0"/>
              </a:rPr>
              <a:t>greater.runtimeScheduling</a:t>
            </a:r>
            <a:r>
              <a:rPr lang="en-US" altLang="zh-CN" sz="1200" b="0" i="0" kern="1200" dirty="0">
                <a:solidFill>
                  <a:schemeClr val="tx1"/>
                </a:solidFill>
                <a:effectLst/>
                <a:latin typeface="Arial" charset="0"/>
                <a:ea typeface="+mn-ea"/>
                <a:cs typeface="Arial" charset="0"/>
              </a:rPr>
              <a:t> policy is determined at run time. Use the OMP_SCHEDULE environment variable to set the scheduling type and chunk </a:t>
            </a:r>
            <a:r>
              <a:rPr lang="en-US" altLang="zh-CN" sz="1200" b="0" i="0" kern="1200" dirty="0" err="1">
                <a:solidFill>
                  <a:schemeClr val="tx1"/>
                </a:solidFill>
                <a:effectLst/>
                <a:latin typeface="Arial" charset="0"/>
                <a:ea typeface="+mn-ea"/>
                <a:cs typeface="Arial" charset="0"/>
              </a:rPr>
              <a:t>size.staticIterations</a:t>
            </a:r>
            <a:r>
              <a:rPr lang="en-US" altLang="zh-CN" sz="1200" b="0" i="0" kern="1200" dirty="0">
                <a:solidFill>
                  <a:schemeClr val="tx1"/>
                </a:solidFill>
                <a:effectLst/>
                <a:latin typeface="Arial" charset="0"/>
                <a:ea typeface="+mn-ea"/>
                <a:cs typeface="Arial" charset="0"/>
              </a:rPr>
              <a:t> of a loop are divided into chunks of size </a:t>
            </a:r>
            <a:r>
              <a:rPr lang="en-US" altLang="zh-CN" sz="1200" b="1" i="0" kern="1200" dirty="0">
                <a:solidFill>
                  <a:schemeClr val="tx1"/>
                </a:solidFill>
                <a:effectLst/>
                <a:latin typeface="Arial" charset="0"/>
                <a:ea typeface="+mn-ea"/>
                <a:cs typeface="Arial" charset="0"/>
              </a:rPr>
              <a:t>ceiling</a:t>
            </a:r>
            <a:r>
              <a:rPr lang="en-US" altLang="zh-CN" sz="1200" b="0" i="0" kern="1200" dirty="0">
                <a:solidFill>
                  <a:schemeClr val="tx1"/>
                </a:solidFill>
                <a:effectLst/>
                <a:latin typeface="Arial" charset="0"/>
                <a:ea typeface="+mn-ea"/>
                <a:cs typeface="Arial" charset="0"/>
              </a:rPr>
              <a:t>(</a:t>
            </a:r>
            <a:r>
              <a:rPr lang="en-US" altLang="zh-CN" sz="1200" b="0" i="1" kern="1200" dirty="0" err="1">
                <a:solidFill>
                  <a:schemeClr val="tx1"/>
                </a:solidFill>
                <a:effectLst/>
                <a:latin typeface="Arial" charset="0"/>
                <a:ea typeface="+mn-ea"/>
                <a:cs typeface="Arial" charset="0"/>
              </a:rPr>
              <a:t>number_of_iterations</a:t>
            </a:r>
            <a:r>
              <a:rPr lang="en-US" altLang="zh-CN" sz="1200" b="0" i="0" kern="1200" dirty="0">
                <a:solidFill>
                  <a:schemeClr val="tx1"/>
                </a:solidFill>
                <a:effectLst/>
                <a:latin typeface="Arial" charset="0"/>
                <a:ea typeface="+mn-ea"/>
                <a:cs typeface="Arial" charset="0"/>
              </a:rPr>
              <a:t>/</a:t>
            </a:r>
            <a:r>
              <a:rPr lang="en-US" altLang="zh-CN" sz="1200" b="0" i="1" kern="1200" dirty="0" err="1">
                <a:solidFill>
                  <a:schemeClr val="tx1"/>
                </a:solidFill>
                <a:effectLst/>
                <a:latin typeface="Arial" charset="0"/>
                <a:ea typeface="+mn-ea"/>
                <a:cs typeface="Arial" charset="0"/>
              </a:rPr>
              <a:t>number_of_threads</a:t>
            </a:r>
            <a:r>
              <a:rPr lang="en-US" altLang="zh-CN" sz="1200" b="0" i="0" kern="1200" dirty="0">
                <a:solidFill>
                  <a:schemeClr val="tx1"/>
                </a:solidFill>
                <a:effectLst/>
                <a:latin typeface="Arial" charset="0"/>
                <a:ea typeface="+mn-ea"/>
                <a:cs typeface="Arial" charset="0"/>
              </a:rPr>
              <a:t>). Each thread is assigned a separate </a:t>
            </a:r>
            <a:r>
              <a:rPr lang="en-US" altLang="zh-CN" sz="1200" b="0" i="0" kern="1200" dirty="0" err="1">
                <a:solidFill>
                  <a:schemeClr val="tx1"/>
                </a:solidFill>
                <a:effectLst/>
                <a:latin typeface="Arial" charset="0"/>
                <a:ea typeface="+mn-ea"/>
                <a:cs typeface="Arial" charset="0"/>
              </a:rPr>
              <a:t>chunk.This</a:t>
            </a:r>
            <a:r>
              <a:rPr lang="en-US" altLang="zh-CN" sz="1200" b="0" i="0" kern="1200" dirty="0">
                <a:solidFill>
                  <a:schemeClr val="tx1"/>
                </a:solidFill>
                <a:effectLst/>
                <a:latin typeface="Arial" charset="0"/>
                <a:ea typeface="+mn-ea"/>
                <a:cs typeface="Arial" charset="0"/>
              </a:rPr>
              <a:t> scheduling policy is also known as </a:t>
            </a:r>
            <a:r>
              <a:rPr lang="en-US" altLang="zh-CN" sz="1200" b="0" i="1" kern="1200" dirty="0">
                <a:solidFill>
                  <a:schemeClr val="tx1"/>
                </a:solidFill>
                <a:effectLst/>
                <a:latin typeface="Arial" charset="0"/>
                <a:ea typeface="+mn-ea"/>
                <a:cs typeface="Arial" charset="0"/>
              </a:rPr>
              <a:t>block scheduling</a:t>
            </a:r>
            <a:r>
              <a:rPr lang="en-US" altLang="zh-CN" sz="1200" b="0" i="0" kern="1200" dirty="0">
                <a:solidFill>
                  <a:schemeClr val="tx1"/>
                </a:solidFill>
                <a:effectLst/>
                <a:latin typeface="Arial" charset="0"/>
                <a:ea typeface="+mn-ea"/>
                <a:cs typeface="Arial" charset="0"/>
              </a:rPr>
              <a:t>.</a:t>
            </a:r>
          </a:p>
          <a:p>
            <a:pPr fontAlgn="base"/>
            <a:r>
              <a:rPr lang="en-US" altLang="zh-CN" sz="1200" b="0" i="0" kern="1200" dirty="0" err="1">
                <a:solidFill>
                  <a:schemeClr val="tx1"/>
                </a:solidFill>
                <a:effectLst/>
                <a:latin typeface="Arial" charset="0"/>
                <a:ea typeface="+mn-ea"/>
                <a:cs typeface="Arial" charset="0"/>
              </a:rPr>
              <a:t>static,</a:t>
            </a:r>
            <a:r>
              <a:rPr lang="en-US" altLang="zh-CN" sz="1200" b="0" i="1" kern="1200" dirty="0" err="1">
                <a:solidFill>
                  <a:schemeClr val="tx1"/>
                </a:solidFill>
                <a:effectLst/>
                <a:latin typeface="Arial" charset="0"/>
                <a:ea typeface="+mn-ea"/>
                <a:cs typeface="Arial" charset="0"/>
              </a:rPr>
              <a:t>n</a:t>
            </a:r>
            <a:r>
              <a:rPr lang="en-US" altLang="zh-CN" sz="1200" b="0" i="0" kern="1200" dirty="0" err="1">
                <a:solidFill>
                  <a:schemeClr val="tx1"/>
                </a:solidFill>
                <a:effectLst/>
                <a:latin typeface="Arial" charset="0"/>
                <a:ea typeface="+mn-ea"/>
                <a:cs typeface="Arial" charset="0"/>
              </a:rPr>
              <a:t>Iterations</a:t>
            </a:r>
            <a:r>
              <a:rPr lang="en-US" altLang="zh-CN" sz="1200" b="0" i="0" kern="1200" dirty="0">
                <a:solidFill>
                  <a:schemeClr val="tx1"/>
                </a:solidFill>
                <a:effectLst/>
                <a:latin typeface="Arial" charset="0"/>
                <a:ea typeface="+mn-ea"/>
                <a:cs typeface="Arial" charset="0"/>
              </a:rPr>
              <a:t> of a loop are divided into chunks of size </a:t>
            </a:r>
            <a:r>
              <a:rPr lang="en-US" altLang="zh-CN" sz="1200" b="0" i="1" kern="1200" dirty="0">
                <a:solidFill>
                  <a:schemeClr val="tx1"/>
                </a:solidFill>
                <a:effectLst/>
                <a:latin typeface="Arial" charset="0"/>
                <a:ea typeface="+mn-ea"/>
                <a:cs typeface="Arial" charset="0"/>
              </a:rPr>
              <a:t>n</a:t>
            </a:r>
            <a:r>
              <a:rPr lang="en-US" altLang="zh-CN" sz="1200" b="0" i="0" kern="1200" dirty="0">
                <a:solidFill>
                  <a:schemeClr val="tx1"/>
                </a:solidFill>
                <a:effectLst/>
                <a:latin typeface="Arial" charset="0"/>
                <a:ea typeface="+mn-ea"/>
                <a:cs typeface="Arial" charset="0"/>
              </a:rPr>
              <a:t>. Each chunk is assigned to a thread in </a:t>
            </a:r>
            <a:r>
              <a:rPr lang="en-US" altLang="zh-CN" sz="1200" b="0" i="1" kern="1200" dirty="0">
                <a:solidFill>
                  <a:schemeClr val="tx1"/>
                </a:solidFill>
                <a:effectLst/>
                <a:latin typeface="Arial" charset="0"/>
                <a:ea typeface="+mn-ea"/>
                <a:cs typeface="Arial" charset="0"/>
              </a:rPr>
              <a:t>round-</a:t>
            </a:r>
            <a:r>
              <a:rPr lang="en-US" altLang="zh-CN" sz="1200" b="0" i="1" kern="1200" dirty="0" err="1">
                <a:solidFill>
                  <a:schemeClr val="tx1"/>
                </a:solidFill>
                <a:effectLst/>
                <a:latin typeface="Arial" charset="0"/>
                <a:ea typeface="+mn-ea"/>
                <a:cs typeface="Arial" charset="0"/>
              </a:rPr>
              <a:t>robin</a:t>
            </a:r>
            <a:r>
              <a:rPr lang="en-US" altLang="zh-CN" sz="1200" b="0" i="0" kern="1200" dirty="0" err="1">
                <a:solidFill>
                  <a:schemeClr val="tx1"/>
                </a:solidFill>
                <a:effectLst/>
                <a:latin typeface="Arial" charset="0"/>
                <a:ea typeface="+mn-ea"/>
                <a:cs typeface="Arial" charset="0"/>
              </a:rPr>
              <a:t>fashion.</a:t>
            </a:r>
            <a:r>
              <a:rPr lang="en-US" altLang="zh-CN" sz="1200" b="0" i="1" kern="1200" dirty="0" err="1">
                <a:solidFill>
                  <a:schemeClr val="tx1"/>
                </a:solidFill>
                <a:effectLst/>
                <a:latin typeface="Arial" charset="0"/>
                <a:ea typeface="+mn-ea"/>
                <a:cs typeface="Arial" charset="0"/>
              </a:rPr>
              <a:t>n</a:t>
            </a:r>
            <a:r>
              <a:rPr lang="en-US" altLang="zh-CN" sz="1200" b="0" i="0" kern="1200" dirty="0">
                <a:solidFill>
                  <a:schemeClr val="tx1"/>
                </a:solidFill>
                <a:effectLst/>
                <a:latin typeface="Arial" charset="0"/>
                <a:ea typeface="+mn-ea"/>
                <a:cs typeface="Arial" charset="0"/>
              </a:rPr>
              <a:t> must be an integral assignment expression of value 1 or greater.</a:t>
            </a:r>
          </a:p>
          <a:p>
            <a:pPr fontAlgn="base"/>
            <a:r>
              <a:rPr lang="en-US" altLang="zh-CN" sz="1200" b="0" i="0" kern="1200" dirty="0">
                <a:solidFill>
                  <a:schemeClr val="tx1"/>
                </a:solidFill>
                <a:effectLst/>
                <a:latin typeface="Arial" charset="0"/>
                <a:ea typeface="+mn-ea"/>
                <a:cs typeface="Arial" charset="0"/>
              </a:rPr>
              <a:t>This scheduling policy is also known as </a:t>
            </a:r>
            <a:r>
              <a:rPr lang="en-US" altLang="zh-CN" sz="1200" b="0" i="1" kern="1200" dirty="0">
                <a:solidFill>
                  <a:schemeClr val="tx1"/>
                </a:solidFill>
                <a:effectLst/>
                <a:latin typeface="Arial" charset="0"/>
                <a:ea typeface="+mn-ea"/>
                <a:cs typeface="Arial" charset="0"/>
              </a:rPr>
              <a:t>block cyclic scheduling</a:t>
            </a:r>
            <a:r>
              <a:rPr lang="en-US" altLang="zh-CN" sz="1200" b="0" i="0" kern="1200" dirty="0">
                <a:solidFill>
                  <a:schemeClr val="tx1"/>
                </a:solidFill>
                <a:effectLst/>
                <a:latin typeface="Arial" charset="0"/>
                <a:ea typeface="+mn-ea"/>
                <a:cs typeface="Arial" charset="0"/>
              </a:rPr>
              <a:t>.</a:t>
            </a:r>
          </a:p>
          <a:p>
            <a:pPr fontAlgn="base"/>
            <a:r>
              <a:rPr lang="en-US" altLang="zh-CN" sz="1200" b="1" i="0" kern="1200" dirty="0" err="1">
                <a:solidFill>
                  <a:schemeClr val="tx1"/>
                </a:solidFill>
                <a:effectLst/>
                <a:latin typeface="Arial" charset="0"/>
                <a:ea typeface="+mn-ea"/>
                <a:cs typeface="Arial" charset="0"/>
              </a:rPr>
              <a:t>Note</a:t>
            </a:r>
            <a:r>
              <a:rPr lang="en-US" altLang="zh-CN" sz="1200" b="0" i="0" kern="1200" dirty="0" err="1">
                <a:solidFill>
                  <a:schemeClr val="tx1"/>
                </a:solidFill>
                <a:effectLst/>
                <a:latin typeface="Arial" charset="0"/>
                <a:ea typeface="+mn-ea"/>
                <a:cs typeface="Arial" charset="0"/>
              </a:rPr>
              <a:t>if</a:t>
            </a:r>
            <a:r>
              <a:rPr lang="en-US" altLang="zh-CN"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n</a:t>
            </a:r>
            <a:r>
              <a:rPr lang="en-US" altLang="zh-CN" sz="1200" b="0" i="0" kern="1200" dirty="0">
                <a:solidFill>
                  <a:schemeClr val="tx1"/>
                </a:solidFill>
                <a:effectLst/>
                <a:latin typeface="Arial" charset="0"/>
                <a:ea typeface="+mn-ea"/>
                <a:cs typeface="Arial" charset="0"/>
              </a:rPr>
              <a:t>=1, iterations of a loop are divided into chunks of size 1 and each chunk is assigned to a thread in </a:t>
            </a:r>
            <a:r>
              <a:rPr lang="en-US" altLang="zh-CN" sz="1200" b="0" i="1" kern="1200" dirty="0">
                <a:solidFill>
                  <a:schemeClr val="tx1"/>
                </a:solidFill>
                <a:effectLst/>
                <a:latin typeface="Arial" charset="0"/>
                <a:ea typeface="+mn-ea"/>
                <a:cs typeface="Arial" charset="0"/>
              </a:rPr>
              <a:t>round-robin</a:t>
            </a:r>
            <a:r>
              <a:rPr lang="en-US" altLang="zh-CN" sz="1200" b="0" i="0" kern="1200" dirty="0">
                <a:solidFill>
                  <a:schemeClr val="tx1"/>
                </a:solidFill>
                <a:effectLst/>
                <a:latin typeface="Arial" charset="0"/>
                <a:ea typeface="+mn-ea"/>
                <a:cs typeface="Arial" charset="0"/>
              </a:rPr>
              <a:t> fashion. This scheduling policy is also known as </a:t>
            </a:r>
            <a:r>
              <a:rPr lang="en-US" altLang="zh-CN" sz="1200" b="0" i="1" kern="1200" dirty="0">
                <a:solidFill>
                  <a:schemeClr val="tx1"/>
                </a:solidFill>
                <a:effectLst/>
                <a:latin typeface="Arial" charset="0"/>
                <a:ea typeface="+mn-ea"/>
                <a:cs typeface="Arial" charset="0"/>
              </a:rPr>
              <a:t>block cyclic scheduling</a:t>
            </a:r>
            <a:r>
              <a:rPr lang="en-US" altLang="zh-CN" sz="1200" b="0" i="0" kern="1200" dirty="0">
                <a:solidFill>
                  <a:schemeClr val="tx1"/>
                </a:solidFill>
                <a:effectLst/>
                <a:latin typeface="Arial" charset="0"/>
                <a:ea typeface="+mn-ea"/>
                <a:cs typeface="Arial" charset="0"/>
              </a:rPr>
              <a:t>.</a:t>
            </a:r>
          </a:p>
          <a:p>
            <a:pPr fontAlgn="base"/>
            <a:r>
              <a:rPr lang="en-US" altLang="zh-CN" sz="1200" b="0" i="0" kern="1200" dirty="0" err="1">
                <a:solidFill>
                  <a:schemeClr val="tx1"/>
                </a:solidFill>
                <a:effectLst/>
                <a:latin typeface="Arial" charset="0"/>
                <a:ea typeface="+mn-ea"/>
                <a:cs typeface="Arial" charset="0"/>
              </a:rPr>
              <a:t>nowaitUse</a:t>
            </a:r>
            <a:r>
              <a:rPr lang="en-US" altLang="zh-CN" sz="1200" b="0" i="0" kern="1200" dirty="0">
                <a:solidFill>
                  <a:schemeClr val="tx1"/>
                </a:solidFill>
                <a:effectLst/>
                <a:latin typeface="Arial" charset="0"/>
                <a:ea typeface="+mn-ea"/>
                <a:cs typeface="Arial" charset="0"/>
              </a:rPr>
              <a:t> this clause to avoid the implied </a:t>
            </a:r>
            <a:r>
              <a:rPr lang="en-US" altLang="zh-CN" sz="1200" b="1" i="0" kern="1200" dirty="0">
                <a:solidFill>
                  <a:schemeClr val="tx1"/>
                </a:solidFill>
                <a:effectLst/>
                <a:latin typeface="Arial" charset="0"/>
                <a:ea typeface="+mn-ea"/>
                <a:cs typeface="Arial" charset="0"/>
              </a:rPr>
              <a:t>barrier</a:t>
            </a:r>
            <a:r>
              <a:rPr lang="en-US" altLang="zh-CN" sz="1200" b="0" i="0" kern="1200" dirty="0">
                <a:solidFill>
                  <a:schemeClr val="tx1"/>
                </a:solidFill>
                <a:effectLst/>
                <a:latin typeface="Arial" charset="0"/>
                <a:ea typeface="+mn-ea"/>
                <a:cs typeface="Arial" charset="0"/>
              </a:rPr>
              <a:t> at the end of the </a:t>
            </a:r>
            <a:r>
              <a:rPr lang="en-US" altLang="zh-CN" sz="1200" b="1" i="0" kern="1200" dirty="0">
                <a:solidFill>
                  <a:schemeClr val="tx1"/>
                </a:solidFill>
                <a:effectLst/>
                <a:latin typeface="Arial" charset="0"/>
                <a:ea typeface="+mn-ea"/>
                <a:cs typeface="Arial" charset="0"/>
              </a:rPr>
              <a:t>for</a:t>
            </a:r>
            <a:r>
              <a:rPr lang="en-US" altLang="zh-CN" sz="1200" b="0" i="0" kern="1200" dirty="0">
                <a:solidFill>
                  <a:schemeClr val="tx1"/>
                </a:solidFill>
                <a:effectLst/>
                <a:latin typeface="Arial" charset="0"/>
                <a:ea typeface="+mn-ea"/>
                <a:cs typeface="Arial" charset="0"/>
              </a:rPr>
              <a:t> directive. This is useful if you have multiple independent work-sharing sections or iterative loops within a given parallel region. Only one </a:t>
            </a:r>
            <a:r>
              <a:rPr lang="en-US" altLang="zh-CN" sz="1200" b="1" i="0" kern="1200" dirty="0" err="1">
                <a:solidFill>
                  <a:schemeClr val="tx1"/>
                </a:solidFill>
                <a:effectLst/>
                <a:latin typeface="Arial" charset="0"/>
                <a:ea typeface="+mn-ea"/>
                <a:cs typeface="Arial" charset="0"/>
              </a:rPr>
              <a:t>nowait</a:t>
            </a:r>
            <a:r>
              <a:rPr lang="en-US" altLang="zh-CN" sz="1200" b="0" i="0" kern="1200" dirty="0">
                <a:solidFill>
                  <a:schemeClr val="tx1"/>
                </a:solidFill>
                <a:effectLst/>
                <a:latin typeface="Arial" charset="0"/>
                <a:ea typeface="+mn-ea"/>
                <a:cs typeface="Arial" charset="0"/>
              </a:rPr>
              <a:t> clause can appear on a given </a:t>
            </a:r>
            <a:r>
              <a:rPr lang="en-US" altLang="zh-CN" sz="1200" b="1" i="0" kern="1200" dirty="0">
                <a:solidFill>
                  <a:schemeClr val="tx1"/>
                </a:solidFill>
                <a:effectLst/>
                <a:latin typeface="Arial" charset="0"/>
                <a:ea typeface="+mn-ea"/>
                <a:cs typeface="Arial" charset="0"/>
              </a:rPr>
              <a:t>for</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directive.and</a:t>
            </a:r>
            <a:r>
              <a:rPr lang="en-US" altLang="zh-CN" sz="1200" b="0" i="0" kern="1200" dirty="0">
                <a:solidFill>
                  <a:schemeClr val="tx1"/>
                </a:solidFill>
                <a:effectLst/>
                <a:latin typeface="Arial" charset="0"/>
                <a:ea typeface="+mn-ea"/>
                <a:cs typeface="Arial" charset="0"/>
              </a:rPr>
              <a:t> where </a:t>
            </a:r>
            <a:r>
              <a:rPr lang="en-US" altLang="zh-CN" sz="1200" b="0" i="1" kern="1200" dirty="0" err="1">
                <a:solidFill>
                  <a:schemeClr val="tx1"/>
                </a:solidFill>
                <a:effectLst/>
                <a:latin typeface="Arial" charset="0"/>
                <a:ea typeface="+mn-ea"/>
                <a:cs typeface="Arial" charset="0"/>
              </a:rPr>
              <a:t>for_loop</a:t>
            </a:r>
            <a:r>
              <a:rPr lang="en-US" altLang="zh-CN" sz="1200" b="0" i="0" kern="1200" dirty="0">
                <a:solidFill>
                  <a:schemeClr val="tx1"/>
                </a:solidFill>
                <a:effectLst/>
                <a:latin typeface="Arial" charset="0"/>
                <a:ea typeface="+mn-ea"/>
                <a:cs typeface="Arial" charset="0"/>
              </a:rPr>
              <a:t> is a for loop construct with the following canonical </a:t>
            </a:r>
            <a:r>
              <a:rPr lang="en-US" altLang="zh-CN" sz="1200" b="0" i="0" kern="1200" dirty="0" err="1">
                <a:solidFill>
                  <a:schemeClr val="tx1"/>
                </a:solidFill>
                <a:effectLst/>
                <a:latin typeface="Arial" charset="0"/>
                <a:ea typeface="+mn-ea"/>
                <a:cs typeface="Arial" charset="0"/>
              </a:rPr>
              <a:t>shape:for</a:t>
            </a:r>
            <a:r>
              <a:rPr lang="en-US" altLang="zh-CN" sz="1200" b="0" i="0" kern="1200" dirty="0">
                <a:solidFill>
                  <a:schemeClr val="tx1"/>
                </a:solidFill>
                <a:effectLst/>
                <a:latin typeface="Arial" charset="0"/>
                <a:ea typeface="+mn-ea"/>
                <a:cs typeface="Arial" charset="0"/>
              </a:rPr>
              <a:t> (</a:t>
            </a:r>
            <a:r>
              <a:rPr lang="en-US" altLang="zh-CN" sz="1200" b="0" i="1" kern="1200" dirty="0" err="1">
                <a:solidFill>
                  <a:schemeClr val="tx1"/>
                </a:solidFill>
                <a:effectLst/>
                <a:latin typeface="Arial" charset="0"/>
                <a:ea typeface="+mn-ea"/>
                <a:cs typeface="Arial" charset="0"/>
              </a:rPr>
              <a:t>init_expr</a:t>
            </a:r>
            <a:r>
              <a:rPr lang="en-US" altLang="zh-CN" sz="1200" b="0" i="0" kern="1200" dirty="0">
                <a:solidFill>
                  <a:schemeClr val="tx1"/>
                </a:solidFill>
                <a:effectLst/>
                <a:latin typeface="Arial" charset="0"/>
                <a:ea typeface="+mn-ea"/>
                <a:cs typeface="Arial" charset="0"/>
              </a:rPr>
              <a:t>; </a:t>
            </a:r>
            <a:r>
              <a:rPr lang="en-US" altLang="zh-CN" sz="1200" b="0" i="1" kern="1200" dirty="0" err="1">
                <a:solidFill>
                  <a:schemeClr val="tx1"/>
                </a:solidFill>
                <a:effectLst/>
                <a:latin typeface="Arial" charset="0"/>
                <a:ea typeface="+mn-ea"/>
                <a:cs typeface="Arial" charset="0"/>
              </a:rPr>
              <a:t>exit_cond</a:t>
            </a:r>
            <a:r>
              <a:rPr lang="en-US" altLang="zh-CN" sz="1200" b="0" i="0" kern="1200" dirty="0">
                <a:solidFill>
                  <a:schemeClr val="tx1"/>
                </a:solidFill>
                <a:effectLst/>
                <a:latin typeface="Arial" charset="0"/>
                <a:ea typeface="+mn-ea"/>
                <a:cs typeface="Arial" charset="0"/>
              </a:rPr>
              <a:t>; </a:t>
            </a:r>
            <a:r>
              <a:rPr lang="en-US" altLang="zh-CN" sz="1200" b="0" i="1" kern="1200" dirty="0" err="1">
                <a:solidFill>
                  <a:schemeClr val="tx1"/>
                </a:solidFill>
                <a:effectLst/>
                <a:latin typeface="Arial" charset="0"/>
                <a:ea typeface="+mn-ea"/>
                <a:cs typeface="Arial" charset="0"/>
              </a:rPr>
              <a:t>incr_expr</a:t>
            </a:r>
            <a:r>
              <a:rPr lang="en-US" altLang="zh-CN" sz="1200" b="0" i="0" kern="1200" dirty="0">
                <a:solidFill>
                  <a:schemeClr val="tx1"/>
                </a:solidFill>
                <a:effectLst/>
                <a:latin typeface="Arial" charset="0"/>
                <a:ea typeface="+mn-ea"/>
                <a:cs typeface="Arial" charset="0"/>
              </a:rPr>
              <a:t>) </a:t>
            </a:r>
            <a:r>
              <a:rPr lang="en-US" altLang="zh-CN" sz="1200" b="0" i="1" kern="1200" dirty="0" err="1">
                <a:solidFill>
                  <a:schemeClr val="tx1"/>
                </a:solidFill>
                <a:effectLst/>
                <a:latin typeface="Arial" charset="0"/>
                <a:ea typeface="+mn-ea"/>
                <a:cs typeface="Arial" charset="0"/>
              </a:rPr>
              <a:t>statement</a:t>
            </a:r>
            <a:r>
              <a:rPr lang="en-US" altLang="zh-CN" sz="1200" b="0" i="0" kern="1200" dirty="0" err="1">
                <a:solidFill>
                  <a:schemeClr val="tx1"/>
                </a:solidFill>
                <a:effectLst/>
                <a:latin typeface="Arial" charset="0"/>
                <a:ea typeface="+mn-ea"/>
                <a:cs typeface="Arial" charset="0"/>
              </a:rPr>
              <a:t>where</a:t>
            </a:r>
            <a:r>
              <a:rPr lang="en-US" altLang="zh-CN" sz="1200" b="0" i="0" kern="1200" dirty="0">
                <a:solidFill>
                  <a:schemeClr val="tx1"/>
                </a:solidFill>
                <a:effectLst/>
                <a:latin typeface="Arial" charset="0"/>
                <a:ea typeface="+mn-ea"/>
                <a:cs typeface="Arial" charset="0"/>
              </a:rPr>
              <a:t>:</a:t>
            </a:r>
          </a:p>
          <a:p>
            <a:pPr fontAlgn="base"/>
            <a:r>
              <a:rPr lang="en-US" altLang="zh-CN" sz="1200" b="0" i="1" kern="1200" dirty="0" err="1">
                <a:solidFill>
                  <a:schemeClr val="tx1"/>
                </a:solidFill>
                <a:effectLst/>
                <a:latin typeface="Arial" charset="0"/>
                <a:ea typeface="+mn-ea"/>
                <a:cs typeface="Arial" charset="0"/>
              </a:rPr>
              <a:t>init_expr</a:t>
            </a:r>
            <a:r>
              <a:rPr lang="en-US" altLang="zh-CN" sz="1200" b="0" i="0" kern="1200" dirty="0" err="1">
                <a:solidFill>
                  <a:schemeClr val="tx1"/>
                </a:solidFill>
                <a:effectLst/>
                <a:latin typeface="Arial" charset="0"/>
                <a:ea typeface="+mn-ea"/>
                <a:cs typeface="Arial" charset="0"/>
              </a:rPr>
              <a:t>takes</a:t>
            </a:r>
            <a:r>
              <a:rPr lang="en-US" altLang="zh-CN" sz="1200" b="0" i="0" kern="1200" dirty="0">
                <a:solidFill>
                  <a:schemeClr val="tx1"/>
                </a:solidFill>
                <a:effectLst/>
                <a:latin typeface="Arial" charset="0"/>
                <a:ea typeface="+mn-ea"/>
                <a:cs typeface="Arial" charset="0"/>
              </a:rPr>
              <a:t> the </a:t>
            </a:r>
            <a:r>
              <a:rPr lang="en-US" altLang="zh-CN" sz="1200" b="0" i="0" kern="1200" dirty="0" err="1">
                <a:solidFill>
                  <a:schemeClr val="tx1"/>
                </a:solidFill>
                <a:effectLst/>
                <a:latin typeface="Arial" charset="0"/>
                <a:ea typeface="+mn-ea"/>
                <a:cs typeface="Arial" charset="0"/>
              </a:rPr>
              <a:t>form:</a:t>
            </a:r>
            <a:r>
              <a:rPr lang="en-US" altLang="zh-CN" sz="1200" b="0" i="1" kern="1200" dirty="0" err="1">
                <a:solidFill>
                  <a:schemeClr val="tx1"/>
                </a:solidFill>
                <a:effectLst/>
                <a:latin typeface="Arial" charset="0"/>
                <a:ea typeface="+mn-ea"/>
                <a:cs typeface="Arial" charset="0"/>
              </a:rPr>
              <a:t>iv</a:t>
            </a:r>
            <a:r>
              <a:rPr lang="en-US" altLang="zh-CN" sz="1200" b="0" i="1" kern="1200" dirty="0">
                <a:solidFill>
                  <a:schemeClr val="tx1"/>
                </a:solidFill>
                <a:effectLst/>
                <a:latin typeface="Arial" charset="0"/>
                <a:ea typeface="+mn-ea"/>
                <a:cs typeface="Arial" charset="0"/>
              </a:rPr>
              <a:t> = b</a:t>
            </a:r>
            <a:r>
              <a:rPr lang="en-US" altLang="zh-CN"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integer-type iv = </a:t>
            </a:r>
            <a:r>
              <a:rPr lang="en-US" altLang="zh-CN" sz="1200" b="0" i="1" kern="1200" dirty="0" err="1">
                <a:solidFill>
                  <a:schemeClr val="tx1"/>
                </a:solidFill>
                <a:effectLst/>
                <a:latin typeface="Arial" charset="0"/>
                <a:ea typeface="+mn-ea"/>
                <a:cs typeface="Arial" charset="0"/>
              </a:rPr>
              <a:t>bexit_cond</a:t>
            </a:r>
            <a:r>
              <a:rPr lang="en-US" altLang="zh-CN" sz="1200" b="0" i="0" kern="1200" dirty="0" err="1">
                <a:solidFill>
                  <a:schemeClr val="tx1"/>
                </a:solidFill>
                <a:effectLst/>
                <a:latin typeface="Arial" charset="0"/>
                <a:ea typeface="+mn-ea"/>
                <a:cs typeface="Arial" charset="0"/>
              </a:rPr>
              <a:t>takes</a:t>
            </a:r>
            <a:r>
              <a:rPr lang="en-US" altLang="zh-CN" sz="1200" b="0" i="0" kern="1200" dirty="0">
                <a:solidFill>
                  <a:schemeClr val="tx1"/>
                </a:solidFill>
                <a:effectLst/>
                <a:latin typeface="Arial" charset="0"/>
                <a:ea typeface="+mn-ea"/>
                <a:cs typeface="Arial" charset="0"/>
              </a:rPr>
              <a:t> the </a:t>
            </a:r>
            <a:r>
              <a:rPr lang="en-US" altLang="zh-CN" sz="1200" b="0" i="0" kern="1200" dirty="0" err="1">
                <a:solidFill>
                  <a:schemeClr val="tx1"/>
                </a:solidFill>
                <a:effectLst/>
                <a:latin typeface="Arial" charset="0"/>
                <a:ea typeface="+mn-ea"/>
                <a:cs typeface="Arial" charset="0"/>
              </a:rPr>
              <a:t>form:</a:t>
            </a:r>
            <a:r>
              <a:rPr lang="en-US" altLang="zh-CN" sz="1200" b="0" i="1" kern="1200" dirty="0" err="1">
                <a:solidFill>
                  <a:schemeClr val="tx1"/>
                </a:solidFill>
                <a:effectLst/>
                <a:latin typeface="Arial" charset="0"/>
                <a:ea typeface="+mn-ea"/>
                <a:cs typeface="Arial" charset="0"/>
              </a:rPr>
              <a:t>iv</a:t>
            </a:r>
            <a:r>
              <a:rPr lang="en-US" altLang="zh-CN" sz="1200" b="0" i="0" kern="1200" dirty="0">
                <a:solidFill>
                  <a:schemeClr val="tx1"/>
                </a:solidFill>
                <a:effectLst/>
                <a:latin typeface="Arial" charset="0"/>
                <a:ea typeface="+mn-ea"/>
                <a:cs typeface="Arial" charset="0"/>
              </a:rPr>
              <a:t> &lt;= </a:t>
            </a:r>
            <a:r>
              <a:rPr lang="en-US" altLang="zh-CN" sz="1200" b="0" i="1" kern="1200" dirty="0" err="1">
                <a:solidFill>
                  <a:schemeClr val="tx1"/>
                </a:solidFill>
                <a:effectLst/>
                <a:latin typeface="Arial" charset="0"/>
                <a:ea typeface="+mn-ea"/>
                <a:cs typeface="Arial" charset="0"/>
              </a:rPr>
              <a:t>ub</a:t>
            </a:r>
            <a:r>
              <a:rPr lang="en-US" altLang="zh-CN" sz="1200" b="0" i="1" kern="1200" dirty="0">
                <a:solidFill>
                  <a:schemeClr val="tx1"/>
                </a:solidFill>
                <a:effectLst/>
                <a:latin typeface="Arial" charset="0"/>
                <a:ea typeface="+mn-ea"/>
                <a:cs typeface="Arial" charset="0"/>
              </a:rPr>
              <a:t> iv</a:t>
            </a:r>
            <a:r>
              <a:rPr lang="en-US" altLang="zh-CN" sz="1200" b="0" i="0" kern="1200" dirty="0">
                <a:solidFill>
                  <a:schemeClr val="tx1"/>
                </a:solidFill>
                <a:effectLst/>
                <a:latin typeface="Arial" charset="0"/>
                <a:ea typeface="+mn-ea"/>
                <a:cs typeface="Arial" charset="0"/>
              </a:rPr>
              <a:t> &lt; </a:t>
            </a:r>
            <a:r>
              <a:rPr lang="en-US" altLang="zh-CN" sz="1200" b="0" i="1" kern="1200" dirty="0" err="1">
                <a:solidFill>
                  <a:schemeClr val="tx1"/>
                </a:solidFill>
                <a:effectLst/>
                <a:latin typeface="Arial" charset="0"/>
                <a:ea typeface="+mn-ea"/>
                <a:cs typeface="Arial" charset="0"/>
              </a:rPr>
              <a:t>ub</a:t>
            </a:r>
            <a:r>
              <a:rPr lang="en-US" altLang="zh-CN" sz="1200" b="0" i="1" kern="1200" dirty="0">
                <a:solidFill>
                  <a:schemeClr val="tx1"/>
                </a:solidFill>
                <a:effectLst/>
                <a:latin typeface="Arial" charset="0"/>
                <a:ea typeface="+mn-ea"/>
                <a:cs typeface="Arial" charset="0"/>
              </a:rPr>
              <a:t> iv</a:t>
            </a:r>
            <a:r>
              <a:rPr lang="en-US" altLang="zh-CN" sz="1200" b="0" i="0" kern="1200" dirty="0">
                <a:solidFill>
                  <a:schemeClr val="tx1"/>
                </a:solidFill>
                <a:effectLst/>
                <a:latin typeface="Arial" charset="0"/>
                <a:ea typeface="+mn-ea"/>
                <a:cs typeface="Arial" charset="0"/>
              </a:rPr>
              <a:t> &gt;= </a:t>
            </a:r>
            <a:r>
              <a:rPr lang="en-US" altLang="zh-CN" sz="1200" b="0" i="1" kern="1200" dirty="0" err="1">
                <a:solidFill>
                  <a:schemeClr val="tx1"/>
                </a:solidFill>
                <a:effectLst/>
                <a:latin typeface="Arial" charset="0"/>
                <a:ea typeface="+mn-ea"/>
                <a:cs typeface="Arial" charset="0"/>
              </a:rPr>
              <a:t>ub</a:t>
            </a:r>
            <a:r>
              <a:rPr lang="en-US" altLang="zh-CN" sz="1200" b="0" i="1" kern="1200" dirty="0">
                <a:solidFill>
                  <a:schemeClr val="tx1"/>
                </a:solidFill>
                <a:effectLst/>
                <a:latin typeface="Arial" charset="0"/>
                <a:ea typeface="+mn-ea"/>
                <a:cs typeface="Arial" charset="0"/>
              </a:rPr>
              <a:t> iv</a:t>
            </a:r>
            <a:r>
              <a:rPr lang="en-US" altLang="zh-CN" sz="1200" b="0" i="0" kern="1200" dirty="0">
                <a:solidFill>
                  <a:schemeClr val="tx1"/>
                </a:solidFill>
                <a:effectLst/>
                <a:latin typeface="Arial" charset="0"/>
                <a:ea typeface="+mn-ea"/>
                <a:cs typeface="Arial" charset="0"/>
              </a:rPr>
              <a:t> &gt; </a:t>
            </a:r>
            <a:r>
              <a:rPr lang="en-US" altLang="zh-CN" sz="1200" b="0" i="1" kern="1200" dirty="0" err="1">
                <a:solidFill>
                  <a:schemeClr val="tx1"/>
                </a:solidFill>
                <a:effectLst/>
                <a:latin typeface="Arial" charset="0"/>
                <a:ea typeface="+mn-ea"/>
                <a:cs typeface="Arial" charset="0"/>
              </a:rPr>
              <a:t>ubincr_expr</a:t>
            </a:r>
            <a:r>
              <a:rPr lang="en-US" altLang="zh-CN" sz="1200" b="0" i="0" kern="1200" dirty="0" err="1">
                <a:solidFill>
                  <a:schemeClr val="tx1"/>
                </a:solidFill>
                <a:effectLst/>
                <a:latin typeface="Arial" charset="0"/>
                <a:ea typeface="+mn-ea"/>
                <a:cs typeface="Arial" charset="0"/>
              </a:rPr>
              <a:t>takes</a:t>
            </a:r>
            <a:r>
              <a:rPr lang="en-US" altLang="zh-CN" sz="1200" b="0" i="0" kern="1200" dirty="0">
                <a:solidFill>
                  <a:schemeClr val="tx1"/>
                </a:solidFill>
                <a:effectLst/>
                <a:latin typeface="Arial" charset="0"/>
                <a:ea typeface="+mn-ea"/>
                <a:cs typeface="Arial" charset="0"/>
              </a:rPr>
              <a:t> the form:++</a:t>
            </a:r>
            <a:r>
              <a:rPr lang="en-US" altLang="zh-CN" sz="1200" b="0" i="1" kern="1200" dirty="0">
                <a:solidFill>
                  <a:schemeClr val="tx1"/>
                </a:solidFill>
                <a:effectLst/>
                <a:latin typeface="Arial" charset="0"/>
                <a:ea typeface="+mn-ea"/>
                <a:cs typeface="Arial" charset="0"/>
              </a:rPr>
              <a:t>iv</a:t>
            </a:r>
            <a:r>
              <a:rPr lang="en-US" altLang="zh-CN" sz="1200" b="0" i="0" kern="1200" dirty="0">
                <a:solidFill>
                  <a:schemeClr val="tx1"/>
                </a:solidFill>
                <a:effectLst/>
                <a:latin typeface="Arial" charset="0"/>
                <a:ea typeface="+mn-ea"/>
                <a:cs typeface="Arial" charset="0"/>
              </a:rPr>
              <a:t> </a:t>
            </a:r>
            <a:r>
              <a:rPr lang="en-US" altLang="zh-CN" sz="1200" b="0" i="1" kern="1200" dirty="0" err="1">
                <a:solidFill>
                  <a:schemeClr val="tx1"/>
                </a:solidFill>
                <a:effectLst/>
                <a:latin typeface="Arial" charset="0"/>
                <a:ea typeface="+mn-ea"/>
                <a:cs typeface="Arial" charset="0"/>
              </a:rPr>
              <a:t>iv</a:t>
            </a:r>
            <a:r>
              <a:rPr lang="en-US" altLang="zh-CN"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iv</a:t>
            </a:r>
            <a:r>
              <a:rPr lang="en-US" altLang="zh-CN" sz="1200" b="0" i="0" kern="1200" dirty="0">
                <a:solidFill>
                  <a:schemeClr val="tx1"/>
                </a:solidFill>
                <a:effectLst/>
                <a:latin typeface="Arial" charset="0"/>
                <a:ea typeface="+mn-ea"/>
                <a:cs typeface="Arial" charset="0"/>
              </a:rPr>
              <a:t> </a:t>
            </a:r>
            <a:r>
              <a:rPr lang="en-US" altLang="zh-CN" sz="1200" b="0" i="1" kern="1200" dirty="0" err="1">
                <a:solidFill>
                  <a:schemeClr val="tx1"/>
                </a:solidFill>
                <a:effectLst/>
                <a:latin typeface="Arial" charset="0"/>
                <a:ea typeface="+mn-ea"/>
                <a:cs typeface="Arial" charset="0"/>
              </a:rPr>
              <a:t>iv</a:t>
            </a:r>
            <a:r>
              <a:rPr lang="en-US" altLang="zh-CN"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iv</a:t>
            </a:r>
            <a:r>
              <a:rPr lang="en-US" altLang="zh-CN" sz="1200" b="0" i="0" kern="1200" dirty="0">
                <a:solidFill>
                  <a:schemeClr val="tx1"/>
                </a:solidFill>
                <a:effectLst/>
                <a:latin typeface="Arial" charset="0"/>
                <a:ea typeface="+mn-ea"/>
                <a:cs typeface="Arial" charset="0"/>
              </a:rPr>
              <a:t> += </a:t>
            </a:r>
            <a:r>
              <a:rPr lang="en-US" altLang="zh-CN" sz="1200" b="0" i="1" kern="1200" dirty="0" err="1">
                <a:solidFill>
                  <a:schemeClr val="tx1"/>
                </a:solidFill>
                <a:effectLst/>
                <a:latin typeface="Arial" charset="0"/>
                <a:ea typeface="+mn-ea"/>
                <a:cs typeface="Arial" charset="0"/>
              </a:rPr>
              <a:t>incr</a:t>
            </a:r>
            <a:r>
              <a:rPr lang="en-US" altLang="zh-CN"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iv</a:t>
            </a:r>
            <a:r>
              <a:rPr lang="en-US" altLang="zh-CN" sz="1200" b="0" i="0" kern="1200" dirty="0">
                <a:solidFill>
                  <a:schemeClr val="tx1"/>
                </a:solidFill>
                <a:effectLst/>
                <a:latin typeface="Arial" charset="0"/>
                <a:ea typeface="+mn-ea"/>
                <a:cs typeface="Arial" charset="0"/>
              </a:rPr>
              <a:t> -= </a:t>
            </a:r>
            <a:r>
              <a:rPr lang="en-US" altLang="zh-CN" sz="1200" b="0" i="1" kern="1200" dirty="0" err="1">
                <a:solidFill>
                  <a:schemeClr val="tx1"/>
                </a:solidFill>
                <a:effectLst/>
                <a:latin typeface="Arial" charset="0"/>
                <a:ea typeface="+mn-ea"/>
                <a:cs typeface="Arial" charset="0"/>
              </a:rPr>
              <a:t>incr</a:t>
            </a:r>
            <a:r>
              <a:rPr lang="en-US" altLang="zh-CN"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iv</a:t>
            </a:r>
            <a:r>
              <a:rPr lang="en-US" altLang="zh-CN" sz="1200" b="0" i="0" kern="1200" dirty="0">
                <a:solidFill>
                  <a:schemeClr val="tx1"/>
                </a:solidFill>
                <a:effectLst/>
                <a:latin typeface="Arial" charset="0"/>
                <a:ea typeface="+mn-ea"/>
                <a:cs typeface="Arial" charset="0"/>
              </a:rPr>
              <a:t> = </a:t>
            </a:r>
            <a:r>
              <a:rPr lang="en-US" altLang="zh-CN" sz="1200" b="0" i="1" kern="1200" dirty="0">
                <a:solidFill>
                  <a:schemeClr val="tx1"/>
                </a:solidFill>
                <a:effectLst/>
                <a:latin typeface="Arial" charset="0"/>
                <a:ea typeface="+mn-ea"/>
                <a:cs typeface="Arial" charset="0"/>
              </a:rPr>
              <a:t>iv</a:t>
            </a:r>
            <a:r>
              <a:rPr lang="en-US" altLang="zh-CN" sz="1200" b="0" i="0" kern="1200" dirty="0">
                <a:solidFill>
                  <a:schemeClr val="tx1"/>
                </a:solidFill>
                <a:effectLst/>
                <a:latin typeface="Arial" charset="0"/>
                <a:ea typeface="+mn-ea"/>
                <a:cs typeface="Arial" charset="0"/>
              </a:rPr>
              <a:t> + </a:t>
            </a:r>
            <a:r>
              <a:rPr lang="en-US" altLang="zh-CN" sz="1200" b="0" i="1" kern="1200" dirty="0" err="1">
                <a:solidFill>
                  <a:schemeClr val="tx1"/>
                </a:solidFill>
                <a:effectLst/>
                <a:latin typeface="Arial" charset="0"/>
                <a:ea typeface="+mn-ea"/>
                <a:cs typeface="Arial" charset="0"/>
              </a:rPr>
              <a:t>incr</a:t>
            </a:r>
            <a:r>
              <a:rPr lang="en-US" altLang="zh-CN" sz="1200" b="0" i="1" kern="1200" dirty="0">
                <a:solidFill>
                  <a:schemeClr val="tx1"/>
                </a:solidFill>
                <a:effectLst/>
                <a:latin typeface="Arial" charset="0"/>
                <a:ea typeface="+mn-ea"/>
                <a:cs typeface="Arial" charset="0"/>
              </a:rPr>
              <a:t> iv</a:t>
            </a:r>
            <a:r>
              <a:rPr lang="en-US" altLang="zh-CN" sz="1200" b="0" i="0" kern="1200" dirty="0">
                <a:solidFill>
                  <a:schemeClr val="tx1"/>
                </a:solidFill>
                <a:effectLst/>
                <a:latin typeface="Arial" charset="0"/>
                <a:ea typeface="+mn-ea"/>
                <a:cs typeface="Arial" charset="0"/>
              </a:rPr>
              <a:t> = </a:t>
            </a:r>
            <a:r>
              <a:rPr lang="en-US" altLang="zh-CN" sz="1200" b="0" i="1" kern="1200" dirty="0" err="1">
                <a:solidFill>
                  <a:schemeClr val="tx1"/>
                </a:solidFill>
                <a:effectLst/>
                <a:latin typeface="Arial" charset="0"/>
                <a:ea typeface="+mn-ea"/>
                <a:cs typeface="Arial" charset="0"/>
              </a:rPr>
              <a:t>incr</a:t>
            </a:r>
            <a:r>
              <a:rPr lang="en-US" altLang="zh-CN" sz="1200" b="0" i="0" kern="1200" dirty="0">
                <a:solidFill>
                  <a:schemeClr val="tx1"/>
                </a:solidFill>
                <a:effectLst/>
                <a:latin typeface="Arial" charset="0"/>
                <a:ea typeface="+mn-ea"/>
                <a:cs typeface="Arial" charset="0"/>
              </a:rPr>
              <a:t> + </a:t>
            </a:r>
            <a:r>
              <a:rPr lang="en-US" altLang="zh-CN" sz="1200" b="0" i="1" kern="1200" dirty="0">
                <a:solidFill>
                  <a:schemeClr val="tx1"/>
                </a:solidFill>
                <a:effectLst/>
                <a:latin typeface="Arial" charset="0"/>
                <a:ea typeface="+mn-ea"/>
                <a:cs typeface="Arial" charset="0"/>
              </a:rPr>
              <a:t>iv</a:t>
            </a:r>
            <a:r>
              <a:rPr lang="en-US" altLang="zh-CN" sz="1200" b="0" i="0" kern="1200" dirty="0">
                <a:solidFill>
                  <a:schemeClr val="tx1"/>
                </a:solidFill>
                <a:effectLst/>
                <a:latin typeface="Arial" charset="0"/>
                <a:ea typeface="+mn-ea"/>
                <a:cs typeface="Arial" charset="0"/>
              </a:rPr>
              <a:t> </a:t>
            </a:r>
            <a:r>
              <a:rPr lang="en-US" altLang="zh-CN" sz="1200" b="0" i="1" kern="1200" dirty="0" err="1">
                <a:solidFill>
                  <a:schemeClr val="tx1"/>
                </a:solidFill>
                <a:effectLst/>
                <a:latin typeface="Arial" charset="0"/>
                <a:ea typeface="+mn-ea"/>
                <a:cs typeface="Arial" charset="0"/>
              </a:rPr>
              <a:t>iv</a:t>
            </a:r>
            <a:r>
              <a:rPr lang="en-US" altLang="zh-CN"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 iv</a:t>
            </a:r>
            <a:r>
              <a:rPr lang="en-US" altLang="zh-CN" sz="1200" b="0" i="0" kern="1200" dirty="0">
                <a:solidFill>
                  <a:schemeClr val="tx1"/>
                </a:solidFill>
                <a:effectLst/>
                <a:latin typeface="Arial" charset="0"/>
                <a:ea typeface="+mn-ea"/>
                <a:cs typeface="Arial" charset="0"/>
              </a:rPr>
              <a:t> - </a:t>
            </a:r>
            <a:r>
              <a:rPr lang="en-US" altLang="zh-CN" sz="1200" b="0" i="1" kern="1200" dirty="0" err="1">
                <a:solidFill>
                  <a:schemeClr val="tx1"/>
                </a:solidFill>
                <a:effectLst/>
                <a:latin typeface="Arial" charset="0"/>
                <a:ea typeface="+mn-ea"/>
                <a:cs typeface="Arial" charset="0"/>
              </a:rPr>
              <a:t>incr</a:t>
            </a:r>
            <a:endParaRPr lang="en-US" altLang="zh-CN" sz="1200" b="0" i="0" kern="1200" dirty="0">
              <a:solidFill>
                <a:schemeClr val="tx1"/>
              </a:solidFill>
              <a:effectLst/>
              <a:latin typeface="Arial" charset="0"/>
              <a:ea typeface="+mn-ea"/>
              <a:cs typeface="Arial" charset="0"/>
            </a:endParaRPr>
          </a:p>
          <a:p>
            <a:pPr fontAlgn="base"/>
            <a:r>
              <a:rPr lang="en-US" altLang="zh-CN" sz="1200" b="0" i="0" kern="1200" dirty="0">
                <a:solidFill>
                  <a:schemeClr val="tx1"/>
                </a:solidFill>
                <a:effectLst/>
                <a:latin typeface="Arial" charset="0"/>
                <a:ea typeface="+mn-ea"/>
                <a:cs typeface="Arial" charset="0"/>
              </a:rPr>
              <a:t>and </a:t>
            </a:r>
            <a:r>
              <a:rPr lang="en-US" altLang="zh-CN" sz="1200" b="0" i="0" kern="1200" dirty="0" err="1">
                <a:solidFill>
                  <a:schemeClr val="tx1"/>
                </a:solidFill>
                <a:effectLst/>
                <a:latin typeface="Arial" charset="0"/>
                <a:ea typeface="+mn-ea"/>
                <a:cs typeface="Arial" charset="0"/>
              </a:rPr>
              <a:t>where:</a:t>
            </a:r>
            <a:r>
              <a:rPr lang="en-US" altLang="zh-CN" sz="1200" b="0" i="1" kern="1200" dirty="0" err="1">
                <a:solidFill>
                  <a:schemeClr val="tx1"/>
                </a:solidFill>
                <a:effectLst/>
                <a:latin typeface="Arial" charset="0"/>
                <a:ea typeface="+mn-ea"/>
                <a:cs typeface="Arial" charset="0"/>
              </a:rPr>
              <a:t>iv</a:t>
            </a:r>
            <a:r>
              <a:rPr lang="en-US" altLang="zh-CN" sz="1200" b="0" i="0" kern="1200" dirty="0" err="1">
                <a:solidFill>
                  <a:schemeClr val="tx1"/>
                </a:solidFill>
                <a:effectLst/>
                <a:latin typeface="Arial" charset="0"/>
                <a:ea typeface="+mn-ea"/>
                <a:cs typeface="Arial" charset="0"/>
              </a:rPr>
              <a:t>Iteration</a:t>
            </a:r>
            <a:r>
              <a:rPr lang="en-US" altLang="zh-CN" sz="1200" b="0" i="0" kern="1200" dirty="0">
                <a:solidFill>
                  <a:schemeClr val="tx1"/>
                </a:solidFill>
                <a:effectLst/>
                <a:latin typeface="Arial" charset="0"/>
                <a:ea typeface="+mn-ea"/>
                <a:cs typeface="Arial" charset="0"/>
              </a:rPr>
              <a:t> variable. The iteration variable must be a signed integer not modified anywhere within the for loop. It is implicitly made private for the duration of the for operation. If not specified as </a:t>
            </a:r>
            <a:r>
              <a:rPr lang="en-US" altLang="zh-CN" sz="1200" b="1" i="0" kern="1200" dirty="0" err="1">
                <a:solidFill>
                  <a:schemeClr val="tx1"/>
                </a:solidFill>
                <a:effectLst/>
                <a:latin typeface="Arial" charset="0"/>
                <a:ea typeface="+mn-ea"/>
                <a:cs typeface="Arial" charset="0"/>
              </a:rPr>
              <a:t>lastprivate</a:t>
            </a:r>
            <a:r>
              <a:rPr lang="en-US" altLang="zh-CN" sz="1200" b="0" i="0" kern="1200" dirty="0">
                <a:solidFill>
                  <a:schemeClr val="tx1"/>
                </a:solidFill>
                <a:effectLst/>
                <a:latin typeface="Arial" charset="0"/>
                <a:ea typeface="+mn-ea"/>
                <a:cs typeface="Arial" charset="0"/>
              </a:rPr>
              <a:t>, the iteration variable will have an indeterminate value after the operation </a:t>
            </a:r>
            <a:r>
              <a:rPr lang="en-US" altLang="zh-CN" sz="1200" b="0" i="0" kern="1200" dirty="0" err="1">
                <a:solidFill>
                  <a:schemeClr val="tx1"/>
                </a:solidFill>
                <a:effectLst/>
                <a:latin typeface="Arial" charset="0"/>
                <a:ea typeface="+mn-ea"/>
                <a:cs typeface="Arial" charset="0"/>
              </a:rPr>
              <a:t>completes.</a:t>
            </a:r>
            <a:r>
              <a:rPr lang="en-US" altLang="zh-CN" sz="1200" b="0" i="1" kern="1200" dirty="0" err="1">
                <a:solidFill>
                  <a:schemeClr val="tx1"/>
                </a:solidFill>
                <a:effectLst/>
                <a:latin typeface="Arial" charset="0"/>
                <a:ea typeface="+mn-ea"/>
                <a:cs typeface="Arial" charset="0"/>
              </a:rPr>
              <a:t>b</a:t>
            </a:r>
            <a:r>
              <a:rPr lang="en-US" altLang="zh-CN" sz="1200" b="0" i="0" kern="1200" dirty="0">
                <a:solidFill>
                  <a:schemeClr val="tx1"/>
                </a:solidFill>
                <a:effectLst/>
                <a:latin typeface="Arial" charset="0"/>
                <a:ea typeface="+mn-ea"/>
                <a:cs typeface="Arial" charset="0"/>
              </a:rPr>
              <a:t>, </a:t>
            </a:r>
            <a:r>
              <a:rPr lang="en-US" altLang="zh-CN" sz="1200" b="0" i="1" kern="1200" dirty="0" err="1">
                <a:solidFill>
                  <a:schemeClr val="tx1"/>
                </a:solidFill>
                <a:effectLst/>
                <a:latin typeface="Arial" charset="0"/>
                <a:ea typeface="+mn-ea"/>
                <a:cs typeface="Arial" charset="0"/>
              </a:rPr>
              <a:t>ub</a:t>
            </a:r>
            <a:r>
              <a:rPr lang="en-US" altLang="zh-CN" sz="1200" b="0" i="0" kern="1200" dirty="0">
                <a:solidFill>
                  <a:schemeClr val="tx1"/>
                </a:solidFill>
                <a:effectLst/>
                <a:latin typeface="Arial" charset="0"/>
                <a:ea typeface="+mn-ea"/>
                <a:cs typeface="Arial" charset="0"/>
              </a:rPr>
              <a:t>, </a:t>
            </a:r>
            <a:r>
              <a:rPr lang="en-US" altLang="zh-CN" sz="1200" b="0" i="1" kern="1200" dirty="0" err="1">
                <a:solidFill>
                  <a:schemeClr val="tx1"/>
                </a:solidFill>
                <a:effectLst/>
                <a:latin typeface="Arial" charset="0"/>
                <a:ea typeface="+mn-ea"/>
                <a:cs typeface="Arial" charset="0"/>
              </a:rPr>
              <a:t>incr</a:t>
            </a:r>
            <a:r>
              <a:rPr lang="en-US" altLang="zh-CN" sz="1200" b="0" i="0" kern="1200" dirty="0" err="1">
                <a:solidFill>
                  <a:schemeClr val="tx1"/>
                </a:solidFill>
                <a:effectLst/>
                <a:latin typeface="Arial" charset="0"/>
                <a:ea typeface="+mn-ea"/>
                <a:cs typeface="Arial" charset="0"/>
              </a:rPr>
              <a:t>Loop</a:t>
            </a:r>
            <a:r>
              <a:rPr lang="en-US" altLang="zh-CN" sz="1200" b="0" i="0" kern="1200" dirty="0">
                <a:solidFill>
                  <a:schemeClr val="tx1"/>
                </a:solidFill>
                <a:effectLst/>
                <a:latin typeface="Arial" charset="0"/>
                <a:ea typeface="+mn-ea"/>
                <a:cs typeface="Arial" charset="0"/>
              </a:rPr>
              <a:t> invariant signed integer expressions. No synchronization is performed when evaluating these expressions and evaluated side effects may result in indeterminate values.</a:t>
            </a:r>
          </a:p>
          <a:p>
            <a:pPr fontAlgn="base"/>
            <a:r>
              <a:rPr lang="en-US" altLang="zh-CN" sz="1200" b="1" i="0" kern="1200" dirty="0">
                <a:solidFill>
                  <a:schemeClr val="tx1"/>
                </a:solidFill>
                <a:effectLst/>
                <a:latin typeface="Arial" charset="0"/>
                <a:ea typeface="+mn-ea"/>
                <a:cs typeface="Arial" charset="0"/>
              </a:rPr>
              <a:t>Usage</a:t>
            </a:r>
          </a:p>
          <a:p>
            <a:pPr fontAlgn="base"/>
            <a:r>
              <a:rPr lang="en-US" altLang="zh-CN" sz="1200" b="0" i="0" kern="1200" dirty="0">
                <a:solidFill>
                  <a:schemeClr val="tx1"/>
                </a:solidFill>
                <a:effectLst/>
                <a:latin typeface="Arial" charset="0"/>
                <a:ea typeface="+mn-ea"/>
                <a:cs typeface="Arial" charset="0"/>
              </a:rPr>
              <a:t>This pragma must appear immediately before the loop or loop block directive to be affected.</a:t>
            </a:r>
          </a:p>
          <a:p>
            <a:pPr fontAlgn="base"/>
            <a:r>
              <a:rPr lang="en-US" altLang="zh-CN" sz="1200" b="0" i="0" kern="1200" dirty="0">
                <a:solidFill>
                  <a:schemeClr val="tx1"/>
                </a:solidFill>
                <a:effectLst/>
                <a:latin typeface="Arial" charset="0"/>
                <a:ea typeface="+mn-ea"/>
                <a:cs typeface="Arial" charset="0"/>
              </a:rPr>
              <a:t>Program sections using the </a:t>
            </a:r>
            <a:r>
              <a:rPr lang="en-US" altLang="zh-CN" sz="1200" b="1" i="0" kern="1200" dirty="0" err="1">
                <a:solidFill>
                  <a:schemeClr val="tx1"/>
                </a:solidFill>
                <a:effectLst/>
                <a:latin typeface="Arial" charset="0"/>
                <a:ea typeface="+mn-ea"/>
                <a:cs typeface="Arial" charset="0"/>
              </a:rPr>
              <a:t>omp</a:t>
            </a:r>
            <a:r>
              <a:rPr lang="en-US" altLang="zh-CN" sz="1200" b="1" i="0" kern="1200" dirty="0">
                <a:solidFill>
                  <a:schemeClr val="tx1"/>
                </a:solidFill>
                <a:effectLst/>
                <a:latin typeface="Arial" charset="0"/>
                <a:ea typeface="+mn-ea"/>
                <a:cs typeface="Arial" charset="0"/>
              </a:rPr>
              <a:t> for</a:t>
            </a:r>
            <a:r>
              <a:rPr lang="en-US" altLang="zh-CN" sz="1200" b="0" i="0" kern="1200" dirty="0">
                <a:solidFill>
                  <a:schemeClr val="tx1"/>
                </a:solidFill>
                <a:effectLst/>
                <a:latin typeface="Arial" charset="0"/>
                <a:ea typeface="+mn-ea"/>
                <a:cs typeface="Arial" charset="0"/>
              </a:rPr>
              <a:t> pragma must be able to produce a correct result regardless of which thread executes a particular iteration. Similarly, program correctness must not rely on using a particular scheduling algorithm.</a:t>
            </a:r>
          </a:p>
          <a:p>
            <a:pPr fontAlgn="base"/>
            <a:r>
              <a:rPr lang="en-US" altLang="zh-CN" sz="1200" b="0" i="0" kern="1200" dirty="0">
                <a:solidFill>
                  <a:schemeClr val="tx1"/>
                </a:solidFill>
                <a:effectLst/>
                <a:latin typeface="Arial" charset="0"/>
                <a:ea typeface="+mn-ea"/>
                <a:cs typeface="Arial" charset="0"/>
              </a:rPr>
              <a:t>The for loop iteration variable is implicitly made private in scope for the duration of loop execution. This variable must not be modified within the body of the for loop. The value of the increment variable is indeterminate unless the variable is specified as having a data scope of </a:t>
            </a:r>
            <a:r>
              <a:rPr lang="en-US" altLang="zh-CN" sz="1200" b="1" i="0" kern="1200" dirty="0" err="1">
                <a:solidFill>
                  <a:schemeClr val="tx1"/>
                </a:solidFill>
                <a:effectLst/>
                <a:latin typeface="Arial" charset="0"/>
                <a:ea typeface="+mn-ea"/>
                <a:cs typeface="Arial" charset="0"/>
              </a:rPr>
              <a:t>lastprivate</a:t>
            </a:r>
            <a:r>
              <a:rPr lang="en-US" altLang="zh-CN" sz="1200" b="0" i="0" kern="1200" dirty="0">
                <a:solidFill>
                  <a:schemeClr val="tx1"/>
                </a:solidFill>
                <a:effectLst/>
                <a:latin typeface="Arial" charset="0"/>
                <a:ea typeface="+mn-ea"/>
                <a:cs typeface="Arial" charset="0"/>
              </a:rPr>
              <a:t>.</a:t>
            </a:r>
          </a:p>
          <a:p>
            <a:pPr fontAlgn="base"/>
            <a:r>
              <a:rPr lang="en-US" altLang="zh-CN" sz="1200" b="0" i="0" kern="1200" dirty="0">
                <a:solidFill>
                  <a:schemeClr val="tx1"/>
                </a:solidFill>
                <a:effectLst/>
                <a:latin typeface="Arial" charset="0"/>
                <a:ea typeface="+mn-ea"/>
                <a:cs typeface="Arial" charset="0"/>
              </a:rPr>
              <a:t>An implicit barrier exists at the end of the for loop unless the </a:t>
            </a:r>
            <a:r>
              <a:rPr lang="en-US" altLang="zh-CN" sz="1200" b="1" i="0" kern="1200" dirty="0" err="1">
                <a:solidFill>
                  <a:schemeClr val="tx1"/>
                </a:solidFill>
                <a:effectLst/>
                <a:latin typeface="Arial" charset="0"/>
                <a:ea typeface="+mn-ea"/>
                <a:cs typeface="Arial" charset="0"/>
              </a:rPr>
              <a:t>nowait</a:t>
            </a:r>
            <a:r>
              <a:rPr lang="en-US" altLang="zh-CN" sz="1200" b="0" i="0" kern="1200" dirty="0">
                <a:solidFill>
                  <a:schemeClr val="tx1"/>
                </a:solidFill>
                <a:effectLst/>
                <a:latin typeface="Arial" charset="0"/>
                <a:ea typeface="+mn-ea"/>
                <a:cs typeface="Arial" charset="0"/>
              </a:rPr>
              <a:t> clause is specified.</a:t>
            </a:r>
          </a:p>
          <a:p>
            <a:pPr eaLnBrk="1" hangingPunct="1">
              <a:lnSpc>
                <a:spcPct val="88000"/>
              </a:lnSpc>
            </a:pPr>
            <a:endParaRPr lang="en-US" altLang="zh-CN" sz="1200" b="0" i="0" kern="1200" dirty="0">
              <a:solidFill>
                <a:schemeClr val="tx1"/>
              </a:solidFill>
              <a:effectLst/>
              <a:latin typeface="Arial" charset="0"/>
              <a:ea typeface="+mn-ea"/>
              <a:cs typeface="Arial" charset="0"/>
            </a:endParaRPr>
          </a:p>
          <a:p>
            <a:pPr eaLnBrk="1" hangingPunct="1">
              <a:lnSpc>
                <a:spcPct val="88000"/>
              </a:lnSpc>
            </a:pPr>
            <a:endParaRPr lang="en-US" altLang="zh-CN" sz="1200" b="0" i="0" kern="1200" dirty="0">
              <a:solidFill>
                <a:schemeClr val="tx1"/>
              </a:solidFill>
              <a:effectLst/>
              <a:latin typeface="Arial" charset="0"/>
              <a:ea typeface="+mn-ea"/>
              <a:cs typeface="Arial" charset="0"/>
            </a:endParaRPr>
          </a:p>
          <a:p>
            <a:pPr eaLnBrk="1" hangingPunct="1">
              <a:lnSpc>
                <a:spcPct val="88000"/>
              </a:lnSpc>
            </a:pPr>
            <a:endParaRPr lang="zh-CN" altLang="en-US" dirty="0">
              <a:ea typeface="SimSun" pitchFamily="2" charset="-122"/>
            </a:endParaRPr>
          </a:p>
        </p:txBody>
      </p:sp>
    </p:spTree>
    <p:extLst>
      <p:ext uri="{BB962C8B-B14F-4D97-AF65-F5344CB8AC3E}">
        <p14:creationId xmlns:p14="http://schemas.microsoft.com/office/powerpoint/2010/main" val="3540073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hdr" sz="quarter"/>
          </p:nvPr>
        </p:nvSpPr>
        <p:spPr>
          <a:ln/>
        </p:spPr>
        <p:txBody>
          <a:bodyPr/>
          <a:lstStyle/>
          <a:p>
            <a:r>
              <a:rPr lang="en-US"/>
              <a:t>Multithreaded Programming in Cilk Lecture 1</a:t>
            </a:r>
          </a:p>
        </p:txBody>
      </p:sp>
      <p:sp>
        <p:nvSpPr>
          <p:cNvPr id="5" name="Rectangle 1027"/>
          <p:cNvSpPr>
            <a:spLocks noGrp="1" noChangeArrowheads="1"/>
          </p:cNvSpPr>
          <p:nvPr>
            <p:ph type="dt" idx="1"/>
          </p:nvPr>
        </p:nvSpPr>
        <p:spPr>
          <a:ln/>
        </p:spPr>
        <p:txBody>
          <a:bodyPr/>
          <a:lstStyle/>
          <a:p>
            <a:r>
              <a:rPr lang="en-US"/>
              <a:t>July 13, 2006</a:t>
            </a:r>
          </a:p>
        </p:txBody>
      </p:sp>
      <p:sp>
        <p:nvSpPr>
          <p:cNvPr id="7" name="Rectangle 1031"/>
          <p:cNvSpPr>
            <a:spLocks noGrp="1" noChangeArrowheads="1"/>
          </p:cNvSpPr>
          <p:nvPr>
            <p:ph type="sldNum" sz="quarter" idx="5"/>
          </p:nvPr>
        </p:nvSpPr>
        <p:spPr>
          <a:ln/>
        </p:spPr>
        <p:txBody>
          <a:bodyPr/>
          <a:lstStyle/>
          <a:p>
            <a:fld id="{7DB6EA49-C33F-40E9-8A76-15AB18AEFED5}" type="slidenum">
              <a:rPr lang="en-US"/>
              <a:pPr/>
              <a:t>29</a:t>
            </a:fld>
            <a:endParaRPr lang="en-US"/>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D121A9BC-981B-4C67-8686-74A06F0F107E}" type="slidenum">
              <a:rPr lang="en-US"/>
              <a:pPr/>
              <a:t>30</a:t>
            </a:fld>
            <a:endParaRPr lang="en-US"/>
          </a:p>
        </p:txBody>
      </p:sp>
      <p:sp>
        <p:nvSpPr>
          <p:cNvPr id="1015810" name="Rectangle 2"/>
          <p:cNvSpPr>
            <a:spLocks noGrp="1" noRot="1" noChangeAspect="1" noChangeArrowheads="1" noTextEdit="1"/>
          </p:cNvSpPr>
          <p:nvPr>
            <p:ph type="sldImg"/>
          </p:nvPr>
        </p:nvSpPr>
        <p:spPr>
          <a:ln/>
        </p:spPr>
      </p:sp>
      <p:sp>
        <p:nvSpPr>
          <p:cNvPr id="101581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836E234-C54E-4D85-A75A-8E8E4879D716}" type="datetime1">
              <a:rPr lang="zh-CN" altLang="en-US" smtClean="0"/>
              <a:t>2022/11/3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38759A6-4310-42B8-8FEF-8113EE3D32AF}" type="slidenum">
              <a:rPr lang="zh-CN" altLang="en-US" smtClean="0"/>
              <a:t>‹#›</a:t>
            </a:fld>
            <a:endParaRPr lang="zh-CN" altLang="en-US"/>
          </a:p>
        </p:txBody>
      </p:sp>
    </p:spTree>
    <p:extLst>
      <p:ext uri="{BB962C8B-B14F-4D97-AF65-F5344CB8AC3E}">
        <p14:creationId xmlns:p14="http://schemas.microsoft.com/office/powerpoint/2010/main" val="2196847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74BC4C5-AC4C-49A9-865B-F5201DA9C376}" type="datetime1">
              <a:rPr lang="zh-CN" altLang="en-US" smtClean="0"/>
              <a:t>2022/11/3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38759A6-4310-42B8-8FEF-8113EE3D32AF}" type="slidenum">
              <a:rPr lang="zh-CN" altLang="en-US" smtClean="0"/>
              <a:t>‹#›</a:t>
            </a:fld>
            <a:endParaRPr lang="zh-CN" altLang="en-US"/>
          </a:p>
        </p:txBody>
      </p:sp>
    </p:spTree>
    <p:extLst>
      <p:ext uri="{BB962C8B-B14F-4D97-AF65-F5344CB8AC3E}">
        <p14:creationId xmlns:p14="http://schemas.microsoft.com/office/powerpoint/2010/main" val="3686648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1EFA35BB-B036-4DAB-B8BA-4693FF7EAADD}" type="datetime1">
              <a:rPr lang="zh-CN" altLang="en-US" smtClean="0"/>
              <a:t>2022/11/3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38759A6-4310-42B8-8FEF-8113EE3D32AF}" type="slidenum">
              <a:rPr lang="zh-CN" altLang="en-US" smtClean="0"/>
              <a:t>‹#›</a:t>
            </a:fld>
            <a:endParaRPr lang="zh-CN" altLang="en-US"/>
          </a:p>
        </p:txBody>
      </p:sp>
    </p:spTree>
    <p:extLst>
      <p:ext uri="{BB962C8B-B14F-4D97-AF65-F5344CB8AC3E}">
        <p14:creationId xmlns:p14="http://schemas.microsoft.com/office/powerpoint/2010/main" val="718901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0" y="274638"/>
            <a:ext cx="11379200" cy="639762"/>
          </a:xfrm>
        </p:spPr>
        <p:txBody>
          <a:bodyPr/>
          <a:lstStyle/>
          <a:p>
            <a:r>
              <a:rPr lang="en-US"/>
              <a:t>Click to edit Master title style</a:t>
            </a:r>
          </a:p>
        </p:txBody>
      </p:sp>
      <p:sp>
        <p:nvSpPr>
          <p:cNvPr id="3" name="Text Placeholder 2"/>
          <p:cNvSpPr>
            <a:spLocks noGrp="1"/>
          </p:cNvSpPr>
          <p:nvPr>
            <p:ph type="body" sz="half" idx="1"/>
          </p:nvPr>
        </p:nvSpPr>
        <p:spPr>
          <a:xfrm>
            <a:off x="406400" y="1066801"/>
            <a:ext cx="5588000" cy="5059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066800"/>
            <a:ext cx="5588000" cy="2452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671889"/>
            <a:ext cx="5588000" cy="2454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0"/>
          </p:nvPr>
        </p:nvSpPr>
        <p:spPr>
          <a:ln/>
        </p:spPr>
        <p:txBody>
          <a:bodyPr/>
          <a:lstStyle>
            <a:lvl1pPr>
              <a:defRPr/>
            </a:lvl1pPr>
          </a:lstStyle>
          <a:p>
            <a:endParaRPr lang="en-US" altLang="en-US"/>
          </a:p>
        </p:txBody>
      </p:sp>
      <p:sp>
        <p:nvSpPr>
          <p:cNvPr id="7" name="Rectangle 6"/>
          <p:cNvSpPr>
            <a:spLocks noGrp="1" noChangeArrowheads="1"/>
          </p:cNvSpPr>
          <p:nvPr>
            <p:ph type="sldNum" sz="quarter" idx="11"/>
          </p:nvPr>
        </p:nvSpPr>
        <p:spPr>
          <a:ln/>
        </p:spPr>
        <p:txBody>
          <a:bodyPr/>
          <a:lstStyle>
            <a:lvl1pPr>
              <a:defRPr/>
            </a:lvl1pPr>
          </a:lstStyle>
          <a:p>
            <a:fld id="{506CEFFD-1BAD-4C54-8EC9-5568246408F4}" type="slidenum">
              <a:rPr lang="en-US" altLang="en-US"/>
              <a:pPr/>
              <a:t>‹#›</a:t>
            </a:fld>
            <a:endParaRPr lang="en-US" altLang="en-US"/>
          </a:p>
        </p:txBody>
      </p:sp>
    </p:spTree>
    <p:extLst>
      <p:ext uri="{BB962C8B-B14F-4D97-AF65-F5344CB8AC3E}">
        <p14:creationId xmlns:p14="http://schemas.microsoft.com/office/powerpoint/2010/main" val="2061972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1500" y="282575"/>
            <a:ext cx="10983384" cy="889000"/>
          </a:xfrm>
        </p:spPr>
        <p:txBody>
          <a:bodyPr/>
          <a:lstStyle/>
          <a:p>
            <a:r>
              <a:rPr lang="zh-CN" altLang="en-US"/>
              <a:t>单击此处编辑母版标题样式</a:t>
            </a:r>
            <a:endParaRPr lang="en-US"/>
          </a:p>
        </p:txBody>
      </p:sp>
      <p:sp>
        <p:nvSpPr>
          <p:cNvPr id="3" name="文本占位符 2"/>
          <p:cNvSpPr>
            <a:spLocks noGrp="1"/>
          </p:cNvSpPr>
          <p:nvPr>
            <p:ph type="body" sz="half" idx="1"/>
          </p:nvPr>
        </p:nvSpPr>
        <p:spPr>
          <a:xfrm>
            <a:off x="571500" y="1371601"/>
            <a:ext cx="5327651" cy="44370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02351" y="1371601"/>
            <a:ext cx="5329767" cy="44370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64">
            <a:extLst>
              <a:ext uri="{FF2B5EF4-FFF2-40B4-BE49-F238E27FC236}">
                <a16:creationId xmlns:a16="http://schemas.microsoft.com/office/drawing/2014/main" id="{78DA4983-DFE3-456D-872A-BF40345FE071}"/>
              </a:ext>
            </a:extLst>
          </p:cNvPr>
          <p:cNvSpPr>
            <a:spLocks noGrp="1" noChangeArrowheads="1"/>
          </p:cNvSpPr>
          <p:nvPr>
            <p:ph type="sldNum" sz="quarter" idx="10"/>
          </p:nvPr>
        </p:nvSpPr>
        <p:spPr>
          <a:ln/>
        </p:spPr>
        <p:txBody>
          <a:bodyPr/>
          <a:lstStyle>
            <a:lvl1pPr>
              <a:defRPr/>
            </a:lvl1pPr>
          </a:lstStyle>
          <a:p>
            <a:fld id="{D434B5ED-225C-435A-9F6F-F8761106C68A}" type="slidenum">
              <a:rPr lang="en-US" altLang="en-US"/>
              <a:pPr/>
              <a:t>‹#›</a:t>
            </a:fld>
            <a:endParaRPr lang="en-US" altLang="en-US"/>
          </a:p>
        </p:txBody>
      </p:sp>
    </p:spTree>
    <p:extLst>
      <p:ext uri="{BB962C8B-B14F-4D97-AF65-F5344CB8AC3E}">
        <p14:creationId xmlns:p14="http://schemas.microsoft.com/office/powerpoint/2010/main" val="3050467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998FB86-B963-49EC-A417-96B819359D64}" type="datetime1">
              <a:rPr lang="zh-CN" altLang="en-US" smtClean="0"/>
              <a:t>2022/11/3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38759A6-4310-42B8-8FEF-8113EE3D32AF}" type="slidenum">
              <a:rPr lang="zh-CN" altLang="en-US" smtClean="0"/>
              <a:t>‹#›</a:t>
            </a:fld>
            <a:endParaRPr lang="zh-CN" altLang="en-US"/>
          </a:p>
        </p:txBody>
      </p:sp>
    </p:spTree>
    <p:extLst>
      <p:ext uri="{BB962C8B-B14F-4D97-AF65-F5344CB8AC3E}">
        <p14:creationId xmlns:p14="http://schemas.microsoft.com/office/powerpoint/2010/main" val="3285687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218B3DA-13B5-42AE-9263-95D87F72E86F}" type="datetime1">
              <a:rPr lang="zh-CN" altLang="en-US" smtClean="0"/>
              <a:t>2022/11/3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38759A6-4310-42B8-8FEF-8113EE3D32AF}" type="slidenum">
              <a:rPr lang="zh-CN" altLang="en-US" smtClean="0"/>
              <a:t>‹#›</a:t>
            </a:fld>
            <a:endParaRPr lang="zh-CN" altLang="en-US"/>
          </a:p>
        </p:txBody>
      </p:sp>
    </p:spTree>
    <p:extLst>
      <p:ext uri="{BB962C8B-B14F-4D97-AF65-F5344CB8AC3E}">
        <p14:creationId xmlns:p14="http://schemas.microsoft.com/office/powerpoint/2010/main" val="766289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CCF7C70-9CC5-4B97-AC4E-AD1EA26651D8}" type="datetime1">
              <a:rPr lang="zh-CN" altLang="en-US" smtClean="0"/>
              <a:t>2022/11/3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38759A6-4310-42B8-8FEF-8113EE3D32AF}" type="slidenum">
              <a:rPr lang="zh-CN" altLang="en-US" smtClean="0"/>
              <a:t>‹#›</a:t>
            </a:fld>
            <a:endParaRPr lang="zh-CN" altLang="en-US"/>
          </a:p>
        </p:txBody>
      </p:sp>
    </p:spTree>
    <p:extLst>
      <p:ext uri="{BB962C8B-B14F-4D97-AF65-F5344CB8AC3E}">
        <p14:creationId xmlns:p14="http://schemas.microsoft.com/office/powerpoint/2010/main" val="3984584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90CBB81F-0A55-4807-8550-394FE41ECCEC}" type="datetime1">
              <a:rPr lang="zh-CN" altLang="en-US" smtClean="0"/>
              <a:t>2022/11/3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38759A6-4310-42B8-8FEF-8113EE3D32AF}"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737390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A8EDFEC-CDC7-4AF0-8597-520CF5260A2C}" type="datetime1">
              <a:rPr lang="zh-CN" altLang="en-US" smtClean="0"/>
              <a:t>2022/11/3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38759A6-4310-42B8-8FEF-8113EE3D32AF}"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4274010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339D8E-013D-4FAF-B0D0-6FC60CFA0BE9}" type="datetime1">
              <a:rPr lang="zh-CN" altLang="en-US" smtClean="0"/>
              <a:t>2022/11/3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38759A6-4310-42B8-8FEF-8113EE3D32AF}" type="slidenum">
              <a:rPr lang="zh-CN" altLang="en-US" smtClean="0"/>
              <a:t>‹#›</a:t>
            </a:fld>
            <a:endParaRPr lang="zh-CN" altLang="en-US"/>
          </a:p>
        </p:txBody>
      </p:sp>
    </p:spTree>
    <p:extLst>
      <p:ext uri="{BB962C8B-B14F-4D97-AF65-F5344CB8AC3E}">
        <p14:creationId xmlns:p14="http://schemas.microsoft.com/office/powerpoint/2010/main" val="3712339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2AEDC183-6FEB-4247-809C-8E8A53A6D55E}" type="datetime1">
              <a:rPr lang="zh-CN" altLang="en-US" smtClean="0"/>
              <a:t>2022/11/3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38759A6-4310-42B8-8FEF-8113EE3D32AF}" type="slidenum">
              <a:rPr lang="zh-CN" altLang="en-US" smtClean="0"/>
              <a:t>‹#›</a:t>
            </a:fld>
            <a:endParaRPr lang="zh-CN" altLang="en-US"/>
          </a:p>
        </p:txBody>
      </p:sp>
    </p:spTree>
    <p:extLst>
      <p:ext uri="{BB962C8B-B14F-4D97-AF65-F5344CB8AC3E}">
        <p14:creationId xmlns:p14="http://schemas.microsoft.com/office/powerpoint/2010/main" val="1091069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EEC28171-92A8-4DF9-B0F3-E7CC7F418281}" type="datetime1">
              <a:rPr lang="zh-CN" altLang="en-US" smtClean="0"/>
              <a:t>2022/11/3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38759A6-4310-42B8-8FEF-8113EE3D32AF}" type="slidenum">
              <a:rPr lang="zh-CN" altLang="en-US" smtClean="0"/>
              <a:t>‹#›</a:t>
            </a:fld>
            <a:endParaRPr lang="zh-CN" altLang="en-US"/>
          </a:p>
        </p:txBody>
      </p:sp>
    </p:spTree>
    <p:extLst>
      <p:ext uri="{BB962C8B-B14F-4D97-AF65-F5344CB8AC3E}">
        <p14:creationId xmlns:p14="http://schemas.microsoft.com/office/powerpoint/2010/main" val="3826779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8C1717FD-5A33-4342-8EF2-BD7D54B2F955}" type="datetime1">
              <a:rPr lang="zh-CN" altLang="en-US" smtClean="0"/>
              <a:t>2022/11/3</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838759A6-4310-42B8-8FEF-8113EE3D32AF}" type="slidenum">
              <a:rPr lang="zh-CN" altLang="en-US" smtClean="0"/>
              <a:t>‹#›</a:t>
            </a:fld>
            <a:endParaRPr lang="zh-CN" altLang="en-US"/>
          </a:p>
        </p:txBody>
      </p:sp>
    </p:spTree>
    <p:extLst>
      <p:ext uri="{BB962C8B-B14F-4D97-AF65-F5344CB8AC3E}">
        <p14:creationId xmlns:p14="http://schemas.microsoft.com/office/powerpoint/2010/main" val="13085584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3" Type="http://schemas.openxmlformats.org/officeDocument/2006/relationships/hyperlink" Target="http://www.openmp.org/" TargetMode="External"/><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dotnet/api/system.threading.manualreseteventslim"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hyperlink" Target="https://docs.microsoft.com/en-us/dotnet/api/system.threading.spinwait" TargetMode="External"/><Relationship Id="rId5" Type="http://schemas.openxmlformats.org/officeDocument/2006/relationships/hyperlink" Target="https://docs.microsoft.com/en-us/dotnet/api/system.threading.spinlock" TargetMode="External"/><Relationship Id="rId4" Type="http://schemas.openxmlformats.org/officeDocument/2006/relationships/hyperlink" Target="https://docs.microsoft.com/en-us/dotnet/api/system.threading.semaphoreslim"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hyperlink" Target="https://www.sharcnet.ca/Software/Intel/IntelICC/tbb/html/a00209.html#a12"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hyperlink" Target="http://en.cppreference.com/w/cpp/string/basic_string"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6C4AC6-8287-4207-885F-0FB24C3A05E7}"/>
              </a:ext>
            </a:extLst>
          </p:cNvPr>
          <p:cNvSpPr>
            <a:spLocks noGrp="1"/>
          </p:cNvSpPr>
          <p:nvPr>
            <p:ph type="ctrTitle"/>
          </p:nvPr>
        </p:nvSpPr>
        <p:spPr/>
        <p:txBody>
          <a:bodyPr>
            <a:normAutofit/>
          </a:bodyPr>
          <a:lstStyle/>
          <a:p>
            <a:r>
              <a:rPr lang="en-US" altLang="zh-CN" sz="6600" dirty="0">
                <a:solidFill>
                  <a:schemeClr val="accent2"/>
                </a:solidFill>
              </a:rPr>
              <a:t>Programming with Shared Memory</a:t>
            </a:r>
            <a:endParaRPr lang="zh-CN" altLang="en-US" sz="6600" dirty="0"/>
          </a:p>
        </p:txBody>
      </p:sp>
      <p:sp>
        <p:nvSpPr>
          <p:cNvPr id="3" name="副标题 2">
            <a:extLst>
              <a:ext uri="{FF2B5EF4-FFF2-40B4-BE49-F238E27FC236}">
                <a16:creationId xmlns:a16="http://schemas.microsoft.com/office/drawing/2014/main" id="{BE356951-D492-4C78-81AF-B2435A148484}"/>
              </a:ext>
            </a:extLst>
          </p:cNvPr>
          <p:cNvSpPr>
            <a:spLocks noGrp="1"/>
          </p:cNvSpPr>
          <p:nvPr>
            <p:ph type="subTitle" idx="1"/>
          </p:nvPr>
        </p:nvSpPr>
        <p:spPr/>
        <p:txBody>
          <a:bodyPr>
            <a:normAutofit/>
          </a:bodyPr>
          <a:lstStyle/>
          <a:p>
            <a:r>
              <a:rPr lang="zh-CN" altLang="en-US" sz="3200" dirty="0"/>
              <a:t>袁平鹏</a:t>
            </a:r>
          </a:p>
        </p:txBody>
      </p:sp>
      <p:sp>
        <p:nvSpPr>
          <p:cNvPr id="4" name="灯片编号占位符 3">
            <a:extLst>
              <a:ext uri="{FF2B5EF4-FFF2-40B4-BE49-F238E27FC236}">
                <a16:creationId xmlns:a16="http://schemas.microsoft.com/office/drawing/2014/main" id="{F26006B1-CE67-44F9-B63E-11C7BE3EC61A}"/>
              </a:ext>
            </a:extLst>
          </p:cNvPr>
          <p:cNvSpPr>
            <a:spLocks noGrp="1"/>
          </p:cNvSpPr>
          <p:nvPr>
            <p:ph type="sldNum" sz="quarter" idx="12"/>
          </p:nvPr>
        </p:nvSpPr>
        <p:spPr/>
        <p:txBody>
          <a:bodyPr/>
          <a:lstStyle/>
          <a:p>
            <a:fld id="{838759A6-4310-42B8-8FEF-8113EE3D32AF}" type="slidenum">
              <a:rPr lang="zh-CN" altLang="en-US" smtClean="0"/>
              <a:t>1</a:t>
            </a:fld>
            <a:endParaRPr lang="zh-CN" altLang="en-US"/>
          </a:p>
        </p:txBody>
      </p:sp>
    </p:spTree>
    <p:extLst>
      <p:ext uri="{BB962C8B-B14F-4D97-AF65-F5344CB8AC3E}">
        <p14:creationId xmlns:p14="http://schemas.microsoft.com/office/powerpoint/2010/main" val="333372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4"/>
          <p:cNvSpPr>
            <a:spLocks noChangeArrowheads="1"/>
          </p:cNvSpPr>
          <p:nvPr/>
        </p:nvSpPr>
        <p:spPr bwMode="auto">
          <a:xfrm>
            <a:off x="1506511" y="1293831"/>
            <a:ext cx="917397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dirty="0">
                <a:ea typeface="宋体" pitchFamily="2" charset="-122"/>
              </a:rPr>
              <a:t>考虑进程</a:t>
            </a:r>
            <a:r>
              <a:rPr lang="en-US" altLang="zh-CN" sz="2400" dirty="0">
                <a:ea typeface="宋体" pitchFamily="2" charset="-122"/>
              </a:rPr>
              <a:t>/</a:t>
            </a:r>
            <a:r>
              <a:rPr lang="zh-CN" altLang="en-US" sz="2400" dirty="0">
                <a:ea typeface="宋体" pitchFamily="2" charset="-122"/>
              </a:rPr>
              <a:t>线程</a:t>
            </a:r>
            <a:r>
              <a:rPr lang="en-US" altLang="zh-CN" sz="2400" b="1" dirty="0"/>
              <a:t>P</a:t>
            </a:r>
            <a:r>
              <a:rPr lang="en-US" altLang="zh-CN" sz="2400" b="1" baseline="-25000" dirty="0"/>
              <a:t>1</a:t>
            </a:r>
            <a:r>
              <a:rPr lang="zh-CN" altLang="en-US" sz="2400" dirty="0">
                <a:ea typeface="宋体" pitchFamily="2" charset="-122"/>
              </a:rPr>
              <a:t>，</a:t>
            </a:r>
            <a:r>
              <a:rPr lang="en-US" altLang="zh-CN" sz="2400" b="1" dirty="0"/>
              <a:t>P</a:t>
            </a:r>
            <a:r>
              <a:rPr lang="en-US" altLang="zh-CN" sz="2400" b="1" baseline="-25000" dirty="0"/>
              <a:t>2</a:t>
            </a:r>
            <a:r>
              <a:rPr lang="zh-CN" altLang="en-US" sz="2400" dirty="0">
                <a:ea typeface="宋体" pitchFamily="2" charset="-122"/>
              </a:rPr>
              <a:t>分别将共享变量</a:t>
            </a:r>
            <a:r>
              <a:rPr lang="en-US" altLang="zh-CN" sz="2400" dirty="0">
                <a:ea typeface="宋体" pitchFamily="2" charset="-122"/>
              </a:rPr>
              <a:t>A</a:t>
            </a:r>
            <a:r>
              <a:rPr lang="zh-CN" altLang="en-US" sz="2400" dirty="0">
                <a:ea typeface="宋体" pitchFamily="2" charset="-122"/>
              </a:rPr>
              <a:t>（</a:t>
            </a:r>
            <a:r>
              <a:rPr lang="en-US" altLang="zh-CN" sz="2400" dirty="0"/>
              <a:t>=16</a:t>
            </a:r>
            <a:r>
              <a:rPr lang="zh-CN" altLang="en-US" sz="2400" dirty="0">
                <a:ea typeface="宋体" pitchFamily="2" charset="-122"/>
              </a:rPr>
              <a:t>）减</a:t>
            </a:r>
            <a:r>
              <a:rPr lang="en-US" altLang="zh-CN" sz="2400" dirty="0">
                <a:ea typeface="宋体" pitchFamily="2" charset="-122"/>
              </a:rPr>
              <a:t>1</a:t>
            </a:r>
            <a:r>
              <a:rPr lang="zh-CN" altLang="en-US" sz="2400" dirty="0">
                <a:ea typeface="宋体" pitchFamily="2" charset="-122"/>
              </a:rPr>
              <a:t>：首先读</a:t>
            </a:r>
            <a:r>
              <a:rPr lang="en-US" altLang="zh-CN" sz="2400" dirty="0"/>
              <a:t>A,</a:t>
            </a:r>
            <a:r>
              <a:rPr lang="zh-CN" altLang="en-US" sz="2400" dirty="0">
                <a:ea typeface="宋体" pitchFamily="2" charset="-122"/>
              </a:rPr>
              <a:t>然后减</a:t>
            </a:r>
            <a:r>
              <a:rPr lang="en-US" altLang="zh-CN" sz="2400" dirty="0">
                <a:ea typeface="宋体" pitchFamily="2" charset="-122"/>
              </a:rPr>
              <a:t>1,</a:t>
            </a:r>
            <a:r>
              <a:rPr lang="zh-CN" altLang="en-US" sz="2400" dirty="0">
                <a:ea typeface="宋体" pitchFamily="2" charset="-122"/>
              </a:rPr>
              <a:t>最后结果写回去</a:t>
            </a:r>
            <a:r>
              <a:rPr lang="en-US" altLang="zh-CN" sz="2400" dirty="0">
                <a:ea typeface="宋体" pitchFamily="2" charset="-122"/>
              </a:rPr>
              <a:t>. </a:t>
            </a:r>
            <a:r>
              <a:rPr lang="zh-CN" altLang="en-US" sz="2400" dirty="0">
                <a:ea typeface="宋体" pitchFamily="2" charset="-122"/>
              </a:rPr>
              <a:t>最终结果</a:t>
            </a:r>
            <a:r>
              <a:rPr lang="en-US" altLang="zh-CN" sz="2400" dirty="0">
                <a:ea typeface="宋体" pitchFamily="2" charset="-122"/>
              </a:rPr>
              <a:t>A=14</a:t>
            </a:r>
          </a:p>
        </p:txBody>
      </p:sp>
      <p:grpSp>
        <p:nvGrpSpPr>
          <p:cNvPr id="3" name="组合 2"/>
          <p:cNvGrpSpPr/>
          <p:nvPr/>
        </p:nvGrpSpPr>
        <p:grpSpPr>
          <a:xfrm>
            <a:off x="4007768" y="2057401"/>
            <a:ext cx="3600400" cy="4733925"/>
            <a:chOff x="2483768" y="2133600"/>
            <a:chExt cx="3600400" cy="4733925"/>
          </a:xfrm>
        </p:grpSpPr>
        <p:grpSp>
          <p:nvGrpSpPr>
            <p:cNvPr id="6" name="Group 8"/>
            <p:cNvGrpSpPr>
              <a:grpSpLocks/>
            </p:cNvGrpSpPr>
            <p:nvPr/>
          </p:nvGrpSpPr>
          <p:grpSpPr bwMode="auto">
            <a:xfrm>
              <a:off x="5618782" y="2209800"/>
              <a:ext cx="33338" cy="4657725"/>
              <a:chOff x="2112" y="864"/>
              <a:chExt cx="21" cy="2934"/>
            </a:xfrm>
          </p:grpSpPr>
          <p:sp>
            <p:nvSpPr>
              <p:cNvPr id="7" name="Line 5"/>
              <p:cNvSpPr>
                <a:spLocks noChangeShapeType="1"/>
              </p:cNvSpPr>
              <p:nvPr/>
            </p:nvSpPr>
            <p:spPr bwMode="auto">
              <a:xfrm>
                <a:off x="2112" y="864"/>
                <a:ext cx="0" cy="292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 name="Line 6"/>
              <p:cNvSpPr>
                <a:spLocks noChangeShapeType="1"/>
              </p:cNvSpPr>
              <p:nvPr/>
            </p:nvSpPr>
            <p:spPr bwMode="auto">
              <a:xfrm>
                <a:off x="2133" y="870"/>
                <a:ext cx="0" cy="292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9" name="Line 10"/>
            <p:cNvSpPr>
              <a:spLocks noChangeShapeType="1"/>
            </p:cNvSpPr>
            <p:nvPr/>
          </p:nvSpPr>
          <p:spPr bwMode="auto">
            <a:xfrm>
              <a:off x="4323382" y="2209800"/>
              <a:ext cx="0" cy="4648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 name="Text Box 15"/>
            <p:cNvSpPr txBox="1">
              <a:spLocks noChangeArrowheads="1"/>
            </p:cNvSpPr>
            <p:nvPr/>
          </p:nvSpPr>
          <p:spPr bwMode="auto">
            <a:xfrm>
              <a:off x="3485182" y="2133600"/>
              <a:ext cx="381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spAutoFit/>
            </a:bodyPr>
            <a:lstStyle>
              <a:lvl1pPr eaLnBrk="0" hangingPunct="0">
                <a:defRPr kumimoji="1" sz="2400">
                  <a:solidFill>
                    <a:schemeClr val="tx1"/>
                  </a:solidFill>
                  <a:latin typeface="Times New Roman" pitchFamily="18" charset="0"/>
                  <a:ea typeface="SimSun" pitchFamily="2" charset="-122"/>
                </a:defRPr>
              </a:lvl1pPr>
              <a:lvl2pPr marL="742950" indent="-285750" eaLnBrk="0" hangingPunct="0">
                <a:defRPr kumimoji="1" sz="2400">
                  <a:solidFill>
                    <a:schemeClr val="tx1"/>
                  </a:solidFill>
                  <a:latin typeface="Times New Roman" pitchFamily="18" charset="0"/>
                  <a:ea typeface="SimSun" pitchFamily="2" charset="-122"/>
                </a:defRPr>
              </a:lvl2pPr>
              <a:lvl3pPr marL="1143000" indent="-228600" eaLnBrk="0" hangingPunct="0">
                <a:defRPr kumimoji="1" sz="2400">
                  <a:solidFill>
                    <a:schemeClr val="tx1"/>
                  </a:solidFill>
                  <a:latin typeface="Times New Roman" pitchFamily="18" charset="0"/>
                  <a:ea typeface="SimSun" pitchFamily="2" charset="-122"/>
                </a:defRPr>
              </a:lvl3pPr>
              <a:lvl4pPr marL="1600200" indent="-228600" eaLnBrk="0" hangingPunct="0">
                <a:defRPr kumimoji="1" sz="2400">
                  <a:solidFill>
                    <a:schemeClr val="tx1"/>
                  </a:solidFill>
                  <a:latin typeface="Times New Roman" pitchFamily="18" charset="0"/>
                  <a:ea typeface="SimSun" pitchFamily="2" charset="-122"/>
                </a:defRPr>
              </a:lvl4pPr>
              <a:lvl5pPr marL="2057400" indent="-228600" eaLnBrk="0" hangingPunct="0">
                <a:defRPr kumimoji="1" sz="2400">
                  <a:solidFill>
                    <a:schemeClr val="tx1"/>
                  </a:solidFill>
                  <a:latin typeface="Times New Roman" pitchFamily="18" charset="0"/>
                  <a:ea typeface="SimSun"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SimSun"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SimSun"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SimSun"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SimSun" pitchFamily="2" charset="-122"/>
                </a:defRPr>
              </a:lvl9pPr>
            </a:lstStyle>
            <a:p>
              <a:pPr eaLnBrk="1" hangingPunct="1">
                <a:spcBef>
                  <a:spcPct val="50000"/>
                </a:spcBef>
              </a:pPr>
              <a:r>
                <a:rPr lang="en-US" altLang="zh-CN" b="1" dirty="0"/>
                <a:t>P</a:t>
              </a:r>
              <a:r>
                <a:rPr lang="en-US" altLang="zh-CN" b="1" baseline="-25000" dirty="0"/>
                <a:t>1</a:t>
              </a:r>
              <a:endParaRPr lang="en-US" altLang="zh-CN" b="1" dirty="0"/>
            </a:p>
          </p:txBody>
        </p:sp>
        <p:sp>
          <p:nvSpPr>
            <p:cNvPr id="11" name="Text Box 16"/>
            <p:cNvSpPr txBox="1">
              <a:spLocks noChangeArrowheads="1"/>
            </p:cNvSpPr>
            <p:nvPr/>
          </p:nvSpPr>
          <p:spPr bwMode="auto">
            <a:xfrm>
              <a:off x="4704382" y="2133600"/>
              <a:ext cx="381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spAutoFit/>
            </a:bodyPr>
            <a:lstStyle>
              <a:lvl1pPr eaLnBrk="0" hangingPunct="0">
                <a:defRPr kumimoji="1" sz="2400">
                  <a:solidFill>
                    <a:schemeClr val="tx1"/>
                  </a:solidFill>
                  <a:latin typeface="Times New Roman" pitchFamily="18" charset="0"/>
                  <a:ea typeface="SimSun" pitchFamily="2" charset="-122"/>
                </a:defRPr>
              </a:lvl1pPr>
              <a:lvl2pPr marL="742950" indent="-285750" eaLnBrk="0" hangingPunct="0">
                <a:defRPr kumimoji="1" sz="2400">
                  <a:solidFill>
                    <a:schemeClr val="tx1"/>
                  </a:solidFill>
                  <a:latin typeface="Times New Roman" pitchFamily="18" charset="0"/>
                  <a:ea typeface="SimSun" pitchFamily="2" charset="-122"/>
                </a:defRPr>
              </a:lvl2pPr>
              <a:lvl3pPr marL="1143000" indent="-228600" eaLnBrk="0" hangingPunct="0">
                <a:defRPr kumimoji="1" sz="2400">
                  <a:solidFill>
                    <a:schemeClr val="tx1"/>
                  </a:solidFill>
                  <a:latin typeface="Times New Roman" pitchFamily="18" charset="0"/>
                  <a:ea typeface="SimSun" pitchFamily="2" charset="-122"/>
                </a:defRPr>
              </a:lvl3pPr>
              <a:lvl4pPr marL="1600200" indent="-228600" eaLnBrk="0" hangingPunct="0">
                <a:defRPr kumimoji="1" sz="2400">
                  <a:solidFill>
                    <a:schemeClr val="tx1"/>
                  </a:solidFill>
                  <a:latin typeface="Times New Roman" pitchFamily="18" charset="0"/>
                  <a:ea typeface="SimSun" pitchFamily="2" charset="-122"/>
                </a:defRPr>
              </a:lvl4pPr>
              <a:lvl5pPr marL="2057400" indent="-228600" eaLnBrk="0" hangingPunct="0">
                <a:defRPr kumimoji="1" sz="2400">
                  <a:solidFill>
                    <a:schemeClr val="tx1"/>
                  </a:solidFill>
                  <a:latin typeface="Times New Roman" pitchFamily="18" charset="0"/>
                  <a:ea typeface="SimSun"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SimSun"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SimSun"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SimSun"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SimSun" pitchFamily="2" charset="-122"/>
                </a:defRPr>
              </a:lvl9pPr>
            </a:lstStyle>
            <a:p>
              <a:pPr eaLnBrk="1" hangingPunct="1">
                <a:spcBef>
                  <a:spcPct val="50000"/>
                </a:spcBef>
              </a:pPr>
              <a:r>
                <a:rPr lang="en-US" altLang="zh-CN" b="1" dirty="0"/>
                <a:t>P</a:t>
              </a:r>
              <a:r>
                <a:rPr lang="en-US" altLang="zh-CN" b="1" baseline="-25000" dirty="0"/>
                <a:t>2</a:t>
              </a:r>
              <a:endParaRPr lang="en-US" altLang="zh-CN" b="1" dirty="0"/>
            </a:p>
          </p:txBody>
        </p:sp>
        <p:sp>
          <p:nvSpPr>
            <p:cNvPr id="12" name="Text Box 21"/>
            <p:cNvSpPr txBox="1">
              <a:spLocks noChangeArrowheads="1"/>
            </p:cNvSpPr>
            <p:nvPr/>
          </p:nvSpPr>
          <p:spPr bwMode="auto">
            <a:xfrm>
              <a:off x="3023220" y="2667000"/>
              <a:ext cx="137160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spAutoFit/>
            </a:bodyPr>
            <a:lstStyle>
              <a:lvl1pPr eaLnBrk="0" hangingPunct="0">
                <a:defRPr kumimoji="1" sz="2400">
                  <a:solidFill>
                    <a:schemeClr val="tx1"/>
                  </a:solidFill>
                  <a:latin typeface="Times New Roman" pitchFamily="18" charset="0"/>
                  <a:ea typeface="SimSun" pitchFamily="2" charset="-122"/>
                </a:defRPr>
              </a:lvl1pPr>
              <a:lvl2pPr marL="742950" indent="-285750" eaLnBrk="0" hangingPunct="0">
                <a:defRPr kumimoji="1" sz="2400">
                  <a:solidFill>
                    <a:schemeClr val="tx1"/>
                  </a:solidFill>
                  <a:latin typeface="Times New Roman" pitchFamily="18" charset="0"/>
                  <a:ea typeface="SimSun" pitchFamily="2" charset="-122"/>
                </a:defRPr>
              </a:lvl2pPr>
              <a:lvl3pPr marL="1143000" indent="-228600" eaLnBrk="0" hangingPunct="0">
                <a:defRPr kumimoji="1" sz="2400">
                  <a:solidFill>
                    <a:schemeClr val="tx1"/>
                  </a:solidFill>
                  <a:latin typeface="Times New Roman" pitchFamily="18" charset="0"/>
                  <a:ea typeface="SimSun" pitchFamily="2" charset="-122"/>
                </a:defRPr>
              </a:lvl3pPr>
              <a:lvl4pPr marL="1600200" indent="-228600" eaLnBrk="0" hangingPunct="0">
                <a:defRPr kumimoji="1" sz="2400">
                  <a:solidFill>
                    <a:schemeClr val="tx1"/>
                  </a:solidFill>
                  <a:latin typeface="Times New Roman" pitchFamily="18" charset="0"/>
                  <a:ea typeface="SimSun" pitchFamily="2" charset="-122"/>
                </a:defRPr>
              </a:lvl4pPr>
              <a:lvl5pPr marL="2057400" indent="-228600" eaLnBrk="0" hangingPunct="0">
                <a:defRPr kumimoji="1" sz="2400">
                  <a:solidFill>
                    <a:schemeClr val="tx1"/>
                  </a:solidFill>
                  <a:latin typeface="Times New Roman" pitchFamily="18" charset="0"/>
                  <a:ea typeface="SimSun"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SimSun"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SimSun"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SimSun"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SimSun" pitchFamily="2" charset="-122"/>
                </a:defRPr>
              </a:lvl9pPr>
            </a:lstStyle>
            <a:p>
              <a:pPr algn="l" eaLnBrk="1" hangingPunct="1"/>
              <a:r>
                <a:rPr lang="en-US" altLang="zh-CN" b="1" dirty="0">
                  <a:solidFill>
                    <a:srgbClr val="C00000"/>
                  </a:solidFill>
                  <a:sym typeface="Monotype Sorts" pitchFamily="2" charset="2"/>
                </a:rPr>
                <a:t>1</a:t>
              </a:r>
              <a:r>
                <a:rPr lang="en-US" altLang="zh-CN" b="1" dirty="0">
                  <a:sym typeface="Monotype Sorts" pitchFamily="2" charset="2"/>
                </a:rPr>
                <a:t> </a:t>
              </a:r>
              <a:r>
                <a:rPr lang="zh-CN" altLang="en-US" b="1" dirty="0"/>
                <a:t>读</a:t>
              </a:r>
              <a:r>
                <a:rPr lang="en-US" altLang="zh-CN" b="1" dirty="0"/>
                <a:t>A=16</a:t>
              </a:r>
            </a:p>
            <a:p>
              <a:pPr algn="l" eaLnBrk="1" hangingPunct="1"/>
              <a:endParaRPr lang="en-US" altLang="zh-CN" b="1" dirty="0"/>
            </a:p>
            <a:p>
              <a:pPr algn="l" eaLnBrk="1" hangingPunct="1"/>
              <a:r>
                <a:rPr lang="en-US" altLang="zh-CN" b="1" dirty="0">
                  <a:solidFill>
                    <a:srgbClr val="C00000"/>
                  </a:solidFill>
                  <a:sym typeface="Monotype Sorts" pitchFamily="2" charset="2"/>
                </a:rPr>
                <a:t>2</a:t>
              </a:r>
            </a:p>
            <a:p>
              <a:pPr algn="l" eaLnBrk="1" hangingPunct="1"/>
              <a:endParaRPr lang="en-US" altLang="zh-CN" b="1" dirty="0"/>
            </a:p>
            <a:p>
              <a:pPr algn="l" eaLnBrk="1" hangingPunct="1"/>
              <a:r>
                <a:rPr lang="en-US" altLang="zh-CN" b="1" dirty="0">
                  <a:solidFill>
                    <a:srgbClr val="C00000"/>
                  </a:solidFill>
                  <a:sym typeface="Monotype Sorts" pitchFamily="2" charset="2"/>
                </a:rPr>
                <a:t>3</a:t>
              </a:r>
              <a:r>
                <a:rPr lang="en-US" altLang="zh-CN" b="1" dirty="0">
                  <a:sym typeface="Monotype Sorts" pitchFamily="2" charset="2"/>
                </a:rPr>
                <a:t> </a:t>
              </a:r>
              <a:r>
                <a:rPr lang="en-US" altLang="zh-CN" b="1" dirty="0"/>
                <a:t>A=A-1</a:t>
              </a:r>
            </a:p>
            <a:p>
              <a:pPr algn="l" eaLnBrk="1" hangingPunct="1"/>
              <a:r>
                <a:rPr lang="zh-CN" altLang="en-US" b="1" dirty="0"/>
                <a:t>写回：</a:t>
              </a:r>
              <a:r>
                <a:rPr lang="en-US" altLang="zh-CN" b="1" dirty="0"/>
                <a:t>A=15</a:t>
              </a:r>
            </a:p>
            <a:p>
              <a:pPr algn="l" eaLnBrk="1" hangingPunct="1"/>
              <a:endParaRPr lang="en-US" altLang="zh-CN" b="1" dirty="0"/>
            </a:p>
            <a:p>
              <a:pPr algn="l" eaLnBrk="1" hangingPunct="1"/>
              <a:r>
                <a:rPr lang="en-US" altLang="zh-CN" b="1" dirty="0">
                  <a:solidFill>
                    <a:srgbClr val="C00000"/>
                  </a:solidFill>
                  <a:sym typeface="Monotype Sorts" pitchFamily="2" charset="2"/>
                </a:rPr>
                <a:t>4</a:t>
              </a:r>
            </a:p>
          </p:txBody>
        </p:sp>
        <p:sp>
          <p:nvSpPr>
            <p:cNvPr id="13" name="Text Box 22"/>
            <p:cNvSpPr txBox="1">
              <a:spLocks noChangeArrowheads="1"/>
            </p:cNvSpPr>
            <p:nvPr/>
          </p:nvSpPr>
          <p:spPr bwMode="auto">
            <a:xfrm>
              <a:off x="4323382" y="3276600"/>
              <a:ext cx="12192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itchFamily="18" charset="0"/>
                  <a:ea typeface="SimSun" pitchFamily="2" charset="-122"/>
                </a:defRPr>
              </a:lvl1pPr>
              <a:lvl2pPr marL="742950" indent="-285750" eaLnBrk="0" hangingPunct="0">
                <a:defRPr kumimoji="1" sz="2400">
                  <a:solidFill>
                    <a:schemeClr val="tx1"/>
                  </a:solidFill>
                  <a:latin typeface="Times New Roman" pitchFamily="18" charset="0"/>
                  <a:ea typeface="SimSun" pitchFamily="2" charset="-122"/>
                </a:defRPr>
              </a:lvl2pPr>
              <a:lvl3pPr marL="1143000" indent="-228600" eaLnBrk="0" hangingPunct="0">
                <a:defRPr kumimoji="1" sz="2400">
                  <a:solidFill>
                    <a:schemeClr val="tx1"/>
                  </a:solidFill>
                  <a:latin typeface="Times New Roman" pitchFamily="18" charset="0"/>
                  <a:ea typeface="SimSun" pitchFamily="2" charset="-122"/>
                </a:defRPr>
              </a:lvl3pPr>
              <a:lvl4pPr marL="1600200" indent="-228600" eaLnBrk="0" hangingPunct="0">
                <a:defRPr kumimoji="1" sz="2400">
                  <a:solidFill>
                    <a:schemeClr val="tx1"/>
                  </a:solidFill>
                  <a:latin typeface="Times New Roman" pitchFamily="18" charset="0"/>
                  <a:ea typeface="SimSun" pitchFamily="2" charset="-122"/>
                </a:defRPr>
              </a:lvl4pPr>
              <a:lvl5pPr marL="2057400" indent="-228600" eaLnBrk="0" hangingPunct="0">
                <a:defRPr kumimoji="1" sz="2400">
                  <a:solidFill>
                    <a:schemeClr val="tx1"/>
                  </a:solidFill>
                  <a:latin typeface="Times New Roman" pitchFamily="18" charset="0"/>
                  <a:ea typeface="SimSun"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SimSun"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SimSun"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SimSun"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SimSun" pitchFamily="2" charset="-122"/>
                </a:defRPr>
              </a:lvl9pPr>
            </a:lstStyle>
            <a:p>
              <a:pPr algn="l" eaLnBrk="1" hangingPunct="1"/>
              <a:r>
                <a:rPr lang="zh-CN" altLang="en-US" b="1" dirty="0"/>
                <a:t>读</a:t>
              </a:r>
              <a:r>
                <a:rPr lang="en-US" altLang="zh-CN" b="1" dirty="0"/>
                <a:t>A=16</a:t>
              </a:r>
            </a:p>
            <a:p>
              <a:pPr algn="l" eaLnBrk="1" hangingPunct="1"/>
              <a:endParaRPr lang="en-US" altLang="zh-CN" b="1" dirty="0"/>
            </a:p>
            <a:p>
              <a:pPr algn="l" eaLnBrk="1" hangingPunct="1"/>
              <a:endParaRPr lang="en-US" altLang="zh-CN" b="1" dirty="0"/>
            </a:p>
            <a:p>
              <a:pPr algn="l" eaLnBrk="1" hangingPunct="1"/>
              <a:endParaRPr lang="en-US" altLang="zh-CN" b="1" dirty="0"/>
            </a:p>
            <a:p>
              <a:pPr algn="l" eaLnBrk="1" hangingPunct="1"/>
              <a:endParaRPr lang="en-US" altLang="zh-CN" b="1" dirty="0"/>
            </a:p>
            <a:p>
              <a:pPr algn="l" eaLnBrk="1" hangingPunct="1"/>
              <a:endParaRPr lang="en-US" altLang="zh-CN" b="1" dirty="0"/>
            </a:p>
            <a:p>
              <a:pPr algn="l" eaLnBrk="1" hangingPunct="1"/>
              <a:r>
                <a:rPr lang="en-US" altLang="zh-CN" b="1" dirty="0"/>
                <a:t>A=A-1</a:t>
              </a:r>
            </a:p>
            <a:p>
              <a:pPr algn="l" eaLnBrk="1" hangingPunct="1"/>
              <a:r>
                <a:rPr lang="zh-CN" altLang="en-US" b="1" dirty="0"/>
                <a:t>写回：</a:t>
              </a:r>
              <a:r>
                <a:rPr lang="en-US" altLang="zh-CN" b="1" dirty="0"/>
                <a:t>A=15</a:t>
              </a:r>
            </a:p>
          </p:txBody>
        </p:sp>
        <p:sp>
          <p:nvSpPr>
            <p:cNvPr id="15" name="Line 4"/>
            <p:cNvSpPr>
              <a:spLocks noChangeShapeType="1"/>
            </p:cNvSpPr>
            <p:nvPr/>
          </p:nvSpPr>
          <p:spPr bwMode="auto">
            <a:xfrm>
              <a:off x="2483768" y="2590800"/>
              <a:ext cx="36004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4" name="标题 3">
            <a:extLst>
              <a:ext uri="{FF2B5EF4-FFF2-40B4-BE49-F238E27FC236}">
                <a16:creationId xmlns:a16="http://schemas.microsoft.com/office/drawing/2014/main" id="{655D5E1F-5B73-4223-8A1C-E690DDCC601B}"/>
              </a:ext>
            </a:extLst>
          </p:cNvPr>
          <p:cNvSpPr>
            <a:spLocks noGrp="1"/>
          </p:cNvSpPr>
          <p:nvPr>
            <p:ph type="title"/>
          </p:nvPr>
        </p:nvSpPr>
        <p:spPr/>
        <p:txBody>
          <a:bodyPr/>
          <a:lstStyle/>
          <a:p>
            <a:r>
              <a:rPr lang="en-US" altLang="zh-CN" dirty="0"/>
              <a:t>Accessing Shared Data</a:t>
            </a:r>
            <a:endParaRPr lang="zh-CN" altLang="en-US" dirty="0"/>
          </a:p>
        </p:txBody>
      </p:sp>
      <p:sp>
        <p:nvSpPr>
          <p:cNvPr id="2" name="灯片编号占位符 1">
            <a:extLst>
              <a:ext uri="{FF2B5EF4-FFF2-40B4-BE49-F238E27FC236}">
                <a16:creationId xmlns:a16="http://schemas.microsoft.com/office/drawing/2014/main" id="{05CFA95F-D587-4EAA-A6F2-D289C521865D}"/>
              </a:ext>
            </a:extLst>
          </p:cNvPr>
          <p:cNvSpPr>
            <a:spLocks noGrp="1"/>
          </p:cNvSpPr>
          <p:nvPr>
            <p:ph type="sldNum" sz="quarter" idx="12"/>
          </p:nvPr>
        </p:nvSpPr>
        <p:spPr/>
        <p:txBody>
          <a:bodyPr/>
          <a:lstStyle/>
          <a:p>
            <a:fld id="{838759A6-4310-42B8-8FEF-8113EE3D32AF}" type="slidenum">
              <a:rPr lang="zh-CN" altLang="en-US" smtClean="0"/>
              <a:t>10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normAutofit/>
          </a:bodyPr>
          <a:lstStyle/>
          <a:p>
            <a:pPr eaLnBrk="1" hangingPunct="1"/>
            <a:r>
              <a:rPr lang="en-US" altLang="en-US" sz="4000" dirty="0">
                <a:solidFill>
                  <a:schemeClr val="folHlink"/>
                </a:solidFill>
              </a:rPr>
              <a:t>atomic</a:t>
            </a:r>
            <a:r>
              <a:rPr lang="en-US" altLang="en-US" sz="4000" dirty="0"/>
              <a:t>&lt;T&gt;</a:t>
            </a:r>
          </a:p>
        </p:txBody>
      </p:sp>
      <p:sp>
        <p:nvSpPr>
          <p:cNvPr id="59396" name="Rectangle 3"/>
          <p:cNvSpPr>
            <a:spLocks noGrp="1" noChangeArrowheads="1"/>
          </p:cNvSpPr>
          <p:nvPr>
            <p:ph type="body" idx="4294967295"/>
          </p:nvPr>
        </p:nvSpPr>
        <p:spPr>
          <a:xfrm>
            <a:off x="1846263" y="1516062"/>
            <a:ext cx="8278813" cy="2674938"/>
          </a:xfrm>
        </p:spPr>
        <p:txBody>
          <a:bodyPr>
            <a:normAutofit lnSpcReduction="10000"/>
          </a:bodyPr>
          <a:lstStyle/>
          <a:p>
            <a:r>
              <a:rPr lang="zh-CN" altLang="en-US" dirty="0"/>
              <a:t>类</a:t>
            </a:r>
            <a:r>
              <a:rPr lang="tr-TR" altLang="en-US" dirty="0"/>
              <a:t>atomic&lt;T&gt;</a:t>
            </a:r>
            <a:r>
              <a:rPr lang="zh-CN" altLang="en-US" dirty="0"/>
              <a:t>实现了</a:t>
            </a:r>
            <a:r>
              <a:rPr lang="tr-TR" altLang="en-US" dirty="0"/>
              <a:t>C++ </a:t>
            </a:r>
            <a:r>
              <a:rPr lang="zh-CN" altLang="en-US" dirty="0"/>
              <a:t>风格的原子操作</a:t>
            </a:r>
            <a:r>
              <a:rPr lang="tr-TR" altLang="en-US" dirty="0"/>
              <a:t>.</a:t>
            </a:r>
            <a:r>
              <a:rPr lang="en-US" altLang="en-US" dirty="0"/>
              <a:t> Type T</a:t>
            </a:r>
            <a:r>
              <a:rPr lang="zh-CN" altLang="en-US" dirty="0"/>
              <a:t>可以是整数、枚举或指针类型</a:t>
            </a:r>
            <a:endParaRPr lang="en-US" altLang="en-US" dirty="0"/>
          </a:p>
          <a:p>
            <a:pPr eaLnBrk="1" hangingPunct="1"/>
            <a:r>
              <a:rPr lang="en-US" altLang="en-US" dirty="0"/>
              <a:t>Fundamental methods for an </a:t>
            </a:r>
            <a:r>
              <a:rPr lang="en-US" altLang="en-US" sz="1800" dirty="0">
                <a:solidFill>
                  <a:schemeClr val="folHlink"/>
                </a:solidFill>
              </a:rPr>
              <a:t>atomic</a:t>
            </a:r>
            <a:r>
              <a:rPr lang="en-US" altLang="en-US" dirty="0"/>
              <a:t>&lt;T&gt; x:</a:t>
            </a:r>
          </a:p>
          <a:p>
            <a:pPr lvl="1" eaLnBrk="1" hangingPunct="1"/>
            <a:r>
              <a:rPr lang="en-US" altLang="en-US" sz="1800" i="1" dirty="0" err="1"/>
              <a:t>old_value</a:t>
            </a:r>
            <a:r>
              <a:rPr lang="en-US" altLang="en-US" sz="1800" i="1" dirty="0"/>
              <a:t> = </a:t>
            </a:r>
            <a:r>
              <a:rPr lang="en-US" altLang="en-US" sz="1800" dirty="0" err="1"/>
              <a:t>x.</a:t>
            </a:r>
            <a:r>
              <a:rPr lang="en-US" altLang="en-US" sz="1800" b="1" dirty="0" err="1">
                <a:solidFill>
                  <a:srgbClr val="FF0000"/>
                </a:solidFill>
              </a:rPr>
              <a:t>compare_and_swap</a:t>
            </a:r>
            <a:r>
              <a:rPr lang="en-US" altLang="en-US" sz="1800" dirty="0"/>
              <a:t>(</a:t>
            </a:r>
            <a:r>
              <a:rPr lang="en-US" altLang="en-US" sz="1800" i="1" dirty="0" err="1"/>
              <a:t>new_value,comparand</a:t>
            </a:r>
            <a:r>
              <a:rPr lang="en-US" altLang="en-US" sz="1800" dirty="0"/>
              <a:t>) </a:t>
            </a:r>
          </a:p>
          <a:p>
            <a:pPr lvl="1" eaLnBrk="1" hangingPunct="1"/>
            <a:r>
              <a:rPr lang="en-US" altLang="en-US" sz="1800" i="1" dirty="0" err="1"/>
              <a:t>old_value</a:t>
            </a:r>
            <a:r>
              <a:rPr lang="en-US" altLang="en-US" sz="1800" i="1" dirty="0"/>
              <a:t> =</a:t>
            </a:r>
            <a:r>
              <a:rPr lang="en-US" altLang="en-US" sz="1800" i="1" dirty="0">
                <a:solidFill>
                  <a:schemeClr val="folHlink"/>
                </a:solidFill>
              </a:rPr>
              <a:t> </a:t>
            </a:r>
            <a:r>
              <a:rPr lang="en-US" altLang="en-US" sz="1800" i="1" dirty="0" err="1">
                <a:solidFill>
                  <a:schemeClr val="folHlink"/>
                </a:solidFill>
              </a:rPr>
              <a:t>x.</a:t>
            </a:r>
            <a:r>
              <a:rPr lang="en-US" altLang="en-US" sz="1800" b="1" dirty="0" err="1">
                <a:solidFill>
                  <a:srgbClr val="FF0000"/>
                </a:solidFill>
              </a:rPr>
              <a:t>fetch_and_add</a:t>
            </a:r>
            <a:r>
              <a:rPr lang="en-US" altLang="en-US" sz="1800" dirty="0"/>
              <a:t>(</a:t>
            </a:r>
            <a:r>
              <a:rPr lang="en-US" altLang="en-US" sz="1800" i="1" dirty="0"/>
              <a:t>addend</a:t>
            </a:r>
            <a:r>
              <a:rPr lang="en-US" altLang="en-US" sz="1800" dirty="0"/>
              <a:t>)</a:t>
            </a:r>
          </a:p>
          <a:p>
            <a:pPr lvl="1" eaLnBrk="1" hangingPunct="1"/>
            <a:r>
              <a:rPr lang="en-US" altLang="en-US" sz="1800" i="1" dirty="0" err="1"/>
              <a:t>old_value</a:t>
            </a:r>
            <a:r>
              <a:rPr lang="en-US" altLang="en-US" sz="1800" i="1" dirty="0"/>
              <a:t> =</a:t>
            </a:r>
            <a:r>
              <a:rPr lang="en-US" altLang="en-US" sz="1800" i="1" dirty="0">
                <a:solidFill>
                  <a:schemeClr val="folHlink"/>
                </a:solidFill>
              </a:rPr>
              <a:t> </a:t>
            </a:r>
            <a:r>
              <a:rPr lang="en-US" altLang="en-US" sz="1800" i="1" dirty="0" err="1">
                <a:solidFill>
                  <a:schemeClr val="folHlink"/>
                </a:solidFill>
              </a:rPr>
              <a:t>x.</a:t>
            </a:r>
            <a:r>
              <a:rPr lang="en-US" altLang="en-US" sz="1800" b="1" dirty="0" err="1">
                <a:solidFill>
                  <a:srgbClr val="FF0000"/>
                </a:solidFill>
              </a:rPr>
              <a:t>fetch_and_store</a:t>
            </a:r>
            <a:r>
              <a:rPr lang="en-US" altLang="en-US" sz="1800" dirty="0"/>
              <a:t>(</a:t>
            </a:r>
            <a:r>
              <a:rPr lang="en-US" altLang="en-US" sz="1800" i="1" dirty="0" err="1"/>
              <a:t>new_value</a:t>
            </a:r>
            <a:endParaRPr lang="en-US" altLang="en-US" sz="1800" dirty="0"/>
          </a:p>
          <a:p>
            <a:pPr lvl="1" eaLnBrk="1" hangingPunct="1">
              <a:buFont typeface="Times" panose="02020603050405020304" pitchFamily="18" charset="0"/>
              <a:buNone/>
            </a:pPr>
            <a:r>
              <a:rPr lang="en-US" altLang="en-US" dirty="0"/>
              <a:t>Also supports atomic read, write, =, ++, </a:t>
            </a:r>
            <a:r>
              <a:rPr lang="en-US" altLang="en-US" dirty="0">
                <a:sym typeface="Symbol" panose="05050102010706020507" pitchFamily="18" charset="2"/>
              </a:rPr>
              <a:t>--</a:t>
            </a:r>
            <a:r>
              <a:rPr lang="en-US" altLang="en-US" dirty="0"/>
              <a:t>, +=, -=</a:t>
            </a:r>
          </a:p>
          <a:p>
            <a:pPr eaLnBrk="1" hangingPunct="1"/>
            <a:endParaRPr lang="en-US" altLang="en-US" dirty="0"/>
          </a:p>
          <a:p>
            <a:pPr lvl="1" eaLnBrk="1" hangingPunct="1">
              <a:buFont typeface="Times" panose="02020603050405020304" pitchFamily="18" charset="0"/>
              <a:buNone/>
            </a:pPr>
            <a:endParaRPr lang="en-US" altLang="en-US" dirty="0"/>
          </a:p>
        </p:txBody>
      </p:sp>
      <p:sp>
        <p:nvSpPr>
          <p:cNvPr id="796677" name="Rectangle 5"/>
          <p:cNvSpPr>
            <a:spLocks noChangeArrowheads="1"/>
          </p:cNvSpPr>
          <p:nvPr/>
        </p:nvSpPr>
        <p:spPr bwMode="auto">
          <a:xfrm>
            <a:off x="2286001" y="4209876"/>
            <a:ext cx="3373437" cy="226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a:spcBef>
                <a:spcPct val="60000"/>
              </a:spcBef>
              <a:defRPr sz="2000">
                <a:solidFill>
                  <a:schemeClr val="tx1"/>
                </a:solidFill>
                <a:latin typeface="Verdana" panose="020B0604030504040204" pitchFamily="34" charset="0"/>
              </a:defRPr>
            </a:lvl1pPr>
            <a:lvl2pPr marL="246063" indent="-244475" algn="l">
              <a:spcBef>
                <a:spcPct val="40000"/>
              </a:spcBef>
              <a:buSzPct val="125000"/>
              <a:buFont typeface="Times" panose="02020603050405020304" pitchFamily="18" charset="0"/>
              <a:buChar char="•"/>
              <a:defRPr sz="2000">
                <a:solidFill>
                  <a:schemeClr val="tx1"/>
                </a:solidFill>
                <a:latin typeface="Verdana" panose="020B0604030504040204" pitchFamily="34" charset="0"/>
              </a:defRPr>
            </a:lvl2pPr>
            <a:lvl3pPr marL="571500" indent="-323850" algn="l">
              <a:spcBef>
                <a:spcPct val="20000"/>
              </a:spcBef>
              <a:buChar char="–"/>
              <a:defRPr>
                <a:solidFill>
                  <a:schemeClr val="tx1"/>
                </a:solidFill>
                <a:latin typeface="Verdana" panose="020B0604030504040204" pitchFamily="34" charset="0"/>
              </a:defRPr>
            </a:lvl3pPr>
            <a:lvl4pPr marL="725488" indent="-152400" algn="l">
              <a:spcBef>
                <a:spcPct val="20000"/>
              </a:spcBef>
              <a:buFont typeface="Times" panose="02020603050405020304" pitchFamily="18" charset="0"/>
              <a:buChar char="•"/>
              <a:defRPr>
                <a:solidFill>
                  <a:schemeClr val="tx1"/>
                </a:solidFill>
                <a:latin typeface="Verdana" panose="020B0604030504040204" pitchFamily="34" charset="0"/>
              </a:defRPr>
            </a:lvl4pPr>
            <a:lvl5pPr marL="1136650" indent="-409575" algn="l">
              <a:spcBef>
                <a:spcPct val="20000"/>
              </a:spcBef>
              <a:buChar char="–"/>
              <a:defRPr>
                <a:solidFill>
                  <a:schemeClr val="tx1"/>
                </a:solidFill>
                <a:latin typeface="Verdana" panose="020B0604030504040204" pitchFamily="34" charset="0"/>
              </a:defRPr>
            </a:lvl5pPr>
            <a:lvl6pPr marL="1593850" indent="-409575" eaLnBrk="0" fontAlgn="base" hangingPunct="0">
              <a:spcBef>
                <a:spcPct val="20000"/>
              </a:spcBef>
              <a:spcAft>
                <a:spcPct val="0"/>
              </a:spcAft>
              <a:buChar char="–"/>
              <a:defRPr>
                <a:solidFill>
                  <a:schemeClr val="tx1"/>
                </a:solidFill>
                <a:latin typeface="Verdana" panose="020B0604030504040204" pitchFamily="34" charset="0"/>
              </a:defRPr>
            </a:lvl6pPr>
            <a:lvl7pPr marL="2051050" indent="-409575" eaLnBrk="0" fontAlgn="base" hangingPunct="0">
              <a:spcBef>
                <a:spcPct val="20000"/>
              </a:spcBef>
              <a:spcAft>
                <a:spcPct val="0"/>
              </a:spcAft>
              <a:buChar char="–"/>
              <a:defRPr>
                <a:solidFill>
                  <a:schemeClr val="tx1"/>
                </a:solidFill>
                <a:latin typeface="Verdana" panose="020B0604030504040204" pitchFamily="34" charset="0"/>
              </a:defRPr>
            </a:lvl7pPr>
            <a:lvl8pPr marL="2508250" indent="-409575" eaLnBrk="0" fontAlgn="base" hangingPunct="0">
              <a:spcBef>
                <a:spcPct val="20000"/>
              </a:spcBef>
              <a:spcAft>
                <a:spcPct val="0"/>
              </a:spcAft>
              <a:buChar char="–"/>
              <a:defRPr>
                <a:solidFill>
                  <a:schemeClr val="tx1"/>
                </a:solidFill>
                <a:latin typeface="Verdana" panose="020B0604030504040204" pitchFamily="34" charset="0"/>
              </a:defRPr>
            </a:lvl8pPr>
            <a:lvl9pPr marL="2965450" indent="-409575" eaLnBrk="0" fontAlgn="base" hangingPunct="0">
              <a:spcBef>
                <a:spcPct val="20000"/>
              </a:spcBef>
              <a:spcAft>
                <a:spcPct val="0"/>
              </a:spcAft>
              <a:buChar char="–"/>
              <a:defRPr>
                <a:solidFill>
                  <a:schemeClr val="tx1"/>
                </a:solidFill>
                <a:latin typeface="Verdana" panose="020B0604030504040204" pitchFamily="34" charset="0"/>
              </a:defRPr>
            </a:lvl9pPr>
          </a:lstStyle>
          <a:p>
            <a:pPr eaLnBrk="1" hangingPunct="1">
              <a:spcBef>
                <a:spcPct val="0"/>
              </a:spcBef>
            </a:pPr>
            <a:r>
              <a:rPr lang="en-US" altLang="en-US" sz="1800" dirty="0" err="1"/>
              <a:t>struct</a:t>
            </a:r>
            <a:r>
              <a:rPr lang="en-US" altLang="en-US" sz="1800" dirty="0"/>
              <a:t> Foo {</a:t>
            </a:r>
          </a:p>
          <a:p>
            <a:pPr eaLnBrk="1" hangingPunct="1">
              <a:spcBef>
                <a:spcPct val="0"/>
              </a:spcBef>
            </a:pPr>
            <a:r>
              <a:rPr lang="en-US" altLang="en-US" sz="1800" dirty="0"/>
              <a:t>    </a:t>
            </a:r>
            <a:r>
              <a:rPr lang="en-US" altLang="en-US" sz="1800" dirty="0">
                <a:solidFill>
                  <a:schemeClr val="folHlink"/>
                </a:solidFill>
              </a:rPr>
              <a:t>atomic</a:t>
            </a:r>
            <a:r>
              <a:rPr lang="en-US" altLang="en-US" sz="1800" dirty="0"/>
              <a:t>&lt;</a:t>
            </a:r>
            <a:r>
              <a:rPr lang="en-US" altLang="en-US" sz="1800" dirty="0" err="1"/>
              <a:t>int</a:t>
            </a:r>
            <a:r>
              <a:rPr lang="en-US" altLang="en-US" sz="1800" dirty="0"/>
              <a:t>&gt; </a:t>
            </a:r>
            <a:r>
              <a:rPr lang="en-US" altLang="en-US" sz="1800" dirty="0" err="1"/>
              <a:t>refcount</a:t>
            </a:r>
            <a:r>
              <a:rPr lang="en-US" altLang="en-US" sz="1800" dirty="0"/>
              <a:t>;</a:t>
            </a:r>
          </a:p>
          <a:p>
            <a:pPr eaLnBrk="1" hangingPunct="1">
              <a:spcBef>
                <a:spcPct val="0"/>
              </a:spcBef>
            </a:pPr>
            <a:r>
              <a:rPr lang="en-US" altLang="en-US" sz="1800" dirty="0"/>
              <a:t>};</a:t>
            </a:r>
          </a:p>
          <a:p>
            <a:pPr lvl="1" eaLnBrk="1" hangingPunct="1">
              <a:spcBef>
                <a:spcPct val="0"/>
              </a:spcBef>
              <a:buFont typeface="Times" panose="02020603050405020304" pitchFamily="18" charset="0"/>
              <a:buNone/>
            </a:pPr>
            <a:endParaRPr lang="en-US" altLang="en-US" sz="1800" dirty="0"/>
          </a:p>
          <a:p>
            <a:pPr eaLnBrk="1" hangingPunct="1">
              <a:spcBef>
                <a:spcPct val="0"/>
              </a:spcBef>
            </a:pPr>
            <a:r>
              <a:rPr lang="en-US" altLang="en-US" sz="1800" dirty="0"/>
              <a:t>void </a:t>
            </a:r>
            <a:r>
              <a:rPr lang="en-US" altLang="en-US" sz="1800" dirty="0" err="1"/>
              <a:t>RemoveRef</a:t>
            </a:r>
            <a:r>
              <a:rPr lang="en-US" altLang="en-US" sz="1800" dirty="0"/>
              <a:t> (Foo* p) {</a:t>
            </a:r>
          </a:p>
          <a:p>
            <a:pPr lvl="1" eaLnBrk="1" hangingPunct="1">
              <a:spcBef>
                <a:spcPct val="0"/>
              </a:spcBef>
              <a:buFont typeface="Times" panose="02020603050405020304" pitchFamily="18" charset="0"/>
              <a:buNone/>
            </a:pPr>
            <a:r>
              <a:rPr lang="en-US" altLang="en-US" sz="1800" dirty="0"/>
              <a:t>    if (</a:t>
            </a:r>
            <a:r>
              <a:rPr lang="en-US" altLang="en-US" sz="1800" dirty="0">
                <a:solidFill>
                  <a:schemeClr val="folHlink"/>
                </a:solidFill>
              </a:rPr>
              <a:t>--</a:t>
            </a:r>
            <a:r>
              <a:rPr lang="en-US" altLang="en-US" sz="1800" dirty="0"/>
              <a:t>p-&gt;</a:t>
            </a:r>
            <a:r>
              <a:rPr lang="en-US" altLang="en-US" sz="1800" dirty="0" err="1"/>
              <a:t>refcount</a:t>
            </a:r>
            <a:r>
              <a:rPr lang="en-US" altLang="en-US" sz="1800" dirty="0"/>
              <a:t>==0) </a:t>
            </a:r>
          </a:p>
          <a:p>
            <a:pPr lvl="1" eaLnBrk="1" hangingPunct="1">
              <a:spcBef>
                <a:spcPct val="0"/>
              </a:spcBef>
              <a:buFont typeface="Times" panose="02020603050405020304" pitchFamily="18" charset="0"/>
              <a:buNone/>
            </a:pPr>
            <a:r>
              <a:rPr lang="en-US" altLang="en-US" sz="1800" dirty="0"/>
              <a:t>        delete &amp;p;</a:t>
            </a:r>
          </a:p>
          <a:p>
            <a:pPr lvl="1" eaLnBrk="1" hangingPunct="1">
              <a:spcBef>
                <a:spcPct val="0"/>
              </a:spcBef>
              <a:buFont typeface="Times" panose="02020603050405020304" pitchFamily="18" charset="0"/>
              <a:buNone/>
            </a:pPr>
            <a:r>
              <a:rPr lang="en-US" altLang="en-US" sz="1800" dirty="0"/>
              <a:t>}</a:t>
            </a:r>
          </a:p>
        </p:txBody>
      </p:sp>
      <p:sp>
        <p:nvSpPr>
          <p:cNvPr id="796679" name="Text Box 7"/>
          <p:cNvSpPr txBox="1">
            <a:spLocks noChangeArrowheads="1"/>
          </p:cNvSpPr>
          <p:nvPr/>
        </p:nvSpPr>
        <p:spPr bwMode="auto">
          <a:xfrm>
            <a:off x="5867401" y="4856887"/>
            <a:ext cx="425767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000">
                <a:solidFill>
                  <a:schemeClr val="tx1"/>
                </a:solidFill>
                <a:latin typeface="Verdana" panose="020B0604030504040204" pitchFamily="34" charset="0"/>
              </a:defRPr>
            </a:lvl1pPr>
            <a:lvl2pPr>
              <a:defRPr sz="1000">
                <a:solidFill>
                  <a:schemeClr val="tx1"/>
                </a:solidFill>
                <a:latin typeface="Verdana" panose="020B0604030504040204" pitchFamily="34" charset="0"/>
              </a:defRPr>
            </a:lvl2pPr>
            <a:lvl3pPr marL="1143000" indent="-228600">
              <a:defRPr sz="1000">
                <a:solidFill>
                  <a:schemeClr val="tx1"/>
                </a:solidFill>
                <a:latin typeface="Verdana" panose="020B0604030504040204" pitchFamily="34" charset="0"/>
              </a:defRPr>
            </a:lvl3pPr>
            <a:lvl4pPr marL="1600200" indent="-228600">
              <a:defRPr sz="1000">
                <a:solidFill>
                  <a:schemeClr val="tx1"/>
                </a:solidFill>
                <a:latin typeface="Verdana" panose="020B0604030504040204" pitchFamily="34" charset="0"/>
              </a:defRPr>
            </a:lvl4pPr>
            <a:lvl5pPr marL="2057400" indent="-228600">
              <a:defRPr sz="1000">
                <a:solidFill>
                  <a:schemeClr val="tx1"/>
                </a:solidFill>
                <a:latin typeface="Verdana" panose="020B0604030504040204" pitchFamily="34" charset="0"/>
              </a:defRPr>
            </a:lvl5pPr>
            <a:lvl6pPr marL="2514600" indent="-228600" algn="ctr" eaLnBrk="0" fontAlgn="base" hangingPunct="0">
              <a:spcBef>
                <a:spcPct val="0"/>
              </a:spcBef>
              <a:spcAft>
                <a:spcPct val="0"/>
              </a:spcAft>
              <a:defRPr sz="1000">
                <a:solidFill>
                  <a:schemeClr val="tx1"/>
                </a:solidFill>
                <a:latin typeface="Verdana" panose="020B0604030504040204" pitchFamily="34" charset="0"/>
              </a:defRPr>
            </a:lvl6pPr>
            <a:lvl7pPr marL="2971800" indent="-228600" algn="ctr" eaLnBrk="0" fontAlgn="base" hangingPunct="0">
              <a:spcBef>
                <a:spcPct val="0"/>
              </a:spcBef>
              <a:spcAft>
                <a:spcPct val="0"/>
              </a:spcAft>
              <a:defRPr sz="1000">
                <a:solidFill>
                  <a:schemeClr val="tx1"/>
                </a:solidFill>
                <a:latin typeface="Verdana" panose="020B0604030504040204" pitchFamily="34" charset="0"/>
              </a:defRPr>
            </a:lvl7pPr>
            <a:lvl8pPr marL="3429000" indent="-228600" algn="ctr" eaLnBrk="0" fontAlgn="base" hangingPunct="0">
              <a:spcBef>
                <a:spcPct val="0"/>
              </a:spcBef>
              <a:spcAft>
                <a:spcPct val="0"/>
              </a:spcAft>
              <a:defRPr sz="1000">
                <a:solidFill>
                  <a:schemeClr val="tx1"/>
                </a:solidFill>
                <a:latin typeface="Verdana" panose="020B0604030504040204" pitchFamily="34" charset="0"/>
              </a:defRPr>
            </a:lvl8pPr>
            <a:lvl9pPr marL="3886200" indent="-228600" algn="ctr" eaLnBrk="0" fontAlgn="base" hangingPunct="0">
              <a:spcBef>
                <a:spcPct val="0"/>
              </a:spcBef>
              <a:spcAft>
                <a:spcPct val="0"/>
              </a:spcAft>
              <a:defRPr sz="1000">
                <a:solidFill>
                  <a:schemeClr val="tx1"/>
                </a:solidFill>
                <a:latin typeface="Verdana" panose="020B0604030504040204" pitchFamily="34" charset="0"/>
              </a:defRPr>
            </a:lvl9pPr>
          </a:lstStyle>
          <a:p>
            <a:pPr algn="l"/>
            <a:r>
              <a:rPr lang="en-US" altLang="en-US" sz="1800" b="1" dirty="0"/>
              <a:t>//</a:t>
            </a:r>
            <a:r>
              <a:rPr lang="en-US" altLang="en-US" sz="1800" dirty="0"/>
              <a:t> </a:t>
            </a:r>
            <a:r>
              <a:rPr lang="en-US" altLang="en-US" sz="1800" b="1" dirty="0"/>
              <a:t>WRONG (Has race!)</a:t>
            </a:r>
          </a:p>
          <a:p>
            <a:pPr algn="l"/>
            <a:r>
              <a:rPr lang="en-US" altLang="en-US" sz="1800" dirty="0"/>
              <a:t>void </a:t>
            </a:r>
            <a:r>
              <a:rPr lang="en-US" altLang="en-US" sz="1800" dirty="0" err="1"/>
              <a:t>RemoveRef</a:t>
            </a:r>
            <a:r>
              <a:rPr lang="en-US" altLang="en-US" sz="1800" dirty="0"/>
              <a:t>( Foo&amp; p ) {</a:t>
            </a:r>
          </a:p>
          <a:p>
            <a:pPr algn="l"/>
            <a:r>
              <a:rPr lang="en-US" altLang="en-US" sz="1800" dirty="0"/>
              <a:t>    </a:t>
            </a:r>
            <a:r>
              <a:rPr lang="en-US" altLang="en-US" sz="1800" dirty="0">
                <a:solidFill>
                  <a:schemeClr val="folHlink"/>
                </a:solidFill>
              </a:rPr>
              <a:t>--</a:t>
            </a:r>
            <a:r>
              <a:rPr lang="en-US" altLang="en-US" sz="1800" dirty="0" err="1"/>
              <a:t>p.refcount</a:t>
            </a:r>
            <a:r>
              <a:rPr lang="en-US" altLang="en-US" sz="1800" dirty="0"/>
              <a:t>;</a:t>
            </a:r>
          </a:p>
          <a:p>
            <a:pPr algn="l"/>
            <a:r>
              <a:rPr lang="en-US" altLang="en-US" sz="1800" dirty="0"/>
              <a:t>    if (</a:t>
            </a:r>
            <a:r>
              <a:rPr lang="en-US" altLang="en-US" sz="1800" dirty="0" err="1"/>
              <a:t>p.refcount</a:t>
            </a:r>
            <a:r>
              <a:rPr lang="en-US" altLang="en-US" sz="1800" dirty="0"/>
              <a:t> ==0)</a:t>
            </a:r>
          </a:p>
          <a:p>
            <a:pPr algn="l"/>
            <a:r>
              <a:rPr lang="en-US" altLang="en-US" sz="1800" dirty="0"/>
              <a:t>        delete &amp;p;</a:t>
            </a:r>
          </a:p>
          <a:p>
            <a:pPr lvl="1" algn="l"/>
            <a:r>
              <a:rPr lang="en-US" altLang="en-US" sz="1800" dirty="0"/>
              <a:t>}</a:t>
            </a:r>
          </a:p>
        </p:txBody>
      </p:sp>
      <p:sp>
        <p:nvSpPr>
          <p:cNvPr id="2" name="灯片编号占位符 1">
            <a:extLst>
              <a:ext uri="{FF2B5EF4-FFF2-40B4-BE49-F238E27FC236}">
                <a16:creationId xmlns:a16="http://schemas.microsoft.com/office/drawing/2014/main" id="{491AA9E4-B483-47E4-B19A-8B6F7C17FEDA}"/>
              </a:ext>
            </a:extLst>
          </p:cNvPr>
          <p:cNvSpPr>
            <a:spLocks noGrp="1"/>
          </p:cNvSpPr>
          <p:nvPr>
            <p:ph type="sldNum" sz="quarter" idx="12"/>
          </p:nvPr>
        </p:nvSpPr>
        <p:spPr/>
        <p:txBody>
          <a:bodyPr/>
          <a:lstStyle/>
          <a:p>
            <a:fld id="{838759A6-4310-42B8-8FEF-8113EE3D32AF}" type="slidenum">
              <a:rPr lang="zh-CN" altLang="en-US" smtClean="0"/>
              <a:t>100</a:t>
            </a:fld>
            <a:endParaRPr lang="zh-CN" altLang="en-US"/>
          </a:p>
        </p:txBody>
      </p:sp>
    </p:spTree>
    <p:extLst>
      <p:ext uri="{BB962C8B-B14F-4D97-AF65-F5344CB8AC3E}">
        <p14:creationId xmlns:p14="http://schemas.microsoft.com/office/powerpoint/2010/main" val="2323343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66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66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6679">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96679">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96679">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96679">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9667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9667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7" grpId="0"/>
      <p:bldP spid="796679"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pPr eaLnBrk="1" hangingPunct="1"/>
            <a:r>
              <a:rPr lang="en-US" altLang="zh-CN">
                <a:ea typeface="SimSun" pitchFamily="2" charset="-122"/>
              </a:rPr>
              <a:t>Scalable Memory Allocators</a:t>
            </a:r>
          </a:p>
        </p:txBody>
      </p:sp>
      <p:sp>
        <p:nvSpPr>
          <p:cNvPr id="69636" name="Rectangle 3"/>
          <p:cNvSpPr>
            <a:spLocks noGrp="1" noChangeArrowheads="1"/>
          </p:cNvSpPr>
          <p:nvPr>
            <p:ph type="body" idx="1"/>
          </p:nvPr>
        </p:nvSpPr>
        <p:spPr/>
        <p:txBody>
          <a:bodyPr>
            <a:normAutofit/>
          </a:bodyPr>
          <a:lstStyle/>
          <a:p>
            <a:pPr eaLnBrk="1" hangingPunct="1">
              <a:lnSpc>
                <a:spcPct val="90000"/>
              </a:lnSpc>
            </a:pPr>
            <a:r>
              <a:rPr lang="en-US" altLang="zh-CN" dirty="0">
                <a:ea typeface="SimSun" pitchFamily="2" charset="-122"/>
              </a:rPr>
              <a:t>Serial memory allocation can easily become a bottleneck in multithreaded applications</a:t>
            </a:r>
          </a:p>
          <a:p>
            <a:pPr lvl="1" eaLnBrk="1" hangingPunct="1">
              <a:lnSpc>
                <a:spcPct val="90000"/>
              </a:lnSpc>
            </a:pPr>
            <a:r>
              <a:rPr lang="en-US" altLang="zh-CN" dirty="0">
                <a:ea typeface="SimSun" pitchFamily="2" charset="-122"/>
              </a:rPr>
              <a:t>Threads require mutual exclusion into shared heap</a:t>
            </a:r>
          </a:p>
          <a:p>
            <a:pPr eaLnBrk="1" hangingPunct="1">
              <a:lnSpc>
                <a:spcPct val="90000"/>
              </a:lnSpc>
            </a:pPr>
            <a:r>
              <a:rPr lang="en-US" altLang="zh-CN" dirty="0">
                <a:ea typeface="SimSun" pitchFamily="2" charset="-122"/>
              </a:rPr>
              <a:t>TBB offers two choices for scalable memory allocation</a:t>
            </a:r>
          </a:p>
          <a:p>
            <a:pPr lvl="1" eaLnBrk="1" hangingPunct="1">
              <a:lnSpc>
                <a:spcPct val="90000"/>
              </a:lnSpc>
            </a:pPr>
            <a:r>
              <a:rPr lang="en-US" altLang="zh-CN" dirty="0">
                <a:ea typeface="SimSun" pitchFamily="2" charset="-122"/>
              </a:rPr>
              <a:t>Similar to the STL template class </a:t>
            </a:r>
            <a:r>
              <a:rPr lang="en-US" altLang="zh-CN" b="1" dirty="0" err="1">
                <a:latin typeface="Courier New" pitchFamily="49" charset="0"/>
                <a:ea typeface="SimSun" pitchFamily="2" charset="-122"/>
              </a:rPr>
              <a:t>std</a:t>
            </a:r>
            <a:r>
              <a:rPr lang="en-US" altLang="zh-CN" b="1" dirty="0">
                <a:latin typeface="Courier New" pitchFamily="49" charset="0"/>
                <a:ea typeface="SimSun" pitchFamily="2" charset="-122"/>
              </a:rPr>
              <a:t>::allocator</a:t>
            </a:r>
          </a:p>
          <a:p>
            <a:pPr lvl="1" eaLnBrk="1" hangingPunct="1">
              <a:lnSpc>
                <a:spcPct val="90000"/>
              </a:lnSpc>
            </a:pPr>
            <a:r>
              <a:rPr lang="en-US" altLang="zh-CN" b="1" dirty="0" err="1">
                <a:solidFill>
                  <a:srgbClr val="006600"/>
                </a:solidFill>
                <a:latin typeface="Courier New" pitchFamily="49" charset="0"/>
                <a:ea typeface="SimSun" pitchFamily="2" charset="-122"/>
              </a:rPr>
              <a:t>scalable_allocator</a:t>
            </a:r>
            <a:endParaRPr lang="en-US" altLang="zh-CN" b="1" dirty="0">
              <a:solidFill>
                <a:srgbClr val="006600"/>
              </a:solidFill>
              <a:latin typeface="Courier New" pitchFamily="49" charset="0"/>
              <a:ea typeface="SimSun" pitchFamily="2" charset="-122"/>
            </a:endParaRPr>
          </a:p>
          <a:p>
            <a:pPr lvl="2" eaLnBrk="1" hangingPunct="1">
              <a:lnSpc>
                <a:spcPct val="90000"/>
              </a:lnSpc>
            </a:pPr>
            <a:r>
              <a:rPr lang="en-US" altLang="zh-CN" dirty="0">
                <a:ea typeface="SimSun" pitchFamily="2" charset="-122"/>
              </a:rPr>
              <a:t>Offers scalability, but not protection from false sharing</a:t>
            </a:r>
          </a:p>
          <a:p>
            <a:pPr lvl="2" eaLnBrk="1" hangingPunct="1">
              <a:lnSpc>
                <a:spcPct val="90000"/>
              </a:lnSpc>
            </a:pPr>
            <a:r>
              <a:rPr lang="en-US" altLang="zh-CN" dirty="0">
                <a:ea typeface="SimSun" pitchFamily="2" charset="-122"/>
              </a:rPr>
              <a:t>Memory is returned to each thread from a separate pool</a:t>
            </a:r>
          </a:p>
          <a:p>
            <a:pPr lvl="1" eaLnBrk="1" hangingPunct="1">
              <a:lnSpc>
                <a:spcPct val="90000"/>
              </a:lnSpc>
            </a:pPr>
            <a:r>
              <a:rPr lang="en-US" altLang="zh-CN" b="1" dirty="0" err="1">
                <a:solidFill>
                  <a:srgbClr val="006600"/>
                </a:solidFill>
                <a:latin typeface="Courier New" pitchFamily="49" charset="0"/>
                <a:ea typeface="SimSun" pitchFamily="2" charset="-122"/>
              </a:rPr>
              <a:t>cache_aligned_allocator</a:t>
            </a:r>
            <a:endParaRPr lang="en-US" altLang="zh-CN" b="1" dirty="0">
              <a:solidFill>
                <a:srgbClr val="006600"/>
              </a:solidFill>
              <a:latin typeface="Courier New" pitchFamily="49" charset="0"/>
              <a:ea typeface="SimSun" pitchFamily="2" charset="-122"/>
            </a:endParaRPr>
          </a:p>
          <a:p>
            <a:pPr lvl="2" eaLnBrk="1" hangingPunct="1">
              <a:lnSpc>
                <a:spcPct val="90000"/>
              </a:lnSpc>
            </a:pPr>
            <a:r>
              <a:rPr lang="en-US" altLang="zh-CN" dirty="0">
                <a:ea typeface="SimSun" pitchFamily="2" charset="-122"/>
              </a:rPr>
              <a:t>Offers both scalability and false sharing protection</a:t>
            </a:r>
          </a:p>
        </p:txBody>
      </p:sp>
      <p:sp>
        <p:nvSpPr>
          <p:cNvPr id="2" name="灯片编号占位符 1">
            <a:extLst>
              <a:ext uri="{FF2B5EF4-FFF2-40B4-BE49-F238E27FC236}">
                <a16:creationId xmlns:a16="http://schemas.microsoft.com/office/drawing/2014/main" id="{AA5CAAA5-3A54-4043-BB2B-18AFB11E38EF}"/>
              </a:ext>
            </a:extLst>
          </p:cNvPr>
          <p:cNvSpPr>
            <a:spLocks noGrp="1"/>
          </p:cNvSpPr>
          <p:nvPr>
            <p:ph type="sldNum" sz="quarter" idx="12"/>
          </p:nvPr>
        </p:nvSpPr>
        <p:spPr/>
        <p:txBody>
          <a:bodyPr/>
          <a:lstStyle/>
          <a:p>
            <a:fld id="{838759A6-4310-42B8-8FEF-8113EE3D32AF}" type="slidenum">
              <a:rPr lang="zh-CN" altLang="en-US" smtClean="0"/>
              <a:t>101</a:t>
            </a:fld>
            <a:endParaRPr lang="zh-CN" altLang="en-US"/>
          </a:p>
        </p:txBody>
      </p:sp>
    </p:spTree>
    <p:extLst>
      <p:ext uri="{BB962C8B-B14F-4D97-AF65-F5344CB8AC3E}">
        <p14:creationId xmlns:p14="http://schemas.microsoft.com/office/powerpoint/2010/main" val="44647216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pPr eaLnBrk="1" hangingPunct="1"/>
            <a:r>
              <a:rPr lang="en-US" altLang="zh-CN">
                <a:ea typeface="SimSun" pitchFamily="2" charset="-122"/>
              </a:rPr>
              <a:t>Methods for </a:t>
            </a:r>
            <a:r>
              <a:rPr lang="en-US" altLang="zh-CN">
                <a:latin typeface="Courier New" pitchFamily="49" charset="0"/>
                <a:ea typeface="SimSun" pitchFamily="2" charset="-122"/>
              </a:rPr>
              <a:t>scalable_allocator </a:t>
            </a:r>
          </a:p>
        </p:txBody>
      </p:sp>
      <p:sp>
        <p:nvSpPr>
          <p:cNvPr id="70660" name="Rectangle 3"/>
          <p:cNvSpPr>
            <a:spLocks noGrp="1" noChangeArrowheads="1"/>
          </p:cNvSpPr>
          <p:nvPr>
            <p:ph type="body" idx="1"/>
          </p:nvPr>
        </p:nvSpPr>
        <p:spPr/>
        <p:txBody>
          <a:bodyPr>
            <a:normAutofit fontScale="92500" lnSpcReduction="20000"/>
          </a:bodyPr>
          <a:lstStyle/>
          <a:p>
            <a:pPr eaLnBrk="1" hangingPunct="1">
              <a:lnSpc>
                <a:spcPct val="90000"/>
              </a:lnSpc>
            </a:pPr>
            <a:r>
              <a:rPr lang="en-US" altLang="zh-CN" b="1">
                <a:latin typeface="Courier New" pitchFamily="49" charset="0"/>
                <a:ea typeface="SimSun" pitchFamily="2" charset="-122"/>
              </a:rPr>
              <a:t>#include “tbb/scalable_allocator.h”</a:t>
            </a:r>
          </a:p>
          <a:p>
            <a:pPr eaLnBrk="1" hangingPunct="1">
              <a:lnSpc>
                <a:spcPct val="90000"/>
              </a:lnSpc>
            </a:pPr>
            <a:r>
              <a:rPr lang="en-US" altLang="zh-CN" b="1">
                <a:latin typeface="Courier New" pitchFamily="49" charset="0"/>
                <a:ea typeface="SimSun" pitchFamily="2" charset="-122"/>
              </a:rPr>
              <a:t>template&lt;typename T&gt; class scalable_allocator;</a:t>
            </a:r>
          </a:p>
          <a:p>
            <a:pPr eaLnBrk="1" hangingPunct="1">
              <a:lnSpc>
                <a:spcPct val="90000"/>
              </a:lnSpc>
            </a:pPr>
            <a:endParaRPr lang="en-US" altLang="zh-CN" sz="900" b="1">
              <a:ea typeface="SimSun" pitchFamily="2" charset="-122"/>
            </a:endParaRPr>
          </a:p>
          <a:p>
            <a:pPr eaLnBrk="1" hangingPunct="1">
              <a:lnSpc>
                <a:spcPct val="90000"/>
              </a:lnSpc>
            </a:pPr>
            <a:r>
              <a:rPr lang="en-US" altLang="zh-CN">
                <a:ea typeface="SimSun" pitchFamily="2" charset="-122"/>
              </a:rPr>
              <a:t>Scalable versions of malloc, free, realloc, calloc</a:t>
            </a:r>
          </a:p>
          <a:p>
            <a:pPr lvl="1" eaLnBrk="1" hangingPunct="1">
              <a:lnSpc>
                <a:spcPct val="90000"/>
              </a:lnSpc>
            </a:pPr>
            <a:r>
              <a:rPr lang="en-US" altLang="zh-CN" sz="1200" b="1">
                <a:latin typeface="Courier New" pitchFamily="49" charset="0"/>
                <a:ea typeface="SimSun" pitchFamily="2" charset="-122"/>
              </a:rPr>
              <a:t>void</a:t>
            </a:r>
            <a:r>
              <a:rPr lang="en-US" altLang="zh-CN" sz="1200" b="1">
                <a:solidFill>
                  <a:srgbClr val="FFFF00"/>
                </a:solidFill>
                <a:latin typeface="Courier New" pitchFamily="49" charset="0"/>
                <a:ea typeface="SimSun" pitchFamily="2" charset="-122"/>
              </a:rPr>
              <a:t> </a:t>
            </a:r>
            <a:r>
              <a:rPr lang="en-US" altLang="zh-CN" sz="1200" b="1">
                <a:solidFill>
                  <a:srgbClr val="006600"/>
                </a:solidFill>
                <a:latin typeface="Courier New" pitchFamily="49" charset="0"/>
                <a:ea typeface="SimSun" pitchFamily="2" charset="-122"/>
              </a:rPr>
              <a:t>*scalable_malloc</a:t>
            </a:r>
            <a:r>
              <a:rPr lang="en-US" altLang="zh-CN" sz="1200" b="1">
                <a:latin typeface="Courier New" pitchFamily="49" charset="0"/>
                <a:ea typeface="SimSun" pitchFamily="2" charset="-122"/>
              </a:rPr>
              <a:t>( size_t size );</a:t>
            </a:r>
          </a:p>
          <a:p>
            <a:pPr lvl="1" eaLnBrk="1" hangingPunct="1">
              <a:lnSpc>
                <a:spcPct val="90000"/>
              </a:lnSpc>
            </a:pPr>
            <a:r>
              <a:rPr lang="en-US" altLang="zh-CN" sz="1200" b="1">
                <a:latin typeface="Courier New" pitchFamily="49" charset="0"/>
                <a:ea typeface="SimSun" pitchFamily="2" charset="-122"/>
              </a:rPr>
              <a:t>void</a:t>
            </a:r>
            <a:r>
              <a:rPr lang="en-US" altLang="zh-CN" sz="1200" b="1">
                <a:solidFill>
                  <a:srgbClr val="FFFF00"/>
                </a:solidFill>
                <a:latin typeface="Courier New" pitchFamily="49" charset="0"/>
                <a:ea typeface="SimSun" pitchFamily="2" charset="-122"/>
              </a:rPr>
              <a:t> </a:t>
            </a:r>
            <a:r>
              <a:rPr lang="en-US" altLang="zh-CN" sz="1200" b="1">
                <a:solidFill>
                  <a:srgbClr val="006600"/>
                </a:solidFill>
                <a:latin typeface="Courier New" pitchFamily="49" charset="0"/>
                <a:ea typeface="SimSun" pitchFamily="2" charset="-122"/>
              </a:rPr>
              <a:t>scalable_free</a:t>
            </a:r>
            <a:r>
              <a:rPr lang="en-US" altLang="zh-CN" sz="1200" b="1">
                <a:latin typeface="Courier New" pitchFamily="49" charset="0"/>
                <a:ea typeface="SimSun" pitchFamily="2" charset="-122"/>
              </a:rPr>
              <a:t>( void *ptr );</a:t>
            </a:r>
          </a:p>
          <a:p>
            <a:pPr lvl="1" eaLnBrk="1" hangingPunct="1">
              <a:lnSpc>
                <a:spcPct val="90000"/>
              </a:lnSpc>
            </a:pPr>
            <a:r>
              <a:rPr lang="en-US" altLang="zh-CN" sz="1200" b="1">
                <a:latin typeface="Courier New" pitchFamily="49" charset="0"/>
                <a:ea typeface="SimSun" pitchFamily="2" charset="-122"/>
              </a:rPr>
              <a:t>void</a:t>
            </a:r>
            <a:r>
              <a:rPr lang="en-US" altLang="zh-CN" sz="1200" b="1">
                <a:solidFill>
                  <a:srgbClr val="FFFF00"/>
                </a:solidFill>
                <a:latin typeface="Courier New" pitchFamily="49" charset="0"/>
                <a:ea typeface="SimSun" pitchFamily="2" charset="-122"/>
              </a:rPr>
              <a:t> </a:t>
            </a:r>
            <a:r>
              <a:rPr lang="en-US" altLang="zh-CN" sz="1200" b="1">
                <a:solidFill>
                  <a:srgbClr val="006600"/>
                </a:solidFill>
                <a:latin typeface="Courier New" pitchFamily="49" charset="0"/>
                <a:ea typeface="SimSun" pitchFamily="2" charset="-122"/>
              </a:rPr>
              <a:t>*scalable_realloc</a:t>
            </a:r>
            <a:r>
              <a:rPr lang="en-US" altLang="zh-CN" sz="1200" b="1">
                <a:latin typeface="Courier New" pitchFamily="49" charset="0"/>
                <a:ea typeface="SimSun" pitchFamily="2" charset="-122"/>
              </a:rPr>
              <a:t>(</a:t>
            </a:r>
            <a:r>
              <a:rPr lang="en-US" altLang="zh-CN" sz="1200" b="1">
                <a:solidFill>
                  <a:srgbClr val="FFFF00"/>
                </a:solidFill>
                <a:latin typeface="Courier New" pitchFamily="49" charset="0"/>
                <a:ea typeface="SimSun" pitchFamily="2" charset="-122"/>
              </a:rPr>
              <a:t> </a:t>
            </a:r>
            <a:r>
              <a:rPr lang="en-US" altLang="zh-CN" sz="1200" b="1">
                <a:latin typeface="Courier New" pitchFamily="49" charset="0"/>
                <a:ea typeface="SimSun" pitchFamily="2" charset="-122"/>
              </a:rPr>
              <a:t>void *ptr, size_t size );</a:t>
            </a:r>
          </a:p>
          <a:p>
            <a:pPr lvl="1" eaLnBrk="1" hangingPunct="1">
              <a:lnSpc>
                <a:spcPct val="90000"/>
              </a:lnSpc>
            </a:pPr>
            <a:r>
              <a:rPr lang="en-US" altLang="zh-CN" sz="1200" b="1">
                <a:latin typeface="Courier New" pitchFamily="49" charset="0"/>
                <a:ea typeface="SimSun" pitchFamily="2" charset="-122"/>
              </a:rPr>
              <a:t>void</a:t>
            </a:r>
            <a:r>
              <a:rPr lang="en-US" altLang="zh-CN" sz="1200" b="1">
                <a:solidFill>
                  <a:srgbClr val="FFFF00"/>
                </a:solidFill>
                <a:latin typeface="Courier New" pitchFamily="49" charset="0"/>
                <a:ea typeface="SimSun" pitchFamily="2" charset="-122"/>
              </a:rPr>
              <a:t> </a:t>
            </a:r>
            <a:r>
              <a:rPr lang="en-US" altLang="zh-CN" sz="1200" b="1">
                <a:solidFill>
                  <a:srgbClr val="006600"/>
                </a:solidFill>
                <a:latin typeface="Courier New" pitchFamily="49" charset="0"/>
                <a:ea typeface="SimSun" pitchFamily="2" charset="-122"/>
              </a:rPr>
              <a:t>*scalable_calloc</a:t>
            </a:r>
            <a:r>
              <a:rPr lang="en-US" altLang="zh-CN" sz="1200" b="1">
                <a:latin typeface="Courier New" pitchFamily="49" charset="0"/>
                <a:ea typeface="SimSun" pitchFamily="2" charset="-122"/>
              </a:rPr>
              <a:t>( size_t nobj, size_t size );</a:t>
            </a:r>
          </a:p>
          <a:p>
            <a:pPr lvl="1" eaLnBrk="1" hangingPunct="1">
              <a:lnSpc>
                <a:spcPct val="90000"/>
              </a:lnSpc>
            </a:pPr>
            <a:endParaRPr lang="en-US" altLang="zh-CN" sz="1200" b="1">
              <a:latin typeface="Courier New" pitchFamily="49" charset="0"/>
              <a:ea typeface="SimSun" pitchFamily="2" charset="-122"/>
            </a:endParaRPr>
          </a:p>
          <a:p>
            <a:pPr eaLnBrk="1" hangingPunct="1">
              <a:lnSpc>
                <a:spcPct val="90000"/>
              </a:lnSpc>
            </a:pPr>
            <a:r>
              <a:rPr lang="en-US" altLang="zh-CN">
                <a:ea typeface="SimSun" pitchFamily="2" charset="-122"/>
              </a:rPr>
              <a:t>STL allocator functionality</a:t>
            </a:r>
          </a:p>
          <a:p>
            <a:pPr lvl="1" eaLnBrk="1" hangingPunct="1">
              <a:lnSpc>
                <a:spcPct val="90000"/>
              </a:lnSpc>
            </a:pPr>
            <a:r>
              <a:rPr lang="en-US" altLang="zh-CN" b="1">
                <a:latin typeface="Courier New" pitchFamily="49" charset="0"/>
                <a:ea typeface="SimSun" pitchFamily="2" charset="-122"/>
              </a:rPr>
              <a:t>T* A::</a:t>
            </a:r>
            <a:r>
              <a:rPr lang="en-US" altLang="zh-CN" b="1">
                <a:solidFill>
                  <a:srgbClr val="006600"/>
                </a:solidFill>
                <a:latin typeface="Courier New" pitchFamily="49" charset="0"/>
                <a:ea typeface="SimSun" pitchFamily="2" charset="-122"/>
              </a:rPr>
              <a:t>allocate</a:t>
            </a:r>
            <a:r>
              <a:rPr lang="en-US" altLang="zh-CN" b="1">
                <a:latin typeface="Courier New" pitchFamily="49" charset="0"/>
                <a:ea typeface="SimSun" pitchFamily="2" charset="-122"/>
              </a:rPr>
              <a:t>( size_type n, void* hint=0 )</a:t>
            </a:r>
          </a:p>
          <a:p>
            <a:pPr lvl="2" eaLnBrk="1" hangingPunct="1">
              <a:lnSpc>
                <a:spcPct val="90000"/>
              </a:lnSpc>
            </a:pPr>
            <a:r>
              <a:rPr lang="en-US" altLang="zh-CN" sz="1400">
                <a:ea typeface="SimSun" pitchFamily="2" charset="-122"/>
              </a:rPr>
              <a:t>Allocate space for </a:t>
            </a:r>
            <a:r>
              <a:rPr lang="en-US" altLang="zh-CN" sz="1400" i="1">
                <a:ea typeface="SimSun" pitchFamily="2" charset="-122"/>
              </a:rPr>
              <a:t>n</a:t>
            </a:r>
            <a:r>
              <a:rPr lang="en-US" altLang="zh-CN" sz="1400">
                <a:ea typeface="SimSun" pitchFamily="2" charset="-122"/>
              </a:rPr>
              <a:t> values</a:t>
            </a:r>
          </a:p>
          <a:p>
            <a:pPr lvl="1" eaLnBrk="1" hangingPunct="1">
              <a:lnSpc>
                <a:spcPct val="90000"/>
              </a:lnSpc>
            </a:pPr>
            <a:r>
              <a:rPr lang="en-US" altLang="zh-CN" b="1">
                <a:latin typeface="Courier New" pitchFamily="49" charset="0"/>
                <a:ea typeface="SimSun" pitchFamily="2" charset="-122"/>
              </a:rPr>
              <a:t>void A::</a:t>
            </a:r>
            <a:r>
              <a:rPr lang="en-US" altLang="zh-CN" b="1">
                <a:solidFill>
                  <a:srgbClr val="006600"/>
                </a:solidFill>
                <a:latin typeface="Courier New" pitchFamily="49" charset="0"/>
                <a:ea typeface="SimSun" pitchFamily="2" charset="-122"/>
              </a:rPr>
              <a:t>deallocate</a:t>
            </a:r>
            <a:r>
              <a:rPr lang="en-US" altLang="zh-CN" b="1">
                <a:latin typeface="Courier New" pitchFamily="49" charset="0"/>
                <a:ea typeface="SimSun" pitchFamily="2" charset="-122"/>
              </a:rPr>
              <a:t>( T* p, size_t n )</a:t>
            </a:r>
          </a:p>
          <a:p>
            <a:pPr lvl="2" eaLnBrk="1" hangingPunct="1">
              <a:lnSpc>
                <a:spcPct val="90000"/>
              </a:lnSpc>
            </a:pPr>
            <a:r>
              <a:rPr lang="en-US" altLang="zh-CN" sz="1400">
                <a:ea typeface="SimSun" pitchFamily="2" charset="-122"/>
              </a:rPr>
              <a:t>Deallocate </a:t>
            </a:r>
            <a:r>
              <a:rPr lang="en-US" altLang="zh-CN" sz="1400" i="1">
                <a:ea typeface="SimSun" pitchFamily="2" charset="-122"/>
              </a:rPr>
              <a:t>n</a:t>
            </a:r>
            <a:r>
              <a:rPr lang="en-US" altLang="zh-CN" sz="1400">
                <a:ea typeface="SimSun" pitchFamily="2" charset="-122"/>
              </a:rPr>
              <a:t> values from </a:t>
            </a:r>
            <a:r>
              <a:rPr lang="en-US" altLang="zh-CN" sz="1400" i="1">
                <a:ea typeface="SimSun" pitchFamily="2" charset="-122"/>
              </a:rPr>
              <a:t>p</a:t>
            </a:r>
          </a:p>
          <a:p>
            <a:pPr lvl="1" eaLnBrk="1" hangingPunct="1">
              <a:lnSpc>
                <a:spcPct val="90000"/>
              </a:lnSpc>
            </a:pPr>
            <a:r>
              <a:rPr lang="en-US" altLang="zh-CN" b="1">
                <a:latin typeface="Courier New" pitchFamily="49" charset="0"/>
                <a:ea typeface="SimSun" pitchFamily="2" charset="-122"/>
              </a:rPr>
              <a:t>void A::</a:t>
            </a:r>
            <a:r>
              <a:rPr lang="en-US" altLang="zh-CN" b="1">
                <a:solidFill>
                  <a:srgbClr val="006600"/>
                </a:solidFill>
                <a:latin typeface="Courier New" pitchFamily="49" charset="0"/>
                <a:ea typeface="SimSun" pitchFamily="2" charset="-122"/>
              </a:rPr>
              <a:t>construct</a:t>
            </a:r>
            <a:r>
              <a:rPr lang="en-US" altLang="zh-CN" b="1">
                <a:latin typeface="Courier New" pitchFamily="49" charset="0"/>
                <a:ea typeface="SimSun" pitchFamily="2" charset="-122"/>
              </a:rPr>
              <a:t>( T* p, const T&amp; value )</a:t>
            </a:r>
          </a:p>
          <a:p>
            <a:pPr lvl="1" eaLnBrk="1" hangingPunct="1">
              <a:lnSpc>
                <a:spcPct val="90000"/>
              </a:lnSpc>
            </a:pPr>
            <a:r>
              <a:rPr lang="en-US" altLang="zh-CN" b="1">
                <a:latin typeface="Courier New" pitchFamily="49" charset="0"/>
                <a:ea typeface="SimSun" pitchFamily="2" charset="-122"/>
              </a:rPr>
              <a:t>void A::</a:t>
            </a:r>
            <a:r>
              <a:rPr lang="en-US" altLang="zh-CN" b="1">
                <a:solidFill>
                  <a:srgbClr val="006600"/>
                </a:solidFill>
                <a:latin typeface="Courier New" pitchFamily="49" charset="0"/>
                <a:ea typeface="SimSun" pitchFamily="2" charset="-122"/>
              </a:rPr>
              <a:t>destroy</a:t>
            </a:r>
            <a:r>
              <a:rPr lang="en-US" altLang="zh-CN" b="1">
                <a:latin typeface="Courier New" pitchFamily="49" charset="0"/>
                <a:ea typeface="SimSun" pitchFamily="2" charset="-122"/>
              </a:rPr>
              <a:t>( T* p )</a:t>
            </a:r>
          </a:p>
        </p:txBody>
      </p:sp>
      <p:sp>
        <p:nvSpPr>
          <p:cNvPr id="2" name="灯片编号占位符 1">
            <a:extLst>
              <a:ext uri="{FF2B5EF4-FFF2-40B4-BE49-F238E27FC236}">
                <a16:creationId xmlns:a16="http://schemas.microsoft.com/office/drawing/2014/main" id="{21A587D8-08B2-44FD-905A-0144492F6A07}"/>
              </a:ext>
            </a:extLst>
          </p:cNvPr>
          <p:cNvSpPr>
            <a:spLocks noGrp="1"/>
          </p:cNvSpPr>
          <p:nvPr>
            <p:ph type="sldNum" sz="quarter" idx="12"/>
          </p:nvPr>
        </p:nvSpPr>
        <p:spPr/>
        <p:txBody>
          <a:bodyPr/>
          <a:lstStyle/>
          <a:p>
            <a:fld id="{838759A6-4310-42B8-8FEF-8113EE3D32AF}" type="slidenum">
              <a:rPr lang="zh-CN" altLang="en-US" smtClean="0"/>
              <a:t>102</a:t>
            </a:fld>
            <a:endParaRPr lang="zh-CN" altLang="en-US"/>
          </a:p>
        </p:txBody>
      </p:sp>
    </p:spTree>
    <p:extLst>
      <p:ext uri="{BB962C8B-B14F-4D97-AF65-F5344CB8AC3E}">
        <p14:creationId xmlns:p14="http://schemas.microsoft.com/office/powerpoint/2010/main" val="49861359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a:xfrm>
            <a:off x="1976438" y="0"/>
            <a:ext cx="7467600" cy="863600"/>
          </a:xfrm>
        </p:spPr>
        <p:txBody>
          <a:bodyPr/>
          <a:lstStyle/>
          <a:p>
            <a:pPr eaLnBrk="1" hangingPunct="1"/>
            <a:r>
              <a:rPr lang="en-US" altLang="zh-CN" dirty="0">
                <a:ea typeface="SimSun" pitchFamily="2" charset="-122"/>
              </a:rPr>
              <a:t>Scalable Allocators Example</a:t>
            </a:r>
          </a:p>
        </p:txBody>
      </p:sp>
      <p:sp>
        <p:nvSpPr>
          <p:cNvPr id="71684" name="Rectangle 3"/>
          <p:cNvSpPr>
            <a:spLocks noChangeArrowheads="1"/>
          </p:cNvSpPr>
          <p:nvPr/>
        </p:nvSpPr>
        <p:spPr bwMode="auto">
          <a:xfrm>
            <a:off x="1963738" y="1368425"/>
            <a:ext cx="7442200" cy="4046538"/>
          </a:xfrm>
          <a:prstGeom prst="rect">
            <a:avLst/>
          </a:prstGeom>
          <a:solidFill>
            <a:schemeClr val="bg1"/>
          </a:solidFill>
          <a:ln w="50800" algn="ctr">
            <a:solidFill>
              <a:schemeClr val="bg1"/>
            </a:solidFill>
            <a:miter lim="800000"/>
            <a:headEnd/>
            <a:tailEnd/>
          </a:ln>
        </p:spPr>
        <p:txBody>
          <a:bodyPr lIns="0" tIns="0" rIns="0" bIns="0"/>
          <a:lstStyle/>
          <a:p>
            <a:pPr marL="342900" indent="-342900">
              <a:lnSpc>
                <a:spcPct val="90000"/>
              </a:lnSpc>
            </a:pPr>
            <a:r>
              <a:rPr lang="en-US" altLang="zh-CN" sz="1400" b="1" dirty="0">
                <a:solidFill>
                  <a:srgbClr val="0660A8"/>
                </a:solidFill>
                <a:latin typeface="Courier New" pitchFamily="49" charset="0"/>
                <a:ea typeface="SimSun" pitchFamily="2" charset="-122"/>
              </a:rPr>
              <a:t>#include “</a:t>
            </a:r>
            <a:r>
              <a:rPr lang="en-US" altLang="zh-CN" sz="1400" b="1" dirty="0" err="1">
                <a:solidFill>
                  <a:srgbClr val="008000"/>
                </a:solidFill>
                <a:latin typeface="Courier New" pitchFamily="49" charset="0"/>
                <a:ea typeface="SimSun" pitchFamily="2" charset="-122"/>
              </a:rPr>
              <a:t>tbb</a:t>
            </a:r>
            <a:r>
              <a:rPr lang="en-US" altLang="zh-CN" sz="1400" b="1" dirty="0">
                <a:solidFill>
                  <a:srgbClr val="008000"/>
                </a:solidFill>
                <a:latin typeface="Courier New" pitchFamily="49" charset="0"/>
                <a:ea typeface="SimSun" pitchFamily="2" charset="-122"/>
              </a:rPr>
              <a:t>/</a:t>
            </a:r>
            <a:r>
              <a:rPr lang="en-US" altLang="zh-CN" sz="1400" b="1" dirty="0" err="1">
                <a:solidFill>
                  <a:srgbClr val="008000"/>
                </a:solidFill>
                <a:latin typeface="Courier New" pitchFamily="49" charset="0"/>
                <a:ea typeface="SimSun" pitchFamily="2" charset="-122"/>
              </a:rPr>
              <a:t>scalable_allocator.h</a:t>
            </a:r>
            <a:r>
              <a:rPr lang="en-US" altLang="zh-CN" sz="1400" b="1" dirty="0">
                <a:solidFill>
                  <a:srgbClr val="0660A8"/>
                </a:solidFill>
                <a:latin typeface="Courier New" pitchFamily="49" charset="0"/>
                <a:ea typeface="SimSun" pitchFamily="2" charset="-122"/>
              </a:rPr>
              <a:t>”</a:t>
            </a:r>
          </a:p>
          <a:p>
            <a:pPr marL="342900" indent="-342900">
              <a:lnSpc>
                <a:spcPct val="90000"/>
              </a:lnSpc>
            </a:pPr>
            <a:r>
              <a:rPr lang="en-US" altLang="zh-CN" sz="1400" b="1" noProof="1">
                <a:solidFill>
                  <a:srgbClr val="0660A8"/>
                </a:solidFill>
                <a:latin typeface="Courier New" pitchFamily="49" charset="0"/>
              </a:rPr>
              <a:t>typedef char _Elem;</a:t>
            </a:r>
            <a:endParaRPr lang="en-US" altLang="zh-CN" sz="1400" b="1" dirty="0">
              <a:solidFill>
                <a:srgbClr val="0660A8"/>
              </a:solidFill>
              <a:latin typeface="Courier New" pitchFamily="49" charset="0"/>
              <a:ea typeface="SimSun" pitchFamily="2" charset="-122"/>
            </a:endParaRPr>
          </a:p>
          <a:p>
            <a:pPr marL="342900" indent="-342900">
              <a:spcBef>
                <a:spcPct val="20000"/>
              </a:spcBef>
            </a:pPr>
            <a:r>
              <a:rPr lang="en-US" altLang="zh-CN" sz="1400" b="1" noProof="1">
                <a:solidFill>
                  <a:srgbClr val="0660A8"/>
                </a:solidFill>
                <a:latin typeface="Courier New" pitchFamily="49" charset="0"/>
              </a:rPr>
              <a:t>typedef std::basic_string&lt;_Elem, </a:t>
            </a:r>
            <a:endParaRPr lang="en-US" altLang="zh-CN" sz="1400" b="1" dirty="0">
              <a:solidFill>
                <a:srgbClr val="0660A8"/>
              </a:solidFill>
              <a:latin typeface="Courier New" pitchFamily="49" charset="0"/>
              <a:ea typeface="SimSun" pitchFamily="2" charset="-122"/>
            </a:endParaRPr>
          </a:p>
          <a:p>
            <a:pPr marL="342900" indent="-342900">
              <a:spcBef>
                <a:spcPct val="20000"/>
              </a:spcBef>
            </a:pPr>
            <a:r>
              <a:rPr lang="en-US" altLang="zh-CN" sz="1400" b="1" dirty="0">
                <a:solidFill>
                  <a:srgbClr val="0660A8"/>
                </a:solidFill>
                <a:latin typeface="Courier New" pitchFamily="49" charset="0"/>
                <a:ea typeface="SimSun" pitchFamily="2" charset="-122"/>
              </a:rPr>
              <a:t>             </a:t>
            </a:r>
            <a:r>
              <a:rPr lang="en-US" altLang="zh-CN" sz="1400" b="1" noProof="1">
                <a:solidFill>
                  <a:srgbClr val="0660A8"/>
                </a:solidFill>
                <a:latin typeface="Courier New" pitchFamily="49" charset="0"/>
              </a:rPr>
              <a:t>std::char_traits&lt;_Elem&gt;, </a:t>
            </a:r>
            <a:endParaRPr lang="en-US" altLang="zh-CN" sz="1400" b="1" dirty="0">
              <a:solidFill>
                <a:srgbClr val="0660A8"/>
              </a:solidFill>
              <a:latin typeface="Courier New" pitchFamily="49" charset="0"/>
              <a:ea typeface="SimSun" pitchFamily="2" charset="-122"/>
            </a:endParaRPr>
          </a:p>
          <a:p>
            <a:pPr marL="342900" indent="-342900">
              <a:spcBef>
                <a:spcPct val="20000"/>
              </a:spcBef>
            </a:pPr>
            <a:r>
              <a:rPr lang="en-US" altLang="zh-CN" sz="1400" b="1" dirty="0">
                <a:solidFill>
                  <a:srgbClr val="0660A8"/>
                </a:solidFill>
                <a:latin typeface="Courier New" pitchFamily="49" charset="0"/>
                <a:ea typeface="SimSun" pitchFamily="2" charset="-122"/>
              </a:rPr>
              <a:t>             </a:t>
            </a:r>
            <a:r>
              <a:rPr lang="en-US" altLang="zh-CN" sz="1400" b="1" noProof="1">
                <a:solidFill>
                  <a:srgbClr val="008000"/>
                </a:solidFill>
                <a:latin typeface="Courier New" pitchFamily="49" charset="0"/>
              </a:rPr>
              <a:t>tbb::scalable_allocator</a:t>
            </a:r>
            <a:r>
              <a:rPr lang="en-US" altLang="zh-CN" sz="1400" b="1" noProof="1">
                <a:solidFill>
                  <a:srgbClr val="0660A8"/>
                </a:solidFill>
                <a:latin typeface="Courier New" pitchFamily="49" charset="0"/>
              </a:rPr>
              <a:t>&lt;_Elem</a:t>
            </a:r>
            <a:r>
              <a:rPr lang="en-US" altLang="zh-CN" sz="1400" b="1" dirty="0">
                <a:solidFill>
                  <a:srgbClr val="0660A8"/>
                </a:solidFill>
                <a:latin typeface="Courier New" pitchFamily="49" charset="0"/>
                <a:ea typeface="SimSun" pitchFamily="2" charset="-122"/>
              </a:rPr>
              <a:t>&gt;</a:t>
            </a:r>
            <a:r>
              <a:rPr lang="en-US" altLang="zh-CN" sz="1400" b="1" noProof="1">
                <a:solidFill>
                  <a:srgbClr val="0660A8"/>
                </a:solidFill>
                <a:latin typeface="Courier New" pitchFamily="49" charset="0"/>
              </a:rPr>
              <a:t>&gt; MyString; </a:t>
            </a:r>
          </a:p>
          <a:p>
            <a:pPr marL="342900" indent="-342900">
              <a:spcBef>
                <a:spcPct val="20000"/>
              </a:spcBef>
            </a:pPr>
            <a:r>
              <a:rPr lang="en-US" altLang="zh-CN" sz="1400" b="1" dirty="0">
                <a:solidFill>
                  <a:srgbClr val="0660A8"/>
                </a:solidFill>
                <a:latin typeface="Courier New" pitchFamily="49" charset="0"/>
                <a:ea typeface="SimSun" pitchFamily="2" charset="-122"/>
              </a:rPr>
              <a:t>. . .</a:t>
            </a:r>
            <a:endParaRPr lang="en-US" altLang="zh-CN" sz="1400" b="1" noProof="1">
              <a:solidFill>
                <a:srgbClr val="0660A8"/>
              </a:solidFill>
              <a:latin typeface="Courier New" pitchFamily="49" charset="0"/>
            </a:endParaRPr>
          </a:p>
          <a:p>
            <a:pPr marL="342900" indent="-342900">
              <a:spcBef>
                <a:spcPct val="20000"/>
              </a:spcBef>
            </a:pPr>
            <a:r>
              <a:rPr lang="en-US" altLang="zh-CN" sz="1400" b="1" dirty="0">
                <a:solidFill>
                  <a:srgbClr val="0660A8"/>
                </a:solidFill>
                <a:latin typeface="Courier New" pitchFamily="49" charset="0"/>
                <a:ea typeface="SimSun" pitchFamily="2" charset="-122"/>
              </a:rPr>
              <a:t>{</a:t>
            </a:r>
          </a:p>
          <a:p>
            <a:pPr marL="342900" indent="-342900">
              <a:spcBef>
                <a:spcPct val="20000"/>
              </a:spcBef>
            </a:pPr>
            <a:r>
              <a:rPr lang="en-US" altLang="zh-CN" sz="1400" b="1" dirty="0">
                <a:solidFill>
                  <a:srgbClr val="0660A8"/>
                </a:solidFill>
                <a:latin typeface="Courier New" pitchFamily="49" charset="0"/>
                <a:ea typeface="SimSun" pitchFamily="2" charset="-122"/>
              </a:rPr>
              <a:t>. . .</a:t>
            </a:r>
          </a:p>
          <a:p>
            <a:pPr marL="342900" indent="-342900">
              <a:spcBef>
                <a:spcPct val="20000"/>
              </a:spcBef>
            </a:pPr>
            <a:r>
              <a:rPr lang="en-US" altLang="zh-CN" sz="1400" b="1" dirty="0">
                <a:solidFill>
                  <a:srgbClr val="0660A8"/>
                </a:solidFill>
                <a:latin typeface="Courier New" pitchFamily="49" charset="0"/>
                <a:ea typeface="SimSun" pitchFamily="2" charset="-122"/>
              </a:rPr>
              <a:t>   </a:t>
            </a:r>
            <a:r>
              <a:rPr lang="en-US" altLang="zh-CN" sz="1400" b="1" dirty="0" err="1">
                <a:solidFill>
                  <a:srgbClr val="0660A8"/>
                </a:solidFill>
                <a:latin typeface="Courier New" pitchFamily="49" charset="0"/>
                <a:ea typeface="SimSun" pitchFamily="2" charset="-122"/>
              </a:rPr>
              <a:t>int</a:t>
            </a:r>
            <a:r>
              <a:rPr lang="en-US" altLang="zh-CN" sz="1400" b="1" dirty="0">
                <a:solidFill>
                  <a:srgbClr val="0660A8"/>
                </a:solidFill>
                <a:latin typeface="Courier New" pitchFamily="49" charset="0"/>
                <a:ea typeface="SimSun" pitchFamily="2" charset="-122"/>
              </a:rPr>
              <a:t> *p;</a:t>
            </a:r>
          </a:p>
          <a:p>
            <a:pPr marL="342900" indent="-342900">
              <a:spcBef>
                <a:spcPct val="20000"/>
              </a:spcBef>
            </a:pPr>
            <a:r>
              <a:rPr lang="en-US" altLang="zh-CN" sz="1400" b="1" dirty="0">
                <a:solidFill>
                  <a:srgbClr val="0660A8"/>
                </a:solidFill>
                <a:latin typeface="Courier New" pitchFamily="49" charset="0"/>
                <a:ea typeface="SimSun" pitchFamily="2" charset="-122"/>
              </a:rPr>
              <a:t>   </a:t>
            </a:r>
            <a:r>
              <a:rPr lang="en-US" altLang="zh-CN" sz="1400" b="1" noProof="1">
                <a:solidFill>
                  <a:srgbClr val="0660A8"/>
                </a:solidFill>
                <a:latin typeface="Courier New" pitchFamily="49" charset="0"/>
              </a:rPr>
              <a:t>MyString str1 = "qwertyuiopasdfghjkl";</a:t>
            </a:r>
          </a:p>
          <a:p>
            <a:pPr marL="342900" indent="-342900">
              <a:spcBef>
                <a:spcPct val="20000"/>
              </a:spcBef>
            </a:pPr>
            <a:r>
              <a:rPr lang="en-US" altLang="zh-CN" sz="1400" b="1" noProof="1">
                <a:solidFill>
                  <a:srgbClr val="0660A8"/>
                </a:solidFill>
                <a:latin typeface="Courier New" pitchFamily="49" charset="0"/>
              </a:rPr>
              <a:t>	MyString str2 = "asdfghjklasdfghjkl";</a:t>
            </a:r>
            <a:endParaRPr lang="en-US" altLang="zh-CN" sz="1400" b="1" dirty="0">
              <a:solidFill>
                <a:srgbClr val="0660A8"/>
              </a:solidFill>
              <a:latin typeface="Courier New" pitchFamily="49" charset="0"/>
              <a:ea typeface="SimSun" pitchFamily="2" charset="-122"/>
            </a:endParaRPr>
          </a:p>
          <a:p>
            <a:pPr marL="342900" indent="-342900">
              <a:spcBef>
                <a:spcPct val="20000"/>
              </a:spcBef>
            </a:pPr>
            <a:r>
              <a:rPr lang="en-US" altLang="zh-CN" sz="1400" b="1" dirty="0">
                <a:solidFill>
                  <a:srgbClr val="0660A8"/>
                </a:solidFill>
                <a:latin typeface="Courier New" pitchFamily="49" charset="0"/>
                <a:ea typeface="SimSun" pitchFamily="2" charset="-122"/>
              </a:rPr>
              <a:t>   p = </a:t>
            </a:r>
            <a:r>
              <a:rPr lang="en-US" altLang="zh-CN" sz="1400" b="1" noProof="1">
                <a:solidFill>
                  <a:srgbClr val="0660A8"/>
                </a:solidFill>
                <a:latin typeface="Courier New" pitchFamily="49" charset="0"/>
              </a:rPr>
              <a:t>tbb::</a:t>
            </a:r>
            <a:r>
              <a:rPr lang="en-US" altLang="zh-CN" sz="1400" b="1" noProof="1">
                <a:solidFill>
                  <a:srgbClr val="008000"/>
                </a:solidFill>
                <a:latin typeface="Courier New" pitchFamily="49" charset="0"/>
              </a:rPr>
              <a:t>scalable_allocator</a:t>
            </a:r>
            <a:r>
              <a:rPr lang="en-US" altLang="zh-CN" sz="1400" b="1" dirty="0">
                <a:solidFill>
                  <a:srgbClr val="0660A8"/>
                </a:solidFill>
                <a:latin typeface="Courier New" pitchFamily="49" charset="0"/>
                <a:ea typeface="SimSun" pitchFamily="2" charset="-122"/>
              </a:rPr>
              <a:t>&lt;</a:t>
            </a:r>
            <a:r>
              <a:rPr lang="en-US" altLang="zh-CN" sz="1400" b="1" dirty="0" err="1">
                <a:solidFill>
                  <a:srgbClr val="0660A8"/>
                </a:solidFill>
                <a:latin typeface="Courier New" pitchFamily="49" charset="0"/>
                <a:ea typeface="SimSun" pitchFamily="2" charset="-122"/>
              </a:rPr>
              <a:t>int</a:t>
            </a:r>
            <a:r>
              <a:rPr lang="en-US" altLang="zh-CN" sz="1400" b="1" dirty="0">
                <a:solidFill>
                  <a:srgbClr val="0660A8"/>
                </a:solidFill>
                <a:latin typeface="Courier New" pitchFamily="49" charset="0"/>
                <a:ea typeface="SimSun" pitchFamily="2" charset="-122"/>
              </a:rPr>
              <a:t>&gt;().</a:t>
            </a:r>
            <a:r>
              <a:rPr lang="en-US" altLang="zh-CN" sz="1400" b="1" dirty="0">
                <a:solidFill>
                  <a:srgbClr val="008000"/>
                </a:solidFill>
                <a:latin typeface="Courier New" pitchFamily="49" charset="0"/>
                <a:ea typeface="SimSun" pitchFamily="2" charset="-122"/>
              </a:rPr>
              <a:t>allocate</a:t>
            </a:r>
            <a:r>
              <a:rPr lang="en-US" altLang="zh-CN" sz="1400" b="1" dirty="0">
                <a:solidFill>
                  <a:srgbClr val="0660A8"/>
                </a:solidFill>
                <a:latin typeface="Courier New" pitchFamily="49" charset="0"/>
                <a:ea typeface="SimSun" pitchFamily="2" charset="-122"/>
              </a:rPr>
              <a:t>(24);</a:t>
            </a:r>
          </a:p>
          <a:p>
            <a:pPr marL="342900" indent="-342900">
              <a:spcBef>
                <a:spcPct val="20000"/>
              </a:spcBef>
            </a:pPr>
            <a:r>
              <a:rPr lang="en-US" altLang="zh-CN" sz="1400" b="1" dirty="0">
                <a:solidFill>
                  <a:srgbClr val="0660A8"/>
                </a:solidFill>
                <a:latin typeface="Courier New" pitchFamily="49" charset="0"/>
                <a:ea typeface="SimSun" pitchFamily="2" charset="-122"/>
              </a:rPr>
              <a:t>. . .</a:t>
            </a:r>
          </a:p>
          <a:p>
            <a:pPr marL="342900" indent="-342900">
              <a:spcBef>
                <a:spcPct val="20000"/>
              </a:spcBef>
            </a:pPr>
            <a:r>
              <a:rPr lang="en-US" altLang="zh-CN" sz="1400" b="1" dirty="0">
                <a:solidFill>
                  <a:srgbClr val="0660A8"/>
                </a:solidFill>
                <a:latin typeface="Courier New" pitchFamily="49" charset="0"/>
                <a:ea typeface="SimSun" pitchFamily="2" charset="-122"/>
              </a:rPr>
              <a:t>}</a:t>
            </a:r>
            <a:endParaRPr lang="en-US" altLang="zh-CN" sz="1400" b="1" noProof="1">
              <a:solidFill>
                <a:srgbClr val="0660A8"/>
              </a:solidFill>
              <a:latin typeface="Courier New" pitchFamily="49" charset="0"/>
            </a:endParaRPr>
          </a:p>
        </p:txBody>
      </p:sp>
      <p:grpSp>
        <p:nvGrpSpPr>
          <p:cNvPr id="2" name="Group 4"/>
          <p:cNvGrpSpPr>
            <a:grpSpLocks/>
          </p:cNvGrpSpPr>
          <p:nvPr/>
        </p:nvGrpSpPr>
        <p:grpSpPr bwMode="auto">
          <a:xfrm>
            <a:off x="5668963" y="1230315"/>
            <a:ext cx="4305300" cy="1069975"/>
            <a:chOff x="2855" y="868"/>
            <a:chExt cx="2712" cy="674"/>
          </a:xfrm>
        </p:grpSpPr>
        <p:sp>
          <p:nvSpPr>
            <p:cNvPr id="71689" name="Freeform 5"/>
            <p:cNvSpPr>
              <a:spLocks/>
            </p:cNvSpPr>
            <p:nvPr/>
          </p:nvSpPr>
          <p:spPr bwMode="blackWhite">
            <a:xfrm>
              <a:off x="2855" y="1309"/>
              <a:ext cx="669" cy="233"/>
            </a:xfrm>
            <a:custGeom>
              <a:avLst/>
              <a:gdLst>
                <a:gd name="T0" fmla="*/ 264 w 264"/>
                <a:gd name="T1" fmla="*/ 0 h 238"/>
                <a:gd name="T2" fmla="*/ 0 w 264"/>
                <a:gd name="T3" fmla="*/ 238 h 238"/>
                <a:gd name="T4" fmla="*/ 0 60000 65536"/>
                <a:gd name="T5" fmla="*/ 0 60000 65536"/>
                <a:gd name="T6" fmla="*/ 0 w 264"/>
                <a:gd name="T7" fmla="*/ 0 h 238"/>
                <a:gd name="T8" fmla="*/ 264 w 264"/>
                <a:gd name="T9" fmla="*/ 238 h 238"/>
              </a:gdLst>
              <a:ahLst/>
              <a:cxnLst>
                <a:cxn ang="T4">
                  <a:pos x="T0" y="T1"/>
                </a:cxn>
                <a:cxn ang="T5">
                  <a:pos x="T2" y="T3"/>
                </a:cxn>
              </a:cxnLst>
              <a:rect l="T6" t="T7" r="T8" b="T9"/>
              <a:pathLst>
                <a:path w="264" h="238">
                  <a:moveTo>
                    <a:pt x="264" y="0"/>
                  </a:moveTo>
                  <a:lnTo>
                    <a:pt x="0" y="238"/>
                  </a:lnTo>
                </a:path>
              </a:pathLst>
            </a:custGeom>
            <a:noFill/>
            <a:ln w="50800">
              <a:solidFill>
                <a:srgbClr val="F20017"/>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ea typeface="SimSun" pitchFamily="2" charset="-122"/>
              </a:endParaRPr>
            </a:p>
          </p:txBody>
        </p:sp>
        <p:sp>
          <p:nvSpPr>
            <p:cNvPr id="71690" name="AutoShape 6"/>
            <p:cNvSpPr>
              <a:spLocks noChangeArrowheads="1"/>
            </p:cNvSpPr>
            <p:nvPr/>
          </p:nvSpPr>
          <p:spPr bwMode="auto">
            <a:xfrm>
              <a:off x="3442" y="868"/>
              <a:ext cx="2125" cy="491"/>
            </a:xfrm>
            <a:prstGeom prst="roundRect">
              <a:avLst>
                <a:gd name="adj" fmla="val 16667"/>
              </a:avLst>
            </a:prstGeom>
            <a:solidFill>
              <a:schemeClr val="bg1"/>
            </a:solidFill>
            <a:ln w="50800" algn="ctr">
              <a:solidFill>
                <a:srgbClr val="F20017"/>
              </a:solidFill>
              <a:round/>
              <a:headEnd/>
              <a:tailEnd/>
            </a:ln>
          </p:spPr>
          <p:txBody>
            <a:bodyPr wrap="none" anchor="ctr"/>
            <a:lstStyle/>
            <a:p>
              <a:r>
                <a:rPr lang="en-US" altLang="zh-CN" sz="1600">
                  <a:solidFill>
                    <a:srgbClr val="000000"/>
                  </a:solidFill>
                  <a:ea typeface="SimSun" pitchFamily="2" charset="-122"/>
                </a:rPr>
                <a:t>Use TBB scalable allocator </a:t>
              </a:r>
            </a:p>
            <a:p>
              <a:r>
                <a:rPr lang="en-US" altLang="zh-CN" sz="1600">
                  <a:solidFill>
                    <a:srgbClr val="000000"/>
                  </a:solidFill>
                  <a:ea typeface="SimSun" pitchFamily="2" charset="-122"/>
                </a:rPr>
                <a:t>for STL basic_string class</a:t>
              </a:r>
            </a:p>
          </p:txBody>
        </p:sp>
      </p:grpSp>
      <p:grpSp>
        <p:nvGrpSpPr>
          <p:cNvPr id="3" name="Group 7"/>
          <p:cNvGrpSpPr>
            <a:grpSpLocks/>
          </p:cNvGrpSpPr>
          <p:nvPr/>
        </p:nvGrpSpPr>
        <p:grpSpPr bwMode="auto">
          <a:xfrm>
            <a:off x="3162300" y="2640015"/>
            <a:ext cx="3373438" cy="1071563"/>
            <a:chOff x="1447" y="1928"/>
            <a:chExt cx="2125" cy="675"/>
          </a:xfrm>
        </p:grpSpPr>
        <p:sp>
          <p:nvSpPr>
            <p:cNvPr id="71687" name="Freeform 8"/>
            <p:cNvSpPr>
              <a:spLocks/>
            </p:cNvSpPr>
            <p:nvPr/>
          </p:nvSpPr>
          <p:spPr bwMode="blackWhite">
            <a:xfrm flipH="1">
              <a:off x="2506" y="2370"/>
              <a:ext cx="990" cy="233"/>
            </a:xfrm>
            <a:custGeom>
              <a:avLst/>
              <a:gdLst>
                <a:gd name="T0" fmla="*/ 264 w 264"/>
                <a:gd name="T1" fmla="*/ 0 h 238"/>
                <a:gd name="T2" fmla="*/ 0 w 264"/>
                <a:gd name="T3" fmla="*/ 238 h 238"/>
                <a:gd name="T4" fmla="*/ 0 60000 65536"/>
                <a:gd name="T5" fmla="*/ 0 60000 65536"/>
                <a:gd name="T6" fmla="*/ 0 w 264"/>
                <a:gd name="T7" fmla="*/ 0 h 238"/>
                <a:gd name="T8" fmla="*/ 264 w 264"/>
                <a:gd name="T9" fmla="*/ 238 h 238"/>
              </a:gdLst>
              <a:ahLst/>
              <a:cxnLst>
                <a:cxn ang="T4">
                  <a:pos x="T0" y="T1"/>
                </a:cxn>
                <a:cxn ang="T5">
                  <a:pos x="T2" y="T3"/>
                </a:cxn>
              </a:cxnLst>
              <a:rect l="T6" t="T7" r="T8" b="T9"/>
              <a:pathLst>
                <a:path w="264" h="238">
                  <a:moveTo>
                    <a:pt x="264" y="0"/>
                  </a:moveTo>
                  <a:lnTo>
                    <a:pt x="0" y="238"/>
                  </a:lnTo>
                </a:path>
              </a:pathLst>
            </a:custGeom>
            <a:noFill/>
            <a:ln w="50800">
              <a:solidFill>
                <a:srgbClr val="F20017"/>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ea typeface="SimSun" pitchFamily="2" charset="-122"/>
              </a:endParaRPr>
            </a:p>
          </p:txBody>
        </p:sp>
        <p:sp>
          <p:nvSpPr>
            <p:cNvPr id="71688" name="AutoShape 9"/>
            <p:cNvSpPr>
              <a:spLocks noChangeArrowheads="1"/>
            </p:cNvSpPr>
            <p:nvPr/>
          </p:nvSpPr>
          <p:spPr bwMode="auto">
            <a:xfrm>
              <a:off x="1447" y="1928"/>
              <a:ext cx="2125" cy="491"/>
            </a:xfrm>
            <a:prstGeom prst="roundRect">
              <a:avLst>
                <a:gd name="adj" fmla="val 16667"/>
              </a:avLst>
            </a:prstGeom>
            <a:solidFill>
              <a:schemeClr val="bg1"/>
            </a:solidFill>
            <a:ln w="50800" algn="ctr">
              <a:solidFill>
                <a:srgbClr val="F20017"/>
              </a:solidFill>
              <a:round/>
              <a:headEnd/>
              <a:tailEnd/>
            </a:ln>
          </p:spPr>
          <p:txBody>
            <a:bodyPr wrap="none" anchor="ctr"/>
            <a:lstStyle/>
            <a:p>
              <a:r>
                <a:rPr lang="en-US" altLang="zh-CN" sz="1600">
                  <a:solidFill>
                    <a:srgbClr val="000000"/>
                  </a:solidFill>
                  <a:ea typeface="SimSun" pitchFamily="2" charset="-122"/>
                </a:rPr>
                <a:t>Use TBB scalable allocator </a:t>
              </a:r>
            </a:p>
            <a:p>
              <a:r>
                <a:rPr lang="en-US" altLang="zh-CN" sz="1600">
                  <a:solidFill>
                    <a:srgbClr val="000000"/>
                  </a:solidFill>
                  <a:ea typeface="SimSun" pitchFamily="2" charset="-122"/>
                </a:rPr>
                <a:t>to allocate 24 integers</a:t>
              </a:r>
            </a:p>
          </p:txBody>
        </p:sp>
      </p:grpSp>
      <p:sp>
        <p:nvSpPr>
          <p:cNvPr id="4" name="灯片编号占位符 3">
            <a:extLst>
              <a:ext uri="{FF2B5EF4-FFF2-40B4-BE49-F238E27FC236}">
                <a16:creationId xmlns:a16="http://schemas.microsoft.com/office/drawing/2014/main" id="{6C05E5D0-8821-4287-A5EB-A7F670906A92}"/>
              </a:ext>
            </a:extLst>
          </p:cNvPr>
          <p:cNvSpPr>
            <a:spLocks noGrp="1"/>
          </p:cNvSpPr>
          <p:nvPr>
            <p:ph type="sldNum" sz="quarter" idx="12"/>
          </p:nvPr>
        </p:nvSpPr>
        <p:spPr/>
        <p:txBody>
          <a:bodyPr/>
          <a:lstStyle/>
          <a:p>
            <a:fld id="{838759A6-4310-42B8-8FEF-8113EE3D32AF}" type="slidenum">
              <a:rPr lang="zh-CN" altLang="en-US" smtClean="0"/>
              <a:t>103</a:t>
            </a:fld>
            <a:endParaRPr lang="zh-CN" altLang="en-US"/>
          </a:p>
        </p:txBody>
      </p:sp>
    </p:spTree>
    <p:extLst>
      <p:ext uri="{BB962C8B-B14F-4D97-AF65-F5344CB8AC3E}">
        <p14:creationId xmlns:p14="http://schemas.microsoft.com/office/powerpoint/2010/main" val="37706146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xit" presetSubtype="0" fill="hold" nodeType="clickEffect">
                                  <p:stCondLst>
                                    <p:cond delay="0"/>
                                  </p:stCondLst>
                                  <p:childTnLst>
                                    <p:anim calcmode="lin" valueType="num">
                                      <p:cBhvr>
                                        <p:cTn id="13" dur="500"/>
                                        <p:tgtEl>
                                          <p:spTgt spid="2"/>
                                        </p:tgtEl>
                                        <p:attrNameLst>
                                          <p:attrName>ppt_w</p:attrName>
                                        </p:attrNameLst>
                                      </p:cBhvr>
                                      <p:tavLst>
                                        <p:tav tm="0">
                                          <p:val>
                                            <p:strVal val="ppt_w"/>
                                          </p:val>
                                        </p:tav>
                                        <p:tav tm="100000">
                                          <p:val>
                                            <p:fltVal val="0"/>
                                          </p:val>
                                        </p:tav>
                                      </p:tavLst>
                                    </p:anim>
                                    <p:anim calcmode="lin" valueType="num">
                                      <p:cBhvr>
                                        <p:cTn id="14" dur="500"/>
                                        <p:tgtEl>
                                          <p:spTgt spid="2"/>
                                        </p:tgtEl>
                                        <p:attrNameLst>
                                          <p:attrName>ppt_h</p:attrName>
                                        </p:attrNameLst>
                                      </p:cBhvr>
                                      <p:tavLst>
                                        <p:tav tm="0">
                                          <p:val>
                                            <p:strVal val="ppt_h"/>
                                          </p:val>
                                        </p:tav>
                                        <p:tav tm="100000">
                                          <p:val>
                                            <p:fltVal val="0"/>
                                          </p:val>
                                        </p:tav>
                                      </p:tavLst>
                                    </p:anim>
                                    <p:animEffect transition="out" filter="fade">
                                      <p:cBhvr>
                                        <p:cTn id="15" dur="500"/>
                                        <p:tgtEl>
                                          <p:spTgt spid="2"/>
                                        </p:tgtEl>
                                      </p:cBhvr>
                                    </p:animEffect>
                                    <p:set>
                                      <p:cBhvr>
                                        <p:cTn id="16" dur="1" fill="hold">
                                          <p:stCondLst>
                                            <p:cond delay="499"/>
                                          </p:stCondLst>
                                        </p:cTn>
                                        <p:tgtEl>
                                          <p:spTgt spid="2"/>
                                        </p:tgtEl>
                                        <p:attrNameLst>
                                          <p:attrName>style.visibility</p:attrName>
                                        </p:attrNameLst>
                                      </p:cBhvr>
                                      <p:to>
                                        <p:strVal val="hidden"/>
                                      </p:to>
                                    </p:set>
                                  </p:childTnLst>
                                </p:cTn>
                              </p:par>
                            </p:childTnLst>
                          </p:cTn>
                        </p:par>
                        <p:par>
                          <p:cTn id="17" fill="hold" nodeType="afterGroup">
                            <p:stCondLst>
                              <p:cond delay="500"/>
                            </p:stCondLst>
                            <p:childTnLst>
                              <p:par>
                                <p:cTn id="18" presetID="53" presetClass="entr" presetSubtype="0"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p:txBody>
          <a:bodyPr/>
          <a:lstStyle/>
          <a:p>
            <a:r>
              <a:rPr lang="en-US"/>
              <a:t>TBB - Timing</a:t>
            </a:r>
          </a:p>
        </p:txBody>
      </p:sp>
      <p:sp>
        <p:nvSpPr>
          <p:cNvPr id="662531" name="Rectangle 3"/>
          <p:cNvSpPr>
            <a:spLocks noGrp="1" noChangeArrowheads="1"/>
          </p:cNvSpPr>
          <p:nvPr>
            <p:ph sz="quarter" idx="1"/>
          </p:nvPr>
        </p:nvSpPr>
        <p:spPr>
          <a:xfrm>
            <a:off x="2171700" y="1498600"/>
            <a:ext cx="7772400" cy="482600"/>
          </a:xfrm>
        </p:spPr>
        <p:txBody>
          <a:bodyPr/>
          <a:lstStyle/>
          <a:p>
            <a:r>
              <a:rPr lang="en-US"/>
              <a:t>tick_count class</a:t>
            </a:r>
          </a:p>
        </p:txBody>
      </p:sp>
      <p:sp>
        <p:nvSpPr>
          <p:cNvPr id="662532" name="Rectangle 4"/>
          <p:cNvSpPr>
            <a:spLocks noChangeArrowheads="1"/>
          </p:cNvSpPr>
          <p:nvPr/>
        </p:nvSpPr>
        <p:spPr bwMode="auto">
          <a:xfrm>
            <a:off x="2362200" y="2133601"/>
            <a:ext cx="7924800" cy="2530475"/>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latin typeface="Arial" pitchFamily="34" charset="0"/>
              </a:rPr>
              <a:t>using namespace </a:t>
            </a:r>
            <a:r>
              <a:rPr lang="en-US" sz="2000" dirty="0" err="1">
                <a:latin typeface="Arial" pitchFamily="34" charset="0"/>
              </a:rPr>
              <a:t>tbb</a:t>
            </a:r>
            <a:r>
              <a:rPr lang="en-US" sz="2000" dirty="0">
                <a:latin typeface="Arial" pitchFamily="34" charset="0"/>
              </a:rPr>
              <a:t>;</a:t>
            </a:r>
          </a:p>
          <a:p>
            <a:endParaRPr lang="en-US" sz="2000" dirty="0">
              <a:latin typeface="Arial" pitchFamily="34" charset="0"/>
            </a:endParaRPr>
          </a:p>
          <a:p>
            <a:r>
              <a:rPr lang="en-US" sz="2000" dirty="0">
                <a:latin typeface="Arial" pitchFamily="34" charset="0"/>
              </a:rPr>
              <a:t>void Foo() {</a:t>
            </a:r>
          </a:p>
          <a:p>
            <a:r>
              <a:rPr lang="en-US" sz="2000" dirty="0">
                <a:latin typeface="Arial" pitchFamily="34" charset="0"/>
              </a:rPr>
              <a:t>   </a:t>
            </a:r>
            <a:r>
              <a:rPr lang="en-US" sz="2000" dirty="0" err="1">
                <a:latin typeface="Arial" pitchFamily="34" charset="0"/>
              </a:rPr>
              <a:t>tick_count</a:t>
            </a:r>
            <a:r>
              <a:rPr lang="en-US" sz="2000" dirty="0">
                <a:latin typeface="Arial" pitchFamily="34" charset="0"/>
              </a:rPr>
              <a:t> t0 = </a:t>
            </a:r>
            <a:r>
              <a:rPr lang="en-US" sz="2000" dirty="0" err="1">
                <a:latin typeface="Arial" pitchFamily="34" charset="0"/>
              </a:rPr>
              <a:t>tick_count</a:t>
            </a:r>
            <a:r>
              <a:rPr lang="en-US" sz="2000" dirty="0">
                <a:latin typeface="Arial" pitchFamily="34" charset="0"/>
              </a:rPr>
              <a:t>::now();</a:t>
            </a:r>
          </a:p>
          <a:p>
            <a:r>
              <a:rPr lang="en-US" sz="2000" dirty="0">
                <a:latin typeface="Arial" pitchFamily="34" charset="0"/>
              </a:rPr>
              <a:t>   ...</a:t>
            </a:r>
            <a:r>
              <a:rPr lang="en-US" sz="2000" i="1" dirty="0">
                <a:latin typeface="Arial" pitchFamily="34" charset="0"/>
              </a:rPr>
              <a:t>action being timed...</a:t>
            </a:r>
          </a:p>
          <a:p>
            <a:r>
              <a:rPr lang="en-US" sz="2000" dirty="0">
                <a:latin typeface="Arial" pitchFamily="34" charset="0"/>
              </a:rPr>
              <a:t>   </a:t>
            </a:r>
            <a:r>
              <a:rPr lang="en-US" sz="2000" dirty="0" err="1">
                <a:latin typeface="Arial" pitchFamily="34" charset="0"/>
              </a:rPr>
              <a:t>tick_count</a:t>
            </a:r>
            <a:r>
              <a:rPr lang="en-US" sz="2000" dirty="0">
                <a:latin typeface="Arial" pitchFamily="34" charset="0"/>
              </a:rPr>
              <a:t> t1 = </a:t>
            </a:r>
            <a:r>
              <a:rPr lang="en-US" sz="2000" dirty="0" err="1">
                <a:latin typeface="Arial" pitchFamily="34" charset="0"/>
              </a:rPr>
              <a:t>tick_count</a:t>
            </a:r>
            <a:r>
              <a:rPr lang="en-US" sz="2000" dirty="0">
                <a:latin typeface="Arial" pitchFamily="34" charset="0"/>
              </a:rPr>
              <a:t>::now();</a:t>
            </a:r>
          </a:p>
          <a:p>
            <a:r>
              <a:rPr lang="en-US" sz="2000" dirty="0">
                <a:latin typeface="Arial" pitchFamily="34" charset="0"/>
              </a:rPr>
              <a:t>   </a:t>
            </a:r>
            <a:r>
              <a:rPr lang="en-US" sz="2000" dirty="0" err="1">
                <a:latin typeface="Arial" pitchFamily="34" charset="0"/>
              </a:rPr>
              <a:t>printf</a:t>
            </a:r>
            <a:r>
              <a:rPr lang="en-US" sz="2000" dirty="0">
                <a:latin typeface="Arial" pitchFamily="34" charset="0"/>
              </a:rPr>
              <a:t>("time for action = %g seconds\n", (t1-t0).seconds() );</a:t>
            </a:r>
          </a:p>
          <a:p>
            <a:r>
              <a:rPr lang="en-US" sz="2000" dirty="0">
                <a:latin typeface="Arial" pitchFamily="34" charset="0"/>
              </a:rPr>
              <a:t>}</a:t>
            </a:r>
          </a:p>
        </p:txBody>
      </p:sp>
      <p:sp>
        <p:nvSpPr>
          <p:cNvPr id="2" name="灯片编号占位符 1">
            <a:extLst>
              <a:ext uri="{FF2B5EF4-FFF2-40B4-BE49-F238E27FC236}">
                <a16:creationId xmlns:a16="http://schemas.microsoft.com/office/drawing/2014/main" id="{74406F22-1A1A-4AF6-9297-FF64D2B690F5}"/>
              </a:ext>
            </a:extLst>
          </p:cNvPr>
          <p:cNvSpPr>
            <a:spLocks noGrp="1"/>
          </p:cNvSpPr>
          <p:nvPr>
            <p:ph type="sldNum" sz="quarter" idx="12"/>
          </p:nvPr>
        </p:nvSpPr>
        <p:spPr/>
        <p:txBody>
          <a:bodyPr/>
          <a:lstStyle/>
          <a:p>
            <a:fld id="{838759A6-4310-42B8-8FEF-8113EE3D32AF}" type="slidenum">
              <a:rPr lang="zh-CN" altLang="en-US" smtClean="0"/>
              <a:t>104</a:t>
            </a:fld>
            <a:endParaRPr lang="zh-CN" altLang="en-US"/>
          </a:p>
        </p:txBody>
      </p:sp>
    </p:spTree>
    <p:extLst>
      <p:ext uri="{BB962C8B-B14F-4D97-AF65-F5344CB8AC3E}">
        <p14:creationId xmlns:p14="http://schemas.microsoft.com/office/powerpoint/2010/main" val="34631558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lstStyle/>
          <a:p>
            <a:pPr eaLnBrk="1" hangingPunct="1"/>
            <a:r>
              <a:rPr lang="zh-CN" altLang="en-US" dirty="0">
                <a:ea typeface="SimSun" pitchFamily="2" charset="-122"/>
              </a:rPr>
              <a:t>总结</a:t>
            </a:r>
            <a:endParaRPr lang="en-US" altLang="zh-CN" dirty="0">
              <a:ea typeface="SimSun" pitchFamily="2" charset="-122"/>
            </a:endParaRPr>
          </a:p>
        </p:txBody>
      </p:sp>
      <p:sp>
        <p:nvSpPr>
          <p:cNvPr id="80900" name="Rectangle 3"/>
          <p:cNvSpPr>
            <a:spLocks noGrp="1" noChangeArrowheads="1"/>
          </p:cNvSpPr>
          <p:nvPr>
            <p:ph type="body" idx="1"/>
          </p:nvPr>
        </p:nvSpPr>
        <p:spPr/>
        <p:txBody>
          <a:bodyPr/>
          <a:lstStyle/>
          <a:p>
            <a:pPr eaLnBrk="1" hangingPunct="1"/>
            <a:r>
              <a:rPr lang="en-US" altLang="zh-CN" dirty="0">
                <a:ea typeface="SimSun" pitchFamily="2" charset="-122"/>
              </a:rPr>
              <a:t>Intel® Threading Building Blocks is a parallel programming model for C++ applications</a:t>
            </a:r>
          </a:p>
          <a:p>
            <a:pPr lvl="2" eaLnBrk="1" hangingPunct="1"/>
            <a:r>
              <a:rPr lang="zh-CN" altLang="en-US" dirty="0">
                <a:ea typeface="SimSun" pitchFamily="2" charset="-122"/>
              </a:rPr>
              <a:t>用于计算密集型代码</a:t>
            </a:r>
            <a:endParaRPr lang="en-US" altLang="zh-CN" dirty="0">
              <a:ea typeface="SimSun" pitchFamily="2" charset="-122"/>
            </a:endParaRPr>
          </a:p>
          <a:p>
            <a:pPr lvl="2" eaLnBrk="1" hangingPunct="1"/>
            <a:r>
              <a:rPr lang="zh-CN" altLang="en-US" dirty="0">
                <a:ea typeface="SimSun" pitchFamily="2" charset="-122"/>
              </a:rPr>
              <a:t>集中于数据并行程序设计</a:t>
            </a:r>
            <a:endParaRPr lang="en-US" altLang="zh-CN" dirty="0">
              <a:ea typeface="SimSun" pitchFamily="2" charset="-122"/>
            </a:endParaRPr>
          </a:p>
          <a:p>
            <a:pPr lvl="1" eaLnBrk="1" hangingPunct="1"/>
            <a:r>
              <a:rPr lang="en-US" altLang="zh-CN" dirty="0">
                <a:ea typeface="SimSun" pitchFamily="2" charset="-122"/>
              </a:rPr>
              <a:t>Intel® Threading Building Blocks provides</a:t>
            </a:r>
          </a:p>
          <a:p>
            <a:pPr lvl="2" eaLnBrk="1" hangingPunct="1"/>
            <a:r>
              <a:rPr lang="en-US" altLang="zh-CN" dirty="0">
                <a:ea typeface="SimSun" pitchFamily="2" charset="-122"/>
              </a:rPr>
              <a:t>Generic parallel algorithms</a:t>
            </a:r>
          </a:p>
          <a:p>
            <a:pPr lvl="2" eaLnBrk="1" hangingPunct="1"/>
            <a:r>
              <a:rPr lang="en-US" altLang="zh-CN" dirty="0">
                <a:ea typeface="SimSun" pitchFamily="2" charset="-122"/>
              </a:rPr>
              <a:t>Highly concurrent containers</a:t>
            </a:r>
          </a:p>
          <a:p>
            <a:pPr lvl="2" eaLnBrk="1" hangingPunct="1"/>
            <a:r>
              <a:rPr lang="en-US" altLang="zh-CN" dirty="0">
                <a:ea typeface="SimSun" pitchFamily="2" charset="-122"/>
              </a:rPr>
              <a:t>Low-level synchronization primitives</a:t>
            </a:r>
          </a:p>
          <a:p>
            <a:pPr lvl="2" eaLnBrk="1" hangingPunct="1"/>
            <a:r>
              <a:rPr lang="en-US" altLang="zh-CN" dirty="0">
                <a:ea typeface="SimSun" pitchFamily="2" charset="-122"/>
              </a:rPr>
              <a:t>A task scheduler that can be used directly</a:t>
            </a:r>
          </a:p>
          <a:p>
            <a:pPr eaLnBrk="1" hangingPunct="1"/>
            <a:endParaRPr lang="zh-CN" altLang="en-US" dirty="0">
              <a:ea typeface="SimSun" pitchFamily="2" charset="-122"/>
            </a:endParaRPr>
          </a:p>
        </p:txBody>
      </p:sp>
      <p:sp>
        <p:nvSpPr>
          <p:cNvPr id="2" name="灯片编号占位符 1">
            <a:extLst>
              <a:ext uri="{FF2B5EF4-FFF2-40B4-BE49-F238E27FC236}">
                <a16:creationId xmlns:a16="http://schemas.microsoft.com/office/drawing/2014/main" id="{1C87BFD9-AD35-43D1-B01E-F7D9E60C6FD7}"/>
              </a:ext>
            </a:extLst>
          </p:cNvPr>
          <p:cNvSpPr>
            <a:spLocks noGrp="1"/>
          </p:cNvSpPr>
          <p:nvPr>
            <p:ph type="sldNum" sz="quarter" idx="12"/>
          </p:nvPr>
        </p:nvSpPr>
        <p:spPr/>
        <p:txBody>
          <a:bodyPr/>
          <a:lstStyle/>
          <a:p>
            <a:fld id="{838759A6-4310-42B8-8FEF-8113EE3D32AF}" type="slidenum">
              <a:rPr lang="zh-CN" altLang="en-US" smtClean="0"/>
              <a:t>105</a:t>
            </a:fld>
            <a:endParaRPr lang="zh-CN" altLang="en-US"/>
          </a:p>
        </p:txBody>
      </p:sp>
    </p:spTree>
    <p:extLst>
      <p:ext uri="{BB962C8B-B14F-4D97-AF65-F5344CB8AC3E}">
        <p14:creationId xmlns:p14="http://schemas.microsoft.com/office/powerpoint/2010/main" val="300517635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normAutofit fontScale="90000"/>
          </a:bodyPr>
          <a:lstStyle/>
          <a:p>
            <a:r>
              <a:rPr lang="en-US" altLang="en-US" dirty="0">
                <a:latin typeface="Helvetica" charset="0"/>
                <a:ea typeface="ＭＳ Ｐゴシック" pitchFamily="34" charset="-128"/>
              </a:rPr>
              <a:t>Shared Memory Programming with </a:t>
            </a:r>
            <a:r>
              <a:rPr lang="en-US" altLang="en-US" dirty="0" err="1">
                <a:latin typeface="Helvetica" charset="0"/>
                <a:ea typeface="ＭＳ Ｐゴシック" pitchFamily="34" charset="-128"/>
              </a:rPr>
              <a:t>OpenMP</a:t>
            </a:r>
            <a:endParaRPr lang="en-US" dirty="0"/>
          </a:p>
        </p:txBody>
      </p:sp>
      <p:sp>
        <p:nvSpPr>
          <p:cNvPr id="6" name="副标题 5"/>
          <p:cNvSpPr>
            <a:spLocks noGrp="1"/>
          </p:cNvSpPr>
          <p:nvPr>
            <p:ph type="subTitle" idx="1"/>
          </p:nvPr>
        </p:nvSpPr>
        <p:spPr/>
        <p:txBody>
          <a:bodyPr/>
          <a:lstStyle/>
          <a:p>
            <a:endParaRPr lang="en-US"/>
          </a:p>
        </p:txBody>
      </p:sp>
      <p:sp>
        <p:nvSpPr>
          <p:cNvPr id="2" name="灯片编号占位符 1">
            <a:extLst>
              <a:ext uri="{FF2B5EF4-FFF2-40B4-BE49-F238E27FC236}">
                <a16:creationId xmlns:a16="http://schemas.microsoft.com/office/drawing/2014/main" id="{3C5E0C2F-17AA-478F-9146-EF950398B698}"/>
              </a:ext>
            </a:extLst>
          </p:cNvPr>
          <p:cNvSpPr>
            <a:spLocks noGrp="1"/>
          </p:cNvSpPr>
          <p:nvPr>
            <p:ph type="sldNum" sz="quarter" idx="12"/>
          </p:nvPr>
        </p:nvSpPr>
        <p:spPr/>
        <p:txBody>
          <a:bodyPr/>
          <a:lstStyle/>
          <a:p>
            <a:fld id="{838759A6-4310-42B8-8FEF-8113EE3D32AF}" type="slidenum">
              <a:rPr lang="zh-CN" altLang="en-US" smtClean="0"/>
              <a:t>106</a:t>
            </a:fld>
            <a:endParaRPr lang="zh-CN" altLang="en-US"/>
          </a:p>
        </p:txBody>
      </p:sp>
    </p:spTree>
    <p:extLst>
      <p:ext uri="{BB962C8B-B14F-4D97-AF65-F5344CB8AC3E}">
        <p14:creationId xmlns:p14="http://schemas.microsoft.com/office/powerpoint/2010/main" val="341040799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altLang="en-US" dirty="0">
                <a:ea typeface="ＭＳ Ｐゴシック" pitchFamily="34" charset="-128"/>
              </a:rPr>
              <a:t>Introduction</a:t>
            </a:r>
          </a:p>
        </p:txBody>
      </p:sp>
      <p:sp>
        <p:nvSpPr>
          <p:cNvPr id="54276" name="Rectangle 3"/>
          <p:cNvSpPr>
            <a:spLocks noGrp="1" noChangeArrowheads="1"/>
          </p:cNvSpPr>
          <p:nvPr>
            <p:ph sz="quarter" idx="1"/>
          </p:nvPr>
        </p:nvSpPr>
        <p:spPr/>
        <p:txBody>
          <a:bodyPr/>
          <a:lstStyle/>
          <a:p>
            <a:r>
              <a:rPr lang="en-US" altLang="en-US" dirty="0">
                <a:ea typeface="ＭＳ Ｐゴシック" pitchFamily="34" charset="-128"/>
              </a:rPr>
              <a:t>What is </a:t>
            </a:r>
            <a:r>
              <a:rPr lang="en-US" altLang="en-US" dirty="0" err="1">
                <a:ea typeface="ＭＳ Ｐゴシック" pitchFamily="34" charset="-128"/>
              </a:rPr>
              <a:t>OpenMP</a:t>
            </a:r>
            <a:r>
              <a:rPr lang="en-US" altLang="en-US" dirty="0">
                <a:ea typeface="ＭＳ Ｐゴシック" pitchFamily="34" charset="-128"/>
              </a:rPr>
              <a:t>?</a:t>
            </a:r>
          </a:p>
          <a:p>
            <a:pPr lvl="1"/>
            <a:r>
              <a:rPr lang="en-US" altLang="en-US" b="1" dirty="0">
                <a:solidFill>
                  <a:srgbClr val="FF0000"/>
                </a:solidFill>
                <a:ea typeface="ＭＳ Ｐゴシック" pitchFamily="34" charset="-128"/>
              </a:rPr>
              <a:t>Open</a:t>
            </a:r>
            <a:r>
              <a:rPr lang="en-US" altLang="en-US" dirty="0">
                <a:ea typeface="ＭＳ Ｐゴシック" pitchFamily="34" charset="-128"/>
              </a:rPr>
              <a:t> specification for </a:t>
            </a:r>
            <a:r>
              <a:rPr lang="en-US" altLang="en-US" b="1" dirty="0">
                <a:solidFill>
                  <a:srgbClr val="FF0000"/>
                </a:solidFill>
                <a:ea typeface="ＭＳ Ｐゴシック" pitchFamily="34" charset="-128"/>
              </a:rPr>
              <a:t>M</a:t>
            </a:r>
            <a:r>
              <a:rPr lang="en-US" altLang="en-US" dirty="0">
                <a:ea typeface="ＭＳ Ｐゴシック" pitchFamily="34" charset="-128"/>
              </a:rPr>
              <a:t>ulti-</a:t>
            </a:r>
            <a:r>
              <a:rPr lang="en-US" altLang="en-US" b="1" dirty="0">
                <a:solidFill>
                  <a:srgbClr val="FF0000"/>
                </a:solidFill>
                <a:ea typeface="ＭＳ Ｐゴシック" pitchFamily="34" charset="-128"/>
              </a:rPr>
              <a:t>P</a:t>
            </a:r>
            <a:r>
              <a:rPr lang="en-US" altLang="en-US" dirty="0">
                <a:ea typeface="ＭＳ Ｐゴシック" pitchFamily="34" charset="-128"/>
              </a:rPr>
              <a:t>rocessing</a:t>
            </a:r>
          </a:p>
          <a:p>
            <a:pPr lvl="1"/>
            <a:r>
              <a:rPr lang="ja-JP" altLang="en-US" dirty="0">
                <a:ea typeface="ＭＳ Ｐゴシック" pitchFamily="34" charset="-128"/>
              </a:rPr>
              <a:t>“</a:t>
            </a:r>
            <a:r>
              <a:rPr lang="en-US" altLang="ja-JP" dirty="0">
                <a:ea typeface="ＭＳ Ｐゴシック" pitchFamily="34" charset="-128"/>
              </a:rPr>
              <a:t>Standard</a:t>
            </a:r>
            <a:r>
              <a:rPr lang="ja-JP" altLang="en-US" dirty="0">
                <a:ea typeface="ＭＳ Ｐゴシック" pitchFamily="34" charset="-128"/>
              </a:rPr>
              <a:t>”</a:t>
            </a:r>
            <a:r>
              <a:rPr lang="en-US" altLang="ja-JP" dirty="0">
                <a:ea typeface="ＭＳ Ｐゴシック" pitchFamily="34" charset="-128"/>
              </a:rPr>
              <a:t> API for defining multi-threaded shared-memory programs</a:t>
            </a:r>
          </a:p>
          <a:p>
            <a:pPr lvl="1"/>
            <a:r>
              <a:rPr lang="en-US" altLang="en-US" dirty="0">
                <a:ea typeface="ＭＳ Ｐゴシック" pitchFamily="34" charset="-128"/>
                <a:hlinkClick r:id="rId3"/>
              </a:rPr>
              <a:t>openmp.org</a:t>
            </a:r>
            <a:r>
              <a:rPr lang="en-US" altLang="en-US" dirty="0">
                <a:ea typeface="ＭＳ Ｐゴシック" pitchFamily="34" charset="-128"/>
              </a:rPr>
              <a:t> – Talks, examples, forums, etc.</a:t>
            </a:r>
          </a:p>
          <a:p>
            <a:r>
              <a:rPr lang="en-US" altLang="en-US" dirty="0">
                <a:ea typeface="ＭＳ Ｐゴシック" pitchFamily="34" charset="-128"/>
              </a:rPr>
              <a:t>High-level API</a:t>
            </a:r>
          </a:p>
          <a:p>
            <a:pPr lvl="1"/>
            <a:r>
              <a:rPr lang="en-US" altLang="en-US" dirty="0">
                <a:ea typeface="ＭＳ Ｐゴシック" pitchFamily="34" charset="-128"/>
              </a:rPr>
              <a:t>Preprocessor (compiler) directives  ( ~ 80% )</a:t>
            </a:r>
          </a:p>
          <a:p>
            <a:pPr lvl="1"/>
            <a:r>
              <a:rPr lang="en-US" altLang="en-US" dirty="0">
                <a:ea typeface="ＭＳ Ｐゴシック" pitchFamily="34" charset="-128"/>
              </a:rPr>
              <a:t>Library Calls ( ~ 19% )</a:t>
            </a:r>
          </a:p>
          <a:p>
            <a:pPr lvl="1"/>
            <a:r>
              <a:rPr lang="en-US" altLang="en-US" dirty="0">
                <a:ea typeface="ＭＳ Ｐゴシック" pitchFamily="34" charset="-128"/>
              </a:rPr>
              <a:t>Environment Variables (  ~ 1% )</a:t>
            </a:r>
          </a:p>
          <a:p>
            <a:pPr lvl="1">
              <a:buFontTx/>
              <a:buNone/>
            </a:pPr>
            <a:endParaRPr lang="en-US" altLang="en-US" dirty="0">
              <a:ea typeface="ＭＳ Ｐゴシック" pitchFamily="34" charset="-128"/>
            </a:endParaRPr>
          </a:p>
        </p:txBody>
      </p:sp>
      <p:sp>
        <p:nvSpPr>
          <p:cNvPr id="2" name="灯片编号占位符 1">
            <a:extLst>
              <a:ext uri="{FF2B5EF4-FFF2-40B4-BE49-F238E27FC236}">
                <a16:creationId xmlns:a16="http://schemas.microsoft.com/office/drawing/2014/main" id="{11D16D7B-ABCA-4D9A-B453-25783B60576B}"/>
              </a:ext>
            </a:extLst>
          </p:cNvPr>
          <p:cNvSpPr>
            <a:spLocks noGrp="1"/>
          </p:cNvSpPr>
          <p:nvPr>
            <p:ph type="sldNum" sz="quarter" idx="12"/>
          </p:nvPr>
        </p:nvSpPr>
        <p:spPr/>
        <p:txBody>
          <a:bodyPr/>
          <a:lstStyle/>
          <a:p>
            <a:fld id="{838759A6-4310-42B8-8FEF-8113EE3D32AF}" type="slidenum">
              <a:rPr lang="zh-CN" altLang="en-US" smtClean="0"/>
              <a:t>107</a:t>
            </a:fld>
            <a:endParaRPr lang="zh-CN" altLang="en-US"/>
          </a:p>
        </p:txBody>
      </p:sp>
    </p:spTree>
    <p:extLst>
      <p:ext uri="{BB962C8B-B14F-4D97-AF65-F5344CB8AC3E}">
        <p14:creationId xmlns:p14="http://schemas.microsoft.com/office/powerpoint/2010/main" val="92299396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noFill/>
        </p:spPr>
        <p:txBody>
          <a:bodyPr vert="horz" lIns="92075" tIns="46038" rIns="92075" bIns="46038" rtlCol="0" anchor="ctr">
            <a:normAutofit/>
          </a:bodyPr>
          <a:lstStyle/>
          <a:p>
            <a:pPr eaLnBrk="1" hangingPunct="1">
              <a:lnSpc>
                <a:spcPct val="89000"/>
              </a:lnSpc>
            </a:pPr>
            <a:r>
              <a:rPr lang="en-US" altLang="zh-CN">
                <a:ea typeface="SimSun" pitchFamily="2" charset="-122"/>
              </a:rPr>
              <a:t>OpenMP</a:t>
            </a:r>
            <a:r>
              <a:rPr lang="en-US" altLang="zh-CN" baseline="30000">
                <a:ea typeface="SimSun" pitchFamily="2" charset="-122"/>
              </a:rPr>
              <a:t>*</a:t>
            </a:r>
            <a:r>
              <a:rPr lang="en-US" altLang="zh-CN">
                <a:ea typeface="SimSun" pitchFamily="2" charset="-122"/>
              </a:rPr>
              <a:t> Overview:</a:t>
            </a:r>
            <a:endParaRPr lang="en-US" altLang="zh-CN" sz="2800">
              <a:solidFill>
                <a:schemeClr val="accent1"/>
              </a:solidFill>
              <a:ea typeface="SimSun" pitchFamily="2" charset="-122"/>
            </a:endParaRPr>
          </a:p>
        </p:txBody>
      </p:sp>
      <p:sp>
        <p:nvSpPr>
          <p:cNvPr id="19461" name="Rectangle 3"/>
          <p:cNvSpPr>
            <a:spLocks noChangeArrowheads="1"/>
          </p:cNvSpPr>
          <p:nvPr/>
        </p:nvSpPr>
        <p:spPr bwMode="auto">
          <a:xfrm>
            <a:off x="7037389" y="6132513"/>
            <a:ext cx="2593975" cy="369974"/>
          </a:xfrm>
          <a:prstGeom prst="rect">
            <a:avLst/>
          </a:prstGeom>
          <a:solidFill>
            <a:srgbClr val="CCFFCC"/>
          </a:solidFill>
          <a:ln w="12700">
            <a:solidFill>
              <a:srgbClr val="66FF33"/>
            </a:solidFill>
            <a:miter lim="800000"/>
            <a:headEnd/>
            <a:tailEnd/>
          </a:ln>
        </p:spPr>
        <p:txBody>
          <a:bodyPr lIns="92075" tIns="46038" rIns="92075" bIns="46038">
            <a:spAutoFit/>
          </a:bodyPr>
          <a:lstStyle/>
          <a:p>
            <a:pPr eaLnBrk="0" hangingPunct="0">
              <a:spcBef>
                <a:spcPct val="50000"/>
              </a:spcBef>
            </a:pPr>
            <a:r>
              <a:rPr lang="en-US" altLang="zh-CN" b="1">
                <a:latin typeface="Courier New" charset="0"/>
                <a:ea typeface="SimSun" pitchFamily="2" charset="-122"/>
              </a:rPr>
              <a:t>omp_set_lock(lck)</a:t>
            </a:r>
          </a:p>
        </p:txBody>
      </p:sp>
      <p:sp>
        <p:nvSpPr>
          <p:cNvPr id="19462" name="Rectangle 4"/>
          <p:cNvSpPr>
            <a:spLocks noChangeArrowheads="1"/>
          </p:cNvSpPr>
          <p:nvPr/>
        </p:nvSpPr>
        <p:spPr bwMode="auto">
          <a:xfrm>
            <a:off x="1798638" y="4999038"/>
            <a:ext cx="5441950" cy="369974"/>
          </a:xfrm>
          <a:prstGeom prst="rect">
            <a:avLst/>
          </a:prstGeom>
          <a:solidFill>
            <a:srgbClr val="FFCCFF"/>
          </a:solidFill>
          <a:ln w="12700">
            <a:solidFill>
              <a:srgbClr val="66FF33"/>
            </a:solidFill>
            <a:miter lim="800000"/>
            <a:headEnd/>
            <a:tailEnd/>
          </a:ln>
        </p:spPr>
        <p:txBody>
          <a:bodyPr lIns="92075" tIns="46038" rIns="92075" bIns="46038">
            <a:spAutoFit/>
          </a:bodyPr>
          <a:lstStyle/>
          <a:p>
            <a:pPr eaLnBrk="0" hangingPunct="0">
              <a:spcBef>
                <a:spcPct val="50000"/>
              </a:spcBef>
            </a:pPr>
            <a:r>
              <a:rPr lang="en-US" altLang="zh-CN" b="1">
                <a:latin typeface="Courier New" charset="0"/>
                <a:ea typeface="SimSun" pitchFamily="2" charset="-122"/>
              </a:rPr>
              <a:t>#pragma omp parallel for private(A, B)</a:t>
            </a:r>
          </a:p>
        </p:txBody>
      </p:sp>
      <p:sp>
        <p:nvSpPr>
          <p:cNvPr id="19463" name="Rectangle 5"/>
          <p:cNvSpPr>
            <a:spLocks noChangeArrowheads="1"/>
          </p:cNvSpPr>
          <p:nvPr/>
        </p:nvSpPr>
        <p:spPr bwMode="auto">
          <a:xfrm>
            <a:off x="6218239" y="1370013"/>
            <a:ext cx="3013075" cy="369974"/>
          </a:xfrm>
          <a:prstGeom prst="rect">
            <a:avLst/>
          </a:prstGeom>
          <a:solidFill>
            <a:srgbClr val="CCFFFF"/>
          </a:solidFill>
          <a:ln w="12700">
            <a:solidFill>
              <a:srgbClr val="66FF33"/>
            </a:solidFill>
            <a:miter lim="800000"/>
            <a:headEnd/>
            <a:tailEnd/>
          </a:ln>
        </p:spPr>
        <p:txBody>
          <a:bodyPr lIns="92075" tIns="46038" rIns="92075" bIns="46038">
            <a:spAutoFit/>
          </a:bodyPr>
          <a:lstStyle/>
          <a:p>
            <a:pPr eaLnBrk="0" hangingPunct="0">
              <a:spcBef>
                <a:spcPct val="50000"/>
              </a:spcBef>
            </a:pPr>
            <a:r>
              <a:rPr lang="en-US" altLang="zh-CN" b="1">
                <a:latin typeface="Courier New" charset="0"/>
                <a:ea typeface="SimSun" pitchFamily="2" charset="-122"/>
              </a:rPr>
              <a:t>#pragma omp critical</a:t>
            </a:r>
          </a:p>
        </p:txBody>
      </p:sp>
      <p:sp>
        <p:nvSpPr>
          <p:cNvPr id="19464" name="Rectangle 6"/>
          <p:cNvSpPr>
            <a:spLocks noChangeArrowheads="1"/>
          </p:cNvSpPr>
          <p:nvPr/>
        </p:nvSpPr>
        <p:spPr bwMode="auto">
          <a:xfrm>
            <a:off x="1636714" y="2303463"/>
            <a:ext cx="4746625" cy="369974"/>
          </a:xfrm>
          <a:prstGeom prst="rect">
            <a:avLst/>
          </a:prstGeom>
          <a:solidFill>
            <a:srgbClr val="FFFFCC"/>
          </a:solidFill>
          <a:ln w="12700">
            <a:solidFill>
              <a:srgbClr val="66FF33"/>
            </a:solidFill>
            <a:miter lim="800000"/>
            <a:headEnd/>
            <a:tailEnd/>
          </a:ln>
        </p:spPr>
        <p:txBody>
          <a:bodyPr lIns="92075" tIns="46038" rIns="92075" bIns="46038">
            <a:spAutoFit/>
          </a:bodyPr>
          <a:lstStyle/>
          <a:p>
            <a:pPr eaLnBrk="0" hangingPunct="0">
              <a:spcBef>
                <a:spcPct val="50000"/>
              </a:spcBef>
            </a:pPr>
            <a:r>
              <a:rPr lang="en-US" altLang="zh-CN" b="1">
                <a:latin typeface="Courier New" charset="0"/>
                <a:ea typeface="SimSun" pitchFamily="2" charset="-122"/>
              </a:rPr>
              <a:t>C$OMP parallel do shared(a, b, c)</a:t>
            </a:r>
          </a:p>
        </p:txBody>
      </p:sp>
      <p:sp>
        <p:nvSpPr>
          <p:cNvPr id="19465" name="Rectangle 7"/>
          <p:cNvSpPr>
            <a:spLocks noChangeArrowheads="1"/>
          </p:cNvSpPr>
          <p:nvPr/>
        </p:nvSpPr>
        <p:spPr bwMode="auto">
          <a:xfrm>
            <a:off x="1960564" y="4465638"/>
            <a:ext cx="5049837" cy="369974"/>
          </a:xfrm>
          <a:prstGeom prst="rect">
            <a:avLst/>
          </a:prstGeom>
          <a:solidFill>
            <a:srgbClr val="FFCCCC"/>
          </a:solidFill>
          <a:ln w="12700">
            <a:solidFill>
              <a:srgbClr val="66FF33"/>
            </a:solidFill>
            <a:miter lim="800000"/>
            <a:headEnd/>
            <a:tailEnd/>
          </a:ln>
        </p:spPr>
        <p:txBody>
          <a:bodyPr lIns="92075" tIns="46038" rIns="92075" bIns="46038">
            <a:spAutoFit/>
          </a:bodyPr>
          <a:lstStyle/>
          <a:p>
            <a:pPr eaLnBrk="0" hangingPunct="0">
              <a:spcBef>
                <a:spcPct val="50000"/>
              </a:spcBef>
            </a:pPr>
            <a:r>
              <a:rPr lang="en-US" altLang="zh-CN" b="1">
                <a:latin typeface="Courier New" charset="0"/>
                <a:ea typeface="SimSun" pitchFamily="2" charset="-122"/>
              </a:rPr>
              <a:t>C$OMP PARALLEL  REDUCTION (+: A, B)</a:t>
            </a:r>
          </a:p>
        </p:txBody>
      </p:sp>
      <p:sp>
        <p:nvSpPr>
          <p:cNvPr id="19466" name="Rectangle 8"/>
          <p:cNvSpPr>
            <a:spLocks noChangeArrowheads="1"/>
          </p:cNvSpPr>
          <p:nvPr/>
        </p:nvSpPr>
        <p:spPr bwMode="auto">
          <a:xfrm>
            <a:off x="2103438" y="2808288"/>
            <a:ext cx="3727450" cy="369974"/>
          </a:xfrm>
          <a:prstGeom prst="rect">
            <a:avLst/>
          </a:prstGeom>
          <a:solidFill>
            <a:srgbClr val="CCFFCC"/>
          </a:solidFill>
          <a:ln w="12700">
            <a:solidFill>
              <a:srgbClr val="66FF33"/>
            </a:solidFill>
            <a:miter lim="800000"/>
            <a:headEnd/>
            <a:tailEnd/>
          </a:ln>
        </p:spPr>
        <p:txBody>
          <a:bodyPr lIns="92075" tIns="46038" rIns="92075" bIns="46038">
            <a:spAutoFit/>
          </a:bodyPr>
          <a:lstStyle/>
          <a:p>
            <a:pPr eaLnBrk="0" hangingPunct="0">
              <a:spcBef>
                <a:spcPct val="50000"/>
              </a:spcBef>
            </a:pPr>
            <a:r>
              <a:rPr lang="en-US" altLang="zh-CN" b="1">
                <a:latin typeface="Courier New" charset="0"/>
                <a:ea typeface="SimSun" pitchFamily="2" charset="-122"/>
              </a:rPr>
              <a:t>call OMP_INIT_LOCK (ilok)</a:t>
            </a:r>
          </a:p>
        </p:txBody>
      </p:sp>
      <p:sp>
        <p:nvSpPr>
          <p:cNvPr id="19467" name="Rectangle 9"/>
          <p:cNvSpPr>
            <a:spLocks noChangeArrowheads="1"/>
          </p:cNvSpPr>
          <p:nvPr/>
        </p:nvSpPr>
        <p:spPr bwMode="auto">
          <a:xfrm>
            <a:off x="6570664" y="2417763"/>
            <a:ext cx="3527425" cy="369974"/>
          </a:xfrm>
          <a:prstGeom prst="rect">
            <a:avLst/>
          </a:prstGeom>
          <a:solidFill>
            <a:srgbClr val="CCECFF"/>
          </a:solidFill>
          <a:ln w="12700">
            <a:solidFill>
              <a:srgbClr val="66FF33"/>
            </a:solidFill>
            <a:miter lim="800000"/>
            <a:headEnd/>
            <a:tailEnd/>
          </a:ln>
        </p:spPr>
        <p:txBody>
          <a:bodyPr lIns="92075" tIns="46038" rIns="92075" bIns="46038">
            <a:spAutoFit/>
          </a:bodyPr>
          <a:lstStyle/>
          <a:p>
            <a:pPr eaLnBrk="0" hangingPunct="0">
              <a:spcBef>
                <a:spcPct val="50000"/>
              </a:spcBef>
            </a:pPr>
            <a:r>
              <a:rPr lang="en-US" altLang="zh-CN" b="1">
                <a:latin typeface="Courier New" charset="0"/>
                <a:ea typeface="SimSun" pitchFamily="2" charset="-122"/>
              </a:rPr>
              <a:t>call omp_test_lock(jlok) </a:t>
            </a:r>
          </a:p>
        </p:txBody>
      </p:sp>
      <p:sp>
        <p:nvSpPr>
          <p:cNvPr id="19468" name="Rectangle 10"/>
          <p:cNvSpPr>
            <a:spLocks noChangeArrowheads="1"/>
          </p:cNvSpPr>
          <p:nvPr/>
        </p:nvSpPr>
        <p:spPr bwMode="auto">
          <a:xfrm>
            <a:off x="5332414" y="3465513"/>
            <a:ext cx="4213225" cy="369974"/>
          </a:xfrm>
          <a:prstGeom prst="rect">
            <a:avLst/>
          </a:prstGeom>
          <a:solidFill>
            <a:srgbClr val="FFFFCC"/>
          </a:solidFill>
          <a:ln w="12700">
            <a:solidFill>
              <a:srgbClr val="66FF33"/>
            </a:solidFill>
            <a:miter lim="800000"/>
            <a:headEnd/>
            <a:tailEnd/>
          </a:ln>
        </p:spPr>
        <p:txBody>
          <a:bodyPr lIns="92075" tIns="46038" rIns="92075" bIns="46038">
            <a:spAutoFit/>
          </a:bodyPr>
          <a:lstStyle/>
          <a:p>
            <a:pPr eaLnBrk="0" hangingPunct="0">
              <a:spcBef>
                <a:spcPct val="50000"/>
              </a:spcBef>
            </a:pPr>
            <a:r>
              <a:rPr lang="en-US" altLang="zh-CN" b="1">
                <a:latin typeface="Courier New" charset="0"/>
                <a:ea typeface="SimSun" pitchFamily="2" charset="-122"/>
              </a:rPr>
              <a:t>setenv OMP_SCHEDULE “dynamic”</a:t>
            </a:r>
          </a:p>
        </p:txBody>
      </p:sp>
      <p:sp>
        <p:nvSpPr>
          <p:cNvPr id="19469" name="Rectangle 11"/>
          <p:cNvSpPr>
            <a:spLocks noChangeArrowheads="1"/>
          </p:cNvSpPr>
          <p:nvPr/>
        </p:nvSpPr>
        <p:spPr bwMode="auto">
          <a:xfrm>
            <a:off x="5040394" y="1865313"/>
            <a:ext cx="4070350" cy="369974"/>
          </a:xfrm>
          <a:prstGeom prst="rect">
            <a:avLst/>
          </a:prstGeom>
          <a:solidFill>
            <a:srgbClr val="CCFFCC"/>
          </a:solidFill>
          <a:ln w="12700">
            <a:solidFill>
              <a:srgbClr val="66FF33"/>
            </a:solidFill>
            <a:miter lim="800000"/>
            <a:headEnd/>
            <a:tailEnd/>
          </a:ln>
        </p:spPr>
        <p:txBody>
          <a:bodyPr lIns="92075" tIns="46038" rIns="92075" bIns="46038">
            <a:spAutoFit/>
          </a:bodyPr>
          <a:lstStyle/>
          <a:p>
            <a:pPr eaLnBrk="0" hangingPunct="0">
              <a:spcBef>
                <a:spcPct val="50000"/>
              </a:spcBef>
            </a:pPr>
            <a:r>
              <a:rPr lang="en-US" altLang="zh-CN" b="1" dirty="0">
                <a:latin typeface="Courier New" charset="0"/>
                <a:ea typeface="SimSun" pitchFamily="2" charset="-122"/>
              </a:rPr>
              <a:t>CALL OMP_SET_NUM_THREADS(10)</a:t>
            </a:r>
          </a:p>
        </p:txBody>
      </p:sp>
      <p:sp>
        <p:nvSpPr>
          <p:cNvPr id="19470" name="Rectangle 12"/>
          <p:cNvSpPr>
            <a:spLocks noChangeArrowheads="1"/>
          </p:cNvSpPr>
          <p:nvPr/>
        </p:nvSpPr>
        <p:spPr bwMode="auto">
          <a:xfrm>
            <a:off x="6342063" y="5580063"/>
            <a:ext cx="3498850" cy="369974"/>
          </a:xfrm>
          <a:prstGeom prst="rect">
            <a:avLst/>
          </a:prstGeom>
          <a:solidFill>
            <a:srgbClr val="FFCCFF"/>
          </a:solidFill>
          <a:ln w="12700">
            <a:solidFill>
              <a:srgbClr val="66FF33"/>
            </a:solidFill>
            <a:miter lim="800000"/>
            <a:headEnd/>
            <a:tailEnd/>
          </a:ln>
        </p:spPr>
        <p:txBody>
          <a:bodyPr lIns="92075" tIns="46038" rIns="92075" bIns="46038">
            <a:spAutoFit/>
          </a:bodyPr>
          <a:lstStyle/>
          <a:p>
            <a:pPr eaLnBrk="0" hangingPunct="0">
              <a:spcBef>
                <a:spcPct val="50000"/>
              </a:spcBef>
            </a:pPr>
            <a:r>
              <a:rPr lang="en-US" altLang="zh-CN" b="1">
                <a:latin typeface="Courier New" charset="0"/>
                <a:ea typeface="SimSun" pitchFamily="2" charset="-122"/>
              </a:rPr>
              <a:t>C$OMP DO lastprivate(XX)</a:t>
            </a:r>
          </a:p>
        </p:txBody>
      </p:sp>
      <p:sp>
        <p:nvSpPr>
          <p:cNvPr id="19471" name="Rectangle 13"/>
          <p:cNvSpPr>
            <a:spLocks noChangeArrowheads="1"/>
          </p:cNvSpPr>
          <p:nvPr/>
        </p:nvSpPr>
        <p:spPr bwMode="auto">
          <a:xfrm>
            <a:off x="8408988" y="4046538"/>
            <a:ext cx="2070100" cy="369974"/>
          </a:xfrm>
          <a:prstGeom prst="rect">
            <a:avLst/>
          </a:prstGeom>
          <a:solidFill>
            <a:srgbClr val="FFCCCC"/>
          </a:solidFill>
          <a:ln w="12700">
            <a:solidFill>
              <a:srgbClr val="66FF33"/>
            </a:solidFill>
            <a:miter lim="800000"/>
            <a:headEnd/>
            <a:tailEnd/>
          </a:ln>
        </p:spPr>
        <p:txBody>
          <a:bodyPr lIns="92075" tIns="46038" rIns="92075" bIns="46038">
            <a:spAutoFit/>
          </a:bodyPr>
          <a:lstStyle/>
          <a:p>
            <a:pPr eaLnBrk="0" hangingPunct="0">
              <a:spcBef>
                <a:spcPct val="50000"/>
              </a:spcBef>
            </a:pPr>
            <a:r>
              <a:rPr lang="en-US" altLang="zh-CN" b="1">
                <a:latin typeface="Courier New" charset="0"/>
                <a:ea typeface="SimSun" pitchFamily="2" charset="-122"/>
              </a:rPr>
              <a:t>C$OMP ORDERED</a:t>
            </a:r>
          </a:p>
        </p:txBody>
      </p:sp>
      <p:sp>
        <p:nvSpPr>
          <p:cNvPr id="19472" name="Rectangle 14"/>
          <p:cNvSpPr>
            <a:spLocks noChangeArrowheads="1"/>
          </p:cNvSpPr>
          <p:nvPr/>
        </p:nvSpPr>
        <p:spPr bwMode="auto">
          <a:xfrm>
            <a:off x="1646238" y="3351213"/>
            <a:ext cx="3575050" cy="369974"/>
          </a:xfrm>
          <a:prstGeom prst="rect">
            <a:avLst/>
          </a:prstGeom>
          <a:solidFill>
            <a:srgbClr val="CCECFF"/>
          </a:solidFill>
          <a:ln w="12700">
            <a:solidFill>
              <a:srgbClr val="66FF33"/>
            </a:solidFill>
            <a:miter lim="800000"/>
            <a:headEnd/>
            <a:tailEnd/>
          </a:ln>
        </p:spPr>
        <p:txBody>
          <a:bodyPr lIns="92075" tIns="46038" rIns="92075" bIns="46038">
            <a:spAutoFit/>
          </a:bodyPr>
          <a:lstStyle/>
          <a:p>
            <a:pPr eaLnBrk="0" hangingPunct="0">
              <a:spcBef>
                <a:spcPct val="50000"/>
              </a:spcBef>
            </a:pPr>
            <a:r>
              <a:rPr lang="en-US" altLang="zh-CN" b="1">
                <a:latin typeface="Courier New" charset="0"/>
                <a:ea typeface="SimSun" pitchFamily="2" charset="-122"/>
              </a:rPr>
              <a:t>C$OMP  SINGLE PRIVATE(X)</a:t>
            </a:r>
          </a:p>
        </p:txBody>
      </p:sp>
      <p:sp>
        <p:nvSpPr>
          <p:cNvPr id="19473" name="Rectangle 15"/>
          <p:cNvSpPr>
            <a:spLocks noChangeArrowheads="1"/>
          </p:cNvSpPr>
          <p:nvPr/>
        </p:nvSpPr>
        <p:spPr bwMode="auto">
          <a:xfrm>
            <a:off x="7696200" y="4572000"/>
            <a:ext cx="2108200" cy="369974"/>
          </a:xfrm>
          <a:prstGeom prst="rect">
            <a:avLst/>
          </a:prstGeom>
          <a:solidFill>
            <a:srgbClr val="FFFFCC"/>
          </a:solidFill>
          <a:ln w="12700">
            <a:solidFill>
              <a:srgbClr val="66FF33"/>
            </a:solidFill>
            <a:miter lim="800000"/>
            <a:headEnd/>
            <a:tailEnd/>
          </a:ln>
        </p:spPr>
        <p:txBody>
          <a:bodyPr lIns="92075" tIns="46038" rIns="92075" bIns="46038">
            <a:spAutoFit/>
          </a:bodyPr>
          <a:lstStyle/>
          <a:p>
            <a:pPr eaLnBrk="0" hangingPunct="0">
              <a:spcBef>
                <a:spcPct val="50000"/>
              </a:spcBef>
            </a:pPr>
            <a:r>
              <a:rPr lang="en-US" altLang="zh-CN" b="1">
                <a:latin typeface="Courier New" charset="0"/>
                <a:ea typeface="SimSun" pitchFamily="2" charset="-122"/>
              </a:rPr>
              <a:t>C$OMP SECTIONS </a:t>
            </a:r>
          </a:p>
        </p:txBody>
      </p:sp>
      <p:sp>
        <p:nvSpPr>
          <p:cNvPr id="19474" name="Rectangle 16"/>
          <p:cNvSpPr>
            <a:spLocks noChangeArrowheads="1"/>
          </p:cNvSpPr>
          <p:nvPr/>
        </p:nvSpPr>
        <p:spPr bwMode="auto">
          <a:xfrm>
            <a:off x="8047038" y="2874963"/>
            <a:ext cx="1860550" cy="369974"/>
          </a:xfrm>
          <a:prstGeom prst="rect">
            <a:avLst/>
          </a:prstGeom>
          <a:solidFill>
            <a:srgbClr val="FF99CC"/>
          </a:solidFill>
          <a:ln w="12700">
            <a:solidFill>
              <a:srgbClr val="66FF33"/>
            </a:solidFill>
            <a:miter lim="800000"/>
            <a:headEnd/>
            <a:tailEnd/>
          </a:ln>
        </p:spPr>
        <p:txBody>
          <a:bodyPr lIns="92075" tIns="46038" rIns="92075" bIns="46038">
            <a:spAutoFit/>
          </a:bodyPr>
          <a:lstStyle/>
          <a:p>
            <a:pPr eaLnBrk="0" hangingPunct="0">
              <a:spcBef>
                <a:spcPct val="50000"/>
              </a:spcBef>
            </a:pPr>
            <a:r>
              <a:rPr lang="en-US" altLang="zh-CN" b="1">
                <a:latin typeface="Courier New" charset="0"/>
                <a:ea typeface="SimSun" pitchFamily="2" charset="-122"/>
              </a:rPr>
              <a:t>C$OMP MASTER</a:t>
            </a:r>
          </a:p>
        </p:txBody>
      </p:sp>
      <p:sp>
        <p:nvSpPr>
          <p:cNvPr id="19475" name="Rectangle 17"/>
          <p:cNvSpPr>
            <a:spLocks noChangeArrowheads="1"/>
          </p:cNvSpPr>
          <p:nvPr/>
        </p:nvSpPr>
        <p:spPr bwMode="auto">
          <a:xfrm>
            <a:off x="5970589" y="2989263"/>
            <a:ext cx="1870075" cy="369974"/>
          </a:xfrm>
          <a:prstGeom prst="rect">
            <a:avLst/>
          </a:prstGeom>
          <a:solidFill>
            <a:srgbClr val="CCFFFF"/>
          </a:solidFill>
          <a:ln w="12700">
            <a:solidFill>
              <a:srgbClr val="66FF33"/>
            </a:solidFill>
            <a:miter lim="800000"/>
            <a:headEnd/>
            <a:tailEnd/>
          </a:ln>
        </p:spPr>
        <p:txBody>
          <a:bodyPr lIns="92075" tIns="46038" rIns="92075" bIns="46038">
            <a:spAutoFit/>
          </a:bodyPr>
          <a:lstStyle/>
          <a:p>
            <a:pPr eaLnBrk="0" hangingPunct="0">
              <a:spcBef>
                <a:spcPct val="50000"/>
              </a:spcBef>
            </a:pPr>
            <a:r>
              <a:rPr lang="en-US" altLang="zh-CN" b="1">
                <a:latin typeface="Courier New" charset="0"/>
                <a:ea typeface="SimSun" pitchFamily="2" charset="-122"/>
              </a:rPr>
              <a:t>C$OMP ATOMIC</a:t>
            </a:r>
          </a:p>
        </p:txBody>
      </p:sp>
      <p:sp>
        <p:nvSpPr>
          <p:cNvPr id="19476" name="Rectangle 18"/>
          <p:cNvSpPr>
            <a:spLocks noChangeArrowheads="1"/>
          </p:cNvSpPr>
          <p:nvPr/>
        </p:nvSpPr>
        <p:spPr bwMode="auto">
          <a:xfrm>
            <a:off x="4056064" y="1350963"/>
            <a:ext cx="1736725" cy="369974"/>
          </a:xfrm>
          <a:prstGeom prst="rect">
            <a:avLst/>
          </a:prstGeom>
          <a:solidFill>
            <a:srgbClr val="FFCCFF"/>
          </a:solidFill>
          <a:ln w="12700">
            <a:solidFill>
              <a:srgbClr val="66FF33"/>
            </a:solidFill>
            <a:miter lim="800000"/>
            <a:headEnd/>
            <a:tailEnd/>
          </a:ln>
        </p:spPr>
        <p:txBody>
          <a:bodyPr lIns="92075" tIns="46038" rIns="92075" bIns="46038">
            <a:spAutoFit/>
          </a:bodyPr>
          <a:lstStyle/>
          <a:p>
            <a:pPr eaLnBrk="0" hangingPunct="0">
              <a:spcBef>
                <a:spcPct val="50000"/>
              </a:spcBef>
            </a:pPr>
            <a:r>
              <a:rPr lang="en-US" altLang="zh-CN" b="1">
                <a:latin typeface="Courier New" charset="0"/>
                <a:ea typeface="SimSun" pitchFamily="2" charset="-122"/>
              </a:rPr>
              <a:t>C$OMP FLUSH</a:t>
            </a:r>
          </a:p>
        </p:txBody>
      </p:sp>
      <p:sp>
        <p:nvSpPr>
          <p:cNvPr id="19477" name="Rectangle 19"/>
          <p:cNvSpPr>
            <a:spLocks noChangeArrowheads="1"/>
          </p:cNvSpPr>
          <p:nvPr/>
        </p:nvSpPr>
        <p:spPr bwMode="auto">
          <a:xfrm>
            <a:off x="1798639" y="3951288"/>
            <a:ext cx="6194425" cy="369974"/>
          </a:xfrm>
          <a:prstGeom prst="rect">
            <a:avLst/>
          </a:prstGeom>
          <a:solidFill>
            <a:srgbClr val="CCFFCC"/>
          </a:solidFill>
          <a:ln w="12700">
            <a:solidFill>
              <a:srgbClr val="66FF33"/>
            </a:solidFill>
            <a:miter lim="800000"/>
            <a:headEnd/>
            <a:tailEnd/>
          </a:ln>
        </p:spPr>
        <p:txBody>
          <a:bodyPr lIns="92075" tIns="46038" rIns="92075" bIns="46038">
            <a:spAutoFit/>
          </a:bodyPr>
          <a:lstStyle/>
          <a:p>
            <a:pPr eaLnBrk="0" hangingPunct="0">
              <a:spcBef>
                <a:spcPct val="50000"/>
              </a:spcBef>
            </a:pPr>
            <a:r>
              <a:rPr lang="en-US" altLang="zh-CN" b="1">
                <a:latin typeface="Courier New" charset="0"/>
                <a:ea typeface="SimSun" pitchFamily="2" charset="-122"/>
              </a:rPr>
              <a:t>C$OMP PARALLEL DO ORDERED PRIVATE (A, B, C)</a:t>
            </a:r>
          </a:p>
        </p:txBody>
      </p:sp>
      <p:sp>
        <p:nvSpPr>
          <p:cNvPr id="19478" name="Rectangle 20"/>
          <p:cNvSpPr>
            <a:spLocks noChangeArrowheads="1"/>
          </p:cNvSpPr>
          <p:nvPr/>
        </p:nvSpPr>
        <p:spPr bwMode="auto">
          <a:xfrm>
            <a:off x="930439" y="1861301"/>
            <a:ext cx="3822700" cy="369974"/>
          </a:xfrm>
          <a:prstGeom prst="rect">
            <a:avLst/>
          </a:prstGeom>
          <a:solidFill>
            <a:srgbClr val="FFCCFF"/>
          </a:solidFill>
          <a:ln w="12700">
            <a:solidFill>
              <a:srgbClr val="66FF33"/>
            </a:solidFill>
            <a:miter lim="800000"/>
            <a:headEnd/>
            <a:tailEnd/>
          </a:ln>
        </p:spPr>
        <p:txBody>
          <a:bodyPr lIns="92075" tIns="46038" rIns="92075" bIns="46038">
            <a:spAutoFit/>
          </a:bodyPr>
          <a:lstStyle/>
          <a:p>
            <a:pPr eaLnBrk="0" hangingPunct="0">
              <a:spcBef>
                <a:spcPct val="50000"/>
              </a:spcBef>
            </a:pPr>
            <a:r>
              <a:rPr lang="en-US" altLang="zh-CN" b="1" dirty="0">
                <a:latin typeface="Courier New" charset="0"/>
                <a:ea typeface="SimSun" pitchFamily="2" charset="-122"/>
              </a:rPr>
              <a:t>C$OMP THREADPRIVATE(/ABC/)</a:t>
            </a:r>
          </a:p>
        </p:txBody>
      </p:sp>
      <p:sp>
        <p:nvSpPr>
          <p:cNvPr id="19479" name="Rectangle 21"/>
          <p:cNvSpPr>
            <a:spLocks noChangeArrowheads="1"/>
          </p:cNvSpPr>
          <p:nvPr/>
        </p:nvSpPr>
        <p:spPr bwMode="auto">
          <a:xfrm>
            <a:off x="1855789" y="5503863"/>
            <a:ext cx="4079875" cy="369974"/>
          </a:xfrm>
          <a:prstGeom prst="rect">
            <a:avLst/>
          </a:prstGeom>
          <a:solidFill>
            <a:srgbClr val="CCFFCC"/>
          </a:solidFill>
          <a:ln w="12700">
            <a:solidFill>
              <a:srgbClr val="66FF33"/>
            </a:solidFill>
            <a:miter lim="800000"/>
            <a:headEnd/>
            <a:tailEnd/>
          </a:ln>
        </p:spPr>
        <p:txBody>
          <a:bodyPr lIns="92075" tIns="46038" rIns="92075" bIns="46038">
            <a:spAutoFit/>
          </a:bodyPr>
          <a:lstStyle/>
          <a:p>
            <a:pPr eaLnBrk="0" hangingPunct="0">
              <a:spcBef>
                <a:spcPct val="50000"/>
              </a:spcBef>
            </a:pPr>
            <a:r>
              <a:rPr lang="en-US" altLang="zh-CN" b="1">
                <a:latin typeface="Courier New" charset="0"/>
                <a:ea typeface="SimSun" pitchFamily="2" charset="-122"/>
              </a:rPr>
              <a:t>C$OMP PARALLEL COPYIN(/blk/)</a:t>
            </a:r>
          </a:p>
        </p:txBody>
      </p:sp>
      <p:sp>
        <p:nvSpPr>
          <p:cNvPr id="19480" name="Rectangle 22"/>
          <p:cNvSpPr>
            <a:spLocks noChangeArrowheads="1"/>
          </p:cNvSpPr>
          <p:nvPr/>
        </p:nvSpPr>
        <p:spPr bwMode="auto">
          <a:xfrm>
            <a:off x="2617788" y="6094413"/>
            <a:ext cx="4051300" cy="369974"/>
          </a:xfrm>
          <a:prstGeom prst="rect">
            <a:avLst/>
          </a:prstGeom>
          <a:solidFill>
            <a:srgbClr val="CCECFF"/>
          </a:solidFill>
          <a:ln w="12700">
            <a:solidFill>
              <a:srgbClr val="66FF33"/>
            </a:solidFill>
            <a:miter lim="800000"/>
            <a:headEnd/>
            <a:tailEnd/>
          </a:ln>
        </p:spPr>
        <p:txBody>
          <a:bodyPr lIns="92075" tIns="46038" rIns="92075" bIns="46038">
            <a:spAutoFit/>
          </a:bodyPr>
          <a:lstStyle/>
          <a:p>
            <a:pPr eaLnBrk="0" hangingPunct="0">
              <a:spcBef>
                <a:spcPct val="50000"/>
              </a:spcBef>
            </a:pPr>
            <a:r>
              <a:rPr lang="en-US" altLang="zh-CN" b="1">
                <a:latin typeface="Courier New" charset="0"/>
                <a:ea typeface="SimSun" pitchFamily="2" charset="-122"/>
              </a:rPr>
              <a:t>Nthrds = OMP_GET_NUM_PROCS()</a:t>
            </a:r>
          </a:p>
        </p:txBody>
      </p:sp>
      <p:sp>
        <p:nvSpPr>
          <p:cNvPr id="19481" name="Rectangle 23"/>
          <p:cNvSpPr>
            <a:spLocks noChangeArrowheads="1"/>
          </p:cNvSpPr>
          <p:nvPr/>
        </p:nvSpPr>
        <p:spPr bwMode="auto">
          <a:xfrm>
            <a:off x="7427914" y="5103813"/>
            <a:ext cx="2232025" cy="369974"/>
          </a:xfrm>
          <a:prstGeom prst="rect">
            <a:avLst/>
          </a:prstGeom>
          <a:solidFill>
            <a:srgbClr val="FFFFCC"/>
          </a:solidFill>
          <a:ln w="12700">
            <a:solidFill>
              <a:srgbClr val="66FF33"/>
            </a:solidFill>
            <a:miter lim="800000"/>
            <a:headEnd/>
            <a:tailEnd/>
          </a:ln>
        </p:spPr>
        <p:txBody>
          <a:bodyPr lIns="92075" tIns="46038" rIns="92075" bIns="46038">
            <a:spAutoFit/>
          </a:bodyPr>
          <a:lstStyle/>
          <a:p>
            <a:pPr eaLnBrk="0" hangingPunct="0">
              <a:spcBef>
                <a:spcPct val="50000"/>
              </a:spcBef>
            </a:pPr>
            <a:r>
              <a:rPr lang="en-US" altLang="zh-CN" b="1">
                <a:latin typeface="Courier New" charset="0"/>
                <a:ea typeface="SimSun" pitchFamily="2" charset="-122"/>
              </a:rPr>
              <a:t>!$OMP  BARRIER</a:t>
            </a:r>
          </a:p>
        </p:txBody>
      </p:sp>
      <p:sp>
        <p:nvSpPr>
          <p:cNvPr id="88088" name="Text Box 24"/>
          <p:cNvSpPr txBox="1">
            <a:spLocks noChangeArrowheads="1"/>
          </p:cNvSpPr>
          <p:nvPr/>
        </p:nvSpPr>
        <p:spPr bwMode="auto">
          <a:xfrm>
            <a:off x="9231314" y="308898"/>
            <a:ext cx="2743200" cy="2212465"/>
          </a:xfrm>
          <a:prstGeom prst="rect">
            <a:avLst/>
          </a:prstGeom>
          <a:solidFill>
            <a:srgbClr val="EFF3FF"/>
          </a:solidFill>
          <a:ln w="12700">
            <a:solidFill>
              <a:schemeClr val="tx1"/>
            </a:solidFill>
            <a:miter lim="800000"/>
            <a:headEnd type="none" w="sm" len="sm"/>
            <a:tailEnd type="none" w="sm" len="sm"/>
          </a:ln>
        </p:spPr>
        <p:txBody>
          <a:bodyPr wrap="square">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ctr" eaLnBrk="1" hangingPunct="1">
              <a:lnSpc>
                <a:spcPct val="94000"/>
              </a:lnSpc>
              <a:spcBef>
                <a:spcPct val="30000"/>
              </a:spcBef>
              <a:buClr>
                <a:schemeClr val="tx2"/>
              </a:buClr>
              <a:buSzPct val="75000"/>
              <a:buFont typeface="Wingdings" charset="2"/>
              <a:buNone/>
            </a:pPr>
            <a:r>
              <a:rPr lang="en-US" altLang="zh-CN" sz="1050" b="1" i="1" dirty="0">
                <a:latin typeface="Trebuchet MS" charset="0"/>
                <a:ea typeface="SimSun" pitchFamily="2" charset="-122"/>
              </a:rPr>
              <a:t>OpenMP:  An API for Writing Multithreaded Applications</a:t>
            </a:r>
            <a:br>
              <a:rPr lang="en-US" altLang="zh-CN" sz="1050" b="1" i="1" dirty="0">
                <a:latin typeface="Trebuchet MS" charset="0"/>
                <a:ea typeface="SimSun" pitchFamily="2" charset="-122"/>
              </a:rPr>
            </a:br>
            <a:endParaRPr lang="en-US" altLang="zh-CN" sz="1050" b="1" dirty="0">
              <a:latin typeface="Trebuchet MS" charset="0"/>
              <a:ea typeface="SimSun" pitchFamily="2" charset="-122"/>
            </a:endParaRPr>
          </a:p>
          <a:p>
            <a:pPr lvl="2" eaLnBrk="1" hangingPunct="1">
              <a:lnSpc>
                <a:spcPct val="94000"/>
              </a:lnSpc>
              <a:spcBef>
                <a:spcPct val="30000"/>
              </a:spcBef>
              <a:buClr>
                <a:schemeClr val="tx2"/>
              </a:buClr>
              <a:buFont typeface="Wingdings" charset="2"/>
              <a:buChar char="§"/>
            </a:pPr>
            <a:r>
              <a:rPr lang="en-US" altLang="zh-CN" sz="1050" b="1" dirty="0">
                <a:latin typeface="Trebuchet MS" charset="0"/>
                <a:ea typeface="SimSun" pitchFamily="2" charset="-122"/>
              </a:rPr>
              <a:t>A set of compiler directives and library routines  for parallel application programmers</a:t>
            </a:r>
          </a:p>
          <a:p>
            <a:pPr lvl="2" eaLnBrk="1" hangingPunct="1">
              <a:lnSpc>
                <a:spcPct val="94000"/>
              </a:lnSpc>
              <a:spcBef>
                <a:spcPct val="30000"/>
              </a:spcBef>
              <a:buClr>
                <a:schemeClr val="tx2"/>
              </a:buClr>
              <a:buFont typeface="Wingdings" charset="2"/>
              <a:buChar char="§"/>
            </a:pPr>
            <a:r>
              <a:rPr lang="en-US" altLang="zh-CN" sz="1050" b="1" dirty="0">
                <a:latin typeface="Trebuchet MS" charset="0"/>
                <a:ea typeface="SimSun" pitchFamily="2" charset="-122"/>
              </a:rPr>
              <a:t>Makes writing multi-threaded applications in Fortran, C and C++ as easy as we can make it.</a:t>
            </a:r>
          </a:p>
          <a:p>
            <a:pPr lvl="2" eaLnBrk="1" hangingPunct="1">
              <a:lnSpc>
                <a:spcPct val="94000"/>
              </a:lnSpc>
              <a:spcBef>
                <a:spcPct val="30000"/>
              </a:spcBef>
              <a:buClr>
                <a:schemeClr val="tx2"/>
              </a:buClr>
              <a:buFont typeface="Wingdings" charset="2"/>
              <a:buChar char="§"/>
            </a:pPr>
            <a:r>
              <a:rPr lang="en-US" altLang="zh-CN" sz="1050" b="1" dirty="0">
                <a:latin typeface="Trebuchet MS" charset="0"/>
                <a:ea typeface="SimSun" pitchFamily="2" charset="-122"/>
              </a:rPr>
              <a:t>Standardizes last 20 years of SMP practice</a:t>
            </a:r>
            <a:endParaRPr lang="en-US" altLang="zh-CN" sz="1050" b="1" dirty="0">
              <a:ea typeface="SimSun" pitchFamily="2" charset="-122"/>
            </a:endParaRPr>
          </a:p>
        </p:txBody>
      </p:sp>
      <p:sp>
        <p:nvSpPr>
          <p:cNvPr id="19483" name="Text Box 25"/>
          <p:cNvSpPr txBox="1">
            <a:spLocks noChangeArrowheads="1"/>
          </p:cNvSpPr>
          <p:nvPr/>
        </p:nvSpPr>
        <p:spPr bwMode="auto">
          <a:xfrm>
            <a:off x="6324600" y="6477001"/>
            <a:ext cx="43434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ctr" eaLnBrk="1" hangingPunct="1">
              <a:spcBef>
                <a:spcPct val="50000"/>
              </a:spcBef>
            </a:pPr>
            <a:r>
              <a:rPr lang="zh-CN" altLang="en-US" sz="800">
                <a:ea typeface="SimSun" pitchFamily="2" charset="-122"/>
              </a:rPr>
              <a:t>* </a:t>
            </a:r>
            <a:r>
              <a:rPr lang="en-US" altLang="zh-CN" sz="800">
                <a:ea typeface="SimSun" pitchFamily="2" charset="-122"/>
              </a:rPr>
              <a:t>The name “OpenMP” is the property of the OpenMP Architecture Review Board.</a:t>
            </a:r>
          </a:p>
        </p:txBody>
      </p:sp>
      <p:sp>
        <p:nvSpPr>
          <p:cNvPr id="2" name="灯片编号占位符 1">
            <a:extLst>
              <a:ext uri="{FF2B5EF4-FFF2-40B4-BE49-F238E27FC236}">
                <a16:creationId xmlns:a16="http://schemas.microsoft.com/office/drawing/2014/main" id="{D6E95941-FB4D-4FD4-AF7A-3867FDF875BA}"/>
              </a:ext>
            </a:extLst>
          </p:cNvPr>
          <p:cNvSpPr>
            <a:spLocks noGrp="1"/>
          </p:cNvSpPr>
          <p:nvPr>
            <p:ph type="sldNum" sz="quarter" idx="12"/>
          </p:nvPr>
        </p:nvSpPr>
        <p:spPr/>
        <p:txBody>
          <a:bodyPr/>
          <a:lstStyle/>
          <a:p>
            <a:fld id="{838759A6-4310-42B8-8FEF-8113EE3D32AF}" type="slidenum">
              <a:rPr lang="zh-CN" altLang="en-US" smtClean="0"/>
              <a:t>108</a:t>
            </a:fld>
            <a:endParaRPr lang="zh-CN" altLang="en-US"/>
          </a:p>
        </p:txBody>
      </p:sp>
    </p:spTree>
    <p:extLst>
      <p:ext uri="{BB962C8B-B14F-4D97-AF65-F5344CB8AC3E}">
        <p14:creationId xmlns:p14="http://schemas.microsoft.com/office/powerpoint/2010/main" val="1050923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80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88" grpId="0" animBg="1"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OpenMP</a:t>
            </a:r>
            <a:r>
              <a:rPr lang="en-US" altLang="zh-CN" dirty="0"/>
              <a:t> Components</a:t>
            </a:r>
            <a:endParaRPr lang="zh-CN" altLang="en-US" dirty="0"/>
          </a:p>
        </p:txBody>
      </p:sp>
      <p:sp>
        <p:nvSpPr>
          <p:cNvPr id="5" name="Text Box 66"/>
          <p:cNvSpPr txBox="1">
            <a:spLocks noChangeArrowheads="1"/>
          </p:cNvSpPr>
          <p:nvPr/>
        </p:nvSpPr>
        <p:spPr bwMode="auto">
          <a:xfrm>
            <a:off x="1752600" y="1940140"/>
            <a:ext cx="2743200" cy="3693319"/>
          </a:xfrm>
          <a:prstGeom prst="rect">
            <a:avLst/>
          </a:prstGeom>
          <a:solidFill>
            <a:schemeClr val="accent3">
              <a:lumMod val="20000"/>
              <a:lumOff val="80000"/>
            </a:schemeClr>
          </a:solidFill>
          <a:ln w="12700">
            <a:noFill/>
            <a:miter lim="800000"/>
            <a:headEnd type="none" w="sm" len="sm"/>
            <a:tailEnd type="none" w="sm" len="sm"/>
          </a:ln>
          <a:effectLst>
            <a:outerShdw dist="107763" dir="2700000" algn="ctr" rotWithShape="0">
              <a:schemeClr val="bg2"/>
            </a:outerShdw>
          </a:effectLst>
        </p:spPr>
        <p:txBody>
          <a:bodyPr wrap="square">
            <a:spAutoFit/>
          </a:bodyPr>
          <a:lstStyle/>
          <a:p>
            <a:pPr marL="285750" indent="-285750">
              <a:spcBef>
                <a:spcPct val="50000"/>
              </a:spcBef>
              <a:buFont typeface="Arial" pitchFamily="34" charset="0"/>
              <a:buChar char="•"/>
              <a:defRPr/>
            </a:pPr>
            <a:r>
              <a:rPr lang="en-US" dirty="0">
                <a:latin typeface="+mj-lt"/>
              </a:rPr>
              <a:t>Parallel region</a:t>
            </a:r>
          </a:p>
          <a:p>
            <a:pPr marL="285750" indent="-285750">
              <a:spcBef>
                <a:spcPct val="50000"/>
              </a:spcBef>
              <a:buFont typeface="Arial" pitchFamily="34" charset="0"/>
              <a:buChar char="•"/>
              <a:defRPr/>
            </a:pPr>
            <a:r>
              <a:rPr lang="en-US" dirty="0">
                <a:latin typeface="+mj-lt"/>
              </a:rPr>
              <a:t>Worksharing constructs</a:t>
            </a:r>
          </a:p>
          <a:p>
            <a:pPr marL="285750" indent="-285750">
              <a:spcBef>
                <a:spcPct val="50000"/>
              </a:spcBef>
              <a:buFont typeface="Arial" pitchFamily="34" charset="0"/>
              <a:buChar char="•"/>
              <a:defRPr/>
            </a:pPr>
            <a:r>
              <a:rPr lang="en-US" dirty="0">
                <a:latin typeface="+mj-lt"/>
              </a:rPr>
              <a:t>Tasking</a:t>
            </a:r>
          </a:p>
          <a:p>
            <a:pPr marL="285750" indent="-285750">
              <a:spcBef>
                <a:spcPct val="50000"/>
              </a:spcBef>
              <a:buFont typeface="Arial" pitchFamily="34" charset="0"/>
              <a:buChar char="•"/>
              <a:defRPr/>
            </a:pPr>
            <a:r>
              <a:rPr lang="en-US" dirty="0">
                <a:latin typeface="+mj-lt"/>
              </a:rPr>
              <a:t>Offloading</a:t>
            </a:r>
          </a:p>
          <a:p>
            <a:pPr marL="285750" indent="-285750">
              <a:spcBef>
                <a:spcPct val="50000"/>
              </a:spcBef>
              <a:buFont typeface="Arial" pitchFamily="34" charset="0"/>
              <a:buChar char="•"/>
              <a:defRPr/>
            </a:pPr>
            <a:r>
              <a:rPr lang="en-US" dirty="0">
                <a:latin typeface="+mj-lt"/>
              </a:rPr>
              <a:t>Affinity</a:t>
            </a:r>
          </a:p>
          <a:p>
            <a:pPr marL="285750" indent="-285750">
              <a:spcBef>
                <a:spcPct val="50000"/>
              </a:spcBef>
              <a:buFont typeface="Arial" pitchFamily="34" charset="0"/>
              <a:buChar char="•"/>
              <a:defRPr/>
            </a:pPr>
            <a:r>
              <a:rPr lang="en-US" dirty="0">
                <a:latin typeface="+mj-lt"/>
              </a:rPr>
              <a:t>Error Handing</a:t>
            </a:r>
          </a:p>
          <a:p>
            <a:pPr marL="285750" indent="-285750">
              <a:spcBef>
                <a:spcPct val="50000"/>
              </a:spcBef>
              <a:buFont typeface="Arial" pitchFamily="34" charset="0"/>
              <a:buChar char="•"/>
              <a:defRPr/>
            </a:pPr>
            <a:r>
              <a:rPr lang="en-US" dirty="0">
                <a:latin typeface="+mj-lt"/>
              </a:rPr>
              <a:t>SIMD</a:t>
            </a:r>
          </a:p>
          <a:p>
            <a:pPr marL="285750" indent="-285750">
              <a:spcBef>
                <a:spcPct val="50000"/>
              </a:spcBef>
              <a:buFont typeface="Arial" pitchFamily="34" charset="0"/>
              <a:buChar char="•"/>
              <a:defRPr/>
            </a:pPr>
            <a:r>
              <a:rPr lang="en-US" dirty="0">
                <a:latin typeface="+mj-lt"/>
              </a:rPr>
              <a:t>Synchronization</a:t>
            </a:r>
          </a:p>
          <a:p>
            <a:pPr marL="285750" indent="-285750">
              <a:spcBef>
                <a:spcPct val="50000"/>
              </a:spcBef>
              <a:buFont typeface="Arial" pitchFamily="34" charset="0"/>
              <a:buChar char="•"/>
              <a:defRPr/>
            </a:pPr>
            <a:r>
              <a:rPr lang="en-US" dirty="0">
                <a:latin typeface="+mj-lt"/>
              </a:rPr>
              <a:t>Data-sharing attributes</a:t>
            </a:r>
          </a:p>
        </p:txBody>
      </p:sp>
      <p:sp>
        <p:nvSpPr>
          <p:cNvPr id="6" name="Text Box 66"/>
          <p:cNvSpPr txBox="1">
            <a:spLocks noChangeArrowheads="1"/>
          </p:cNvSpPr>
          <p:nvPr/>
        </p:nvSpPr>
        <p:spPr bwMode="auto">
          <a:xfrm>
            <a:off x="4800600" y="1940140"/>
            <a:ext cx="2590800" cy="4689261"/>
          </a:xfrm>
          <a:prstGeom prst="rect">
            <a:avLst/>
          </a:prstGeom>
          <a:solidFill>
            <a:schemeClr val="accent3">
              <a:lumMod val="20000"/>
              <a:lumOff val="80000"/>
            </a:schemeClr>
          </a:solidFill>
          <a:ln w="12700">
            <a:noFill/>
            <a:miter lim="800000"/>
            <a:headEnd type="none" w="sm" len="sm"/>
            <a:tailEnd type="none" w="sm" len="sm"/>
          </a:ln>
          <a:effectLst>
            <a:outerShdw dist="107763" dir="2700000" algn="ctr" rotWithShape="0">
              <a:schemeClr val="bg2"/>
            </a:outerShdw>
          </a:effectLst>
        </p:spPr>
        <p:txBody>
          <a:bodyPr wrap="square">
            <a:normAutofit fontScale="92500" lnSpcReduction="10000"/>
          </a:bodyPr>
          <a:lstStyle/>
          <a:p>
            <a:pPr marL="285750" indent="-285750">
              <a:spcBef>
                <a:spcPct val="50000"/>
              </a:spcBef>
              <a:buFont typeface="Arial" pitchFamily="34" charset="0"/>
              <a:buChar char="•"/>
              <a:defRPr/>
            </a:pPr>
            <a:r>
              <a:rPr lang="en-US" dirty="0">
                <a:solidFill>
                  <a:srgbClr val="000000"/>
                </a:solidFill>
                <a:latin typeface="+mj-lt"/>
              </a:rPr>
              <a:t>Number of threads</a:t>
            </a:r>
          </a:p>
          <a:p>
            <a:pPr marL="285750" indent="-285750">
              <a:spcBef>
                <a:spcPct val="50000"/>
              </a:spcBef>
              <a:buFont typeface="Arial" pitchFamily="34" charset="0"/>
              <a:buChar char="•"/>
              <a:defRPr/>
            </a:pPr>
            <a:r>
              <a:rPr lang="en-US" dirty="0">
                <a:solidFill>
                  <a:srgbClr val="000000"/>
                </a:solidFill>
                <a:latin typeface="+mj-lt"/>
              </a:rPr>
              <a:t>Thread ID</a:t>
            </a:r>
          </a:p>
          <a:p>
            <a:pPr marL="285750" indent="-285750">
              <a:spcBef>
                <a:spcPct val="50000"/>
              </a:spcBef>
              <a:buFont typeface="Arial" pitchFamily="34" charset="0"/>
              <a:buChar char="•"/>
              <a:defRPr/>
            </a:pPr>
            <a:r>
              <a:rPr lang="en-US" dirty="0">
                <a:solidFill>
                  <a:srgbClr val="000000"/>
                </a:solidFill>
                <a:latin typeface="+mj-lt"/>
              </a:rPr>
              <a:t>Dynamic thread adjustment</a:t>
            </a:r>
          </a:p>
          <a:p>
            <a:pPr marL="285750" indent="-285750">
              <a:spcBef>
                <a:spcPct val="50000"/>
              </a:spcBef>
              <a:buFont typeface="Arial" pitchFamily="34" charset="0"/>
              <a:buChar char="•"/>
              <a:defRPr/>
            </a:pPr>
            <a:r>
              <a:rPr lang="en-US" dirty="0">
                <a:solidFill>
                  <a:srgbClr val="000000"/>
                </a:solidFill>
                <a:latin typeface="+mj-lt"/>
              </a:rPr>
              <a:t>Nested parallelism</a:t>
            </a:r>
          </a:p>
          <a:p>
            <a:pPr marL="285750" indent="-285750">
              <a:spcBef>
                <a:spcPct val="50000"/>
              </a:spcBef>
              <a:buFont typeface="Arial" pitchFamily="34" charset="0"/>
              <a:buChar char="•"/>
              <a:defRPr/>
            </a:pPr>
            <a:r>
              <a:rPr lang="en-US" dirty="0">
                <a:solidFill>
                  <a:srgbClr val="000000"/>
                </a:solidFill>
                <a:latin typeface="+mj-lt"/>
              </a:rPr>
              <a:t>Schedule</a:t>
            </a:r>
          </a:p>
          <a:p>
            <a:pPr marL="285750" indent="-285750">
              <a:spcBef>
                <a:spcPct val="50000"/>
              </a:spcBef>
              <a:buFont typeface="Arial" pitchFamily="34" charset="0"/>
              <a:buChar char="•"/>
              <a:defRPr/>
            </a:pPr>
            <a:r>
              <a:rPr lang="en-US" dirty="0">
                <a:solidFill>
                  <a:srgbClr val="000000"/>
                </a:solidFill>
                <a:latin typeface="+mj-lt"/>
              </a:rPr>
              <a:t>Active levels</a:t>
            </a:r>
          </a:p>
          <a:p>
            <a:pPr marL="285750" indent="-285750">
              <a:spcBef>
                <a:spcPct val="50000"/>
              </a:spcBef>
              <a:buFont typeface="Arial" pitchFamily="34" charset="0"/>
              <a:buChar char="•"/>
              <a:defRPr/>
            </a:pPr>
            <a:r>
              <a:rPr lang="en-US" dirty="0">
                <a:solidFill>
                  <a:srgbClr val="000000"/>
                </a:solidFill>
                <a:latin typeface="+mj-lt"/>
              </a:rPr>
              <a:t>Thread limit</a:t>
            </a:r>
          </a:p>
          <a:p>
            <a:pPr marL="285750" indent="-285750">
              <a:spcBef>
                <a:spcPct val="50000"/>
              </a:spcBef>
              <a:buFont typeface="Arial" pitchFamily="34" charset="0"/>
              <a:buChar char="•"/>
              <a:defRPr/>
            </a:pPr>
            <a:r>
              <a:rPr lang="en-US" dirty="0">
                <a:solidFill>
                  <a:srgbClr val="000000"/>
                </a:solidFill>
                <a:latin typeface="+mj-lt"/>
              </a:rPr>
              <a:t>Nesting level</a:t>
            </a:r>
          </a:p>
          <a:p>
            <a:pPr marL="285750" indent="-285750">
              <a:spcBef>
                <a:spcPct val="50000"/>
              </a:spcBef>
              <a:buFont typeface="Arial" pitchFamily="34" charset="0"/>
              <a:buChar char="•"/>
              <a:defRPr/>
            </a:pPr>
            <a:r>
              <a:rPr lang="en-US" dirty="0">
                <a:solidFill>
                  <a:srgbClr val="000000"/>
                </a:solidFill>
                <a:latin typeface="+mj-lt"/>
              </a:rPr>
              <a:t>Ancestor thread</a:t>
            </a:r>
          </a:p>
          <a:p>
            <a:pPr marL="285750" indent="-285750">
              <a:spcBef>
                <a:spcPct val="50000"/>
              </a:spcBef>
              <a:buFont typeface="Arial" pitchFamily="34" charset="0"/>
              <a:buChar char="•"/>
              <a:defRPr/>
            </a:pPr>
            <a:r>
              <a:rPr lang="en-US" dirty="0">
                <a:solidFill>
                  <a:srgbClr val="000000"/>
                </a:solidFill>
                <a:latin typeface="+mj-lt"/>
              </a:rPr>
              <a:t>Team size</a:t>
            </a:r>
          </a:p>
          <a:p>
            <a:pPr marL="285750" indent="-285750">
              <a:spcBef>
                <a:spcPct val="50000"/>
              </a:spcBef>
              <a:buFont typeface="Arial" pitchFamily="34" charset="0"/>
              <a:buChar char="•"/>
              <a:defRPr/>
            </a:pPr>
            <a:r>
              <a:rPr lang="en-US" dirty="0">
                <a:solidFill>
                  <a:srgbClr val="000000"/>
                </a:solidFill>
                <a:latin typeface="+mj-lt"/>
              </a:rPr>
              <a:t>Locking</a:t>
            </a:r>
          </a:p>
          <a:p>
            <a:pPr marL="285750" indent="-285750">
              <a:spcBef>
                <a:spcPct val="50000"/>
              </a:spcBef>
              <a:buFont typeface="Arial" pitchFamily="34" charset="0"/>
              <a:buChar char="•"/>
              <a:defRPr/>
            </a:pPr>
            <a:r>
              <a:rPr lang="en-US" dirty="0" err="1">
                <a:solidFill>
                  <a:srgbClr val="000000"/>
                </a:solidFill>
                <a:latin typeface="+mj-lt"/>
              </a:rPr>
              <a:t>Wallclock</a:t>
            </a:r>
            <a:r>
              <a:rPr lang="en-US" dirty="0">
                <a:solidFill>
                  <a:srgbClr val="000000"/>
                </a:solidFill>
                <a:latin typeface="+mj-lt"/>
              </a:rPr>
              <a:t> timer</a:t>
            </a:r>
          </a:p>
        </p:txBody>
      </p:sp>
      <p:sp>
        <p:nvSpPr>
          <p:cNvPr id="7" name="Text Box 66"/>
          <p:cNvSpPr txBox="1">
            <a:spLocks noChangeArrowheads="1"/>
          </p:cNvSpPr>
          <p:nvPr/>
        </p:nvSpPr>
        <p:spPr bwMode="auto">
          <a:xfrm>
            <a:off x="7696200" y="1945482"/>
            <a:ext cx="2514600" cy="3693319"/>
          </a:xfrm>
          <a:prstGeom prst="rect">
            <a:avLst/>
          </a:prstGeom>
          <a:solidFill>
            <a:schemeClr val="accent3">
              <a:lumMod val="20000"/>
              <a:lumOff val="80000"/>
            </a:schemeClr>
          </a:solidFill>
          <a:ln w="12700">
            <a:noFill/>
            <a:miter lim="800000"/>
            <a:headEnd type="none" w="sm" len="sm"/>
            <a:tailEnd type="none" w="sm" len="sm"/>
          </a:ln>
          <a:effectLst>
            <a:outerShdw dist="107763" dir="2700000" algn="ctr" rotWithShape="0">
              <a:schemeClr val="bg2"/>
            </a:outerShdw>
          </a:effectLst>
        </p:spPr>
        <p:txBody>
          <a:bodyPr wrap="square">
            <a:spAutoFit/>
          </a:bodyPr>
          <a:lstStyle/>
          <a:p>
            <a:pPr marL="285750" indent="-285750">
              <a:spcBef>
                <a:spcPct val="50000"/>
              </a:spcBef>
              <a:buFont typeface="Arial" pitchFamily="34" charset="0"/>
              <a:buChar char="•"/>
              <a:defRPr/>
            </a:pPr>
            <a:r>
              <a:rPr lang="en-US" dirty="0">
                <a:solidFill>
                  <a:srgbClr val="000000"/>
                </a:solidFill>
                <a:latin typeface="+mj-lt"/>
              </a:rPr>
              <a:t>Number of threads</a:t>
            </a:r>
          </a:p>
          <a:p>
            <a:pPr marL="285750" indent="-285750">
              <a:spcBef>
                <a:spcPct val="50000"/>
              </a:spcBef>
              <a:buFont typeface="Arial" pitchFamily="34" charset="0"/>
              <a:buChar char="•"/>
              <a:defRPr/>
            </a:pPr>
            <a:r>
              <a:rPr lang="en-US" dirty="0">
                <a:solidFill>
                  <a:srgbClr val="000000"/>
                </a:solidFill>
                <a:latin typeface="+mj-lt"/>
              </a:rPr>
              <a:t>Scheduling type</a:t>
            </a:r>
          </a:p>
          <a:p>
            <a:pPr marL="285750" indent="-285750">
              <a:spcBef>
                <a:spcPct val="50000"/>
              </a:spcBef>
              <a:buFont typeface="Arial" pitchFamily="34" charset="0"/>
              <a:buChar char="•"/>
              <a:defRPr/>
            </a:pPr>
            <a:r>
              <a:rPr lang="en-US" dirty="0">
                <a:solidFill>
                  <a:srgbClr val="000000"/>
                </a:solidFill>
                <a:latin typeface="+mj-lt"/>
              </a:rPr>
              <a:t>Dynamic thread adjustment</a:t>
            </a:r>
          </a:p>
          <a:p>
            <a:pPr marL="285750" indent="-285750">
              <a:spcBef>
                <a:spcPct val="50000"/>
              </a:spcBef>
              <a:buFont typeface="Arial" pitchFamily="34" charset="0"/>
              <a:buChar char="•"/>
              <a:defRPr/>
            </a:pPr>
            <a:r>
              <a:rPr lang="en-US" dirty="0">
                <a:solidFill>
                  <a:srgbClr val="000000"/>
                </a:solidFill>
                <a:latin typeface="+mj-lt"/>
              </a:rPr>
              <a:t>Nested parallelism</a:t>
            </a:r>
          </a:p>
          <a:p>
            <a:pPr marL="285750" indent="-285750">
              <a:spcBef>
                <a:spcPct val="50000"/>
              </a:spcBef>
              <a:buFont typeface="Arial" pitchFamily="34" charset="0"/>
              <a:buChar char="•"/>
              <a:defRPr/>
            </a:pPr>
            <a:r>
              <a:rPr lang="en-US" dirty="0" err="1">
                <a:solidFill>
                  <a:srgbClr val="000000"/>
                </a:solidFill>
                <a:latin typeface="+mj-lt"/>
              </a:rPr>
              <a:t>Stacksize</a:t>
            </a:r>
            <a:endParaRPr lang="en-US" dirty="0">
              <a:solidFill>
                <a:srgbClr val="000000"/>
              </a:solidFill>
              <a:latin typeface="+mj-lt"/>
            </a:endParaRPr>
          </a:p>
          <a:p>
            <a:pPr marL="285750" indent="-285750">
              <a:spcBef>
                <a:spcPct val="50000"/>
              </a:spcBef>
              <a:buFont typeface="Arial" pitchFamily="34" charset="0"/>
              <a:buChar char="•"/>
              <a:defRPr/>
            </a:pPr>
            <a:r>
              <a:rPr lang="en-US" dirty="0">
                <a:solidFill>
                  <a:srgbClr val="000000"/>
                </a:solidFill>
                <a:latin typeface="+mj-lt"/>
              </a:rPr>
              <a:t>Idle threads</a:t>
            </a:r>
          </a:p>
          <a:p>
            <a:pPr marL="285750" indent="-285750">
              <a:spcBef>
                <a:spcPct val="50000"/>
              </a:spcBef>
              <a:buFont typeface="Arial" pitchFamily="34" charset="0"/>
              <a:buChar char="•"/>
              <a:defRPr/>
            </a:pPr>
            <a:r>
              <a:rPr lang="en-US" dirty="0">
                <a:solidFill>
                  <a:srgbClr val="000000"/>
                </a:solidFill>
                <a:latin typeface="+mj-lt"/>
              </a:rPr>
              <a:t>Active levels</a:t>
            </a:r>
          </a:p>
          <a:p>
            <a:pPr marL="285750" indent="-285750">
              <a:spcBef>
                <a:spcPct val="50000"/>
              </a:spcBef>
              <a:buFont typeface="Arial" pitchFamily="34" charset="0"/>
              <a:buChar char="•"/>
              <a:defRPr/>
            </a:pPr>
            <a:r>
              <a:rPr lang="en-US" dirty="0">
                <a:solidFill>
                  <a:srgbClr val="000000"/>
                </a:solidFill>
                <a:latin typeface="+mj-lt"/>
              </a:rPr>
              <a:t>Thread limit</a:t>
            </a:r>
          </a:p>
        </p:txBody>
      </p:sp>
      <p:sp>
        <p:nvSpPr>
          <p:cNvPr id="8" name="Title 1"/>
          <p:cNvSpPr txBox="1">
            <a:spLocks/>
          </p:cNvSpPr>
          <p:nvPr/>
        </p:nvSpPr>
        <p:spPr>
          <a:xfrm>
            <a:off x="1694936" y="1270709"/>
            <a:ext cx="2800865" cy="61075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b="1" dirty="0">
                <a:solidFill>
                  <a:srgbClr val="003BF8"/>
                </a:solidFill>
              </a:rPr>
              <a:t>Directives</a:t>
            </a:r>
          </a:p>
        </p:txBody>
      </p:sp>
      <p:sp>
        <p:nvSpPr>
          <p:cNvPr id="9" name="Title 1"/>
          <p:cNvSpPr txBox="1">
            <a:spLocks/>
          </p:cNvSpPr>
          <p:nvPr/>
        </p:nvSpPr>
        <p:spPr>
          <a:xfrm>
            <a:off x="4615775" y="1270709"/>
            <a:ext cx="2800865" cy="610752"/>
          </a:xfrm>
          <a:prstGeom prst="rect">
            <a:avLst/>
          </a:prstGeom>
        </p:spPr>
        <p:txBody>
          <a:bodyPr vert="horz" lIns="91440" tIns="45720" rIns="91440" bIns="45720" rtlCol="0" anchor="ctr">
            <a:normAutofit fontScale="77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b="1" dirty="0">
                <a:solidFill>
                  <a:srgbClr val="003BF8"/>
                </a:solidFill>
              </a:rPr>
              <a:t>Runtime Environment</a:t>
            </a:r>
          </a:p>
        </p:txBody>
      </p:sp>
      <p:sp>
        <p:nvSpPr>
          <p:cNvPr id="10" name="Title 1"/>
          <p:cNvSpPr txBox="1">
            <a:spLocks/>
          </p:cNvSpPr>
          <p:nvPr/>
        </p:nvSpPr>
        <p:spPr>
          <a:xfrm>
            <a:off x="7553068" y="1287104"/>
            <a:ext cx="2800865" cy="610752"/>
          </a:xfrm>
          <a:prstGeom prst="rect">
            <a:avLst/>
          </a:prstGeom>
        </p:spPr>
        <p:txBody>
          <a:bodyPr vert="horz" lIns="91440" tIns="45720" rIns="91440" bIns="45720" rtlCol="0" anchor="ctr">
            <a:normAutofit fontScale="77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b="1" dirty="0">
                <a:solidFill>
                  <a:srgbClr val="003BF8"/>
                </a:solidFill>
              </a:rPr>
              <a:t>Environment Variable</a:t>
            </a:r>
          </a:p>
        </p:txBody>
      </p:sp>
      <p:sp>
        <p:nvSpPr>
          <p:cNvPr id="3" name="灯片编号占位符 2">
            <a:extLst>
              <a:ext uri="{FF2B5EF4-FFF2-40B4-BE49-F238E27FC236}">
                <a16:creationId xmlns:a16="http://schemas.microsoft.com/office/drawing/2014/main" id="{446C2922-7FA7-4AF0-A687-6E692C958C87}"/>
              </a:ext>
            </a:extLst>
          </p:cNvPr>
          <p:cNvSpPr>
            <a:spLocks noGrp="1"/>
          </p:cNvSpPr>
          <p:nvPr>
            <p:ph type="sldNum" sz="quarter" idx="12"/>
          </p:nvPr>
        </p:nvSpPr>
        <p:spPr/>
        <p:txBody>
          <a:bodyPr/>
          <a:lstStyle/>
          <a:p>
            <a:fld id="{838759A6-4310-42B8-8FEF-8113EE3D32AF}" type="slidenum">
              <a:rPr lang="zh-CN" altLang="en-US" smtClean="0"/>
              <a:t>109</a:t>
            </a:fld>
            <a:endParaRPr lang="zh-CN" altLang="en-US"/>
          </a:p>
        </p:txBody>
      </p:sp>
    </p:spTree>
    <p:extLst>
      <p:ext uri="{BB962C8B-B14F-4D97-AF65-F5344CB8AC3E}">
        <p14:creationId xmlns:p14="http://schemas.microsoft.com/office/powerpoint/2010/main" val="147429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4"/>
          <p:cNvSpPr>
            <a:spLocks noChangeArrowheads="1"/>
          </p:cNvSpPr>
          <p:nvPr/>
        </p:nvSpPr>
        <p:spPr bwMode="auto">
          <a:xfrm>
            <a:off x="2057400" y="2286000"/>
            <a:ext cx="78486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dirty="0">
                <a:ea typeface="宋体" pitchFamily="2" charset="-122"/>
              </a:rPr>
              <a:t>临界区包含代码以及所涉及的资源。</a:t>
            </a:r>
            <a:endParaRPr lang="en-US" altLang="zh-CN" sz="2800" dirty="0">
              <a:ea typeface="宋体" pitchFamily="2" charset="-122"/>
            </a:endParaRPr>
          </a:p>
          <a:p>
            <a:r>
              <a:rPr lang="zh-CN" altLang="en-US" sz="2800" dirty="0">
                <a:ea typeface="宋体" pitchFamily="2" charset="-122"/>
              </a:rPr>
              <a:t>建立临界区是确保在任何时刻只有一个进程访问特定资源。</a:t>
            </a:r>
            <a:endParaRPr lang="en-US" altLang="zh-CN" sz="2800" dirty="0">
              <a:ea typeface="宋体" pitchFamily="2" charset="-122"/>
            </a:endParaRPr>
          </a:p>
          <a:p>
            <a:endParaRPr lang="en-US" altLang="zh-CN" sz="2800" dirty="0">
              <a:ea typeface="宋体" pitchFamily="2" charset="-122"/>
            </a:endParaRPr>
          </a:p>
          <a:p>
            <a:endParaRPr lang="en-US" altLang="zh-CN" sz="2800" dirty="0">
              <a:ea typeface="宋体" pitchFamily="2" charset="-122"/>
            </a:endParaRPr>
          </a:p>
          <a:p>
            <a:r>
              <a:rPr lang="zh-CN" altLang="en-US" sz="2800" dirty="0">
                <a:ea typeface="宋体" pitchFamily="2" charset="-122"/>
              </a:rPr>
              <a:t>这种机制也称之为互斥（</a:t>
            </a:r>
            <a:r>
              <a:rPr lang="en-US" altLang="zh-CN" sz="2800" i="1" dirty="0">
                <a:solidFill>
                  <a:srgbClr val="FF0000"/>
                </a:solidFill>
                <a:ea typeface="宋体" pitchFamily="2" charset="-122"/>
              </a:rPr>
              <a:t>mutual exclusion</a:t>
            </a:r>
            <a:r>
              <a:rPr lang="zh-CN" altLang="en-US" sz="2800" dirty="0">
                <a:ea typeface="宋体" pitchFamily="2" charset="-122"/>
              </a:rPr>
              <a:t>）</a:t>
            </a:r>
            <a:endParaRPr lang="en-US" altLang="zh-CN" dirty="0">
              <a:ea typeface="宋体" pitchFamily="2" charset="-122"/>
            </a:endParaRPr>
          </a:p>
        </p:txBody>
      </p:sp>
      <p:sp>
        <p:nvSpPr>
          <p:cNvPr id="4" name="标题 3">
            <a:extLst>
              <a:ext uri="{FF2B5EF4-FFF2-40B4-BE49-F238E27FC236}">
                <a16:creationId xmlns:a16="http://schemas.microsoft.com/office/drawing/2014/main" id="{32A9388E-3A9C-4ADB-B0CF-AF1EC5F83F80}"/>
              </a:ext>
            </a:extLst>
          </p:cNvPr>
          <p:cNvSpPr>
            <a:spLocks noGrp="1"/>
          </p:cNvSpPr>
          <p:nvPr>
            <p:ph type="title"/>
          </p:nvPr>
        </p:nvSpPr>
        <p:spPr/>
        <p:txBody>
          <a:bodyPr/>
          <a:lstStyle/>
          <a:p>
            <a:r>
              <a:rPr lang="en-US" altLang="zh-CN" b="1" dirty="0"/>
              <a:t>Critical Section</a:t>
            </a:r>
            <a:endParaRPr lang="zh-CN" altLang="en-US" dirty="0"/>
          </a:p>
        </p:txBody>
      </p:sp>
      <p:sp>
        <p:nvSpPr>
          <p:cNvPr id="2" name="灯片编号占位符 1">
            <a:extLst>
              <a:ext uri="{FF2B5EF4-FFF2-40B4-BE49-F238E27FC236}">
                <a16:creationId xmlns:a16="http://schemas.microsoft.com/office/drawing/2014/main" id="{43626BB6-9C0B-4326-9B0D-41CD5789FF37}"/>
              </a:ext>
            </a:extLst>
          </p:cNvPr>
          <p:cNvSpPr>
            <a:spLocks noGrp="1"/>
          </p:cNvSpPr>
          <p:nvPr>
            <p:ph type="sldNum" sz="quarter" idx="12"/>
          </p:nvPr>
        </p:nvSpPr>
        <p:spPr/>
        <p:txBody>
          <a:bodyPr/>
          <a:lstStyle/>
          <a:p>
            <a:fld id="{838759A6-4310-42B8-8FEF-8113EE3D32AF}" type="slidenum">
              <a:rPr lang="zh-CN" altLang="en-US" smtClean="0"/>
              <a:t>11</a:t>
            </a:fld>
            <a:endParaRPr lang="zh-CN" alt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dirty="0" err="1"/>
              <a:t>OpenMP</a:t>
            </a:r>
            <a:r>
              <a:rPr lang="zh-CN" altLang="en-US" dirty="0"/>
              <a:t>代码结构</a:t>
            </a:r>
            <a:endParaRPr lang="en-US" altLang="en-US" dirty="0"/>
          </a:p>
        </p:txBody>
      </p:sp>
      <p:sp>
        <p:nvSpPr>
          <p:cNvPr id="9219" name="Rectangle 3"/>
          <p:cNvSpPr>
            <a:spLocks noGrp="1" noChangeArrowheads="1"/>
          </p:cNvSpPr>
          <p:nvPr>
            <p:ph idx="1"/>
          </p:nvPr>
        </p:nvSpPr>
        <p:spPr/>
        <p:txBody>
          <a:bodyPr>
            <a:normAutofit fontScale="92500" lnSpcReduction="20000"/>
          </a:bodyPr>
          <a:lstStyle/>
          <a:p>
            <a:pPr eaLnBrk="1" hangingPunct="1">
              <a:lnSpc>
                <a:spcPct val="90000"/>
              </a:lnSpc>
              <a:buFontTx/>
              <a:buNone/>
            </a:pPr>
            <a:r>
              <a:rPr lang="en-US" altLang="en-US" sz="1600" b="1">
                <a:latin typeface="Arial Unicode MS" panose="020B0604020202020204" pitchFamily="34" charset="-122"/>
              </a:rPr>
              <a:t>#include &lt;omp.h&gt; </a:t>
            </a:r>
          </a:p>
          <a:p>
            <a:pPr eaLnBrk="1" hangingPunct="1">
              <a:lnSpc>
                <a:spcPct val="90000"/>
              </a:lnSpc>
              <a:buFontTx/>
              <a:buNone/>
            </a:pPr>
            <a:r>
              <a:rPr lang="en-US" altLang="en-US" sz="1600" b="1">
                <a:latin typeface="Arial Unicode MS" panose="020B0604020202020204" pitchFamily="34" charset="-122"/>
              </a:rPr>
              <a:t>main () {</a:t>
            </a:r>
          </a:p>
          <a:p>
            <a:pPr eaLnBrk="1" hangingPunct="1">
              <a:lnSpc>
                <a:spcPct val="90000"/>
              </a:lnSpc>
              <a:buFontTx/>
              <a:buNone/>
            </a:pPr>
            <a:r>
              <a:rPr lang="en-US" altLang="en-US" sz="1600" b="1">
                <a:latin typeface="Arial Unicode MS" panose="020B0604020202020204" pitchFamily="34" charset="-122"/>
              </a:rPr>
              <a:t>   int var1, var2, var3; </a:t>
            </a:r>
          </a:p>
          <a:p>
            <a:pPr eaLnBrk="1" hangingPunct="1">
              <a:lnSpc>
                <a:spcPct val="90000"/>
              </a:lnSpc>
              <a:buFontTx/>
              <a:buNone/>
            </a:pPr>
            <a:r>
              <a:rPr lang="en-US" altLang="en-US" sz="1600" b="1" i="1">
                <a:latin typeface="Arial Unicode MS" panose="020B0604020202020204" pitchFamily="34" charset="-122"/>
              </a:rPr>
              <a:t>   Serial code </a:t>
            </a:r>
          </a:p>
          <a:p>
            <a:pPr eaLnBrk="1" hangingPunct="1">
              <a:lnSpc>
                <a:spcPct val="90000"/>
              </a:lnSpc>
              <a:buFontTx/>
              <a:buNone/>
            </a:pPr>
            <a:r>
              <a:rPr lang="en-US" altLang="en-US" sz="1600" b="1" i="1">
                <a:latin typeface="Arial Unicode MS" panose="020B0604020202020204" pitchFamily="34" charset="-122"/>
              </a:rPr>
              <a:t>   </a:t>
            </a:r>
            <a:r>
              <a:rPr lang="en-US" altLang="en-US" sz="1600" b="1">
                <a:latin typeface="Arial Unicode MS" panose="020B0604020202020204" pitchFamily="34" charset="-122"/>
              </a:rPr>
              <a:t>. . . </a:t>
            </a:r>
          </a:p>
          <a:p>
            <a:pPr eaLnBrk="1" hangingPunct="1">
              <a:lnSpc>
                <a:spcPct val="90000"/>
              </a:lnSpc>
              <a:buFontTx/>
              <a:buNone/>
            </a:pPr>
            <a:r>
              <a:rPr lang="en-US" altLang="en-US" sz="1600" b="1">
                <a:latin typeface="Arial Unicode MS" panose="020B0604020202020204" pitchFamily="34" charset="-122"/>
              </a:rPr>
              <a:t>  /* </a:t>
            </a:r>
            <a:r>
              <a:rPr lang="en-US" altLang="en-US" sz="1600" b="1" i="1">
                <a:latin typeface="Arial Unicode MS" panose="020B0604020202020204" pitchFamily="34" charset="-122"/>
              </a:rPr>
              <a:t>Beginning of parallel section. Fork a team of threads. Specify variable scoping*/</a:t>
            </a:r>
          </a:p>
          <a:p>
            <a:pPr eaLnBrk="1" hangingPunct="1">
              <a:lnSpc>
                <a:spcPct val="90000"/>
              </a:lnSpc>
              <a:buFontTx/>
              <a:buNone/>
            </a:pPr>
            <a:r>
              <a:rPr lang="en-US" altLang="en-US" sz="1600" b="1" i="1">
                <a:latin typeface="Arial Unicode MS" panose="020B0604020202020204" pitchFamily="34" charset="-122"/>
              </a:rPr>
              <a:t>   </a:t>
            </a:r>
            <a:r>
              <a:rPr lang="en-US" altLang="en-US" sz="1600" b="1">
                <a:solidFill>
                  <a:srgbClr val="FF0000"/>
                </a:solidFill>
                <a:latin typeface="Arial Unicode MS" panose="020B0604020202020204" pitchFamily="34" charset="-122"/>
              </a:rPr>
              <a:t>#pragma omp parallel private(var1, var2) shared(var3) </a:t>
            </a:r>
          </a:p>
          <a:p>
            <a:pPr eaLnBrk="1" hangingPunct="1">
              <a:lnSpc>
                <a:spcPct val="90000"/>
              </a:lnSpc>
              <a:buFontTx/>
              <a:buNone/>
            </a:pPr>
            <a:r>
              <a:rPr lang="en-US" altLang="en-US" sz="1600" b="1">
                <a:solidFill>
                  <a:srgbClr val="FF0000"/>
                </a:solidFill>
                <a:latin typeface="Arial Unicode MS" panose="020B0604020202020204" pitchFamily="34" charset="-122"/>
              </a:rPr>
              <a:t>   { </a:t>
            </a:r>
          </a:p>
          <a:p>
            <a:pPr eaLnBrk="1" hangingPunct="1">
              <a:lnSpc>
                <a:spcPct val="90000"/>
              </a:lnSpc>
              <a:buFontTx/>
              <a:buNone/>
            </a:pPr>
            <a:r>
              <a:rPr lang="en-US" altLang="en-US" sz="1600" b="1">
                <a:solidFill>
                  <a:srgbClr val="FF0000"/>
                </a:solidFill>
                <a:latin typeface="Arial Unicode MS" panose="020B0604020202020204" pitchFamily="34" charset="-122"/>
              </a:rPr>
              <a:t>      /* </a:t>
            </a:r>
            <a:r>
              <a:rPr lang="en-US" altLang="en-US" sz="1600" b="1" i="1">
                <a:solidFill>
                  <a:srgbClr val="FF0000"/>
                </a:solidFill>
                <a:latin typeface="Arial Unicode MS" panose="020B0604020202020204" pitchFamily="34" charset="-122"/>
              </a:rPr>
              <a:t>Parallel section executed by all threads */</a:t>
            </a:r>
          </a:p>
          <a:p>
            <a:pPr eaLnBrk="1" hangingPunct="1">
              <a:lnSpc>
                <a:spcPct val="90000"/>
              </a:lnSpc>
              <a:buFontTx/>
              <a:buNone/>
            </a:pPr>
            <a:r>
              <a:rPr lang="en-US" altLang="en-US" sz="1600" b="1" i="1">
                <a:solidFill>
                  <a:srgbClr val="FF0000"/>
                </a:solidFill>
                <a:latin typeface="Arial Unicode MS" panose="020B0604020202020204" pitchFamily="34" charset="-122"/>
              </a:rPr>
              <a:t>     </a:t>
            </a:r>
            <a:r>
              <a:rPr lang="en-US" altLang="en-US" sz="1600" b="1">
                <a:solidFill>
                  <a:srgbClr val="FF0000"/>
                </a:solidFill>
                <a:latin typeface="Arial Unicode MS" panose="020B0604020202020204" pitchFamily="34" charset="-122"/>
              </a:rPr>
              <a:t>. . . </a:t>
            </a:r>
          </a:p>
          <a:p>
            <a:pPr eaLnBrk="1" hangingPunct="1">
              <a:lnSpc>
                <a:spcPct val="90000"/>
              </a:lnSpc>
              <a:buFontTx/>
              <a:buNone/>
            </a:pPr>
            <a:r>
              <a:rPr lang="en-US" altLang="en-US" sz="1600" b="1">
                <a:solidFill>
                  <a:srgbClr val="FF0000"/>
                </a:solidFill>
                <a:latin typeface="Arial Unicode MS" panose="020B0604020202020204" pitchFamily="34" charset="-122"/>
              </a:rPr>
              <a:t>     /* </a:t>
            </a:r>
            <a:r>
              <a:rPr lang="en-US" altLang="en-US" sz="1600" b="1" i="1">
                <a:solidFill>
                  <a:srgbClr val="FF0000"/>
                </a:solidFill>
                <a:latin typeface="Arial Unicode MS" panose="020B0604020202020204" pitchFamily="34" charset="-122"/>
              </a:rPr>
              <a:t>All threads join master thread and disband*/</a:t>
            </a:r>
          </a:p>
          <a:p>
            <a:pPr eaLnBrk="1" hangingPunct="1">
              <a:lnSpc>
                <a:spcPct val="90000"/>
              </a:lnSpc>
              <a:buFontTx/>
              <a:buNone/>
            </a:pPr>
            <a:r>
              <a:rPr lang="en-US" altLang="en-US" sz="1600" b="1" i="1">
                <a:solidFill>
                  <a:srgbClr val="FF0000"/>
                </a:solidFill>
                <a:latin typeface="Arial Unicode MS" panose="020B0604020202020204" pitchFamily="34" charset="-122"/>
              </a:rPr>
              <a:t>    </a:t>
            </a:r>
            <a:r>
              <a:rPr lang="en-US" altLang="en-US" sz="1600" b="1">
                <a:solidFill>
                  <a:srgbClr val="FF0000"/>
                </a:solidFill>
                <a:latin typeface="Arial Unicode MS" panose="020B0604020202020204" pitchFamily="34" charset="-122"/>
              </a:rPr>
              <a:t>} </a:t>
            </a:r>
          </a:p>
          <a:p>
            <a:pPr eaLnBrk="1" hangingPunct="1">
              <a:lnSpc>
                <a:spcPct val="90000"/>
              </a:lnSpc>
              <a:buFontTx/>
              <a:buNone/>
            </a:pPr>
            <a:r>
              <a:rPr lang="en-US" altLang="en-US" sz="1600" b="1">
                <a:solidFill>
                  <a:srgbClr val="FF0000"/>
                </a:solidFill>
                <a:latin typeface="Arial Unicode MS" panose="020B0604020202020204" pitchFamily="34" charset="-122"/>
              </a:rPr>
              <a:t>    </a:t>
            </a:r>
            <a:r>
              <a:rPr lang="en-US" altLang="en-US" sz="1600" b="1" i="1">
                <a:latin typeface="Arial Unicode MS" panose="020B0604020202020204" pitchFamily="34" charset="-122"/>
              </a:rPr>
              <a:t>Resume serial code</a:t>
            </a:r>
          </a:p>
          <a:p>
            <a:pPr eaLnBrk="1" hangingPunct="1">
              <a:lnSpc>
                <a:spcPct val="90000"/>
              </a:lnSpc>
              <a:buFontTx/>
              <a:buNone/>
            </a:pPr>
            <a:r>
              <a:rPr lang="en-US" altLang="en-US" sz="1600" b="1" i="1">
                <a:latin typeface="Arial Unicode MS" panose="020B0604020202020204" pitchFamily="34" charset="-122"/>
              </a:rPr>
              <a:t>    </a:t>
            </a:r>
            <a:r>
              <a:rPr lang="en-US" altLang="en-US" sz="1600" b="1">
                <a:latin typeface="Arial Unicode MS" panose="020B0604020202020204" pitchFamily="34" charset="-122"/>
              </a:rPr>
              <a:t>. . . </a:t>
            </a:r>
          </a:p>
          <a:p>
            <a:pPr eaLnBrk="1" hangingPunct="1">
              <a:lnSpc>
                <a:spcPct val="90000"/>
              </a:lnSpc>
              <a:buFontTx/>
              <a:buNone/>
            </a:pPr>
            <a:r>
              <a:rPr lang="en-US" altLang="en-US" sz="1600" b="1">
                <a:latin typeface="Arial Unicode MS" panose="020B0604020202020204" pitchFamily="34" charset="-122"/>
              </a:rPr>
              <a:t>} </a:t>
            </a:r>
            <a:endParaRPr lang="en-US" altLang="en-US" sz="1600"/>
          </a:p>
          <a:p>
            <a:pPr eaLnBrk="1" hangingPunct="1">
              <a:lnSpc>
                <a:spcPct val="90000"/>
              </a:lnSpc>
            </a:pPr>
            <a:endParaRPr lang="en-US" altLang="en-US" sz="1600"/>
          </a:p>
        </p:txBody>
      </p:sp>
      <p:sp>
        <p:nvSpPr>
          <p:cNvPr id="2" name="灯片编号占位符 1">
            <a:extLst>
              <a:ext uri="{FF2B5EF4-FFF2-40B4-BE49-F238E27FC236}">
                <a16:creationId xmlns:a16="http://schemas.microsoft.com/office/drawing/2014/main" id="{0B5DEF38-7C5E-4E41-859C-14834E88BF33}"/>
              </a:ext>
            </a:extLst>
          </p:cNvPr>
          <p:cNvSpPr>
            <a:spLocks noGrp="1"/>
          </p:cNvSpPr>
          <p:nvPr>
            <p:ph type="sldNum" sz="quarter" idx="12"/>
          </p:nvPr>
        </p:nvSpPr>
        <p:spPr/>
        <p:txBody>
          <a:bodyPr/>
          <a:lstStyle/>
          <a:p>
            <a:fld id="{838759A6-4310-42B8-8FEF-8113EE3D32AF}" type="slidenum">
              <a:rPr lang="zh-CN" altLang="en-US" smtClean="0"/>
              <a:t>110</a:t>
            </a:fld>
            <a:endParaRPr lang="zh-CN" altLang="en-US"/>
          </a:p>
        </p:txBody>
      </p:sp>
    </p:spTree>
    <p:extLst>
      <p:ext uri="{BB962C8B-B14F-4D97-AF65-F5344CB8AC3E}">
        <p14:creationId xmlns:p14="http://schemas.microsoft.com/office/powerpoint/2010/main" val="3800258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ln/>
        </p:spPr>
        <p:txBody>
          <a:bodyPr/>
          <a:lstStyle/>
          <a:p>
            <a:pPr>
              <a:tabLst>
                <a:tab pos="723900" algn="l"/>
                <a:tab pos="1447800" algn="l"/>
                <a:tab pos="2171700" algn="l"/>
                <a:tab pos="2895600" algn="l"/>
                <a:tab pos="3619500" algn="l"/>
                <a:tab pos="4343400" algn="l"/>
                <a:tab pos="5067300" algn="l"/>
                <a:tab pos="5791200" algn="l"/>
                <a:tab pos="6515100" algn="l"/>
                <a:tab pos="7239000" algn="l"/>
              </a:tabLst>
            </a:pPr>
            <a:r>
              <a:rPr lang="en-US" dirty="0"/>
              <a:t>“Hello Word” - An Example</a:t>
            </a:r>
          </a:p>
        </p:txBody>
      </p:sp>
      <p:sp>
        <p:nvSpPr>
          <p:cNvPr id="35842" name="Text Box 2"/>
          <p:cNvSpPr txBox="1">
            <a:spLocks noChangeArrowheads="1"/>
          </p:cNvSpPr>
          <p:nvPr/>
        </p:nvSpPr>
        <p:spPr bwMode="auto">
          <a:xfrm>
            <a:off x="1752600" y="1449000"/>
            <a:ext cx="8470900" cy="5043240"/>
          </a:xfrm>
          <a:prstGeom prst="rect">
            <a:avLst/>
          </a:prstGeom>
          <a:solidFill>
            <a:srgbClr val="CCFFFF"/>
          </a:solidFill>
          <a:ln w="9525" cap="flat">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92124" rIns="90000" bIns="45000"/>
          <a:lstStyle>
            <a:lvl1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Arial Unicode MS" charset="0"/>
              </a:defRPr>
            </a:lvl1pPr>
            <a:lvl2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Arial Unicode MS" charset="0"/>
              </a:defRPr>
            </a:lvl2pPr>
            <a:lvl3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Arial Unicode MS" charset="0"/>
              </a:defRPr>
            </a:lvl3pPr>
            <a:lvl4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Arial Unicode MS" charset="0"/>
              </a:defRPr>
            </a:lvl4pPr>
            <a:lvl5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Arial Unicode MS"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Arial Unicode MS"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Arial Unicode MS"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Arial Unicode MS"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Arial Unicode MS" charset="0"/>
              </a:defRPr>
            </a:lvl9pPr>
          </a:lstStyle>
          <a:p>
            <a:pPr>
              <a:lnSpc>
                <a:spcPct val="83000"/>
              </a:lnSpc>
            </a:pPr>
            <a:r>
              <a:rPr lang="en-US" sz="2200" b="1" dirty="0">
                <a:latin typeface="Courier New" charset="0"/>
              </a:rPr>
              <a:t>#include &lt;</a:t>
            </a:r>
            <a:r>
              <a:rPr lang="en-US" sz="2200" b="1" dirty="0" err="1">
                <a:latin typeface="Courier New" charset="0"/>
              </a:rPr>
              <a:t>stdlib.h</a:t>
            </a:r>
            <a:r>
              <a:rPr lang="en-US" sz="2200" b="1" dirty="0">
                <a:latin typeface="Courier New" charset="0"/>
              </a:rPr>
              <a:t>&gt;</a:t>
            </a:r>
          </a:p>
          <a:p>
            <a:pPr>
              <a:lnSpc>
                <a:spcPct val="83000"/>
              </a:lnSpc>
            </a:pPr>
            <a:r>
              <a:rPr lang="en-US" sz="2200" b="1" dirty="0">
                <a:latin typeface="Courier New" charset="0"/>
              </a:rPr>
              <a:t>#include &lt;</a:t>
            </a:r>
            <a:r>
              <a:rPr lang="en-US" sz="2200" b="1" dirty="0" err="1">
                <a:latin typeface="Courier New" charset="0"/>
              </a:rPr>
              <a:t>stdio.h</a:t>
            </a:r>
            <a:r>
              <a:rPr lang="en-US" sz="2200" b="1" dirty="0">
                <a:latin typeface="Courier New" charset="0"/>
              </a:rPr>
              <a:t>&gt;</a:t>
            </a:r>
          </a:p>
          <a:p>
            <a:pPr>
              <a:lnSpc>
                <a:spcPct val="83000"/>
              </a:lnSpc>
            </a:pPr>
            <a:r>
              <a:rPr lang="en-US" sz="2200" b="1" dirty="0">
                <a:latin typeface="Courier New" charset="0"/>
              </a:rPr>
              <a:t>#include </a:t>
            </a:r>
            <a:r>
              <a:rPr lang="en-US" sz="2200" b="1" dirty="0">
                <a:solidFill>
                  <a:srgbClr val="0000FF"/>
                </a:solidFill>
                <a:latin typeface="Courier New" charset="0"/>
              </a:rPr>
              <a:t>&lt;</a:t>
            </a:r>
            <a:r>
              <a:rPr lang="en-US" sz="2200" b="1" dirty="0" err="1">
                <a:solidFill>
                  <a:srgbClr val="0000FF"/>
                </a:solidFill>
                <a:latin typeface="Courier New" charset="0"/>
              </a:rPr>
              <a:t>omp.h</a:t>
            </a:r>
            <a:r>
              <a:rPr lang="en-US" sz="2200" b="1" dirty="0">
                <a:solidFill>
                  <a:srgbClr val="0000FF"/>
                </a:solidFill>
                <a:latin typeface="Courier New" charset="0"/>
              </a:rPr>
              <a:t>&gt;</a:t>
            </a:r>
          </a:p>
          <a:p>
            <a:pPr>
              <a:lnSpc>
                <a:spcPct val="83000"/>
              </a:lnSpc>
            </a:pPr>
            <a:endParaRPr lang="en-US" sz="2200" b="1" dirty="0">
              <a:latin typeface="Courier New" charset="0"/>
            </a:endParaRPr>
          </a:p>
          <a:p>
            <a:pPr>
              <a:lnSpc>
                <a:spcPct val="83000"/>
              </a:lnSpc>
            </a:pPr>
            <a:r>
              <a:rPr lang="en-US" sz="2200" b="1" dirty="0" err="1">
                <a:latin typeface="Courier New" charset="0"/>
              </a:rPr>
              <a:t>int</a:t>
            </a:r>
            <a:r>
              <a:rPr lang="en-US" sz="2200" b="1" dirty="0">
                <a:latin typeface="Courier New" charset="0"/>
              </a:rPr>
              <a:t> main(</a:t>
            </a:r>
            <a:r>
              <a:rPr lang="en-US" sz="2200" b="1" dirty="0" err="1">
                <a:latin typeface="Courier New" charset="0"/>
              </a:rPr>
              <a:t>int</a:t>
            </a:r>
            <a:r>
              <a:rPr lang="en-US" sz="2200" b="1" dirty="0">
                <a:latin typeface="Courier New" charset="0"/>
              </a:rPr>
              <a:t> </a:t>
            </a:r>
            <a:r>
              <a:rPr lang="en-US" sz="2200" b="1" dirty="0" err="1">
                <a:latin typeface="Courier New" charset="0"/>
              </a:rPr>
              <a:t>argc</a:t>
            </a:r>
            <a:r>
              <a:rPr lang="en-US" sz="2200" b="1" dirty="0">
                <a:latin typeface="Courier New" charset="0"/>
              </a:rPr>
              <a:t>, char *</a:t>
            </a:r>
            <a:r>
              <a:rPr lang="en-US" sz="2200" b="1" dirty="0" err="1">
                <a:latin typeface="Courier New" charset="0"/>
              </a:rPr>
              <a:t>argv</a:t>
            </a:r>
            <a:r>
              <a:rPr lang="en-US" sz="2200" b="1" dirty="0">
                <a:latin typeface="Courier New" charset="0"/>
              </a:rPr>
              <a:t>[]) {</a:t>
            </a:r>
          </a:p>
          <a:p>
            <a:pPr>
              <a:lnSpc>
                <a:spcPct val="83000"/>
              </a:lnSpc>
            </a:pPr>
            <a:endParaRPr lang="en-US" sz="2200" b="1" dirty="0">
              <a:latin typeface="Courier New" charset="0"/>
            </a:endParaRPr>
          </a:p>
          <a:p>
            <a:pPr>
              <a:lnSpc>
                <a:spcPct val="83000"/>
              </a:lnSpc>
            </a:pPr>
            <a:r>
              <a:rPr lang="en-US" sz="2200" b="1" dirty="0">
                <a:solidFill>
                  <a:srgbClr val="0000FF"/>
                </a:solidFill>
                <a:latin typeface="Courier New" charset="0"/>
              </a:rPr>
              <a:t>#pragma </a:t>
            </a:r>
            <a:r>
              <a:rPr lang="en-US" sz="2200" b="1" dirty="0" err="1">
                <a:solidFill>
                  <a:srgbClr val="0000FF"/>
                </a:solidFill>
                <a:latin typeface="Courier New" charset="0"/>
              </a:rPr>
              <a:t>omp</a:t>
            </a:r>
            <a:r>
              <a:rPr lang="en-US" sz="2200" b="1" dirty="0">
                <a:solidFill>
                  <a:srgbClr val="0000FF"/>
                </a:solidFill>
                <a:latin typeface="Courier New" charset="0"/>
              </a:rPr>
              <a:t> parallel</a:t>
            </a:r>
          </a:p>
          <a:p>
            <a:pPr>
              <a:lnSpc>
                <a:spcPct val="83000"/>
              </a:lnSpc>
            </a:pPr>
            <a:r>
              <a:rPr lang="en-US" sz="2200" b="1" dirty="0">
                <a:solidFill>
                  <a:srgbClr val="0000FF"/>
                </a:solidFill>
                <a:latin typeface="Courier New" charset="0"/>
              </a:rPr>
              <a:t>  {</a:t>
            </a:r>
          </a:p>
          <a:p>
            <a:pPr>
              <a:lnSpc>
                <a:spcPct val="83000"/>
              </a:lnSpc>
            </a:pPr>
            <a:r>
              <a:rPr lang="en-US" sz="2200" b="1" dirty="0">
                <a:latin typeface="Courier New" charset="0"/>
              </a:rPr>
              <a:t>    </a:t>
            </a:r>
            <a:r>
              <a:rPr lang="en-US" sz="2200" b="1" dirty="0" err="1">
                <a:latin typeface="Courier New" charset="0"/>
              </a:rPr>
              <a:t>int</a:t>
            </a:r>
            <a:r>
              <a:rPr lang="en-US" sz="2200" b="1" dirty="0">
                <a:latin typeface="Courier New" charset="0"/>
              </a:rPr>
              <a:t> </a:t>
            </a:r>
            <a:r>
              <a:rPr lang="en-US" sz="2200" b="1" dirty="0" err="1">
                <a:latin typeface="Courier New" charset="0"/>
              </a:rPr>
              <a:t>thread_id</a:t>
            </a:r>
            <a:r>
              <a:rPr lang="en-US" sz="2200" b="1" dirty="0">
                <a:latin typeface="Courier New" charset="0"/>
              </a:rPr>
              <a:t> = </a:t>
            </a:r>
            <a:r>
              <a:rPr lang="en-US" sz="2200" b="1" dirty="0" err="1">
                <a:solidFill>
                  <a:srgbClr val="0000FF"/>
                </a:solidFill>
                <a:latin typeface="Courier New" charset="0"/>
              </a:rPr>
              <a:t>omp_get_thread_num</a:t>
            </a:r>
            <a:r>
              <a:rPr lang="en-US" sz="2200" b="1" dirty="0">
                <a:latin typeface="Courier New" charset="0"/>
              </a:rPr>
              <a:t>();</a:t>
            </a:r>
          </a:p>
          <a:p>
            <a:pPr>
              <a:lnSpc>
                <a:spcPct val="83000"/>
              </a:lnSpc>
            </a:pPr>
            <a:r>
              <a:rPr lang="en-US" sz="2200" b="1" dirty="0">
                <a:latin typeface="Courier New" charset="0"/>
              </a:rPr>
              <a:t>    </a:t>
            </a:r>
            <a:r>
              <a:rPr lang="en-US" sz="2200" b="1" dirty="0" err="1">
                <a:latin typeface="Courier New" charset="0"/>
              </a:rPr>
              <a:t>int</a:t>
            </a:r>
            <a:r>
              <a:rPr lang="en-US" sz="2200" b="1" dirty="0">
                <a:latin typeface="Courier New" charset="0"/>
              </a:rPr>
              <a:t> </a:t>
            </a:r>
            <a:r>
              <a:rPr lang="en-US" sz="2200" b="1" dirty="0" err="1">
                <a:latin typeface="Courier New" charset="0"/>
              </a:rPr>
              <a:t>num_threads</a:t>
            </a:r>
            <a:r>
              <a:rPr lang="en-US" sz="2200" b="1" dirty="0">
                <a:latin typeface="Courier New" charset="0"/>
              </a:rPr>
              <a:t> = </a:t>
            </a:r>
            <a:r>
              <a:rPr lang="en-US" sz="2200" b="1" dirty="0" err="1">
                <a:solidFill>
                  <a:srgbClr val="0000FF"/>
                </a:solidFill>
                <a:latin typeface="Courier New" charset="0"/>
              </a:rPr>
              <a:t>omp_get_num_threads</a:t>
            </a:r>
            <a:r>
              <a:rPr lang="en-US" sz="2200" b="1" dirty="0">
                <a:latin typeface="Courier New" charset="0"/>
              </a:rPr>
              <a:t>();</a:t>
            </a:r>
          </a:p>
          <a:p>
            <a:pPr>
              <a:lnSpc>
                <a:spcPct val="83000"/>
              </a:lnSpc>
            </a:pPr>
            <a:endParaRPr lang="en-US" sz="2200" b="1" dirty="0">
              <a:latin typeface="Courier New" charset="0"/>
            </a:endParaRPr>
          </a:p>
          <a:p>
            <a:pPr>
              <a:lnSpc>
                <a:spcPct val="83000"/>
              </a:lnSpc>
            </a:pPr>
            <a:r>
              <a:rPr lang="en-US" sz="2200" b="1" dirty="0">
                <a:latin typeface="Courier New" charset="0"/>
              </a:rPr>
              <a:t>    </a:t>
            </a:r>
            <a:r>
              <a:rPr lang="en-US" sz="2200" b="1" dirty="0" err="1">
                <a:latin typeface="Courier New" charset="0"/>
              </a:rPr>
              <a:t>printf</a:t>
            </a:r>
            <a:r>
              <a:rPr lang="en-US" sz="2200" b="1" dirty="0">
                <a:latin typeface="Courier New" charset="0"/>
              </a:rPr>
              <a:t>("Hello World from thread %d of %d\n", </a:t>
            </a:r>
          </a:p>
          <a:p>
            <a:pPr>
              <a:lnSpc>
                <a:spcPct val="83000"/>
              </a:lnSpc>
            </a:pPr>
            <a:r>
              <a:rPr lang="en-US" sz="2200" b="1" dirty="0">
                <a:latin typeface="Courier New" charset="0"/>
              </a:rPr>
              <a:t>         </a:t>
            </a:r>
            <a:r>
              <a:rPr lang="en-US" sz="2200" b="1" dirty="0" err="1">
                <a:latin typeface="Courier New" charset="0"/>
              </a:rPr>
              <a:t>thread_id</a:t>
            </a:r>
            <a:r>
              <a:rPr lang="en-US" sz="2200" b="1" dirty="0">
                <a:latin typeface="Courier New" charset="0"/>
              </a:rPr>
              <a:t>, </a:t>
            </a:r>
            <a:r>
              <a:rPr lang="en-US" sz="2200" b="1" dirty="0" err="1">
                <a:latin typeface="Courier New" charset="0"/>
              </a:rPr>
              <a:t>num_threads</a:t>
            </a:r>
            <a:r>
              <a:rPr lang="en-US" sz="2200" b="1" dirty="0">
                <a:latin typeface="Courier New" charset="0"/>
              </a:rPr>
              <a:t>);          </a:t>
            </a:r>
          </a:p>
          <a:p>
            <a:pPr>
              <a:lnSpc>
                <a:spcPct val="83000"/>
              </a:lnSpc>
            </a:pPr>
            <a:r>
              <a:rPr lang="en-US" sz="2200" b="1" dirty="0">
                <a:solidFill>
                  <a:srgbClr val="0000FF"/>
                </a:solidFill>
                <a:latin typeface="Courier New" charset="0"/>
              </a:rPr>
              <a:t>  }</a:t>
            </a:r>
          </a:p>
          <a:p>
            <a:pPr>
              <a:lnSpc>
                <a:spcPct val="83000"/>
              </a:lnSpc>
            </a:pPr>
            <a:endParaRPr lang="en-US" sz="2200" b="1" dirty="0">
              <a:latin typeface="Courier New" charset="0"/>
            </a:endParaRPr>
          </a:p>
          <a:p>
            <a:pPr>
              <a:lnSpc>
                <a:spcPct val="83000"/>
              </a:lnSpc>
            </a:pPr>
            <a:r>
              <a:rPr lang="en-US" sz="2200" b="1" dirty="0">
                <a:latin typeface="Courier New" charset="0"/>
              </a:rPr>
              <a:t>   return(0);</a:t>
            </a:r>
          </a:p>
          <a:p>
            <a:pPr>
              <a:lnSpc>
                <a:spcPct val="83000"/>
              </a:lnSpc>
            </a:pPr>
            <a:r>
              <a:rPr lang="en-US" sz="2200" b="1" dirty="0">
                <a:latin typeface="Courier New" charset="0"/>
              </a:rPr>
              <a:t>}</a:t>
            </a:r>
          </a:p>
        </p:txBody>
      </p:sp>
      <p:grpSp>
        <p:nvGrpSpPr>
          <p:cNvPr id="22" name="Group 21"/>
          <p:cNvGrpSpPr/>
          <p:nvPr/>
        </p:nvGrpSpPr>
        <p:grpSpPr>
          <a:xfrm>
            <a:off x="1600200" y="3086100"/>
            <a:ext cx="8458200" cy="533400"/>
            <a:chOff x="76200" y="2857500"/>
            <a:chExt cx="8458200" cy="533400"/>
          </a:xfrm>
        </p:grpSpPr>
        <p:sp>
          <p:nvSpPr>
            <p:cNvPr id="4" name="Oval 3"/>
            <p:cNvSpPr/>
            <p:nvPr/>
          </p:nvSpPr>
          <p:spPr>
            <a:xfrm>
              <a:off x="76200" y="2857500"/>
              <a:ext cx="4114800" cy="533400"/>
            </a:xfrm>
            <a:prstGeom prst="ellipse">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7391400" y="2895600"/>
              <a:ext cx="1143000" cy="457200"/>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Directives</a:t>
              </a:r>
            </a:p>
          </p:txBody>
        </p:sp>
        <p:cxnSp>
          <p:nvCxnSpPr>
            <p:cNvPr id="7" name="Straight Arrow Connector 6"/>
            <p:cNvCxnSpPr>
              <a:stCxn id="5" idx="1"/>
              <a:endCxn id="4" idx="6"/>
            </p:cNvCxnSpPr>
            <p:nvPr/>
          </p:nvCxnSpPr>
          <p:spPr>
            <a:xfrm flipH="1">
              <a:off x="4191000" y="3124200"/>
              <a:ext cx="3200400" cy="0"/>
            </a:xfrm>
            <a:prstGeom prst="straightConnector1">
              <a:avLst/>
            </a:prstGeom>
            <a:ln>
              <a:solidFill>
                <a:srgbClr val="FF0000"/>
              </a:solidFill>
              <a:prstDash val="dash"/>
              <a:tailEnd type="arrow"/>
            </a:ln>
            <a:effectLst/>
          </p:spPr>
          <p:style>
            <a:lnRef idx="2">
              <a:schemeClr val="accent1"/>
            </a:lnRef>
            <a:fillRef idx="0">
              <a:schemeClr val="accent1"/>
            </a:fillRef>
            <a:effectRef idx="1">
              <a:schemeClr val="accent1"/>
            </a:effectRef>
            <a:fontRef idx="minor">
              <a:schemeClr val="tx1"/>
            </a:fontRef>
          </p:style>
        </p:cxnSp>
      </p:grpSp>
      <p:grpSp>
        <p:nvGrpSpPr>
          <p:cNvPr id="21" name="Group 20"/>
          <p:cNvGrpSpPr/>
          <p:nvPr/>
        </p:nvGrpSpPr>
        <p:grpSpPr>
          <a:xfrm>
            <a:off x="3200400" y="2057400"/>
            <a:ext cx="6019800" cy="4267200"/>
            <a:chOff x="1676400" y="1828800"/>
            <a:chExt cx="6019800" cy="4267200"/>
          </a:xfrm>
        </p:grpSpPr>
        <p:sp>
          <p:nvSpPr>
            <p:cNvPr id="12" name="Oval 11"/>
            <p:cNvSpPr/>
            <p:nvPr/>
          </p:nvSpPr>
          <p:spPr>
            <a:xfrm>
              <a:off x="3352800" y="3403600"/>
              <a:ext cx="4343400" cy="939800"/>
            </a:xfrm>
            <a:prstGeom prst="ellipse">
              <a:avLst/>
            </a:prstGeom>
            <a:noFill/>
            <a:ln w="38100" cmpd="sng">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1676400" y="1828800"/>
              <a:ext cx="1676400" cy="381000"/>
            </a:xfrm>
            <a:prstGeom prst="ellipse">
              <a:avLst/>
            </a:prstGeom>
            <a:noFill/>
            <a:ln w="38100" cmpd="sng">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267200" y="5638800"/>
              <a:ext cx="3276600" cy="457200"/>
            </a:xfrm>
            <a:prstGeom prst="rect">
              <a:avLst/>
            </a:prstGeom>
            <a:noFill/>
            <a:ln w="28575" cmpd="sng">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Runtime Environment</a:t>
              </a:r>
            </a:p>
          </p:txBody>
        </p:sp>
        <p:cxnSp>
          <p:nvCxnSpPr>
            <p:cNvPr id="15" name="Straight Arrow Connector 14"/>
            <p:cNvCxnSpPr>
              <a:stCxn id="14" idx="0"/>
              <a:endCxn id="12" idx="4"/>
            </p:cNvCxnSpPr>
            <p:nvPr/>
          </p:nvCxnSpPr>
          <p:spPr>
            <a:xfrm flipH="1" flipV="1">
              <a:off x="5524500" y="4343400"/>
              <a:ext cx="381000" cy="1295400"/>
            </a:xfrm>
            <a:prstGeom prst="straightConnector1">
              <a:avLst/>
            </a:prstGeom>
            <a:ln>
              <a:solidFill>
                <a:srgbClr val="008000"/>
              </a:solidFill>
              <a:prstDash val="dash"/>
              <a:tailEnd type="arrow"/>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13" idx="4"/>
            </p:cNvCxnSpPr>
            <p:nvPr/>
          </p:nvCxnSpPr>
          <p:spPr>
            <a:xfrm flipH="1" flipV="1">
              <a:off x="2514600" y="2209800"/>
              <a:ext cx="2057400" cy="3429000"/>
            </a:xfrm>
            <a:prstGeom prst="straightConnector1">
              <a:avLst/>
            </a:prstGeom>
            <a:ln>
              <a:solidFill>
                <a:srgbClr val="008000"/>
              </a:solidFill>
              <a:prstDash val="dash"/>
              <a:tailEnd type="arrow"/>
            </a:ln>
            <a:effectLst/>
          </p:spPr>
          <p:style>
            <a:lnRef idx="2">
              <a:schemeClr val="accent1"/>
            </a:lnRef>
            <a:fillRef idx="0">
              <a:schemeClr val="accent1"/>
            </a:fillRef>
            <a:effectRef idx="1">
              <a:schemeClr val="accent1"/>
            </a:effectRef>
            <a:fontRef idx="minor">
              <a:schemeClr val="tx1"/>
            </a:fontRef>
          </p:style>
        </p:cxnSp>
      </p:grpSp>
      <p:sp>
        <p:nvSpPr>
          <p:cNvPr id="2" name="灯片编号占位符 1">
            <a:extLst>
              <a:ext uri="{FF2B5EF4-FFF2-40B4-BE49-F238E27FC236}">
                <a16:creationId xmlns:a16="http://schemas.microsoft.com/office/drawing/2014/main" id="{6EEC8A36-4D56-48FC-B3B9-1E59932F38C0}"/>
              </a:ext>
            </a:extLst>
          </p:cNvPr>
          <p:cNvSpPr>
            <a:spLocks noGrp="1"/>
          </p:cNvSpPr>
          <p:nvPr>
            <p:ph type="sldNum" sz="quarter" idx="12"/>
          </p:nvPr>
        </p:nvSpPr>
        <p:spPr/>
        <p:txBody>
          <a:bodyPr/>
          <a:lstStyle/>
          <a:p>
            <a:fld id="{838759A6-4310-42B8-8FEF-8113EE3D32AF}" type="slidenum">
              <a:rPr lang="zh-CN" altLang="en-US" smtClean="0"/>
              <a:t>111</a:t>
            </a:fld>
            <a:endParaRPr lang="zh-CN" altLang="en-US"/>
          </a:p>
        </p:txBody>
      </p:sp>
    </p:spTree>
    <p:extLst>
      <p:ext uri="{BB962C8B-B14F-4D97-AF65-F5344CB8AC3E}">
        <p14:creationId xmlns:p14="http://schemas.microsoft.com/office/powerpoint/2010/main" val="2814829208"/>
      </p:ext>
    </p:extLst>
  </p:cSld>
  <p:clrMapOvr>
    <a:masterClrMapping/>
  </p:clrMapOvr>
  <p:transition/>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3200" dirty="0" err="1"/>
              <a:t>OpenMP</a:t>
            </a:r>
            <a:r>
              <a:rPr lang="en-US" altLang="zh-CN" sz="3200" dirty="0"/>
              <a:t> Syntax</a:t>
            </a:r>
            <a:endParaRPr lang="zh-CN" altLang="en-US" dirty="0"/>
          </a:p>
        </p:txBody>
      </p:sp>
      <p:sp>
        <p:nvSpPr>
          <p:cNvPr id="5" name="内容占位符 4"/>
          <p:cNvSpPr>
            <a:spLocks noGrp="1"/>
          </p:cNvSpPr>
          <p:nvPr>
            <p:ph idx="1"/>
          </p:nvPr>
        </p:nvSpPr>
        <p:spPr/>
        <p:txBody>
          <a:bodyPr>
            <a:normAutofit/>
          </a:bodyPr>
          <a:lstStyle/>
          <a:p>
            <a:pPr>
              <a:lnSpc>
                <a:spcPct val="83000"/>
              </a:lnSpc>
            </a:pPr>
            <a:r>
              <a:rPr lang="en-US" altLang="zh-CN" dirty="0"/>
              <a:t>For C and C++, the pragmas take the form:</a:t>
            </a:r>
          </a:p>
          <a:p>
            <a:pPr lvl="1">
              <a:lnSpc>
                <a:spcPct val="83000"/>
              </a:lnSpc>
              <a:buNone/>
            </a:pPr>
            <a:r>
              <a:rPr lang="en-US" altLang="zh-CN" b="1" dirty="0">
                <a:solidFill>
                  <a:srgbClr val="0000FF"/>
                </a:solidFill>
                <a:latin typeface="Courier New"/>
                <a:cs typeface="Courier New"/>
              </a:rPr>
              <a:t>#pragma </a:t>
            </a:r>
            <a:r>
              <a:rPr lang="en-US" altLang="zh-CN" b="1" dirty="0" err="1">
                <a:solidFill>
                  <a:srgbClr val="0000FF"/>
                </a:solidFill>
                <a:latin typeface="Courier New"/>
                <a:cs typeface="Courier New"/>
              </a:rPr>
              <a:t>omp</a:t>
            </a:r>
            <a:r>
              <a:rPr lang="en-US" altLang="zh-CN" b="1" dirty="0">
                <a:solidFill>
                  <a:srgbClr val="0000FF"/>
                </a:solidFill>
                <a:latin typeface="Courier New"/>
                <a:cs typeface="Courier New"/>
              </a:rPr>
              <a:t> </a:t>
            </a:r>
            <a:r>
              <a:rPr lang="en-US" altLang="zh-CN" b="1" i="1" dirty="0">
                <a:solidFill>
                  <a:srgbClr val="0000FF"/>
                </a:solidFill>
                <a:latin typeface="Courier New"/>
                <a:cs typeface="Courier New"/>
              </a:rPr>
              <a:t>construct [clause [clause]…]</a:t>
            </a:r>
            <a:endParaRPr lang="en-US" altLang="zh-CN" sz="2800" dirty="0"/>
          </a:p>
          <a:p>
            <a:pPr>
              <a:lnSpc>
                <a:spcPct val="83000"/>
              </a:lnSpc>
            </a:pPr>
            <a:r>
              <a:rPr lang="en-US" altLang="zh-CN" dirty="0"/>
              <a:t>For Fortran, the directives take one of the forms:</a:t>
            </a:r>
          </a:p>
          <a:p>
            <a:pPr lvl="1">
              <a:lnSpc>
                <a:spcPct val="83000"/>
              </a:lnSpc>
            </a:pPr>
            <a:r>
              <a:rPr lang="en-US" altLang="zh-CN" dirty="0"/>
              <a:t>Fixed form</a:t>
            </a:r>
          </a:p>
          <a:p>
            <a:pPr lvl="1">
              <a:lnSpc>
                <a:spcPct val="83000"/>
              </a:lnSpc>
              <a:buNone/>
            </a:pPr>
            <a:r>
              <a:rPr lang="en-US" altLang="zh-CN" dirty="0">
                <a:solidFill>
                  <a:srgbClr val="0000FF"/>
                </a:solidFill>
              </a:rPr>
              <a:t>		</a:t>
            </a:r>
            <a:r>
              <a:rPr lang="en-US" altLang="zh-CN" b="1" dirty="0">
                <a:solidFill>
                  <a:srgbClr val="0000FF"/>
                </a:solidFill>
                <a:latin typeface="Courier New"/>
                <a:cs typeface="Courier New"/>
              </a:rPr>
              <a:t>*$OMP </a:t>
            </a:r>
            <a:r>
              <a:rPr lang="en-US" altLang="zh-CN" b="1" i="1" dirty="0">
                <a:solidFill>
                  <a:srgbClr val="0000FF"/>
                </a:solidFill>
                <a:latin typeface="Courier New"/>
                <a:cs typeface="Courier New"/>
              </a:rPr>
              <a:t>construct [clause [clause]…]</a:t>
            </a:r>
          </a:p>
          <a:p>
            <a:pPr lvl="1">
              <a:lnSpc>
                <a:spcPct val="83000"/>
              </a:lnSpc>
              <a:buNone/>
            </a:pPr>
            <a:r>
              <a:rPr lang="en-US" altLang="zh-CN" b="1" dirty="0">
                <a:solidFill>
                  <a:srgbClr val="0000FF"/>
                </a:solidFill>
                <a:latin typeface="Courier New"/>
                <a:cs typeface="Courier New"/>
              </a:rPr>
              <a:t>		C$OMP </a:t>
            </a:r>
            <a:r>
              <a:rPr lang="en-US" altLang="zh-CN" b="1" i="1" dirty="0">
                <a:solidFill>
                  <a:srgbClr val="0000FF"/>
                </a:solidFill>
                <a:latin typeface="Courier New"/>
                <a:cs typeface="Courier New"/>
              </a:rPr>
              <a:t>construct [clause [clause]…]</a:t>
            </a:r>
            <a:r>
              <a:rPr lang="en-US" altLang="zh-CN" b="1" dirty="0">
                <a:solidFill>
                  <a:srgbClr val="0000FF"/>
                </a:solidFill>
                <a:latin typeface="Courier New"/>
                <a:cs typeface="Courier New"/>
              </a:rPr>
              <a:t> </a:t>
            </a:r>
          </a:p>
          <a:p>
            <a:pPr lvl="1">
              <a:lnSpc>
                <a:spcPct val="83000"/>
              </a:lnSpc>
            </a:pPr>
            <a:r>
              <a:rPr lang="en-US" altLang="zh-CN" dirty="0"/>
              <a:t>Free form (but works for fixed form too)</a:t>
            </a:r>
          </a:p>
          <a:p>
            <a:pPr lvl="1">
              <a:lnSpc>
                <a:spcPct val="83000"/>
              </a:lnSpc>
              <a:buNone/>
            </a:pPr>
            <a:r>
              <a:rPr lang="en-US" altLang="zh-CN" b="1" dirty="0">
                <a:solidFill>
                  <a:srgbClr val="0000FF"/>
                </a:solidFill>
                <a:latin typeface="Courier New"/>
                <a:cs typeface="Courier New"/>
              </a:rPr>
              <a:t>!$OMP </a:t>
            </a:r>
            <a:r>
              <a:rPr lang="en-US" altLang="zh-CN" b="1" i="1" dirty="0">
                <a:solidFill>
                  <a:srgbClr val="0000FF"/>
                </a:solidFill>
                <a:latin typeface="Courier New"/>
                <a:cs typeface="Courier New"/>
              </a:rPr>
              <a:t>construct [clause [clause]…]</a:t>
            </a:r>
            <a:endParaRPr lang="en-US" altLang="zh-CN" sz="2800" dirty="0"/>
          </a:p>
          <a:p>
            <a:pPr>
              <a:lnSpc>
                <a:spcPct val="83000"/>
              </a:lnSpc>
            </a:pPr>
            <a:r>
              <a:rPr lang="en-US" altLang="zh-CN" dirty="0"/>
              <a:t>Include file and the </a:t>
            </a:r>
            <a:r>
              <a:rPr lang="en-US" altLang="zh-CN" dirty="0" err="1"/>
              <a:t>OpenMP</a:t>
            </a:r>
            <a:r>
              <a:rPr lang="en-US" altLang="zh-CN" dirty="0"/>
              <a:t> lib module</a:t>
            </a:r>
          </a:p>
          <a:p>
            <a:pPr lvl="2">
              <a:lnSpc>
                <a:spcPct val="83000"/>
              </a:lnSpc>
              <a:buNone/>
            </a:pPr>
            <a:r>
              <a:rPr lang="en-US" altLang="zh-CN" b="1" dirty="0">
                <a:solidFill>
                  <a:srgbClr val="0000FF"/>
                </a:solidFill>
                <a:latin typeface="Courier New"/>
                <a:cs typeface="Courier New"/>
              </a:rPr>
              <a:t>#include &lt;</a:t>
            </a:r>
            <a:r>
              <a:rPr lang="en-US" altLang="zh-CN" b="1" dirty="0" err="1">
                <a:solidFill>
                  <a:srgbClr val="0000FF"/>
                </a:solidFill>
                <a:latin typeface="Courier New"/>
                <a:cs typeface="Courier New"/>
              </a:rPr>
              <a:t>omp.h</a:t>
            </a:r>
            <a:r>
              <a:rPr lang="en-US" altLang="zh-CN" b="1" dirty="0">
                <a:solidFill>
                  <a:srgbClr val="0000FF"/>
                </a:solidFill>
                <a:latin typeface="Courier New"/>
                <a:cs typeface="Courier New"/>
              </a:rPr>
              <a:t>&gt;</a:t>
            </a:r>
          </a:p>
          <a:p>
            <a:pPr lvl="2">
              <a:lnSpc>
                <a:spcPct val="83000"/>
              </a:lnSpc>
              <a:buNone/>
            </a:pPr>
            <a:r>
              <a:rPr lang="en-US" altLang="zh-CN" b="1" dirty="0">
                <a:solidFill>
                  <a:srgbClr val="0000FF"/>
                </a:solidFill>
                <a:latin typeface="Courier New"/>
                <a:cs typeface="Courier New"/>
              </a:rPr>
              <a:t>use </a:t>
            </a:r>
            <a:r>
              <a:rPr lang="en-US" altLang="zh-CN" b="1" dirty="0" err="1">
                <a:solidFill>
                  <a:srgbClr val="0000FF"/>
                </a:solidFill>
                <a:latin typeface="Courier New"/>
                <a:cs typeface="Courier New"/>
              </a:rPr>
              <a:t>omp_lib</a:t>
            </a:r>
            <a:endParaRPr lang="en-US" altLang="zh-CN" b="1" dirty="0">
              <a:solidFill>
                <a:srgbClr val="0000FF"/>
              </a:solidFill>
              <a:latin typeface="Courier New"/>
              <a:cs typeface="Courier New"/>
            </a:endParaRPr>
          </a:p>
          <a:p>
            <a:endParaRPr lang="zh-CN" altLang="en-US" dirty="0"/>
          </a:p>
        </p:txBody>
      </p:sp>
      <p:sp>
        <p:nvSpPr>
          <p:cNvPr id="6" name="灯片编号占位符 3"/>
          <p:cNvSpPr>
            <a:spLocks noGrp="1"/>
          </p:cNvSpPr>
          <p:nvPr>
            <p:ph type="sldNum" sz="quarter" idx="4294967295"/>
          </p:nvPr>
        </p:nvSpPr>
        <p:spPr>
          <a:xfrm>
            <a:off x="11582400" y="5734050"/>
            <a:ext cx="609600" cy="520700"/>
          </a:xfrm>
        </p:spPr>
        <p:txBody>
          <a:bodyPr/>
          <a:lstStyle/>
          <a:p>
            <a:pPr>
              <a:defRPr/>
            </a:pPr>
            <a:fld id="{2F5038D2-A417-4597-B5C6-423C7950CD98}" type="slidenum">
              <a:rPr lang="zh-CN" altLang="en-US" smtClean="0"/>
              <a:pPr>
                <a:defRPr/>
              </a:pPr>
              <a:t>112</a:t>
            </a:fld>
            <a:endParaRPr lang="en-US" altLang="zh-CN" dirty="0"/>
          </a:p>
        </p:txBody>
      </p:sp>
    </p:spTree>
    <p:extLst>
      <p:ext uri="{BB962C8B-B14F-4D97-AF65-F5344CB8AC3E}">
        <p14:creationId xmlns:p14="http://schemas.microsoft.com/office/powerpoint/2010/main" val="31687756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normAutofit/>
          </a:bodyPr>
          <a:lstStyle/>
          <a:p>
            <a:pPr eaLnBrk="1" hangingPunct="1"/>
            <a:r>
              <a:rPr lang="en-US" sz="3600" dirty="0"/>
              <a:t>The essence of </a:t>
            </a:r>
            <a:r>
              <a:rPr lang="en-US" sz="3600" dirty="0" err="1"/>
              <a:t>OpenMP</a:t>
            </a:r>
            <a:endParaRPr lang="en-US" sz="3600" dirty="0"/>
          </a:p>
        </p:txBody>
      </p:sp>
      <p:sp>
        <p:nvSpPr>
          <p:cNvPr id="23557" name="Rectangle 3"/>
          <p:cNvSpPr>
            <a:spLocks noGrp="1" noChangeArrowheads="1"/>
          </p:cNvSpPr>
          <p:nvPr>
            <p:ph idx="1"/>
          </p:nvPr>
        </p:nvSpPr>
        <p:spPr/>
        <p:txBody>
          <a:bodyPr>
            <a:normAutofit/>
          </a:bodyPr>
          <a:lstStyle/>
          <a:p>
            <a:pPr eaLnBrk="1" hangingPunct="1">
              <a:lnSpc>
                <a:spcPct val="83000"/>
              </a:lnSpc>
            </a:pPr>
            <a:r>
              <a:rPr lang="en-US" sz="2400" b="1" dirty="0">
                <a:solidFill>
                  <a:srgbClr val="FF0000"/>
                </a:solidFill>
              </a:rPr>
              <a:t>Create threads </a:t>
            </a:r>
            <a:r>
              <a:rPr lang="en-US" sz="2400" b="1" dirty="0"/>
              <a:t>that execute in a shared address space:</a:t>
            </a:r>
          </a:p>
          <a:p>
            <a:pPr lvl="1" eaLnBrk="1" hangingPunct="1">
              <a:lnSpc>
                <a:spcPct val="83000"/>
              </a:lnSpc>
            </a:pPr>
            <a:r>
              <a:rPr lang="en-US" sz="2000" dirty="0"/>
              <a:t>The only way to create threads is with the “</a:t>
            </a:r>
            <a:r>
              <a:rPr lang="en-US" sz="2000" dirty="0">
                <a:solidFill>
                  <a:srgbClr val="0332B7"/>
                </a:solidFill>
              </a:rPr>
              <a:t>parallel</a:t>
            </a:r>
            <a:r>
              <a:rPr lang="en-US" sz="2000" dirty="0"/>
              <a:t> construct”</a:t>
            </a:r>
          </a:p>
          <a:p>
            <a:pPr lvl="1" eaLnBrk="1" hangingPunct="1">
              <a:lnSpc>
                <a:spcPct val="83000"/>
              </a:lnSpc>
            </a:pPr>
            <a:r>
              <a:rPr lang="en-US" sz="2000" dirty="0"/>
              <a:t>Once created, all threads execute the code inside the construct.</a:t>
            </a:r>
          </a:p>
          <a:p>
            <a:pPr lvl="1" eaLnBrk="1" hangingPunct="1">
              <a:lnSpc>
                <a:spcPct val="83000"/>
              </a:lnSpc>
            </a:pPr>
            <a:endParaRPr lang="en-US" sz="2000" dirty="0"/>
          </a:p>
          <a:p>
            <a:pPr eaLnBrk="1" hangingPunct="1">
              <a:lnSpc>
                <a:spcPct val="83000"/>
              </a:lnSpc>
            </a:pPr>
            <a:r>
              <a:rPr lang="en-US" sz="2400" b="1" dirty="0">
                <a:solidFill>
                  <a:srgbClr val="FF0000"/>
                </a:solidFill>
              </a:rPr>
              <a:t>Split up the work </a:t>
            </a:r>
            <a:r>
              <a:rPr lang="en-US" sz="2400" b="1" dirty="0"/>
              <a:t>between threads by one of two means:</a:t>
            </a:r>
          </a:p>
          <a:p>
            <a:pPr lvl="1" eaLnBrk="1" hangingPunct="1">
              <a:lnSpc>
                <a:spcPct val="83000"/>
              </a:lnSpc>
            </a:pPr>
            <a:r>
              <a:rPr lang="en-US" sz="2000" dirty="0">
                <a:solidFill>
                  <a:srgbClr val="FF0000"/>
                </a:solidFill>
              </a:rPr>
              <a:t>SPMD</a:t>
            </a:r>
            <a:r>
              <a:rPr lang="en-US" sz="2000" dirty="0"/>
              <a:t> (Single program Multiple Data) … all threads execute the same code and you use the thread ID to assign work to a thread.</a:t>
            </a:r>
          </a:p>
          <a:p>
            <a:pPr lvl="1" eaLnBrk="1" hangingPunct="1">
              <a:lnSpc>
                <a:spcPct val="83000"/>
              </a:lnSpc>
            </a:pPr>
            <a:r>
              <a:rPr lang="en-US" sz="2000" dirty="0" err="1">
                <a:solidFill>
                  <a:srgbClr val="FF0000"/>
                </a:solidFill>
              </a:rPr>
              <a:t>Workshare</a:t>
            </a:r>
            <a:r>
              <a:rPr lang="en-US" sz="2000" dirty="0">
                <a:solidFill>
                  <a:srgbClr val="FF0000"/>
                </a:solidFill>
              </a:rPr>
              <a:t> constructs </a:t>
            </a:r>
            <a:r>
              <a:rPr lang="en-US" sz="2000" dirty="0"/>
              <a:t>split up loops and tasks between threads.</a:t>
            </a:r>
          </a:p>
          <a:p>
            <a:pPr lvl="1" eaLnBrk="1" hangingPunct="1">
              <a:lnSpc>
                <a:spcPct val="83000"/>
              </a:lnSpc>
            </a:pPr>
            <a:endParaRPr lang="en-US" sz="2000" dirty="0"/>
          </a:p>
          <a:p>
            <a:pPr eaLnBrk="1" hangingPunct="1">
              <a:lnSpc>
                <a:spcPct val="83000"/>
              </a:lnSpc>
            </a:pPr>
            <a:r>
              <a:rPr lang="en-US" sz="2400" b="1" dirty="0">
                <a:solidFill>
                  <a:srgbClr val="FF0000"/>
                </a:solidFill>
              </a:rPr>
              <a:t>Manage data</a:t>
            </a:r>
            <a:r>
              <a:rPr lang="en-US" sz="2400" b="1" dirty="0"/>
              <a:t> environment to avoid data access conflicts</a:t>
            </a:r>
          </a:p>
          <a:p>
            <a:pPr lvl="1" eaLnBrk="1" hangingPunct="1">
              <a:lnSpc>
                <a:spcPct val="83000"/>
              </a:lnSpc>
            </a:pPr>
            <a:r>
              <a:rPr lang="en-US" sz="2000" dirty="0">
                <a:solidFill>
                  <a:srgbClr val="FF0000"/>
                </a:solidFill>
              </a:rPr>
              <a:t>Synchronization</a:t>
            </a:r>
            <a:r>
              <a:rPr lang="en-US" sz="2000" dirty="0"/>
              <a:t> so correct results are produced regardless of how threads are scheduled.</a:t>
            </a:r>
          </a:p>
          <a:p>
            <a:pPr lvl="1" eaLnBrk="1" hangingPunct="1">
              <a:lnSpc>
                <a:spcPct val="83000"/>
              </a:lnSpc>
            </a:pPr>
            <a:r>
              <a:rPr lang="en-US" sz="2000" dirty="0">
                <a:solidFill>
                  <a:srgbClr val="FF0000"/>
                </a:solidFill>
              </a:rPr>
              <a:t>Carefully manage </a:t>
            </a:r>
            <a:r>
              <a:rPr lang="en-US" sz="2000" dirty="0"/>
              <a:t>which data can be private (local to each thread) and shared.</a:t>
            </a:r>
          </a:p>
        </p:txBody>
      </p:sp>
      <p:sp>
        <p:nvSpPr>
          <p:cNvPr id="2" name="灯片编号占位符 1">
            <a:extLst>
              <a:ext uri="{FF2B5EF4-FFF2-40B4-BE49-F238E27FC236}">
                <a16:creationId xmlns:a16="http://schemas.microsoft.com/office/drawing/2014/main" id="{C81DD028-7F6F-4EC6-BA3C-CAB103287E2F}"/>
              </a:ext>
            </a:extLst>
          </p:cNvPr>
          <p:cNvSpPr>
            <a:spLocks noGrp="1"/>
          </p:cNvSpPr>
          <p:nvPr>
            <p:ph type="sldNum" sz="quarter" idx="12"/>
          </p:nvPr>
        </p:nvSpPr>
        <p:spPr/>
        <p:txBody>
          <a:bodyPr/>
          <a:lstStyle/>
          <a:p>
            <a:fld id="{838759A6-4310-42B8-8FEF-8113EE3D32AF}" type="slidenum">
              <a:rPr lang="zh-CN" altLang="en-US" smtClean="0"/>
              <a:t>113</a:t>
            </a:fld>
            <a:endParaRPr lang="zh-CN" altLang="en-US"/>
          </a:p>
        </p:txBody>
      </p:sp>
    </p:spTree>
    <p:extLst>
      <p:ext uri="{BB962C8B-B14F-4D97-AF65-F5344CB8AC3E}">
        <p14:creationId xmlns:p14="http://schemas.microsoft.com/office/powerpoint/2010/main" val="964895706"/>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a:t>OpenMP programming model</a:t>
            </a:r>
          </a:p>
        </p:txBody>
      </p:sp>
      <p:sp>
        <p:nvSpPr>
          <p:cNvPr id="8195" name="Rectangle 3"/>
          <p:cNvSpPr>
            <a:spLocks noGrp="1" noChangeArrowheads="1"/>
          </p:cNvSpPr>
          <p:nvPr>
            <p:ph type="body" idx="4294967295"/>
          </p:nvPr>
        </p:nvSpPr>
        <p:spPr>
          <a:xfrm>
            <a:off x="2016176" y="3752538"/>
            <a:ext cx="8626839" cy="2971800"/>
          </a:xfrm>
          <a:noFill/>
        </p:spPr>
        <p:txBody>
          <a:bodyPr>
            <a:normAutofit/>
          </a:bodyPr>
          <a:lstStyle/>
          <a:p>
            <a:pPr eaLnBrk="1" hangingPunct="1"/>
            <a:r>
              <a:rPr lang="en-US" altLang="en-US" dirty="0"/>
              <a:t>OpenMP uses the fork-join model of parallel execution.</a:t>
            </a:r>
          </a:p>
          <a:p>
            <a:pPr lvl="1" eaLnBrk="1" hangingPunct="1"/>
            <a:r>
              <a:rPr lang="en-US" altLang="en-US" dirty="0"/>
              <a:t>All OpenMP programs begin with a single </a:t>
            </a:r>
            <a:r>
              <a:rPr lang="en-US" altLang="en-US" dirty="0">
                <a:solidFill>
                  <a:schemeClr val="accent2"/>
                </a:solidFill>
              </a:rPr>
              <a:t>master thread.</a:t>
            </a:r>
          </a:p>
          <a:p>
            <a:pPr lvl="1" eaLnBrk="1" hangingPunct="1"/>
            <a:r>
              <a:rPr lang="en-US" altLang="en-US" dirty="0"/>
              <a:t>The master thread executes sequentially until a </a:t>
            </a:r>
            <a:r>
              <a:rPr lang="en-US" altLang="en-US" dirty="0">
                <a:solidFill>
                  <a:schemeClr val="accent2"/>
                </a:solidFill>
              </a:rPr>
              <a:t>parallel region</a:t>
            </a:r>
            <a:r>
              <a:rPr lang="en-US" altLang="en-US" dirty="0"/>
              <a:t> is encountered, when it creates a </a:t>
            </a:r>
            <a:r>
              <a:rPr lang="en-US" altLang="en-US" dirty="0">
                <a:solidFill>
                  <a:schemeClr val="accent2"/>
                </a:solidFill>
              </a:rPr>
              <a:t>team of parallel threads</a:t>
            </a:r>
            <a:r>
              <a:rPr lang="en-US" altLang="en-US" dirty="0"/>
              <a:t> (FORK).</a:t>
            </a:r>
          </a:p>
          <a:p>
            <a:pPr lvl="1" eaLnBrk="1" hangingPunct="1"/>
            <a:r>
              <a:rPr lang="en-US" altLang="en-US" dirty="0"/>
              <a:t>When the team threads complete the parallel region, they synchronize and terminate, leaving only the master thread that executes sequentially (JOIN).</a:t>
            </a:r>
          </a:p>
        </p:txBody>
      </p:sp>
      <p:pic>
        <p:nvPicPr>
          <p:cNvPr id="8196" name="Picture 5" descr="Fork - Join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0819" y="1543988"/>
            <a:ext cx="6266307" cy="2112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5413F2B4-EF9D-4B02-B884-BA0935808C58}"/>
              </a:ext>
            </a:extLst>
          </p:cNvPr>
          <p:cNvSpPr>
            <a:spLocks noGrp="1"/>
          </p:cNvSpPr>
          <p:nvPr>
            <p:ph type="sldNum" sz="quarter" idx="12"/>
          </p:nvPr>
        </p:nvSpPr>
        <p:spPr/>
        <p:txBody>
          <a:bodyPr/>
          <a:lstStyle/>
          <a:p>
            <a:fld id="{838759A6-4310-42B8-8FEF-8113EE3D32AF}" type="slidenum">
              <a:rPr lang="zh-CN" altLang="en-US" smtClean="0"/>
              <a:t>114</a:t>
            </a:fld>
            <a:endParaRPr lang="zh-CN" altLang="en-US"/>
          </a:p>
        </p:txBody>
      </p:sp>
    </p:spTree>
    <p:extLst>
      <p:ext uri="{BB962C8B-B14F-4D97-AF65-F5344CB8AC3E}">
        <p14:creationId xmlns:p14="http://schemas.microsoft.com/office/powerpoint/2010/main" val="253969768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a:t>Data model</a:t>
            </a:r>
          </a:p>
        </p:txBody>
      </p:sp>
      <p:sp>
        <p:nvSpPr>
          <p:cNvPr id="10243" name="Rectangle 3"/>
          <p:cNvSpPr>
            <a:spLocks noGrp="1" noChangeArrowheads="1"/>
          </p:cNvSpPr>
          <p:nvPr>
            <p:ph type="body" idx="4294967295"/>
          </p:nvPr>
        </p:nvSpPr>
        <p:spPr>
          <a:xfrm>
            <a:off x="0" y="4343400"/>
            <a:ext cx="7772400" cy="1752600"/>
          </a:xfrm>
        </p:spPr>
        <p:txBody>
          <a:bodyPr/>
          <a:lstStyle/>
          <a:p>
            <a:pPr eaLnBrk="1" hangingPunct="1"/>
            <a:endParaRPr lang="en-US" altLang="en-US" sz="2400"/>
          </a:p>
          <a:p>
            <a:pPr eaLnBrk="1" hangingPunct="1"/>
            <a:endParaRPr lang="en-US" altLang="en-US" sz="2400"/>
          </a:p>
        </p:txBody>
      </p:sp>
      <p:sp>
        <p:nvSpPr>
          <p:cNvPr id="10245" name="Text Box 6"/>
          <p:cNvSpPr txBox="1">
            <a:spLocks noChangeArrowheads="1"/>
          </p:cNvSpPr>
          <p:nvPr/>
        </p:nvSpPr>
        <p:spPr bwMode="auto">
          <a:xfrm>
            <a:off x="4876800" y="1676401"/>
            <a:ext cx="4876800" cy="4216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Tx/>
              <a:buChar char="•"/>
            </a:pPr>
            <a:r>
              <a:rPr lang="en-US" altLang="en-US"/>
              <a:t> </a:t>
            </a:r>
            <a:r>
              <a:rPr lang="en-US" altLang="en-US" sz="2800"/>
              <a:t>Private and shared variables  </a:t>
            </a:r>
          </a:p>
          <a:p>
            <a:pPr lvl="1" eaLnBrk="1" hangingPunct="1">
              <a:spcBef>
                <a:spcPct val="50000"/>
              </a:spcBef>
              <a:buFontTx/>
              <a:buChar char="•"/>
            </a:pPr>
            <a:r>
              <a:rPr lang="en-US" altLang="en-US"/>
              <a:t>Variables in the global data space are accessed by all parallel threads (</a:t>
            </a:r>
            <a:r>
              <a:rPr lang="en-US" altLang="en-US">
                <a:solidFill>
                  <a:schemeClr val="accent2"/>
                </a:solidFill>
              </a:rPr>
              <a:t>shared </a:t>
            </a:r>
            <a:r>
              <a:rPr lang="en-US" altLang="en-US"/>
              <a:t>variables).</a:t>
            </a:r>
          </a:p>
          <a:p>
            <a:pPr lvl="1" eaLnBrk="1" hangingPunct="1">
              <a:spcBef>
                <a:spcPct val="50000"/>
              </a:spcBef>
              <a:buFontTx/>
              <a:buChar char="•"/>
            </a:pPr>
            <a:r>
              <a:rPr lang="en-US" altLang="en-US"/>
              <a:t>  Variables in a thread’s private space can only be accessed by the thread (</a:t>
            </a:r>
            <a:r>
              <a:rPr lang="en-US" altLang="en-US">
                <a:solidFill>
                  <a:schemeClr val="accent2"/>
                </a:solidFill>
              </a:rPr>
              <a:t>private</a:t>
            </a:r>
            <a:r>
              <a:rPr lang="en-US" altLang="en-US"/>
              <a:t> variables)</a:t>
            </a:r>
          </a:p>
          <a:p>
            <a:pPr lvl="2" eaLnBrk="1" hangingPunct="1">
              <a:spcBef>
                <a:spcPct val="50000"/>
              </a:spcBef>
              <a:buFontTx/>
              <a:buChar char="•"/>
            </a:pPr>
            <a:r>
              <a:rPr lang="en-US" altLang="en-US"/>
              <a:t> </a:t>
            </a:r>
            <a:r>
              <a:rPr lang="en-US" altLang="en-US" sz="1800"/>
              <a:t>several variations, depending on the initial values and whether the results are copied outside the region.</a:t>
            </a:r>
          </a:p>
        </p:txBody>
      </p:sp>
      <p:pic>
        <p:nvPicPr>
          <p:cNvPr id="6" name="Picture 1"/>
          <p:cNvPicPr>
            <a:picLocks noChangeAspect="1"/>
          </p:cNvPicPr>
          <p:nvPr/>
        </p:nvPicPr>
        <p:blipFill>
          <a:blip r:embed="rId3"/>
          <a:stretch>
            <a:fillRect/>
          </a:stretch>
        </p:blipFill>
        <p:spPr>
          <a:xfrm>
            <a:off x="1665272" y="1676401"/>
            <a:ext cx="8861456" cy="4779735"/>
          </a:xfrm>
          <a:prstGeom prst="rect">
            <a:avLst/>
          </a:prstGeom>
        </p:spPr>
      </p:pic>
      <p:sp>
        <p:nvSpPr>
          <p:cNvPr id="2" name="灯片编号占位符 1">
            <a:extLst>
              <a:ext uri="{FF2B5EF4-FFF2-40B4-BE49-F238E27FC236}">
                <a16:creationId xmlns:a16="http://schemas.microsoft.com/office/drawing/2014/main" id="{EDF5E769-697E-4FE2-8373-E775597FF58D}"/>
              </a:ext>
            </a:extLst>
          </p:cNvPr>
          <p:cNvSpPr>
            <a:spLocks noGrp="1"/>
          </p:cNvSpPr>
          <p:nvPr>
            <p:ph type="sldNum" sz="quarter" idx="12"/>
          </p:nvPr>
        </p:nvSpPr>
        <p:spPr/>
        <p:txBody>
          <a:bodyPr/>
          <a:lstStyle/>
          <a:p>
            <a:fld id="{838759A6-4310-42B8-8FEF-8113EE3D32AF}" type="slidenum">
              <a:rPr lang="zh-CN" altLang="en-US" smtClean="0"/>
              <a:t>115</a:t>
            </a:fld>
            <a:endParaRPr lang="zh-CN" altLang="en-US"/>
          </a:p>
        </p:txBody>
      </p:sp>
    </p:spTree>
    <p:extLst>
      <p:ext uri="{BB962C8B-B14F-4D97-AF65-F5344CB8AC3E}">
        <p14:creationId xmlns:p14="http://schemas.microsoft.com/office/powerpoint/2010/main" val="2860780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1866275" y="457200"/>
            <a:ext cx="8799227" cy="3132944"/>
          </a:xfrm>
        </p:spPr>
        <p:txBody>
          <a:bodyPr>
            <a:noAutofit/>
          </a:bodyPr>
          <a:lstStyle/>
          <a:p>
            <a:pPr eaLnBrk="1" hangingPunct="1">
              <a:buFontTx/>
              <a:buNone/>
            </a:pPr>
            <a:r>
              <a:rPr lang="en-US" altLang="en-US" sz="2400" dirty="0">
                <a:latin typeface="Arial Unicode MS" panose="020B0604020202020204" pitchFamily="34" charset="-122"/>
              </a:rPr>
              <a:t>#pragma </a:t>
            </a:r>
            <a:r>
              <a:rPr lang="en-US" altLang="en-US" sz="2400" dirty="0" err="1">
                <a:latin typeface="Arial Unicode MS" panose="020B0604020202020204" pitchFamily="34" charset="-122"/>
              </a:rPr>
              <a:t>omp</a:t>
            </a:r>
            <a:r>
              <a:rPr lang="en-US" altLang="en-US" sz="2400" dirty="0">
                <a:latin typeface="Arial Unicode MS" panose="020B0604020202020204" pitchFamily="34" charset="-122"/>
              </a:rPr>
              <a:t> parallel for private( </a:t>
            </a:r>
            <a:r>
              <a:rPr lang="en-US" altLang="en-US" sz="2400" dirty="0" err="1">
                <a:latin typeface="Arial Unicode MS" panose="020B0604020202020204" pitchFamily="34" charset="-122"/>
              </a:rPr>
              <a:t>privIndx</a:t>
            </a:r>
            <a:r>
              <a:rPr lang="en-US" altLang="en-US" sz="2400" dirty="0">
                <a:latin typeface="Arial Unicode MS" panose="020B0604020202020204" pitchFamily="34" charset="-122"/>
              </a:rPr>
              <a:t>, </a:t>
            </a:r>
            <a:r>
              <a:rPr lang="en-US" altLang="en-US" sz="2400" dirty="0" err="1">
                <a:latin typeface="Arial Unicode MS" panose="020B0604020202020204" pitchFamily="34" charset="-122"/>
              </a:rPr>
              <a:t>privDbl</a:t>
            </a:r>
            <a:r>
              <a:rPr lang="en-US" altLang="en-US" sz="2400" dirty="0">
                <a:latin typeface="Arial Unicode MS" panose="020B0604020202020204" pitchFamily="34" charset="-122"/>
              </a:rPr>
              <a:t> ) </a:t>
            </a:r>
          </a:p>
          <a:p>
            <a:pPr eaLnBrk="1" hangingPunct="1">
              <a:buFontTx/>
              <a:buNone/>
            </a:pPr>
            <a:r>
              <a:rPr lang="en-US" altLang="en-US" sz="2400" dirty="0">
                <a:latin typeface="Arial Unicode MS" panose="020B0604020202020204" pitchFamily="34" charset="-122"/>
              </a:rPr>
              <a:t>  for ( </a:t>
            </a:r>
            <a:r>
              <a:rPr lang="en-US" altLang="en-US" sz="2400" dirty="0" err="1">
                <a:latin typeface="Arial Unicode MS" panose="020B0604020202020204" pitchFamily="34" charset="-122"/>
              </a:rPr>
              <a:t>i</a:t>
            </a:r>
            <a:r>
              <a:rPr lang="en-US" altLang="en-US" sz="2400" dirty="0">
                <a:latin typeface="Arial Unicode MS" panose="020B0604020202020204" pitchFamily="34" charset="-122"/>
              </a:rPr>
              <a:t> = 0; </a:t>
            </a:r>
            <a:r>
              <a:rPr lang="en-US" altLang="en-US" sz="2400" dirty="0" err="1">
                <a:latin typeface="Arial Unicode MS" panose="020B0604020202020204" pitchFamily="34" charset="-122"/>
              </a:rPr>
              <a:t>i</a:t>
            </a:r>
            <a:r>
              <a:rPr lang="en-US" altLang="en-US" sz="2400" dirty="0">
                <a:latin typeface="Arial Unicode MS" panose="020B0604020202020204" pitchFamily="34" charset="-122"/>
              </a:rPr>
              <a:t> &lt; </a:t>
            </a:r>
            <a:r>
              <a:rPr lang="en-US" altLang="en-US" sz="2400" dirty="0" err="1">
                <a:latin typeface="Arial Unicode MS" panose="020B0604020202020204" pitchFamily="34" charset="-122"/>
              </a:rPr>
              <a:t>arraySize</a:t>
            </a:r>
            <a:r>
              <a:rPr lang="en-US" altLang="en-US" sz="2400" dirty="0">
                <a:latin typeface="Arial Unicode MS" panose="020B0604020202020204" pitchFamily="34" charset="-122"/>
              </a:rPr>
              <a:t>; </a:t>
            </a:r>
            <a:r>
              <a:rPr lang="en-US" altLang="en-US" sz="2400" dirty="0" err="1">
                <a:latin typeface="Arial Unicode MS" panose="020B0604020202020204" pitchFamily="34" charset="-122"/>
              </a:rPr>
              <a:t>i</a:t>
            </a:r>
            <a:r>
              <a:rPr lang="en-US" altLang="en-US" sz="2400" dirty="0">
                <a:latin typeface="Arial Unicode MS" panose="020B0604020202020204" pitchFamily="34" charset="-122"/>
              </a:rPr>
              <a:t>++ ) { </a:t>
            </a:r>
          </a:p>
          <a:p>
            <a:pPr eaLnBrk="1" hangingPunct="1">
              <a:buFontTx/>
              <a:buNone/>
            </a:pPr>
            <a:r>
              <a:rPr lang="en-US" altLang="en-US" sz="2400" dirty="0">
                <a:latin typeface="Arial Unicode MS" panose="020B0604020202020204" pitchFamily="34" charset="-122"/>
              </a:rPr>
              <a:t>     for ( </a:t>
            </a:r>
            <a:r>
              <a:rPr lang="en-US" altLang="en-US" sz="2400" dirty="0" err="1">
                <a:latin typeface="Arial Unicode MS" panose="020B0604020202020204" pitchFamily="34" charset="-122"/>
              </a:rPr>
              <a:t>privIndx</a:t>
            </a:r>
            <a:r>
              <a:rPr lang="en-US" altLang="en-US" sz="2400" dirty="0">
                <a:latin typeface="Arial Unicode MS" panose="020B0604020202020204" pitchFamily="34" charset="-122"/>
              </a:rPr>
              <a:t> = 0; </a:t>
            </a:r>
            <a:r>
              <a:rPr lang="en-US" altLang="en-US" sz="2400" dirty="0" err="1">
                <a:latin typeface="Arial Unicode MS" panose="020B0604020202020204" pitchFamily="34" charset="-122"/>
              </a:rPr>
              <a:t>privIndx</a:t>
            </a:r>
            <a:r>
              <a:rPr lang="en-US" altLang="en-US" sz="2400" dirty="0">
                <a:latin typeface="Arial Unicode MS" panose="020B0604020202020204" pitchFamily="34" charset="-122"/>
              </a:rPr>
              <a:t> &lt; 16; </a:t>
            </a:r>
            <a:r>
              <a:rPr lang="en-US" altLang="en-US" sz="2400" dirty="0" err="1">
                <a:latin typeface="Arial Unicode MS" panose="020B0604020202020204" pitchFamily="34" charset="-122"/>
              </a:rPr>
              <a:t>privIndx</a:t>
            </a:r>
            <a:r>
              <a:rPr lang="en-US" altLang="en-US" sz="2400" dirty="0">
                <a:latin typeface="Arial Unicode MS" panose="020B0604020202020204" pitchFamily="34" charset="-122"/>
              </a:rPr>
              <a:t>++ ) { </a:t>
            </a:r>
            <a:r>
              <a:rPr lang="en-US" altLang="en-US" sz="2400" dirty="0" err="1">
                <a:latin typeface="Arial Unicode MS" panose="020B0604020202020204" pitchFamily="34" charset="-122"/>
              </a:rPr>
              <a:t>privDbl</a:t>
            </a:r>
            <a:r>
              <a:rPr lang="en-US" altLang="en-US" sz="2400" dirty="0">
                <a:latin typeface="Arial Unicode MS" panose="020B0604020202020204" pitchFamily="34" charset="-122"/>
              </a:rPr>
              <a:t> = ( (double) </a:t>
            </a:r>
            <a:r>
              <a:rPr lang="en-US" altLang="en-US" sz="2400" dirty="0" err="1">
                <a:latin typeface="Arial Unicode MS" panose="020B0604020202020204" pitchFamily="34" charset="-122"/>
              </a:rPr>
              <a:t>privIndx</a:t>
            </a:r>
            <a:r>
              <a:rPr lang="en-US" altLang="en-US" sz="2400" dirty="0">
                <a:latin typeface="Arial Unicode MS" panose="020B0604020202020204" pitchFamily="34" charset="-122"/>
              </a:rPr>
              <a:t> ) / 16; </a:t>
            </a:r>
          </a:p>
          <a:p>
            <a:pPr eaLnBrk="1" hangingPunct="1">
              <a:buFontTx/>
              <a:buNone/>
            </a:pPr>
            <a:r>
              <a:rPr lang="en-US" altLang="en-US" sz="2400" dirty="0">
                <a:latin typeface="Arial Unicode MS" panose="020B0604020202020204" pitchFamily="34" charset="-122"/>
              </a:rPr>
              <a:t>      y[</a:t>
            </a:r>
            <a:r>
              <a:rPr lang="en-US" altLang="en-US" sz="2400" dirty="0" err="1">
                <a:latin typeface="Arial Unicode MS" panose="020B0604020202020204" pitchFamily="34" charset="-122"/>
              </a:rPr>
              <a:t>i</a:t>
            </a:r>
            <a:r>
              <a:rPr lang="en-US" altLang="en-US" sz="2400" dirty="0">
                <a:latin typeface="Arial Unicode MS" panose="020B0604020202020204" pitchFamily="34" charset="-122"/>
              </a:rPr>
              <a:t>] = sin( exp( cos( - exp( sin(x[</a:t>
            </a:r>
            <a:r>
              <a:rPr lang="en-US" altLang="en-US" sz="2400" dirty="0" err="1">
                <a:latin typeface="Arial Unicode MS" panose="020B0604020202020204" pitchFamily="34" charset="-122"/>
              </a:rPr>
              <a:t>i</a:t>
            </a:r>
            <a:r>
              <a:rPr lang="en-US" altLang="en-US" sz="2400" dirty="0">
                <a:latin typeface="Arial Unicode MS" panose="020B0604020202020204" pitchFamily="34" charset="-122"/>
              </a:rPr>
              <a:t>]) ) ) ) ) + cos( </a:t>
            </a:r>
            <a:r>
              <a:rPr lang="en-US" altLang="en-US" sz="2400" dirty="0" err="1">
                <a:latin typeface="Arial Unicode MS" panose="020B0604020202020204" pitchFamily="34" charset="-122"/>
              </a:rPr>
              <a:t>privDbl</a:t>
            </a:r>
            <a:r>
              <a:rPr lang="en-US" altLang="en-US" sz="2400" dirty="0">
                <a:latin typeface="Arial Unicode MS" panose="020B0604020202020204" pitchFamily="34" charset="-122"/>
              </a:rPr>
              <a:t> ); </a:t>
            </a:r>
          </a:p>
          <a:p>
            <a:pPr eaLnBrk="1" hangingPunct="1">
              <a:buFontTx/>
              <a:buNone/>
            </a:pPr>
            <a:r>
              <a:rPr lang="en-US" altLang="en-US" sz="2400" dirty="0">
                <a:latin typeface="Arial Unicode MS" panose="020B0604020202020204" pitchFamily="34" charset="-122"/>
              </a:rPr>
              <a:t>   } </a:t>
            </a:r>
          </a:p>
          <a:p>
            <a:pPr eaLnBrk="1" hangingPunct="1">
              <a:buFontTx/>
              <a:buNone/>
            </a:pPr>
            <a:r>
              <a:rPr lang="en-US" altLang="en-US" sz="2400" dirty="0">
                <a:latin typeface="Arial Unicode MS" panose="020B0604020202020204" pitchFamily="34" charset="-122"/>
              </a:rPr>
              <a:t>} </a:t>
            </a:r>
          </a:p>
        </p:txBody>
      </p:sp>
      <p:pic>
        <p:nvPicPr>
          <p:cNvPr id="11267" name="Picture 5" descr="http://rac.uits.iu.edu/hpc/openmp_tutorial/C/exec_contxt_arrayUpdate_II.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3561" y="3829988"/>
            <a:ext cx="502920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Text Box 6"/>
          <p:cNvSpPr txBox="1">
            <a:spLocks noChangeArrowheads="1"/>
          </p:cNvSpPr>
          <p:nvPr/>
        </p:nvSpPr>
        <p:spPr bwMode="auto">
          <a:xfrm>
            <a:off x="7798634" y="3657601"/>
            <a:ext cx="322395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dirty="0"/>
              <a:t>Parallel for loop index is</a:t>
            </a:r>
          </a:p>
          <a:p>
            <a:pPr eaLnBrk="1" hangingPunct="1"/>
            <a:r>
              <a:rPr lang="en-US" altLang="en-US" dirty="0"/>
              <a:t>Private by default.</a:t>
            </a:r>
          </a:p>
        </p:txBody>
      </p:sp>
      <p:sp>
        <p:nvSpPr>
          <p:cNvPr id="2" name="灯片编号占位符 1">
            <a:extLst>
              <a:ext uri="{FF2B5EF4-FFF2-40B4-BE49-F238E27FC236}">
                <a16:creationId xmlns:a16="http://schemas.microsoft.com/office/drawing/2014/main" id="{EC18AE84-D1B5-46DA-AD12-7623DD48F572}"/>
              </a:ext>
            </a:extLst>
          </p:cNvPr>
          <p:cNvSpPr>
            <a:spLocks noGrp="1"/>
          </p:cNvSpPr>
          <p:nvPr>
            <p:ph type="sldNum" sz="quarter" idx="12"/>
          </p:nvPr>
        </p:nvSpPr>
        <p:spPr/>
        <p:txBody>
          <a:bodyPr/>
          <a:lstStyle/>
          <a:p>
            <a:fld id="{838759A6-4310-42B8-8FEF-8113EE3D32AF}" type="slidenum">
              <a:rPr lang="zh-CN" altLang="en-US" smtClean="0"/>
              <a:t>116</a:t>
            </a:fld>
            <a:endParaRPr lang="zh-CN" altLang="en-US"/>
          </a:p>
        </p:txBody>
      </p:sp>
    </p:spTree>
    <p:extLst>
      <p:ext uri="{BB962C8B-B14F-4D97-AF65-F5344CB8AC3E}">
        <p14:creationId xmlns:p14="http://schemas.microsoft.com/office/powerpoint/2010/main" val="151660688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a:t>OpenMP directives</a:t>
            </a:r>
          </a:p>
        </p:txBody>
      </p:sp>
      <p:sp>
        <p:nvSpPr>
          <p:cNvPr id="13315" name="Rectangle 3"/>
          <p:cNvSpPr>
            <a:spLocks noGrp="1" noChangeArrowheads="1"/>
          </p:cNvSpPr>
          <p:nvPr>
            <p:ph type="body" idx="1"/>
          </p:nvPr>
        </p:nvSpPr>
        <p:spPr/>
        <p:txBody>
          <a:bodyPr/>
          <a:lstStyle/>
          <a:p>
            <a:pPr eaLnBrk="1" hangingPunct="1"/>
            <a:r>
              <a:rPr lang="en-US" altLang="en-US"/>
              <a:t>Format:</a:t>
            </a:r>
          </a:p>
          <a:p>
            <a:pPr lvl="1" eaLnBrk="1" hangingPunct="1">
              <a:buFontTx/>
              <a:buNone/>
            </a:pPr>
            <a:r>
              <a:rPr lang="en-US" altLang="en-US"/>
              <a:t>#pragma omp directive-name [clause,..] newline</a:t>
            </a:r>
          </a:p>
          <a:p>
            <a:pPr lvl="1" eaLnBrk="1" hangingPunct="1">
              <a:buFontTx/>
              <a:buNone/>
            </a:pPr>
            <a:r>
              <a:rPr lang="en-US" altLang="en-US"/>
              <a:t>(use ‘\’ for multiple lines)</a:t>
            </a:r>
          </a:p>
          <a:p>
            <a:pPr eaLnBrk="1" hangingPunct="1"/>
            <a:r>
              <a:rPr lang="en-US" altLang="en-US"/>
              <a:t>Example:</a:t>
            </a:r>
          </a:p>
          <a:p>
            <a:pPr lvl="1" eaLnBrk="1" hangingPunct="1">
              <a:buFontTx/>
              <a:buNone/>
            </a:pPr>
            <a:r>
              <a:rPr lang="en-US" altLang="en-US">
                <a:latin typeface="Arial Unicode MS" panose="020B0604020202020204" pitchFamily="34" charset="-122"/>
              </a:rPr>
              <a:t>#pragma omp parallel default(shared) private(beta,pi)</a:t>
            </a:r>
            <a:r>
              <a:rPr lang="en-US" altLang="en-US"/>
              <a:t> </a:t>
            </a:r>
          </a:p>
          <a:p>
            <a:pPr eaLnBrk="1" hangingPunct="1"/>
            <a:r>
              <a:rPr lang="en-US" altLang="en-US"/>
              <a:t>Scope of a directive is a block of statements { …}</a:t>
            </a:r>
          </a:p>
          <a:p>
            <a:pPr lvl="1" eaLnBrk="1" hangingPunct="1">
              <a:buFontTx/>
              <a:buNone/>
            </a:pPr>
            <a:endParaRPr lang="en-US" altLang="en-US"/>
          </a:p>
        </p:txBody>
      </p:sp>
      <p:sp>
        <p:nvSpPr>
          <p:cNvPr id="2" name="灯片编号占位符 1">
            <a:extLst>
              <a:ext uri="{FF2B5EF4-FFF2-40B4-BE49-F238E27FC236}">
                <a16:creationId xmlns:a16="http://schemas.microsoft.com/office/drawing/2014/main" id="{3626EFE9-5D9F-47C8-AE19-0FC509C59EAC}"/>
              </a:ext>
            </a:extLst>
          </p:cNvPr>
          <p:cNvSpPr>
            <a:spLocks noGrp="1"/>
          </p:cNvSpPr>
          <p:nvPr>
            <p:ph type="sldNum" sz="quarter" idx="12"/>
          </p:nvPr>
        </p:nvSpPr>
        <p:spPr/>
        <p:txBody>
          <a:bodyPr/>
          <a:lstStyle/>
          <a:p>
            <a:fld id="{838759A6-4310-42B8-8FEF-8113EE3D32AF}" type="slidenum">
              <a:rPr lang="zh-CN" altLang="en-US" smtClean="0"/>
              <a:t>117</a:t>
            </a:fld>
            <a:endParaRPr lang="zh-CN" altLang="en-US"/>
          </a:p>
        </p:txBody>
      </p:sp>
    </p:spTree>
    <p:extLst>
      <p:ext uri="{BB962C8B-B14F-4D97-AF65-F5344CB8AC3E}">
        <p14:creationId xmlns:p14="http://schemas.microsoft.com/office/powerpoint/2010/main" val="22391638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a:t>Parallel region construct</a:t>
            </a:r>
          </a:p>
        </p:txBody>
      </p:sp>
      <p:sp>
        <p:nvSpPr>
          <p:cNvPr id="14339" name="Rectangle 3"/>
          <p:cNvSpPr>
            <a:spLocks noGrp="1" noChangeArrowheads="1"/>
          </p:cNvSpPr>
          <p:nvPr>
            <p:ph type="body" idx="1"/>
          </p:nvPr>
        </p:nvSpPr>
        <p:spPr/>
        <p:txBody>
          <a:bodyPr/>
          <a:lstStyle/>
          <a:p>
            <a:pPr eaLnBrk="1" hangingPunct="1">
              <a:lnSpc>
                <a:spcPct val="90000"/>
              </a:lnSpc>
            </a:pPr>
            <a:r>
              <a:rPr lang="en-US" altLang="en-US" sz="2000"/>
              <a:t>A block of code that will be executed by multiple threads.</a:t>
            </a:r>
          </a:p>
          <a:p>
            <a:pPr lvl="1" eaLnBrk="1" hangingPunct="1">
              <a:lnSpc>
                <a:spcPct val="90000"/>
              </a:lnSpc>
              <a:buFontTx/>
              <a:buNone/>
            </a:pPr>
            <a:r>
              <a:rPr lang="en-US" altLang="en-US" sz="1800">
                <a:latin typeface="Arial Unicode MS" panose="020B0604020202020204" pitchFamily="34" charset="-122"/>
              </a:rPr>
              <a:t>#pragma omp parallel </a:t>
            </a:r>
            <a:r>
              <a:rPr lang="en-US" altLang="en-US" sz="1800" i="1">
                <a:latin typeface="Arial Unicode MS" panose="020B0604020202020204" pitchFamily="34" charset="-122"/>
              </a:rPr>
              <a:t>[clause …] </a:t>
            </a:r>
          </a:p>
          <a:p>
            <a:pPr lvl="1" eaLnBrk="1" hangingPunct="1">
              <a:lnSpc>
                <a:spcPct val="90000"/>
              </a:lnSpc>
              <a:buFontTx/>
              <a:buNone/>
            </a:pPr>
            <a:r>
              <a:rPr lang="en-US" altLang="en-US" sz="1800" i="1">
                <a:latin typeface="Arial Unicode MS" panose="020B0604020202020204" pitchFamily="34" charset="-122"/>
              </a:rPr>
              <a:t>{</a:t>
            </a:r>
          </a:p>
          <a:p>
            <a:pPr lvl="1" eaLnBrk="1" hangingPunct="1">
              <a:lnSpc>
                <a:spcPct val="90000"/>
              </a:lnSpc>
              <a:buFontTx/>
              <a:buNone/>
            </a:pPr>
            <a:r>
              <a:rPr lang="en-US" altLang="en-US" sz="1800" i="1">
                <a:latin typeface="Arial Unicode MS" panose="020B0604020202020204" pitchFamily="34" charset="-122"/>
              </a:rPr>
              <a:t>  ……</a:t>
            </a:r>
          </a:p>
          <a:p>
            <a:pPr lvl="1" eaLnBrk="1" hangingPunct="1">
              <a:lnSpc>
                <a:spcPct val="90000"/>
              </a:lnSpc>
              <a:buFontTx/>
              <a:buNone/>
            </a:pPr>
            <a:r>
              <a:rPr lang="en-US" altLang="en-US" sz="1800" i="1">
                <a:latin typeface="Arial Unicode MS" panose="020B0604020202020204" pitchFamily="34" charset="-122"/>
              </a:rPr>
              <a:t>}  (implied barrier)</a:t>
            </a:r>
          </a:p>
          <a:p>
            <a:pPr lvl="1" eaLnBrk="1" hangingPunct="1">
              <a:lnSpc>
                <a:spcPct val="90000"/>
              </a:lnSpc>
              <a:buFontTx/>
              <a:buNone/>
            </a:pPr>
            <a:endParaRPr lang="en-US" altLang="en-US" sz="1800" i="1">
              <a:latin typeface="Arial Unicode MS" panose="020B0604020202020204" pitchFamily="34" charset="-122"/>
            </a:endParaRPr>
          </a:p>
          <a:p>
            <a:pPr lvl="1" eaLnBrk="1" hangingPunct="1">
              <a:lnSpc>
                <a:spcPct val="90000"/>
              </a:lnSpc>
              <a:buFontTx/>
              <a:buNone/>
            </a:pPr>
            <a:r>
              <a:rPr lang="en-US" altLang="en-US" sz="1800" i="1">
                <a:latin typeface="Arial Unicode MS" panose="020B0604020202020204" pitchFamily="34" charset="-122"/>
              </a:rPr>
              <a:t>Example clauses:  if (expression),  </a:t>
            </a:r>
            <a:r>
              <a:rPr lang="en-US" altLang="en-US" sz="1800">
                <a:latin typeface="Arial Unicode MS" panose="020B0604020202020204" pitchFamily="34" charset="-122"/>
              </a:rPr>
              <a:t>private </a:t>
            </a:r>
            <a:r>
              <a:rPr lang="en-US" altLang="en-US" sz="1800" i="1">
                <a:latin typeface="Arial Unicode MS" panose="020B0604020202020204" pitchFamily="34" charset="-122"/>
              </a:rPr>
              <a:t>(list), </a:t>
            </a:r>
            <a:r>
              <a:rPr lang="en-US" altLang="en-US" sz="1800">
                <a:latin typeface="Arial Unicode MS" panose="020B0604020202020204" pitchFamily="34" charset="-122"/>
              </a:rPr>
              <a:t>shared </a:t>
            </a:r>
            <a:r>
              <a:rPr lang="en-US" altLang="en-US" sz="1800" i="1">
                <a:latin typeface="Arial Unicode MS" panose="020B0604020202020204" pitchFamily="34" charset="-122"/>
              </a:rPr>
              <a:t>(list), </a:t>
            </a:r>
            <a:r>
              <a:rPr lang="en-US" altLang="en-US" sz="1800">
                <a:latin typeface="Arial Unicode MS" panose="020B0604020202020204" pitchFamily="34" charset="-122"/>
              </a:rPr>
              <a:t>default (shared | none),</a:t>
            </a:r>
            <a:r>
              <a:rPr lang="en-US" altLang="en-US" sz="1800" i="1">
                <a:latin typeface="Arial Unicode MS" panose="020B0604020202020204" pitchFamily="34" charset="-122"/>
              </a:rPr>
              <a:t> </a:t>
            </a:r>
            <a:r>
              <a:rPr lang="en-US" altLang="en-US" sz="1800">
                <a:latin typeface="Arial Unicode MS" panose="020B0604020202020204" pitchFamily="34" charset="-122"/>
              </a:rPr>
              <a:t>reduction </a:t>
            </a:r>
            <a:r>
              <a:rPr lang="en-US" altLang="en-US" sz="1800" i="1">
                <a:latin typeface="Arial Unicode MS" panose="020B0604020202020204" pitchFamily="34" charset="-122"/>
              </a:rPr>
              <a:t>(operator: list), </a:t>
            </a:r>
            <a:r>
              <a:rPr lang="en-US" altLang="en-US" sz="1800">
                <a:latin typeface="Arial Unicode MS" panose="020B0604020202020204" pitchFamily="34" charset="-122"/>
              </a:rPr>
              <a:t>firstprivate</a:t>
            </a:r>
            <a:r>
              <a:rPr lang="en-US" altLang="en-US" sz="1800" i="1">
                <a:latin typeface="Arial Unicode MS" panose="020B0604020202020204" pitchFamily="34" charset="-122"/>
              </a:rPr>
              <a:t>(list),</a:t>
            </a:r>
            <a:r>
              <a:rPr lang="en-US" altLang="en-US" sz="1800">
                <a:latin typeface="Arial Unicode MS" panose="020B0604020202020204" pitchFamily="34" charset="-122"/>
              </a:rPr>
              <a:t> lastprivate</a:t>
            </a:r>
            <a:r>
              <a:rPr lang="en-US" altLang="en-US" sz="1800" i="1">
                <a:latin typeface="Arial Unicode MS" panose="020B0604020202020204" pitchFamily="34" charset="-122"/>
              </a:rPr>
              <a:t>(list)</a:t>
            </a:r>
          </a:p>
          <a:p>
            <a:pPr lvl="1" eaLnBrk="1" hangingPunct="1">
              <a:lnSpc>
                <a:spcPct val="90000"/>
              </a:lnSpc>
              <a:buFontTx/>
              <a:buNone/>
            </a:pPr>
            <a:endParaRPr lang="en-US" altLang="en-US" sz="1800">
              <a:latin typeface="Arial Unicode MS" panose="020B0604020202020204" pitchFamily="34" charset="-122"/>
            </a:endParaRPr>
          </a:p>
          <a:p>
            <a:pPr lvl="1" eaLnBrk="1" hangingPunct="1">
              <a:lnSpc>
                <a:spcPct val="90000"/>
              </a:lnSpc>
            </a:pPr>
            <a:r>
              <a:rPr lang="en-US" altLang="en-US" sz="1800">
                <a:latin typeface="Arial Unicode MS" panose="020B0604020202020204" pitchFamily="34" charset="-122"/>
              </a:rPr>
              <a:t>if (expression): only in parallel if expression evaluates to true</a:t>
            </a:r>
          </a:p>
          <a:p>
            <a:pPr lvl="1" eaLnBrk="1" hangingPunct="1">
              <a:lnSpc>
                <a:spcPct val="90000"/>
              </a:lnSpc>
            </a:pPr>
            <a:r>
              <a:rPr lang="en-US" altLang="en-US" sz="1800">
                <a:latin typeface="Arial Unicode MS" panose="020B0604020202020204" pitchFamily="34" charset="-122"/>
              </a:rPr>
              <a:t>private(list): everything private and local (no relation with variables outside the block).</a:t>
            </a:r>
          </a:p>
          <a:p>
            <a:pPr lvl="1" eaLnBrk="1" hangingPunct="1">
              <a:lnSpc>
                <a:spcPct val="90000"/>
              </a:lnSpc>
            </a:pPr>
            <a:r>
              <a:rPr lang="en-US" altLang="en-US" sz="1800">
                <a:latin typeface="Arial Unicode MS" panose="020B0604020202020204" pitchFamily="34" charset="-122"/>
              </a:rPr>
              <a:t>shared(list): data accessed by all threads</a:t>
            </a:r>
          </a:p>
          <a:p>
            <a:pPr lvl="1" eaLnBrk="1" hangingPunct="1">
              <a:lnSpc>
                <a:spcPct val="90000"/>
              </a:lnSpc>
            </a:pPr>
            <a:r>
              <a:rPr lang="en-US" altLang="en-US" sz="1800">
                <a:latin typeface="Arial Unicode MS" panose="020B0604020202020204" pitchFamily="34" charset="-122"/>
              </a:rPr>
              <a:t>default (none|shared)</a:t>
            </a:r>
          </a:p>
          <a:p>
            <a:pPr lvl="1" eaLnBrk="1" hangingPunct="1">
              <a:lnSpc>
                <a:spcPct val="90000"/>
              </a:lnSpc>
            </a:pPr>
            <a:endParaRPr lang="en-US" altLang="en-US" sz="1800"/>
          </a:p>
        </p:txBody>
      </p:sp>
      <p:sp>
        <p:nvSpPr>
          <p:cNvPr id="2" name="灯片编号占位符 1">
            <a:extLst>
              <a:ext uri="{FF2B5EF4-FFF2-40B4-BE49-F238E27FC236}">
                <a16:creationId xmlns:a16="http://schemas.microsoft.com/office/drawing/2014/main" id="{949ECC80-3F01-4F46-A302-97D765D1356D}"/>
              </a:ext>
            </a:extLst>
          </p:cNvPr>
          <p:cNvSpPr>
            <a:spLocks noGrp="1"/>
          </p:cNvSpPr>
          <p:nvPr>
            <p:ph type="sldNum" sz="quarter" idx="12"/>
          </p:nvPr>
        </p:nvSpPr>
        <p:spPr/>
        <p:txBody>
          <a:bodyPr/>
          <a:lstStyle/>
          <a:p>
            <a:fld id="{838759A6-4310-42B8-8FEF-8113EE3D32AF}" type="slidenum">
              <a:rPr lang="zh-CN" altLang="en-US" smtClean="0"/>
              <a:t>118</a:t>
            </a:fld>
            <a:endParaRPr lang="zh-CN" altLang="en-US"/>
          </a:p>
        </p:txBody>
      </p:sp>
    </p:spTree>
    <p:extLst>
      <p:ext uri="{BB962C8B-B14F-4D97-AF65-F5344CB8AC3E}">
        <p14:creationId xmlns:p14="http://schemas.microsoft.com/office/powerpoint/2010/main" val="166393441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xfrm>
            <a:off x="1351613" y="697042"/>
            <a:ext cx="9488774" cy="5638800"/>
          </a:xfrm>
        </p:spPr>
        <p:txBody>
          <a:bodyPr>
            <a:normAutofit/>
          </a:bodyPr>
          <a:lstStyle/>
          <a:p>
            <a:pPr eaLnBrk="1" hangingPunct="1">
              <a:lnSpc>
                <a:spcPct val="90000"/>
              </a:lnSpc>
            </a:pPr>
            <a:r>
              <a:rPr lang="en-US" altLang="en-US" dirty="0"/>
              <a:t>The reduction clause:</a:t>
            </a:r>
          </a:p>
          <a:p>
            <a:pPr eaLnBrk="1" hangingPunct="1">
              <a:lnSpc>
                <a:spcPct val="90000"/>
              </a:lnSpc>
            </a:pPr>
            <a:endParaRPr lang="en-US" altLang="en-US" sz="2400" dirty="0"/>
          </a:p>
          <a:p>
            <a:pPr eaLnBrk="1" hangingPunct="1">
              <a:lnSpc>
                <a:spcPct val="90000"/>
              </a:lnSpc>
              <a:buFontTx/>
              <a:buNone/>
            </a:pPr>
            <a:r>
              <a:rPr lang="en-US" altLang="en-US" sz="2400" dirty="0"/>
              <a:t>Sum = 0.0;</a:t>
            </a:r>
          </a:p>
          <a:p>
            <a:pPr eaLnBrk="1" hangingPunct="1">
              <a:lnSpc>
                <a:spcPct val="90000"/>
              </a:lnSpc>
              <a:buFontTx/>
              <a:buNone/>
            </a:pPr>
            <a:r>
              <a:rPr lang="en-US" altLang="en-US" sz="2400" dirty="0"/>
              <a:t>#pragma parallel default(none) shared (n, x) private (I) reduction(+ : sum) </a:t>
            </a:r>
          </a:p>
          <a:p>
            <a:pPr eaLnBrk="1" hangingPunct="1">
              <a:lnSpc>
                <a:spcPct val="90000"/>
              </a:lnSpc>
              <a:buFontTx/>
              <a:buNone/>
            </a:pPr>
            <a:r>
              <a:rPr lang="en-US" altLang="en-US" sz="2400" dirty="0"/>
              <a:t>{</a:t>
            </a:r>
          </a:p>
          <a:p>
            <a:pPr eaLnBrk="1" hangingPunct="1">
              <a:lnSpc>
                <a:spcPct val="90000"/>
              </a:lnSpc>
              <a:buFontTx/>
              <a:buNone/>
            </a:pPr>
            <a:r>
              <a:rPr lang="en-US" altLang="en-US" sz="2400" dirty="0"/>
              <a:t>   For(I=0; I&lt;n; I++) sum = sum + x(I);</a:t>
            </a:r>
          </a:p>
          <a:p>
            <a:pPr eaLnBrk="1" hangingPunct="1">
              <a:lnSpc>
                <a:spcPct val="90000"/>
              </a:lnSpc>
              <a:buFontTx/>
              <a:buNone/>
            </a:pPr>
            <a:r>
              <a:rPr lang="en-US" altLang="en-US" sz="2400" dirty="0"/>
              <a:t>}</a:t>
            </a:r>
          </a:p>
          <a:p>
            <a:pPr eaLnBrk="1" hangingPunct="1">
              <a:lnSpc>
                <a:spcPct val="90000"/>
              </a:lnSpc>
              <a:buFontTx/>
              <a:buNone/>
            </a:pPr>
            <a:endParaRPr lang="en-US" altLang="en-US" sz="2400" dirty="0"/>
          </a:p>
          <a:p>
            <a:pPr lvl="1" eaLnBrk="1" hangingPunct="1">
              <a:lnSpc>
                <a:spcPct val="90000"/>
              </a:lnSpc>
            </a:pPr>
            <a:r>
              <a:rPr lang="en-US" altLang="en-US" dirty="0"/>
              <a:t>Updating sum must avoid race condition</a:t>
            </a:r>
          </a:p>
          <a:p>
            <a:pPr lvl="1" eaLnBrk="1" hangingPunct="1">
              <a:lnSpc>
                <a:spcPct val="90000"/>
              </a:lnSpc>
            </a:pPr>
            <a:r>
              <a:rPr lang="en-US" altLang="en-US" dirty="0"/>
              <a:t>With the reduction clause, </a:t>
            </a:r>
            <a:r>
              <a:rPr lang="en-US" altLang="en-US" dirty="0" err="1"/>
              <a:t>OpenMP</a:t>
            </a:r>
            <a:r>
              <a:rPr lang="en-US" altLang="en-US" dirty="0"/>
              <a:t> generates code such that the race condition is avoided.</a:t>
            </a:r>
          </a:p>
          <a:p>
            <a:pPr eaLnBrk="1" hangingPunct="1">
              <a:lnSpc>
                <a:spcPct val="90000"/>
              </a:lnSpc>
              <a:buFontTx/>
              <a:buNone/>
            </a:pPr>
            <a:endParaRPr lang="en-US" altLang="en-US" sz="2400" dirty="0"/>
          </a:p>
        </p:txBody>
      </p:sp>
      <p:sp>
        <p:nvSpPr>
          <p:cNvPr id="2" name="灯片编号占位符 1">
            <a:extLst>
              <a:ext uri="{FF2B5EF4-FFF2-40B4-BE49-F238E27FC236}">
                <a16:creationId xmlns:a16="http://schemas.microsoft.com/office/drawing/2014/main" id="{1999F9B9-46C1-4D84-A099-DD655D8C7FC2}"/>
              </a:ext>
            </a:extLst>
          </p:cNvPr>
          <p:cNvSpPr>
            <a:spLocks noGrp="1"/>
          </p:cNvSpPr>
          <p:nvPr>
            <p:ph type="sldNum" sz="quarter" idx="12"/>
          </p:nvPr>
        </p:nvSpPr>
        <p:spPr/>
        <p:txBody>
          <a:bodyPr/>
          <a:lstStyle/>
          <a:p>
            <a:fld id="{838759A6-4310-42B8-8FEF-8113EE3D32AF}" type="slidenum">
              <a:rPr lang="zh-CN" altLang="en-US" smtClean="0"/>
              <a:t>119</a:t>
            </a:fld>
            <a:endParaRPr lang="zh-CN" altLang="en-US"/>
          </a:p>
        </p:txBody>
      </p:sp>
    </p:spTree>
    <p:extLst>
      <p:ext uri="{BB962C8B-B14F-4D97-AF65-F5344CB8AC3E}">
        <p14:creationId xmlns:p14="http://schemas.microsoft.com/office/powerpoint/2010/main" val="1405816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4"/>
          <p:cNvSpPr>
            <a:spLocks noChangeArrowheads="1"/>
          </p:cNvSpPr>
          <p:nvPr/>
        </p:nvSpPr>
        <p:spPr bwMode="auto">
          <a:xfrm>
            <a:off x="1049312" y="1624111"/>
            <a:ext cx="10200806"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ea typeface="宋体" pitchFamily="2" charset="-122"/>
              </a:rPr>
              <a:t>最简单的互斥机制是锁。一种锁是位变量：</a:t>
            </a:r>
            <a:r>
              <a:rPr lang="en-US" altLang="zh-CN" dirty="0">
                <a:ea typeface="宋体" pitchFamily="2" charset="-122"/>
              </a:rPr>
              <a:t>1 </a:t>
            </a:r>
            <a:r>
              <a:rPr lang="zh-CN" altLang="en-US" dirty="0">
                <a:ea typeface="宋体" pitchFamily="2" charset="-122"/>
              </a:rPr>
              <a:t>指示一个进程进入了临界区；</a:t>
            </a:r>
            <a:r>
              <a:rPr lang="en-US" altLang="zh-CN" dirty="0">
                <a:ea typeface="宋体" pitchFamily="2" charset="-122"/>
              </a:rPr>
              <a:t>0</a:t>
            </a:r>
            <a:r>
              <a:rPr lang="zh-CN" altLang="en-US" dirty="0">
                <a:ea typeface="宋体" pitchFamily="2" charset="-122"/>
              </a:rPr>
              <a:t>指示没有进程在临界区</a:t>
            </a:r>
            <a:r>
              <a:rPr lang="en-US" altLang="zh-CN" dirty="0">
                <a:ea typeface="宋体" pitchFamily="2" charset="-122"/>
              </a:rPr>
              <a:t>.</a:t>
            </a:r>
          </a:p>
          <a:p>
            <a:endParaRPr lang="en-US" altLang="zh-CN" dirty="0">
              <a:ea typeface="宋体" pitchFamily="2" charset="-122"/>
            </a:endParaRPr>
          </a:p>
          <a:p>
            <a:r>
              <a:rPr lang="zh-CN" altLang="en-US" dirty="0">
                <a:ea typeface="宋体" pitchFamily="2" charset="-122"/>
              </a:rPr>
              <a:t>类似于门锁</a:t>
            </a:r>
            <a:r>
              <a:rPr lang="en-US" altLang="zh-CN" dirty="0">
                <a:ea typeface="宋体" pitchFamily="2" charset="-122"/>
              </a:rPr>
              <a:t>: </a:t>
            </a:r>
            <a:r>
              <a:rPr lang="zh-CN" altLang="en-US" dirty="0">
                <a:ea typeface="宋体" pitchFamily="2" charset="-122"/>
              </a:rPr>
              <a:t>进程来到</a:t>
            </a:r>
            <a:r>
              <a:rPr lang="zh-CN" altLang="en-US" sz="2400" dirty="0">
                <a:ea typeface="宋体" pitchFamily="2" charset="-122"/>
              </a:rPr>
              <a:t>临界区</a:t>
            </a:r>
            <a:r>
              <a:rPr lang="zh-CN" altLang="en-US" dirty="0">
                <a:ea typeface="宋体" pitchFamily="2" charset="-122"/>
              </a:rPr>
              <a:t>的“门口”，如果发现门是开着，它进去并锁上门。如果它完成操作，打开门离开临界区</a:t>
            </a:r>
            <a:endParaRPr lang="en-US" altLang="zh-CN" dirty="0">
              <a:ea typeface="宋体" pitchFamily="2" charset="-122"/>
            </a:endParaRPr>
          </a:p>
        </p:txBody>
      </p:sp>
      <p:pic>
        <p:nvPicPr>
          <p:cNvPr id="1028" name="Picture 4" descr="Image result for Lock Computer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2858" y="259334"/>
            <a:ext cx="3601801" cy="12583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timgsa.baidu.com/timg?image&amp;quality=80&amp;size=b9999_10000&amp;sec=1541394469143&amp;di=d6588ee3c69975adaeda8981e4ddc95f&amp;imgtype=0&amp;src=http%3A%2F%2Fuploads.xuexila.com%2Fallimg%2F1710%2F883-1G009123G7-5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6160" y="3174167"/>
            <a:ext cx="4887172" cy="3177557"/>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2">
            <a:extLst>
              <a:ext uri="{FF2B5EF4-FFF2-40B4-BE49-F238E27FC236}">
                <a16:creationId xmlns:a16="http://schemas.microsoft.com/office/drawing/2014/main" id="{6623C791-8EC4-4F2F-B1DD-224B86BB1584}"/>
              </a:ext>
            </a:extLst>
          </p:cNvPr>
          <p:cNvSpPr>
            <a:spLocks noGrp="1"/>
          </p:cNvSpPr>
          <p:nvPr>
            <p:ph type="title"/>
          </p:nvPr>
        </p:nvSpPr>
        <p:spPr/>
        <p:txBody>
          <a:bodyPr/>
          <a:lstStyle/>
          <a:p>
            <a:r>
              <a:rPr lang="en-US" altLang="zh-CN" dirty="0"/>
              <a:t>Locks</a:t>
            </a:r>
            <a:endParaRPr lang="zh-CN" altLang="en-US" dirty="0"/>
          </a:p>
        </p:txBody>
      </p:sp>
      <p:sp>
        <p:nvSpPr>
          <p:cNvPr id="2" name="灯片编号占位符 1">
            <a:extLst>
              <a:ext uri="{FF2B5EF4-FFF2-40B4-BE49-F238E27FC236}">
                <a16:creationId xmlns:a16="http://schemas.microsoft.com/office/drawing/2014/main" id="{927E3F75-837D-4F44-A60E-4E42904D44D7}"/>
              </a:ext>
            </a:extLst>
          </p:cNvPr>
          <p:cNvSpPr>
            <a:spLocks noGrp="1"/>
          </p:cNvSpPr>
          <p:nvPr>
            <p:ph type="sldNum" sz="quarter" idx="12"/>
          </p:nvPr>
        </p:nvSpPr>
        <p:spPr/>
        <p:txBody>
          <a:bodyPr/>
          <a:lstStyle/>
          <a:p>
            <a:fld id="{838759A6-4310-42B8-8FEF-8113EE3D32AF}" type="slidenum">
              <a:rPr lang="zh-CN" altLang="en-US" smtClean="0"/>
              <a:t>12</a:t>
            </a:fld>
            <a:endParaRPr lang="zh-CN" alt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a:t>Work-sharing constructs</a:t>
            </a:r>
          </a:p>
        </p:txBody>
      </p:sp>
      <p:sp>
        <p:nvSpPr>
          <p:cNvPr id="16387" name="Rectangle 3"/>
          <p:cNvSpPr>
            <a:spLocks noGrp="1" noChangeArrowheads="1"/>
          </p:cNvSpPr>
          <p:nvPr>
            <p:ph idx="1"/>
          </p:nvPr>
        </p:nvSpPr>
        <p:spPr/>
        <p:txBody>
          <a:bodyPr/>
          <a:lstStyle/>
          <a:p>
            <a:pPr eaLnBrk="1" hangingPunct="1"/>
            <a:r>
              <a:rPr lang="en-US" altLang="en-US">
                <a:solidFill>
                  <a:schemeClr val="accent2"/>
                </a:solidFill>
              </a:rPr>
              <a:t>#pragma omp for [clause …]</a:t>
            </a:r>
          </a:p>
          <a:p>
            <a:pPr eaLnBrk="1" hangingPunct="1"/>
            <a:r>
              <a:rPr lang="en-US" altLang="en-US">
                <a:solidFill>
                  <a:schemeClr val="accent2"/>
                </a:solidFill>
              </a:rPr>
              <a:t>#pragma omp section [clause …]</a:t>
            </a:r>
          </a:p>
          <a:p>
            <a:pPr eaLnBrk="1" hangingPunct="1"/>
            <a:r>
              <a:rPr lang="en-US" altLang="en-US">
                <a:solidFill>
                  <a:schemeClr val="accent2"/>
                </a:solidFill>
              </a:rPr>
              <a:t>#pragma omp single [clause …]</a:t>
            </a:r>
          </a:p>
          <a:p>
            <a:pPr eaLnBrk="1" hangingPunct="1"/>
            <a:endParaRPr lang="en-US" altLang="en-US"/>
          </a:p>
          <a:p>
            <a:pPr eaLnBrk="1" hangingPunct="1"/>
            <a:r>
              <a:rPr lang="en-US" altLang="en-US"/>
              <a:t>The work is distributed over the threads</a:t>
            </a:r>
          </a:p>
          <a:p>
            <a:pPr eaLnBrk="1" hangingPunct="1"/>
            <a:r>
              <a:rPr lang="en-US" altLang="en-US"/>
              <a:t>Must be enclosed in parallel region</a:t>
            </a:r>
          </a:p>
          <a:p>
            <a:pPr eaLnBrk="1" hangingPunct="1"/>
            <a:r>
              <a:rPr lang="en-US" altLang="en-US"/>
              <a:t>No implied barrier on entry, implied barrier on exit (unless specified otherwise)</a:t>
            </a:r>
          </a:p>
        </p:txBody>
      </p:sp>
      <p:sp>
        <p:nvSpPr>
          <p:cNvPr id="2" name="灯片编号占位符 1">
            <a:extLst>
              <a:ext uri="{FF2B5EF4-FFF2-40B4-BE49-F238E27FC236}">
                <a16:creationId xmlns:a16="http://schemas.microsoft.com/office/drawing/2014/main" id="{C332E7D1-2336-4378-AD53-84037565EF67}"/>
              </a:ext>
            </a:extLst>
          </p:cNvPr>
          <p:cNvSpPr>
            <a:spLocks noGrp="1"/>
          </p:cNvSpPr>
          <p:nvPr>
            <p:ph type="sldNum" sz="quarter" idx="12"/>
          </p:nvPr>
        </p:nvSpPr>
        <p:spPr/>
        <p:txBody>
          <a:bodyPr/>
          <a:lstStyle/>
          <a:p>
            <a:fld id="{838759A6-4310-42B8-8FEF-8113EE3D32AF}" type="slidenum">
              <a:rPr lang="zh-CN" altLang="en-US" smtClean="0"/>
              <a:t>120</a:t>
            </a:fld>
            <a:endParaRPr lang="zh-CN" altLang="en-US"/>
          </a:p>
        </p:txBody>
      </p:sp>
    </p:spTree>
    <p:extLst>
      <p:ext uri="{BB962C8B-B14F-4D97-AF65-F5344CB8AC3E}">
        <p14:creationId xmlns:p14="http://schemas.microsoft.com/office/powerpoint/2010/main" val="326189013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a:t>The omp for directive: example </a:t>
            </a:r>
          </a:p>
        </p:txBody>
      </p:sp>
      <p:pic>
        <p:nvPicPr>
          <p:cNvPr id="174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600200"/>
            <a:ext cx="6415088"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3E1F9E0C-2BCB-41DD-BF87-61662B0B9FBF}"/>
              </a:ext>
            </a:extLst>
          </p:cNvPr>
          <p:cNvSpPr>
            <a:spLocks noGrp="1"/>
          </p:cNvSpPr>
          <p:nvPr>
            <p:ph type="sldNum" sz="quarter" idx="12"/>
          </p:nvPr>
        </p:nvSpPr>
        <p:spPr/>
        <p:txBody>
          <a:bodyPr/>
          <a:lstStyle/>
          <a:p>
            <a:fld id="{838759A6-4310-42B8-8FEF-8113EE3D32AF}" type="slidenum">
              <a:rPr lang="zh-CN" altLang="en-US" smtClean="0"/>
              <a:t>121</a:t>
            </a:fld>
            <a:endParaRPr lang="zh-CN" altLang="en-US"/>
          </a:p>
        </p:txBody>
      </p:sp>
    </p:spTree>
    <p:extLst>
      <p:ext uri="{BB962C8B-B14F-4D97-AF65-F5344CB8AC3E}">
        <p14:creationId xmlns:p14="http://schemas.microsoft.com/office/powerpoint/2010/main" val="284735882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633A61-2108-4BA3-ABC3-2E553E5D6F4B}"/>
              </a:ext>
            </a:extLst>
          </p:cNvPr>
          <p:cNvSpPr>
            <a:spLocks noGrp="1"/>
          </p:cNvSpPr>
          <p:nvPr>
            <p:ph type="title"/>
          </p:nvPr>
        </p:nvSpPr>
        <p:spPr/>
        <p:txBody>
          <a:bodyPr>
            <a:normAutofit/>
          </a:bodyPr>
          <a:lstStyle/>
          <a:p>
            <a:r>
              <a:rPr lang="en-US" altLang="en-US" dirty="0"/>
              <a:t>Schedule clause (decide how the iterations are executed in parallel):</a:t>
            </a:r>
            <a:endParaRPr lang="zh-CN" altLang="en-US" dirty="0"/>
          </a:p>
        </p:txBody>
      </p:sp>
      <p:pic>
        <p:nvPicPr>
          <p:cNvPr id="1843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5641" y="2297244"/>
            <a:ext cx="6748463" cy="431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FC20DB81-0B4D-48C5-B21E-3EAB13F21E6A}"/>
              </a:ext>
            </a:extLst>
          </p:cNvPr>
          <p:cNvSpPr/>
          <p:nvPr/>
        </p:nvSpPr>
        <p:spPr>
          <a:xfrm>
            <a:off x="1205572" y="1625397"/>
            <a:ext cx="5844357" cy="461665"/>
          </a:xfrm>
          <a:prstGeom prst="rect">
            <a:avLst/>
          </a:prstGeom>
        </p:spPr>
        <p:txBody>
          <a:bodyPr wrap="none">
            <a:spAutoFit/>
          </a:bodyPr>
          <a:lstStyle/>
          <a:p>
            <a:r>
              <a:rPr lang="en-US" altLang="en-US" sz="2400" dirty="0"/>
              <a:t>schedule (static | dynamic | guided [, chunk])</a:t>
            </a:r>
            <a:endParaRPr lang="zh-CN" altLang="en-US" sz="2400" dirty="0"/>
          </a:p>
        </p:txBody>
      </p:sp>
      <p:sp>
        <p:nvSpPr>
          <p:cNvPr id="4" name="灯片编号占位符 3">
            <a:extLst>
              <a:ext uri="{FF2B5EF4-FFF2-40B4-BE49-F238E27FC236}">
                <a16:creationId xmlns:a16="http://schemas.microsoft.com/office/drawing/2014/main" id="{567E837F-CFBD-48BD-926C-5EA1C68EDB45}"/>
              </a:ext>
            </a:extLst>
          </p:cNvPr>
          <p:cNvSpPr>
            <a:spLocks noGrp="1"/>
          </p:cNvSpPr>
          <p:nvPr>
            <p:ph type="sldNum" sz="quarter" idx="12"/>
          </p:nvPr>
        </p:nvSpPr>
        <p:spPr/>
        <p:txBody>
          <a:bodyPr/>
          <a:lstStyle/>
          <a:p>
            <a:fld id="{838759A6-4310-42B8-8FEF-8113EE3D32AF}" type="slidenum">
              <a:rPr lang="zh-CN" altLang="en-US" smtClean="0"/>
              <a:t>122</a:t>
            </a:fld>
            <a:endParaRPr lang="zh-CN" altLang="en-US"/>
          </a:p>
        </p:txBody>
      </p:sp>
    </p:spTree>
    <p:extLst>
      <p:ext uri="{BB962C8B-B14F-4D97-AF65-F5344CB8AC3E}">
        <p14:creationId xmlns:p14="http://schemas.microsoft.com/office/powerpoint/2010/main" val="404434979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a:t>The omp session clause - example</a:t>
            </a:r>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981200"/>
            <a:ext cx="5562600"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11529511-F655-44E8-A288-B772C0217B24}"/>
              </a:ext>
            </a:extLst>
          </p:cNvPr>
          <p:cNvSpPr>
            <a:spLocks noGrp="1"/>
          </p:cNvSpPr>
          <p:nvPr>
            <p:ph type="sldNum" sz="quarter" idx="12"/>
          </p:nvPr>
        </p:nvSpPr>
        <p:spPr/>
        <p:txBody>
          <a:bodyPr/>
          <a:lstStyle/>
          <a:p>
            <a:fld id="{838759A6-4310-42B8-8FEF-8113EE3D32AF}" type="slidenum">
              <a:rPr lang="zh-CN" altLang="en-US" smtClean="0"/>
              <a:t>123</a:t>
            </a:fld>
            <a:endParaRPr lang="zh-CN" altLang="en-US"/>
          </a:p>
        </p:txBody>
      </p:sp>
    </p:spTree>
    <p:extLst>
      <p:ext uri="{BB962C8B-B14F-4D97-AF65-F5344CB8AC3E}">
        <p14:creationId xmlns:p14="http://schemas.microsoft.com/office/powerpoint/2010/main" val="46454259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OpenMP</a:t>
            </a:r>
            <a:r>
              <a:rPr lang="en-US" altLang="zh-CN" dirty="0"/>
              <a:t> Synchronization</a:t>
            </a:r>
            <a:endParaRPr lang="zh-CN" altLang="en-US" dirty="0"/>
          </a:p>
        </p:txBody>
      </p:sp>
      <p:sp>
        <p:nvSpPr>
          <p:cNvPr id="3" name="内容占位符 2"/>
          <p:cNvSpPr>
            <a:spLocks noGrp="1"/>
          </p:cNvSpPr>
          <p:nvPr>
            <p:ph sz="quarter" idx="1"/>
          </p:nvPr>
        </p:nvSpPr>
        <p:spPr/>
        <p:txBody>
          <a:bodyPr/>
          <a:lstStyle/>
          <a:p>
            <a:pPr>
              <a:lnSpc>
                <a:spcPct val="94000"/>
              </a:lnSpc>
            </a:pPr>
            <a:r>
              <a:rPr lang="en-US" altLang="zh-CN" dirty="0"/>
              <a:t>High level synchronization:</a:t>
            </a:r>
          </a:p>
          <a:p>
            <a:pPr lvl="1">
              <a:lnSpc>
                <a:spcPct val="94000"/>
              </a:lnSpc>
            </a:pPr>
            <a:r>
              <a:rPr lang="en-US" altLang="zh-CN" dirty="0"/>
              <a:t>critical section</a:t>
            </a:r>
          </a:p>
          <a:p>
            <a:pPr lvl="1">
              <a:lnSpc>
                <a:spcPct val="94000"/>
              </a:lnSpc>
            </a:pPr>
            <a:r>
              <a:rPr lang="en-US" altLang="zh-CN" dirty="0"/>
              <a:t>atomic</a:t>
            </a:r>
          </a:p>
          <a:p>
            <a:pPr lvl="1">
              <a:lnSpc>
                <a:spcPct val="94000"/>
              </a:lnSpc>
            </a:pPr>
            <a:r>
              <a:rPr lang="en-US" altLang="zh-CN" dirty="0"/>
              <a:t>barrier</a:t>
            </a:r>
          </a:p>
          <a:p>
            <a:pPr lvl="1">
              <a:lnSpc>
                <a:spcPct val="94000"/>
              </a:lnSpc>
            </a:pPr>
            <a:r>
              <a:rPr lang="en-US" altLang="zh-CN" dirty="0"/>
              <a:t>ordered</a:t>
            </a:r>
          </a:p>
          <a:p>
            <a:pPr>
              <a:lnSpc>
                <a:spcPct val="94000"/>
              </a:lnSpc>
            </a:pPr>
            <a:r>
              <a:rPr lang="en-US" altLang="zh-CN" dirty="0"/>
              <a:t>Low level synchronization</a:t>
            </a:r>
          </a:p>
          <a:p>
            <a:pPr lvl="1">
              <a:lnSpc>
                <a:spcPct val="94000"/>
              </a:lnSpc>
            </a:pPr>
            <a:r>
              <a:rPr lang="en-US" altLang="zh-CN" dirty="0"/>
              <a:t>flush</a:t>
            </a:r>
          </a:p>
          <a:p>
            <a:pPr lvl="1">
              <a:lnSpc>
                <a:spcPct val="94000"/>
              </a:lnSpc>
            </a:pPr>
            <a:r>
              <a:rPr lang="en-US" altLang="zh-CN" dirty="0"/>
              <a:t>locks (both simple and nested)</a:t>
            </a:r>
          </a:p>
          <a:p>
            <a:endParaRPr lang="zh-CN" altLang="en-US" dirty="0"/>
          </a:p>
        </p:txBody>
      </p:sp>
      <p:sp>
        <p:nvSpPr>
          <p:cNvPr id="4" name="灯片编号占位符 3">
            <a:extLst>
              <a:ext uri="{FF2B5EF4-FFF2-40B4-BE49-F238E27FC236}">
                <a16:creationId xmlns:a16="http://schemas.microsoft.com/office/drawing/2014/main" id="{C0E3DA62-348B-438B-B400-E1B7F6727845}"/>
              </a:ext>
            </a:extLst>
          </p:cNvPr>
          <p:cNvSpPr>
            <a:spLocks noGrp="1"/>
          </p:cNvSpPr>
          <p:nvPr>
            <p:ph type="sldNum" sz="quarter" idx="12"/>
          </p:nvPr>
        </p:nvSpPr>
        <p:spPr/>
        <p:txBody>
          <a:bodyPr/>
          <a:lstStyle/>
          <a:p>
            <a:fld id="{838759A6-4310-42B8-8FEF-8113EE3D32AF}" type="slidenum">
              <a:rPr lang="zh-CN" altLang="en-US" smtClean="0"/>
              <a:t>124</a:t>
            </a:fld>
            <a:endParaRPr lang="zh-CN" altLang="en-US"/>
          </a:p>
        </p:txBody>
      </p:sp>
    </p:spTree>
    <p:extLst>
      <p:ext uri="{BB962C8B-B14F-4D97-AF65-F5344CB8AC3E}">
        <p14:creationId xmlns:p14="http://schemas.microsoft.com/office/powerpoint/2010/main" val="261896896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Barrier</a:t>
            </a:r>
            <a:endParaRPr lang="zh-CN" altLang="en-US" dirty="0"/>
          </a:p>
        </p:txBody>
      </p:sp>
      <p:sp>
        <p:nvSpPr>
          <p:cNvPr id="6" name="Slide Number Placeholder 3"/>
          <p:cNvSpPr txBox="1">
            <a:spLocks/>
          </p:cNvSpPr>
          <p:nvPr/>
        </p:nvSpPr>
        <p:spPr bwMode="auto">
          <a:xfrm>
            <a:off x="8305800" y="6054726"/>
            <a:ext cx="2133600" cy="365125"/>
          </a:xfrm>
          <a:prstGeom prst="rect">
            <a:avLst/>
          </a:prstGeom>
          <a:noFill/>
          <a:ln>
            <a:miter lim="800000"/>
            <a:headEnd/>
            <a:tailEnd/>
          </a:ln>
        </p:spPr>
        <p:txBody>
          <a:bodyPr vert="horz" anchor="ctr"/>
          <a:lstStyle>
            <a:defPPr>
              <a:defRPr lang="en-US"/>
            </a:defPPr>
            <a:lvl1pPr algn="ctr" rtl="0" eaLnBrk="1" fontAlgn="base" latinLnBrk="0" hangingPunct="1">
              <a:spcBef>
                <a:spcPct val="0"/>
              </a:spcBef>
              <a:spcAft>
                <a:spcPct val="0"/>
              </a:spcAft>
              <a:defRPr kumimoji="0" sz="1400" b="1" kern="1200">
                <a:solidFill>
                  <a:srgbClr val="FFFFFF"/>
                </a:solidFill>
                <a:latin typeface="Arial" charset="0"/>
                <a:ea typeface="+mn-ea"/>
                <a:cs typeface="Arial" charset="0"/>
              </a:defRPr>
            </a:lvl1pPr>
            <a:lvl2pPr marL="457200" algn="l" rtl="0" fontAlgn="base">
              <a:spcBef>
                <a:spcPct val="0"/>
              </a:spcBef>
              <a:spcAft>
                <a:spcPct val="0"/>
              </a:spcAft>
              <a:defRPr sz="2400" kern="1200">
                <a:solidFill>
                  <a:schemeClr val="tx1"/>
                </a:solidFill>
                <a:latin typeface="Arial" charset="0"/>
                <a:ea typeface="+mn-ea"/>
                <a:cs typeface="Arial" charset="0"/>
              </a:defRPr>
            </a:lvl2pPr>
            <a:lvl3pPr marL="914400" algn="l" rtl="0" fontAlgn="base">
              <a:spcBef>
                <a:spcPct val="0"/>
              </a:spcBef>
              <a:spcAft>
                <a:spcPct val="0"/>
              </a:spcAft>
              <a:defRPr sz="2400" kern="1200">
                <a:solidFill>
                  <a:schemeClr val="tx1"/>
                </a:solidFill>
                <a:latin typeface="Arial" charset="0"/>
                <a:ea typeface="+mn-ea"/>
                <a:cs typeface="Arial" charset="0"/>
              </a:defRPr>
            </a:lvl3pPr>
            <a:lvl4pPr marL="1371600" algn="l" rtl="0" fontAlgn="base">
              <a:spcBef>
                <a:spcPct val="0"/>
              </a:spcBef>
              <a:spcAft>
                <a:spcPct val="0"/>
              </a:spcAft>
              <a:defRPr sz="2400" kern="1200">
                <a:solidFill>
                  <a:schemeClr val="tx1"/>
                </a:solidFill>
                <a:latin typeface="Arial" charset="0"/>
                <a:ea typeface="+mn-ea"/>
                <a:cs typeface="Arial" charset="0"/>
              </a:defRPr>
            </a:lvl4pPr>
            <a:lvl5pPr marL="1828800" algn="l"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a:lstStyle>
          <a:p>
            <a:fld id="{01C5410F-0C69-4F5D-98D9-216BA06A13C3}" type="slidenum">
              <a:rPr lang="en-US"/>
              <a:pPr/>
              <a:t>125</a:t>
            </a:fld>
            <a:endParaRPr lang="en-US"/>
          </a:p>
        </p:txBody>
      </p:sp>
      <p:sp>
        <p:nvSpPr>
          <p:cNvPr id="7" name="Rectangle 4"/>
          <p:cNvSpPr>
            <a:spLocks noChangeArrowheads="1"/>
          </p:cNvSpPr>
          <p:nvPr/>
        </p:nvSpPr>
        <p:spPr bwMode="auto">
          <a:xfrm>
            <a:off x="2038350" y="1828800"/>
            <a:ext cx="8001000" cy="4155626"/>
          </a:xfrm>
          <a:prstGeom prst="rect">
            <a:avLst/>
          </a:prstGeom>
          <a:solidFill>
            <a:schemeClr val="accent1">
              <a:lumMod val="20000"/>
              <a:lumOff val="80000"/>
            </a:schemeClr>
          </a:solidFill>
          <a:ln w="9525">
            <a:noFill/>
            <a:miter lim="800000"/>
            <a:headEnd/>
            <a:tailEnd/>
          </a:ln>
        </p:spPr>
        <p:txBody>
          <a:bodyPr lIns="92075" tIns="46038" rIns="92075" bIns="46038">
            <a:spAutoFit/>
          </a:bodyPr>
          <a:lstStyle/>
          <a:p>
            <a:pPr>
              <a:spcBef>
                <a:spcPct val="50000"/>
              </a:spcBef>
            </a:pPr>
            <a:r>
              <a:rPr lang="en-US" sz="2400" dirty="0">
                <a:solidFill>
                  <a:srgbClr val="003BF8"/>
                </a:solidFill>
                <a:latin typeface="Arial" pitchFamily="34" charset="0"/>
              </a:rPr>
              <a:t>#pragma </a:t>
            </a:r>
            <a:r>
              <a:rPr lang="en-US" sz="2400" dirty="0" err="1">
                <a:solidFill>
                  <a:srgbClr val="003BF8"/>
                </a:solidFill>
                <a:latin typeface="Arial" pitchFamily="34" charset="0"/>
              </a:rPr>
              <a:t>omp</a:t>
            </a:r>
            <a:r>
              <a:rPr lang="en-US" sz="2400" dirty="0">
                <a:solidFill>
                  <a:srgbClr val="003BF8"/>
                </a:solidFill>
                <a:latin typeface="Arial" pitchFamily="34" charset="0"/>
              </a:rPr>
              <a:t> parallel shared (A, B, C) private(id)</a:t>
            </a:r>
            <a:br>
              <a:rPr lang="en-US" sz="2400" dirty="0">
                <a:solidFill>
                  <a:srgbClr val="003BF8"/>
                </a:solidFill>
                <a:latin typeface="Arial" pitchFamily="34" charset="0"/>
              </a:rPr>
            </a:br>
            <a:r>
              <a:rPr lang="en-US" sz="2400" dirty="0">
                <a:latin typeface="Arial" pitchFamily="34" charset="0"/>
              </a:rPr>
              <a:t>{</a:t>
            </a:r>
            <a:br>
              <a:rPr lang="en-US" sz="2400" dirty="0">
                <a:latin typeface="Arial" pitchFamily="34" charset="0"/>
              </a:rPr>
            </a:br>
            <a:r>
              <a:rPr lang="en-US" sz="2400" dirty="0">
                <a:latin typeface="Arial" pitchFamily="34" charset="0"/>
              </a:rPr>
              <a:t>	id=</a:t>
            </a:r>
            <a:r>
              <a:rPr lang="en-US" sz="2400" dirty="0" err="1">
                <a:latin typeface="Arial" pitchFamily="34" charset="0"/>
              </a:rPr>
              <a:t>omp_get_thread_num</a:t>
            </a:r>
            <a:r>
              <a:rPr lang="en-US" sz="2400" dirty="0">
                <a:latin typeface="Arial" pitchFamily="34" charset="0"/>
              </a:rPr>
              <a:t>();</a:t>
            </a:r>
            <a:br>
              <a:rPr lang="en-US" sz="2400" dirty="0">
                <a:latin typeface="Arial" pitchFamily="34" charset="0"/>
              </a:rPr>
            </a:br>
            <a:r>
              <a:rPr lang="en-US" sz="2400" dirty="0">
                <a:latin typeface="Arial" pitchFamily="34" charset="0"/>
              </a:rPr>
              <a:t>	A[id] = big_calc1(id);</a:t>
            </a:r>
            <a:br>
              <a:rPr lang="en-US" sz="2400" dirty="0">
                <a:latin typeface="Arial" pitchFamily="34" charset="0"/>
              </a:rPr>
            </a:br>
            <a:r>
              <a:rPr lang="en-US" sz="2400" dirty="0">
                <a:solidFill>
                  <a:srgbClr val="003BF8"/>
                </a:solidFill>
                <a:latin typeface="Arial" pitchFamily="34" charset="0"/>
              </a:rPr>
              <a:t>#pragma </a:t>
            </a:r>
            <a:r>
              <a:rPr lang="en-US" sz="2400" dirty="0" err="1">
                <a:solidFill>
                  <a:srgbClr val="003BF8"/>
                </a:solidFill>
                <a:latin typeface="Arial" pitchFamily="34" charset="0"/>
              </a:rPr>
              <a:t>omp</a:t>
            </a:r>
            <a:r>
              <a:rPr lang="en-US" sz="2400" dirty="0">
                <a:solidFill>
                  <a:srgbClr val="003BF8"/>
                </a:solidFill>
                <a:latin typeface="Arial" pitchFamily="34" charset="0"/>
              </a:rPr>
              <a:t> barrier </a:t>
            </a:r>
            <a:br>
              <a:rPr lang="en-US" sz="2400" dirty="0">
                <a:latin typeface="Arial" pitchFamily="34" charset="0"/>
              </a:rPr>
            </a:br>
            <a:r>
              <a:rPr lang="en-US" sz="2400" dirty="0">
                <a:solidFill>
                  <a:srgbClr val="003BF8"/>
                </a:solidFill>
                <a:latin typeface="Arial" pitchFamily="34" charset="0"/>
              </a:rPr>
              <a:t>#pragma </a:t>
            </a:r>
            <a:r>
              <a:rPr lang="en-US" sz="2400" dirty="0" err="1">
                <a:solidFill>
                  <a:srgbClr val="003BF8"/>
                </a:solidFill>
                <a:latin typeface="Arial" pitchFamily="34" charset="0"/>
              </a:rPr>
              <a:t>omp</a:t>
            </a:r>
            <a:r>
              <a:rPr lang="en-US" sz="2400" dirty="0">
                <a:solidFill>
                  <a:srgbClr val="003BF8"/>
                </a:solidFill>
                <a:latin typeface="Arial" pitchFamily="34" charset="0"/>
              </a:rPr>
              <a:t> for </a:t>
            </a:r>
            <a:br>
              <a:rPr lang="en-US" sz="2400" dirty="0">
                <a:latin typeface="Arial" pitchFamily="34" charset="0"/>
              </a:rPr>
            </a:br>
            <a:r>
              <a:rPr lang="en-US" sz="2400" dirty="0">
                <a:latin typeface="Arial" pitchFamily="34" charset="0"/>
              </a:rPr>
              <a:t>	for(i=0;i&lt;</a:t>
            </a:r>
            <a:r>
              <a:rPr lang="en-US" sz="2400" dirty="0" err="1">
                <a:latin typeface="Arial" pitchFamily="34" charset="0"/>
              </a:rPr>
              <a:t>N;i</a:t>
            </a:r>
            <a:r>
              <a:rPr lang="en-US" sz="2400" dirty="0">
                <a:latin typeface="Arial" pitchFamily="34" charset="0"/>
              </a:rPr>
              <a:t>++){C[i]=big_calc3(I,A);}</a:t>
            </a:r>
            <a:br>
              <a:rPr lang="en-US" sz="2400" dirty="0">
                <a:latin typeface="Arial" pitchFamily="34" charset="0"/>
              </a:rPr>
            </a:br>
            <a:r>
              <a:rPr lang="en-US" sz="2400" dirty="0">
                <a:solidFill>
                  <a:srgbClr val="003BF8"/>
                </a:solidFill>
                <a:latin typeface="Arial" pitchFamily="34" charset="0"/>
              </a:rPr>
              <a:t>#pragma </a:t>
            </a:r>
            <a:r>
              <a:rPr lang="en-US" sz="2400" dirty="0" err="1">
                <a:solidFill>
                  <a:srgbClr val="003BF8"/>
                </a:solidFill>
                <a:latin typeface="Arial" pitchFamily="34" charset="0"/>
              </a:rPr>
              <a:t>omp</a:t>
            </a:r>
            <a:r>
              <a:rPr lang="en-US" sz="2400" dirty="0">
                <a:solidFill>
                  <a:srgbClr val="003BF8"/>
                </a:solidFill>
                <a:latin typeface="Arial" pitchFamily="34" charset="0"/>
              </a:rPr>
              <a:t> for </a:t>
            </a:r>
            <a:r>
              <a:rPr lang="en-US" sz="2400" i="1" dirty="0" err="1">
                <a:solidFill>
                  <a:srgbClr val="003BF8"/>
                </a:solidFill>
                <a:latin typeface="Arial" pitchFamily="34" charset="0"/>
              </a:rPr>
              <a:t>nowait</a:t>
            </a:r>
            <a:br>
              <a:rPr lang="en-US" sz="2400" dirty="0">
                <a:solidFill>
                  <a:srgbClr val="FFFF00"/>
                </a:solidFill>
                <a:latin typeface="Arial" pitchFamily="34" charset="0"/>
              </a:rPr>
            </a:br>
            <a:r>
              <a:rPr lang="en-US" sz="2400" dirty="0">
                <a:latin typeface="Arial" pitchFamily="34" charset="0"/>
              </a:rPr>
              <a:t>	for(i=0;i&lt;</a:t>
            </a:r>
            <a:r>
              <a:rPr lang="en-US" sz="2400" dirty="0" err="1">
                <a:latin typeface="Arial" pitchFamily="34" charset="0"/>
              </a:rPr>
              <a:t>N;i</a:t>
            </a:r>
            <a:r>
              <a:rPr lang="en-US" sz="2400" dirty="0">
                <a:latin typeface="Arial" pitchFamily="34" charset="0"/>
              </a:rPr>
              <a:t>++){ B[i]=big_calc2(C,  i); }</a:t>
            </a:r>
            <a:br>
              <a:rPr lang="en-US" sz="2400" dirty="0">
                <a:latin typeface="Arial" pitchFamily="34" charset="0"/>
              </a:rPr>
            </a:br>
            <a:r>
              <a:rPr lang="en-US" sz="2400" dirty="0">
                <a:latin typeface="Arial" pitchFamily="34" charset="0"/>
              </a:rPr>
              <a:t>	A[id] = big_calc3(id);</a:t>
            </a:r>
            <a:br>
              <a:rPr lang="en-US" sz="2400" dirty="0">
                <a:latin typeface="Arial" pitchFamily="34" charset="0"/>
              </a:rPr>
            </a:br>
            <a:r>
              <a:rPr lang="en-US" sz="2400" dirty="0">
                <a:latin typeface="Arial" pitchFamily="34" charset="0"/>
              </a:rPr>
              <a:t>}</a:t>
            </a:r>
          </a:p>
        </p:txBody>
      </p:sp>
      <p:sp>
        <p:nvSpPr>
          <p:cNvPr id="8" name="Rectangle 5"/>
          <p:cNvSpPr>
            <a:spLocks noChangeArrowheads="1"/>
          </p:cNvSpPr>
          <p:nvPr/>
        </p:nvSpPr>
        <p:spPr bwMode="auto">
          <a:xfrm>
            <a:off x="3581400" y="5657851"/>
            <a:ext cx="3676650" cy="831639"/>
          </a:xfrm>
          <a:prstGeom prst="rect">
            <a:avLst/>
          </a:prstGeom>
          <a:solidFill>
            <a:schemeClr val="accent3">
              <a:lumMod val="20000"/>
              <a:lumOff val="80000"/>
            </a:schemeClr>
          </a:solidFill>
          <a:ln>
            <a:noFill/>
          </a:ln>
          <a:effectLst>
            <a:outerShdw blurRad="63500" dist="107763" dir="2700000" algn="ctr" rotWithShape="0">
              <a:schemeClr val="accent6">
                <a:lumMod val="40000"/>
                <a:lumOff val="60000"/>
                <a:alpha val="75000"/>
              </a:schemeClr>
            </a:outerShdw>
          </a:effectLst>
        </p:spPr>
        <p:txBody>
          <a:bodyPr lIns="92075" tIns="46038" rIns="92075" bIns="46038">
            <a:spAutoFit/>
          </a:bodyPr>
          <a:lstStyle/>
          <a:p>
            <a:pPr>
              <a:spcBef>
                <a:spcPct val="50000"/>
              </a:spcBef>
              <a:defRPr/>
            </a:pPr>
            <a:r>
              <a:rPr lang="en-US" sz="2400" dirty="0">
                <a:latin typeface="Arial" charset="0"/>
              </a:rPr>
              <a:t>implicit barrier at the end of a parallel region</a:t>
            </a:r>
          </a:p>
        </p:txBody>
      </p:sp>
      <p:sp>
        <p:nvSpPr>
          <p:cNvPr id="9" name="Line 6"/>
          <p:cNvSpPr>
            <a:spLocks noChangeShapeType="1"/>
          </p:cNvSpPr>
          <p:nvPr/>
        </p:nvSpPr>
        <p:spPr bwMode="auto">
          <a:xfrm flipH="1" flipV="1">
            <a:off x="2306638" y="5792788"/>
            <a:ext cx="1217612" cy="227012"/>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10" name="Rectangle 7"/>
          <p:cNvSpPr>
            <a:spLocks noChangeArrowheads="1"/>
          </p:cNvSpPr>
          <p:nvPr/>
        </p:nvSpPr>
        <p:spPr bwMode="auto">
          <a:xfrm>
            <a:off x="7427914" y="2784476"/>
            <a:ext cx="3068637" cy="1200971"/>
          </a:xfrm>
          <a:prstGeom prst="rect">
            <a:avLst/>
          </a:prstGeom>
          <a:solidFill>
            <a:schemeClr val="accent3">
              <a:lumMod val="20000"/>
              <a:lumOff val="80000"/>
            </a:schemeClr>
          </a:solidFill>
          <a:ln>
            <a:noFill/>
          </a:ln>
          <a:effectLst>
            <a:outerShdw blurRad="63500" dist="107763" dir="2700000" algn="ctr" rotWithShape="0">
              <a:schemeClr val="accent6">
                <a:lumMod val="40000"/>
                <a:lumOff val="60000"/>
                <a:alpha val="75000"/>
              </a:schemeClr>
            </a:outerShdw>
          </a:effectLst>
        </p:spPr>
        <p:txBody>
          <a:bodyPr lIns="92075" tIns="46038" rIns="92075" bIns="46038">
            <a:spAutoFit/>
          </a:bodyPr>
          <a:lstStyle/>
          <a:p>
            <a:pPr>
              <a:spcBef>
                <a:spcPct val="50000"/>
              </a:spcBef>
              <a:defRPr/>
            </a:pPr>
            <a:r>
              <a:rPr lang="en-US" sz="2400" dirty="0">
                <a:latin typeface="Arial" charset="0"/>
              </a:rPr>
              <a:t>implicit </a:t>
            </a:r>
            <a:r>
              <a:rPr lang="en-US" sz="2400" dirty="0">
                <a:solidFill>
                  <a:srgbClr val="003BF8"/>
                </a:solidFill>
                <a:latin typeface="Arial" charset="0"/>
              </a:rPr>
              <a:t>barrier</a:t>
            </a:r>
            <a:r>
              <a:rPr lang="en-US" sz="2400" dirty="0">
                <a:latin typeface="Arial" charset="0"/>
              </a:rPr>
              <a:t> at the end of a </a:t>
            </a:r>
            <a:r>
              <a:rPr lang="en-US" sz="2400" dirty="0">
                <a:solidFill>
                  <a:srgbClr val="003BF8"/>
                </a:solidFill>
                <a:latin typeface="Arial" charset="0"/>
              </a:rPr>
              <a:t>for</a:t>
            </a:r>
            <a:r>
              <a:rPr lang="en-US" sz="2400" dirty="0">
                <a:latin typeface="Arial" charset="0"/>
              </a:rPr>
              <a:t> work-sharing construct</a:t>
            </a:r>
          </a:p>
        </p:txBody>
      </p:sp>
      <p:sp>
        <p:nvSpPr>
          <p:cNvPr id="11" name="Line 8"/>
          <p:cNvSpPr>
            <a:spLocks noChangeShapeType="1"/>
          </p:cNvSpPr>
          <p:nvPr/>
        </p:nvSpPr>
        <p:spPr bwMode="auto">
          <a:xfrm flipH="1" flipV="1">
            <a:off x="8229600" y="5068888"/>
            <a:ext cx="1028700" cy="436562"/>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12" name="Rectangle 9"/>
          <p:cNvSpPr>
            <a:spLocks noChangeArrowheads="1"/>
          </p:cNvSpPr>
          <p:nvPr/>
        </p:nvSpPr>
        <p:spPr bwMode="auto">
          <a:xfrm>
            <a:off x="7904164" y="5565776"/>
            <a:ext cx="2611437" cy="831639"/>
          </a:xfrm>
          <a:prstGeom prst="rect">
            <a:avLst/>
          </a:prstGeom>
          <a:solidFill>
            <a:schemeClr val="accent3">
              <a:lumMod val="20000"/>
              <a:lumOff val="80000"/>
            </a:schemeClr>
          </a:solidFill>
          <a:ln>
            <a:noFill/>
          </a:ln>
          <a:effectLst>
            <a:outerShdw blurRad="63500" dist="107763" dir="2700000" algn="ctr" rotWithShape="0">
              <a:schemeClr val="accent6">
                <a:lumMod val="40000"/>
                <a:lumOff val="60000"/>
                <a:alpha val="75000"/>
              </a:schemeClr>
            </a:outerShdw>
          </a:effectLst>
        </p:spPr>
        <p:txBody>
          <a:bodyPr lIns="92075" tIns="46038" rIns="92075" bIns="46038">
            <a:spAutoFit/>
          </a:bodyPr>
          <a:lstStyle/>
          <a:p>
            <a:pPr>
              <a:spcBef>
                <a:spcPct val="50000"/>
              </a:spcBef>
              <a:defRPr/>
            </a:pPr>
            <a:r>
              <a:rPr lang="en-US" sz="2400" dirty="0">
                <a:latin typeface="Arial" charset="0"/>
              </a:rPr>
              <a:t>no implicit barrier due to </a:t>
            </a:r>
            <a:r>
              <a:rPr lang="en-US" sz="2400" dirty="0" err="1">
                <a:solidFill>
                  <a:srgbClr val="003BF8"/>
                </a:solidFill>
                <a:latin typeface="Arial" charset="0"/>
              </a:rPr>
              <a:t>nowait</a:t>
            </a:r>
            <a:endParaRPr lang="en-US" sz="2400" dirty="0">
              <a:solidFill>
                <a:srgbClr val="003BF8"/>
              </a:solidFill>
              <a:latin typeface="Arial" charset="0"/>
            </a:endParaRPr>
          </a:p>
        </p:txBody>
      </p:sp>
      <p:sp>
        <p:nvSpPr>
          <p:cNvPr id="13" name="Line 10"/>
          <p:cNvSpPr>
            <a:spLocks noChangeShapeType="1"/>
          </p:cNvSpPr>
          <p:nvPr/>
        </p:nvSpPr>
        <p:spPr bwMode="auto">
          <a:xfrm flipH="1">
            <a:off x="8001000" y="4040188"/>
            <a:ext cx="895350" cy="169862"/>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3" name="灯片编号占位符 2">
            <a:extLst>
              <a:ext uri="{FF2B5EF4-FFF2-40B4-BE49-F238E27FC236}">
                <a16:creationId xmlns:a16="http://schemas.microsoft.com/office/drawing/2014/main" id="{D06963E4-D245-48C0-A6EC-92AB7E0FC930}"/>
              </a:ext>
            </a:extLst>
          </p:cNvPr>
          <p:cNvSpPr>
            <a:spLocks noGrp="1"/>
          </p:cNvSpPr>
          <p:nvPr>
            <p:ph type="sldNum" sz="quarter" idx="12"/>
          </p:nvPr>
        </p:nvSpPr>
        <p:spPr/>
        <p:txBody>
          <a:bodyPr/>
          <a:lstStyle/>
          <a:p>
            <a:fld id="{838759A6-4310-42B8-8FEF-8113EE3D32AF}" type="slidenum">
              <a:rPr lang="zh-CN" altLang="en-US" smtClean="0"/>
              <a:t>125</a:t>
            </a:fld>
            <a:endParaRPr lang="zh-CN" altLang="en-US"/>
          </a:p>
        </p:txBody>
      </p:sp>
    </p:spTree>
    <p:extLst>
      <p:ext uri="{BB962C8B-B14F-4D97-AF65-F5344CB8AC3E}">
        <p14:creationId xmlns:p14="http://schemas.microsoft.com/office/powerpoint/2010/main" val="1863560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3"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Ordered</a:t>
            </a:r>
            <a:endParaRPr lang="zh-CN" altLang="en-US" dirty="0"/>
          </a:p>
        </p:txBody>
      </p:sp>
      <p:sp>
        <p:nvSpPr>
          <p:cNvPr id="3" name="内容占位符 2"/>
          <p:cNvSpPr>
            <a:spLocks noGrp="1"/>
          </p:cNvSpPr>
          <p:nvPr>
            <p:ph sz="quarter" idx="1"/>
          </p:nvPr>
        </p:nvSpPr>
        <p:spPr/>
        <p:txBody>
          <a:bodyPr/>
          <a:lstStyle/>
          <a:p>
            <a:r>
              <a:rPr lang="en-US" altLang="zh-CN" dirty="0"/>
              <a:t>The </a:t>
            </a:r>
            <a:r>
              <a:rPr lang="en-US" altLang="zh-CN" dirty="0">
                <a:solidFill>
                  <a:srgbClr val="003BF8"/>
                </a:solidFill>
              </a:rPr>
              <a:t>ordered </a:t>
            </a:r>
            <a:r>
              <a:rPr lang="en-US" altLang="zh-CN" dirty="0"/>
              <a:t>construct enforces the sequential order for a block.</a:t>
            </a:r>
          </a:p>
          <a:p>
            <a:endParaRPr lang="zh-CN" altLang="en-US" dirty="0"/>
          </a:p>
        </p:txBody>
      </p:sp>
      <p:sp>
        <p:nvSpPr>
          <p:cNvPr id="5" name="Rectangle 4"/>
          <p:cNvSpPr>
            <a:spLocks noChangeArrowheads="1"/>
          </p:cNvSpPr>
          <p:nvPr/>
        </p:nvSpPr>
        <p:spPr bwMode="auto">
          <a:xfrm>
            <a:off x="2209800" y="2533583"/>
            <a:ext cx="7924800" cy="3109186"/>
          </a:xfrm>
          <a:prstGeom prst="rect">
            <a:avLst/>
          </a:prstGeom>
          <a:solidFill>
            <a:schemeClr val="accent1">
              <a:lumMod val="20000"/>
              <a:lumOff val="80000"/>
            </a:schemeClr>
          </a:solidFill>
          <a:ln w="9525">
            <a:noFill/>
            <a:miter lim="800000"/>
            <a:headEnd/>
            <a:tailEnd/>
          </a:ln>
        </p:spPr>
        <p:txBody>
          <a:bodyPr wrap="square" lIns="92075" tIns="46038" rIns="92075" bIns="46038">
            <a:spAutoFit/>
          </a:bodyPr>
          <a:lstStyle/>
          <a:p>
            <a:r>
              <a:rPr lang="en-US" sz="2800" dirty="0">
                <a:solidFill>
                  <a:srgbClr val="003BF8"/>
                </a:solidFill>
                <a:latin typeface="Arial" pitchFamily="34" charset="0"/>
              </a:rPr>
              <a:t>#pragma </a:t>
            </a:r>
            <a:r>
              <a:rPr lang="en-US" sz="2800" dirty="0" err="1">
                <a:solidFill>
                  <a:srgbClr val="003BF8"/>
                </a:solidFill>
                <a:latin typeface="Arial" pitchFamily="34" charset="0"/>
              </a:rPr>
              <a:t>omp</a:t>
            </a:r>
            <a:r>
              <a:rPr lang="en-US" sz="2800" dirty="0">
                <a:solidFill>
                  <a:srgbClr val="003BF8"/>
                </a:solidFill>
                <a:latin typeface="Arial" pitchFamily="34" charset="0"/>
              </a:rPr>
              <a:t> parallel private (</a:t>
            </a:r>
            <a:r>
              <a:rPr lang="en-US" sz="2800" dirty="0" err="1">
                <a:solidFill>
                  <a:srgbClr val="003BF8"/>
                </a:solidFill>
                <a:latin typeface="Arial" pitchFamily="34" charset="0"/>
              </a:rPr>
              <a:t>tmp</a:t>
            </a:r>
            <a:r>
              <a:rPr lang="en-US" sz="2800" dirty="0">
                <a:solidFill>
                  <a:srgbClr val="003BF8"/>
                </a:solidFill>
                <a:latin typeface="Arial" pitchFamily="34" charset="0"/>
              </a:rPr>
              <a:t>)</a:t>
            </a:r>
            <a:br>
              <a:rPr lang="en-US" sz="2800" dirty="0">
                <a:solidFill>
                  <a:srgbClr val="003BF8"/>
                </a:solidFill>
                <a:latin typeface="Arial" pitchFamily="34" charset="0"/>
              </a:rPr>
            </a:br>
            <a:r>
              <a:rPr lang="en-US" sz="2800" dirty="0">
                <a:solidFill>
                  <a:srgbClr val="003BF8"/>
                </a:solidFill>
                <a:latin typeface="Arial" pitchFamily="34" charset="0"/>
              </a:rPr>
              <a:t>#pragma </a:t>
            </a:r>
            <a:r>
              <a:rPr lang="en-US" sz="2800" dirty="0" err="1">
                <a:solidFill>
                  <a:srgbClr val="003BF8"/>
                </a:solidFill>
                <a:latin typeface="Arial" pitchFamily="34" charset="0"/>
              </a:rPr>
              <a:t>omp</a:t>
            </a:r>
            <a:r>
              <a:rPr lang="en-US" sz="2800" dirty="0">
                <a:solidFill>
                  <a:srgbClr val="003BF8"/>
                </a:solidFill>
                <a:latin typeface="Arial" pitchFamily="34" charset="0"/>
              </a:rPr>
              <a:t> for ordered </a:t>
            </a:r>
            <a:br>
              <a:rPr lang="en-US" sz="2800" dirty="0">
                <a:latin typeface="Arial" pitchFamily="34" charset="0"/>
              </a:rPr>
            </a:br>
            <a:r>
              <a:rPr lang="en-US" sz="2800" dirty="0">
                <a:latin typeface="Arial" pitchFamily="34" charset="0"/>
              </a:rPr>
              <a:t>for (i=0;i&lt;</a:t>
            </a:r>
            <a:r>
              <a:rPr lang="en-US" sz="2800" dirty="0" err="1">
                <a:latin typeface="Arial" pitchFamily="34" charset="0"/>
              </a:rPr>
              <a:t>N;i</a:t>
            </a:r>
            <a:r>
              <a:rPr lang="en-US" sz="2800" dirty="0">
                <a:latin typeface="Arial" pitchFamily="34" charset="0"/>
              </a:rPr>
              <a:t>++){</a:t>
            </a:r>
            <a:br>
              <a:rPr lang="en-US" sz="2800" dirty="0">
                <a:latin typeface="Arial" pitchFamily="34" charset="0"/>
              </a:rPr>
            </a:br>
            <a:r>
              <a:rPr lang="en-US" sz="2800" dirty="0">
                <a:latin typeface="Arial" pitchFamily="34" charset="0"/>
              </a:rPr>
              <a:t>    </a:t>
            </a:r>
            <a:r>
              <a:rPr lang="en-US" sz="2800" dirty="0" err="1">
                <a:latin typeface="Arial" pitchFamily="34" charset="0"/>
              </a:rPr>
              <a:t>tmp</a:t>
            </a:r>
            <a:r>
              <a:rPr lang="en-US" sz="2800" dirty="0">
                <a:latin typeface="Arial" pitchFamily="34" charset="0"/>
              </a:rPr>
              <a:t> = NEAT_STUFF_IN_PARALLEL(i);</a:t>
            </a:r>
            <a:br>
              <a:rPr lang="en-US" sz="2800" dirty="0">
                <a:latin typeface="Arial" pitchFamily="34" charset="0"/>
              </a:rPr>
            </a:br>
            <a:r>
              <a:rPr lang="en-US" sz="2800" dirty="0">
                <a:solidFill>
                  <a:srgbClr val="003BF8"/>
                </a:solidFill>
                <a:latin typeface="Arial" pitchFamily="34" charset="0"/>
              </a:rPr>
              <a:t>#pragma ordered</a:t>
            </a:r>
            <a:br>
              <a:rPr lang="en-US" sz="2800" dirty="0">
                <a:latin typeface="Arial" pitchFamily="34" charset="0"/>
              </a:rPr>
            </a:br>
            <a:r>
              <a:rPr lang="en-US" sz="2800" dirty="0">
                <a:latin typeface="Arial" pitchFamily="34" charset="0"/>
              </a:rPr>
              <a:t>    res += </a:t>
            </a:r>
            <a:r>
              <a:rPr lang="en-US" sz="2800" dirty="0" err="1">
                <a:latin typeface="Arial" pitchFamily="34" charset="0"/>
              </a:rPr>
              <a:t>consum</a:t>
            </a:r>
            <a:r>
              <a:rPr lang="en-US" sz="2800" dirty="0">
                <a:latin typeface="Arial" pitchFamily="34" charset="0"/>
              </a:rPr>
              <a:t>(</a:t>
            </a:r>
            <a:r>
              <a:rPr lang="en-US" sz="2800" dirty="0" err="1">
                <a:latin typeface="Arial" pitchFamily="34" charset="0"/>
              </a:rPr>
              <a:t>tmp</a:t>
            </a:r>
            <a:r>
              <a:rPr lang="en-US" sz="2800" dirty="0">
                <a:latin typeface="Arial" pitchFamily="34" charset="0"/>
              </a:rPr>
              <a:t>);</a:t>
            </a:r>
            <a:br>
              <a:rPr lang="en-US" sz="2800" dirty="0">
                <a:latin typeface="Arial" pitchFamily="34" charset="0"/>
              </a:rPr>
            </a:br>
            <a:r>
              <a:rPr lang="en-US" sz="2800" dirty="0">
                <a:latin typeface="Arial" pitchFamily="34" charset="0"/>
              </a:rPr>
              <a:t>}</a:t>
            </a:r>
          </a:p>
        </p:txBody>
      </p:sp>
      <p:sp>
        <p:nvSpPr>
          <p:cNvPr id="4" name="灯片编号占位符 3">
            <a:extLst>
              <a:ext uri="{FF2B5EF4-FFF2-40B4-BE49-F238E27FC236}">
                <a16:creationId xmlns:a16="http://schemas.microsoft.com/office/drawing/2014/main" id="{C57DAD52-A02D-41BA-AF2B-F504C75E1968}"/>
              </a:ext>
            </a:extLst>
          </p:cNvPr>
          <p:cNvSpPr>
            <a:spLocks noGrp="1"/>
          </p:cNvSpPr>
          <p:nvPr>
            <p:ph type="sldNum" sz="quarter" idx="12"/>
          </p:nvPr>
        </p:nvSpPr>
        <p:spPr/>
        <p:txBody>
          <a:bodyPr/>
          <a:lstStyle/>
          <a:p>
            <a:fld id="{838759A6-4310-42B8-8FEF-8113EE3D32AF}" type="slidenum">
              <a:rPr lang="zh-CN" altLang="en-US" smtClean="0"/>
              <a:t>126</a:t>
            </a:fld>
            <a:endParaRPr lang="zh-CN" altLang="en-US"/>
          </a:p>
        </p:txBody>
      </p:sp>
    </p:spTree>
    <p:extLst>
      <p:ext uri="{BB962C8B-B14F-4D97-AF65-F5344CB8AC3E}">
        <p14:creationId xmlns:p14="http://schemas.microsoft.com/office/powerpoint/2010/main" val="250489719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OpenMP</a:t>
            </a:r>
            <a:r>
              <a:rPr lang="en-US" altLang="zh-CN" dirty="0"/>
              <a:t> Lock routines</a:t>
            </a:r>
            <a:endParaRPr lang="zh-CN" altLang="en-US" dirty="0"/>
          </a:p>
        </p:txBody>
      </p:sp>
      <p:sp>
        <p:nvSpPr>
          <p:cNvPr id="3" name="内容占位符 2"/>
          <p:cNvSpPr>
            <a:spLocks noGrp="1"/>
          </p:cNvSpPr>
          <p:nvPr>
            <p:ph sz="quarter" idx="1"/>
          </p:nvPr>
        </p:nvSpPr>
        <p:spPr/>
        <p:txBody>
          <a:bodyPr>
            <a:normAutofit/>
          </a:bodyPr>
          <a:lstStyle/>
          <a:p>
            <a:pPr marL="493776" indent="-457200">
              <a:lnSpc>
                <a:spcPct val="94000"/>
              </a:lnSpc>
              <a:defRPr/>
            </a:pPr>
            <a:r>
              <a:rPr lang="en-US" altLang="zh-CN" dirty="0"/>
              <a:t>Simple Lock routines: available if it is unset.</a:t>
            </a:r>
          </a:p>
          <a:p>
            <a:pPr marL="1499616" lvl="3" indent="-457200">
              <a:lnSpc>
                <a:spcPct val="94000"/>
              </a:lnSpc>
              <a:buClr>
                <a:schemeClr val="accent3"/>
              </a:buClr>
              <a:defRPr/>
            </a:pPr>
            <a:r>
              <a:rPr lang="en-US" altLang="zh-CN" sz="2800" dirty="0" err="1">
                <a:solidFill>
                  <a:srgbClr val="003BF8"/>
                </a:solidFill>
              </a:rPr>
              <a:t>omp_init_lock</a:t>
            </a:r>
            <a:r>
              <a:rPr lang="en-US" altLang="zh-CN" sz="2800" dirty="0"/>
              <a:t>(), </a:t>
            </a:r>
            <a:r>
              <a:rPr lang="en-US" altLang="zh-CN" sz="2800" dirty="0" err="1">
                <a:solidFill>
                  <a:srgbClr val="003BF8"/>
                </a:solidFill>
              </a:rPr>
              <a:t>omp_set_lock</a:t>
            </a:r>
            <a:r>
              <a:rPr lang="en-US" altLang="zh-CN" sz="2800" dirty="0"/>
              <a:t>(), </a:t>
            </a:r>
            <a:br>
              <a:rPr lang="en-US" altLang="zh-CN" sz="2800" dirty="0"/>
            </a:br>
            <a:r>
              <a:rPr lang="en-US" altLang="zh-CN" sz="2800" dirty="0" err="1">
                <a:solidFill>
                  <a:srgbClr val="003BF8"/>
                </a:solidFill>
              </a:rPr>
              <a:t>omp_unset_lock</a:t>
            </a:r>
            <a:r>
              <a:rPr lang="en-US" altLang="zh-CN" sz="2800" dirty="0"/>
              <a:t>(), </a:t>
            </a:r>
            <a:r>
              <a:rPr lang="en-US" altLang="zh-CN" sz="2800" dirty="0" err="1">
                <a:solidFill>
                  <a:srgbClr val="003BF8"/>
                </a:solidFill>
              </a:rPr>
              <a:t>omp_test_lock</a:t>
            </a:r>
            <a:r>
              <a:rPr lang="en-US" altLang="zh-CN" sz="2800" dirty="0"/>
              <a:t>(), </a:t>
            </a:r>
            <a:r>
              <a:rPr lang="en-US" altLang="zh-CN" sz="2800" dirty="0" err="1">
                <a:solidFill>
                  <a:srgbClr val="003BF8"/>
                </a:solidFill>
              </a:rPr>
              <a:t>omp_destroy_lock</a:t>
            </a:r>
            <a:r>
              <a:rPr lang="en-US" altLang="zh-CN" sz="2800" dirty="0"/>
              <a:t>()</a:t>
            </a:r>
          </a:p>
          <a:p>
            <a:pPr marL="493776" indent="-457200">
              <a:lnSpc>
                <a:spcPct val="94000"/>
              </a:lnSpc>
              <a:defRPr/>
            </a:pPr>
            <a:r>
              <a:rPr lang="en-US" altLang="zh-CN" dirty="0"/>
              <a:t>Nested Locks: available if it is unset or if it is set but owned by the thread executing the nested lock function</a:t>
            </a:r>
          </a:p>
          <a:p>
            <a:pPr marL="1499616" lvl="3" indent="-457200">
              <a:lnSpc>
                <a:spcPct val="94000"/>
              </a:lnSpc>
              <a:buClr>
                <a:schemeClr val="accent3"/>
              </a:buClr>
              <a:defRPr/>
            </a:pPr>
            <a:r>
              <a:rPr lang="en-US" altLang="zh-CN" sz="2800" dirty="0" err="1">
                <a:solidFill>
                  <a:srgbClr val="003BF8"/>
                </a:solidFill>
              </a:rPr>
              <a:t>omp_init_nest_lock</a:t>
            </a:r>
            <a:r>
              <a:rPr lang="en-US" altLang="zh-CN" sz="2800" dirty="0"/>
              <a:t>(), </a:t>
            </a:r>
            <a:r>
              <a:rPr lang="en-US" altLang="zh-CN" sz="2800" dirty="0" err="1">
                <a:solidFill>
                  <a:srgbClr val="003BF8"/>
                </a:solidFill>
              </a:rPr>
              <a:t>omp_set_nest_lock</a:t>
            </a:r>
            <a:r>
              <a:rPr lang="en-US" altLang="zh-CN" sz="2800" dirty="0"/>
              <a:t>(), </a:t>
            </a:r>
            <a:r>
              <a:rPr lang="en-US" altLang="zh-CN" sz="2800" dirty="0" err="1">
                <a:solidFill>
                  <a:srgbClr val="003BF8"/>
                </a:solidFill>
              </a:rPr>
              <a:t>omp_unset_nest_lock</a:t>
            </a:r>
            <a:r>
              <a:rPr lang="en-US" altLang="zh-CN" sz="2800" dirty="0"/>
              <a:t>(), </a:t>
            </a:r>
            <a:r>
              <a:rPr lang="en-US" altLang="zh-CN" sz="2800" dirty="0" err="1">
                <a:solidFill>
                  <a:srgbClr val="003BF8"/>
                </a:solidFill>
              </a:rPr>
              <a:t>omp_test_nest_lock</a:t>
            </a:r>
            <a:r>
              <a:rPr lang="en-US" altLang="zh-CN" sz="2800" dirty="0"/>
              <a:t>(), </a:t>
            </a:r>
            <a:r>
              <a:rPr lang="en-US" altLang="zh-CN" sz="2800" dirty="0" err="1">
                <a:solidFill>
                  <a:srgbClr val="003BF8"/>
                </a:solidFill>
              </a:rPr>
              <a:t>omp_destroy_nest_lock</a:t>
            </a:r>
            <a:r>
              <a:rPr lang="en-US" altLang="zh-CN" sz="2800" dirty="0"/>
              <a:t>()</a:t>
            </a:r>
          </a:p>
          <a:p>
            <a:endParaRPr lang="zh-CN" altLang="en-US" dirty="0"/>
          </a:p>
        </p:txBody>
      </p:sp>
      <p:sp>
        <p:nvSpPr>
          <p:cNvPr id="4" name="灯片编号占位符 3">
            <a:extLst>
              <a:ext uri="{FF2B5EF4-FFF2-40B4-BE49-F238E27FC236}">
                <a16:creationId xmlns:a16="http://schemas.microsoft.com/office/drawing/2014/main" id="{C84822D2-F0F2-4F63-BCA5-C3000BB9BFFF}"/>
              </a:ext>
            </a:extLst>
          </p:cNvPr>
          <p:cNvSpPr>
            <a:spLocks noGrp="1"/>
          </p:cNvSpPr>
          <p:nvPr>
            <p:ph type="sldNum" sz="quarter" idx="12"/>
          </p:nvPr>
        </p:nvSpPr>
        <p:spPr/>
        <p:txBody>
          <a:bodyPr/>
          <a:lstStyle/>
          <a:p>
            <a:fld id="{838759A6-4310-42B8-8FEF-8113EE3D32AF}" type="slidenum">
              <a:rPr lang="zh-CN" altLang="en-US" smtClean="0"/>
              <a:t>127</a:t>
            </a:fld>
            <a:endParaRPr lang="zh-CN" altLang="en-US"/>
          </a:p>
        </p:txBody>
      </p:sp>
    </p:spTree>
    <p:extLst>
      <p:ext uri="{BB962C8B-B14F-4D97-AF65-F5344CB8AC3E}">
        <p14:creationId xmlns:p14="http://schemas.microsoft.com/office/powerpoint/2010/main" val="372052529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OpenMP</a:t>
            </a:r>
            <a:r>
              <a:rPr lang="en-US" altLang="zh-CN" dirty="0"/>
              <a:t> Locks</a:t>
            </a:r>
            <a:endParaRPr lang="zh-CN" altLang="en-US" dirty="0"/>
          </a:p>
        </p:txBody>
      </p:sp>
      <p:sp>
        <p:nvSpPr>
          <p:cNvPr id="7" name="Rectangle 4"/>
          <p:cNvSpPr>
            <a:spLocks noChangeArrowheads="1"/>
          </p:cNvSpPr>
          <p:nvPr/>
        </p:nvSpPr>
        <p:spPr bwMode="auto">
          <a:xfrm>
            <a:off x="1409075" y="1828801"/>
            <a:ext cx="8293725" cy="4217181"/>
          </a:xfrm>
          <a:prstGeom prst="rect">
            <a:avLst/>
          </a:prstGeom>
          <a:solidFill>
            <a:schemeClr val="accent1">
              <a:lumMod val="20000"/>
              <a:lumOff val="80000"/>
            </a:schemeClr>
          </a:solidFill>
          <a:ln w="9525">
            <a:noFill/>
            <a:miter lim="800000"/>
            <a:headEnd/>
            <a:tailEnd/>
          </a:ln>
        </p:spPr>
        <p:txBody>
          <a:bodyPr wrap="square" lIns="92075" tIns="46038" rIns="92075" bIns="46038">
            <a:spAutoFit/>
          </a:bodyPr>
          <a:lstStyle/>
          <a:p>
            <a:pPr>
              <a:spcBef>
                <a:spcPct val="50000"/>
              </a:spcBef>
            </a:pPr>
            <a:r>
              <a:rPr lang="en-US" sz="2400" dirty="0" err="1">
                <a:solidFill>
                  <a:srgbClr val="003BF8"/>
                </a:solidFill>
                <a:latin typeface="Arial" pitchFamily="34" charset="0"/>
              </a:rPr>
              <a:t>omp_lock_t</a:t>
            </a:r>
            <a:r>
              <a:rPr lang="en-US" sz="2400" dirty="0">
                <a:solidFill>
                  <a:srgbClr val="003BF8"/>
                </a:solidFill>
                <a:latin typeface="Arial" pitchFamily="34" charset="0"/>
              </a:rPr>
              <a:t>  </a:t>
            </a:r>
            <a:r>
              <a:rPr lang="en-US" sz="2400" dirty="0" err="1">
                <a:solidFill>
                  <a:srgbClr val="003BF8"/>
                </a:solidFill>
                <a:latin typeface="Arial" pitchFamily="34" charset="0"/>
              </a:rPr>
              <a:t>lck</a:t>
            </a:r>
            <a:r>
              <a:rPr lang="en-US" sz="2400" dirty="0">
                <a:solidFill>
                  <a:srgbClr val="003BF8"/>
                </a:solidFill>
                <a:latin typeface="Arial" pitchFamily="34" charset="0"/>
              </a:rPr>
              <a:t>;</a:t>
            </a:r>
            <a:br>
              <a:rPr lang="en-US" sz="2400" dirty="0">
                <a:solidFill>
                  <a:srgbClr val="003BF8"/>
                </a:solidFill>
                <a:latin typeface="Arial" pitchFamily="34" charset="0"/>
              </a:rPr>
            </a:br>
            <a:r>
              <a:rPr lang="en-US" sz="2400" dirty="0" err="1">
                <a:solidFill>
                  <a:srgbClr val="003BF8"/>
                </a:solidFill>
                <a:latin typeface="Arial" pitchFamily="34" charset="0"/>
              </a:rPr>
              <a:t>omp_init_lock</a:t>
            </a:r>
            <a:r>
              <a:rPr lang="en-US" sz="2400" dirty="0">
                <a:solidFill>
                  <a:srgbClr val="003BF8"/>
                </a:solidFill>
                <a:latin typeface="Arial" pitchFamily="34" charset="0"/>
              </a:rPr>
              <a:t>(&amp;</a:t>
            </a:r>
            <a:r>
              <a:rPr lang="en-US" sz="2400" dirty="0" err="1">
                <a:solidFill>
                  <a:srgbClr val="003BF8"/>
                </a:solidFill>
                <a:latin typeface="Arial" pitchFamily="34" charset="0"/>
              </a:rPr>
              <a:t>lck</a:t>
            </a:r>
            <a:r>
              <a:rPr lang="en-US" sz="2400" dirty="0">
                <a:solidFill>
                  <a:srgbClr val="003BF8"/>
                </a:solidFill>
                <a:latin typeface="Arial" pitchFamily="34" charset="0"/>
              </a:rPr>
              <a:t>);</a:t>
            </a:r>
            <a:br>
              <a:rPr lang="en-US" sz="2400" dirty="0">
                <a:latin typeface="Arial" pitchFamily="34" charset="0"/>
              </a:rPr>
            </a:br>
            <a:r>
              <a:rPr lang="en-US" sz="2400" dirty="0">
                <a:solidFill>
                  <a:srgbClr val="003BF8"/>
                </a:solidFill>
                <a:latin typeface="Arial" pitchFamily="34" charset="0"/>
              </a:rPr>
              <a:t>#pragma </a:t>
            </a:r>
            <a:r>
              <a:rPr lang="en-US" sz="2400" dirty="0" err="1">
                <a:solidFill>
                  <a:srgbClr val="003BF8"/>
                </a:solidFill>
                <a:latin typeface="Arial" pitchFamily="34" charset="0"/>
              </a:rPr>
              <a:t>omp</a:t>
            </a:r>
            <a:r>
              <a:rPr lang="en-US" sz="2400" dirty="0">
                <a:solidFill>
                  <a:srgbClr val="003BF8"/>
                </a:solidFill>
                <a:latin typeface="Arial" pitchFamily="34" charset="0"/>
              </a:rPr>
              <a:t> parallel private (</a:t>
            </a:r>
            <a:r>
              <a:rPr lang="en-US" sz="2400" dirty="0" err="1">
                <a:solidFill>
                  <a:srgbClr val="003BF8"/>
                </a:solidFill>
                <a:latin typeface="Arial" pitchFamily="34" charset="0"/>
              </a:rPr>
              <a:t>tmp</a:t>
            </a:r>
            <a:r>
              <a:rPr lang="en-US" sz="2400" dirty="0">
                <a:solidFill>
                  <a:srgbClr val="003BF8"/>
                </a:solidFill>
                <a:latin typeface="Arial" pitchFamily="34" charset="0"/>
              </a:rPr>
              <a:t>, id)</a:t>
            </a:r>
            <a:br>
              <a:rPr lang="en-US" sz="2400" dirty="0">
                <a:solidFill>
                  <a:srgbClr val="003BF8"/>
                </a:solidFill>
                <a:latin typeface="Arial" pitchFamily="34" charset="0"/>
              </a:rPr>
            </a:br>
            <a:r>
              <a:rPr lang="en-US" sz="2400" dirty="0">
                <a:latin typeface="Arial" pitchFamily="34" charset="0"/>
              </a:rPr>
              <a:t>{</a:t>
            </a:r>
            <a:br>
              <a:rPr lang="en-US" sz="2400" dirty="0">
                <a:latin typeface="Arial" pitchFamily="34" charset="0"/>
              </a:rPr>
            </a:br>
            <a:r>
              <a:rPr lang="en-US" sz="2400" dirty="0">
                <a:latin typeface="Arial" pitchFamily="34" charset="0"/>
              </a:rPr>
              <a:t>     id = </a:t>
            </a:r>
            <a:r>
              <a:rPr lang="en-US" sz="2400" dirty="0" err="1">
                <a:solidFill>
                  <a:srgbClr val="003BF8"/>
                </a:solidFill>
                <a:latin typeface="Arial" pitchFamily="34" charset="0"/>
              </a:rPr>
              <a:t>omp_get_thread_num</a:t>
            </a:r>
            <a:r>
              <a:rPr lang="en-US" sz="2400" dirty="0">
                <a:latin typeface="Arial" pitchFamily="34" charset="0"/>
              </a:rPr>
              <a:t>();</a:t>
            </a:r>
            <a:br>
              <a:rPr lang="en-US" sz="2400" dirty="0">
                <a:latin typeface="Arial" pitchFamily="34" charset="0"/>
              </a:rPr>
            </a:br>
            <a:r>
              <a:rPr lang="en-US" sz="2400" dirty="0">
                <a:latin typeface="Arial" pitchFamily="34" charset="0"/>
              </a:rPr>
              <a:t>     </a:t>
            </a:r>
            <a:r>
              <a:rPr lang="en-US" sz="2400" dirty="0" err="1">
                <a:latin typeface="Arial" pitchFamily="34" charset="0"/>
              </a:rPr>
              <a:t>tmp</a:t>
            </a:r>
            <a:r>
              <a:rPr lang="en-US" sz="2400" dirty="0">
                <a:latin typeface="Arial" pitchFamily="34" charset="0"/>
              </a:rPr>
              <a:t> = </a:t>
            </a:r>
            <a:r>
              <a:rPr lang="en-US" sz="2400" dirty="0" err="1">
                <a:latin typeface="Arial" pitchFamily="34" charset="0"/>
              </a:rPr>
              <a:t>do_lots_of_work</a:t>
            </a:r>
            <a:r>
              <a:rPr lang="en-US" sz="2400" dirty="0">
                <a:latin typeface="Arial" pitchFamily="34" charset="0"/>
              </a:rPr>
              <a:t>(id);</a:t>
            </a:r>
            <a:br>
              <a:rPr lang="en-US" sz="2400" dirty="0">
                <a:latin typeface="Arial" pitchFamily="34" charset="0"/>
              </a:rPr>
            </a:br>
            <a:r>
              <a:rPr lang="en-US" sz="2400" dirty="0">
                <a:latin typeface="Arial" pitchFamily="34" charset="0"/>
              </a:rPr>
              <a:t>     </a:t>
            </a:r>
            <a:r>
              <a:rPr lang="en-US" sz="2400" dirty="0" err="1">
                <a:solidFill>
                  <a:srgbClr val="003BF8"/>
                </a:solidFill>
                <a:latin typeface="Arial" pitchFamily="34" charset="0"/>
              </a:rPr>
              <a:t>omp_set_lock</a:t>
            </a:r>
            <a:r>
              <a:rPr lang="en-US" sz="2400" dirty="0">
                <a:solidFill>
                  <a:srgbClr val="003BF8"/>
                </a:solidFill>
                <a:latin typeface="Arial" pitchFamily="34" charset="0"/>
              </a:rPr>
              <a:t>(&amp;</a:t>
            </a:r>
            <a:r>
              <a:rPr lang="en-US" sz="2400" dirty="0" err="1">
                <a:solidFill>
                  <a:srgbClr val="003BF8"/>
                </a:solidFill>
                <a:latin typeface="Arial" pitchFamily="34" charset="0"/>
              </a:rPr>
              <a:t>lck</a:t>
            </a:r>
            <a:r>
              <a:rPr lang="en-US" sz="2400" dirty="0">
                <a:solidFill>
                  <a:srgbClr val="003BF8"/>
                </a:solidFill>
                <a:latin typeface="Arial" pitchFamily="34" charset="0"/>
              </a:rPr>
              <a:t>);</a:t>
            </a:r>
            <a:br>
              <a:rPr lang="en-US" sz="2400" dirty="0">
                <a:solidFill>
                  <a:srgbClr val="FFFF00"/>
                </a:solidFill>
                <a:latin typeface="Arial" pitchFamily="34" charset="0"/>
              </a:rPr>
            </a:br>
            <a:r>
              <a:rPr lang="en-US" sz="2400" dirty="0">
                <a:latin typeface="Arial" pitchFamily="34" charset="0"/>
              </a:rPr>
              <a:t>     </a:t>
            </a:r>
            <a:r>
              <a:rPr lang="en-US" sz="2400" dirty="0" err="1">
                <a:latin typeface="Arial" pitchFamily="34" charset="0"/>
              </a:rPr>
              <a:t>printf</a:t>
            </a:r>
            <a:r>
              <a:rPr lang="en-US" sz="2400" dirty="0">
                <a:latin typeface="Arial" pitchFamily="34" charset="0"/>
              </a:rPr>
              <a:t>(</a:t>
            </a:r>
            <a:r>
              <a:rPr lang="ja-JP" altLang="en-US" sz="2400" dirty="0">
                <a:latin typeface="Arial" pitchFamily="34" charset="0"/>
              </a:rPr>
              <a:t>“</a:t>
            </a:r>
            <a:r>
              <a:rPr lang="en-US" altLang="ja-JP" sz="2400" dirty="0">
                <a:latin typeface="Arial" pitchFamily="34" charset="0"/>
              </a:rPr>
              <a:t>%d %d</a:t>
            </a:r>
            <a:r>
              <a:rPr lang="ja-JP" altLang="en-US" sz="2400" dirty="0">
                <a:latin typeface="Arial" pitchFamily="34" charset="0"/>
              </a:rPr>
              <a:t>”</a:t>
            </a:r>
            <a:r>
              <a:rPr lang="en-US" altLang="ja-JP" sz="2400" dirty="0">
                <a:latin typeface="Arial" pitchFamily="34" charset="0"/>
              </a:rPr>
              <a:t>, id, </a:t>
            </a:r>
            <a:r>
              <a:rPr lang="en-US" altLang="ja-JP" sz="2400" dirty="0" err="1">
                <a:latin typeface="Arial" pitchFamily="34" charset="0"/>
              </a:rPr>
              <a:t>tmp</a:t>
            </a:r>
            <a:r>
              <a:rPr lang="en-US" altLang="ja-JP" sz="2400" dirty="0">
                <a:latin typeface="Arial" pitchFamily="34" charset="0"/>
              </a:rPr>
              <a:t>);</a:t>
            </a:r>
            <a:br>
              <a:rPr lang="en-US" altLang="ja-JP" sz="2400" dirty="0">
                <a:latin typeface="Arial" pitchFamily="34" charset="0"/>
              </a:rPr>
            </a:br>
            <a:r>
              <a:rPr lang="en-US" altLang="ja-JP" sz="2400" dirty="0">
                <a:latin typeface="Arial" pitchFamily="34" charset="0"/>
              </a:rPr>
              <a:t>     </a:t>
            </a:r>
            <a:r>
              <a:rPr lang="en-US" altLang="ja-JP" sz="2400" dirty="0" err="1">
                <a:solidFill>
                  <a:srgbClr val="003BF8"/>
                </a:solidFill>
                <a:latin typeface="Arial" pitchFamily="34" charset="0"/>
              </a:rPr>
              <a:t>omp_unset_lock</a:t>
            </a:r>
            <a:r>
              <a:rPr lang="en-US" altLang="ja-JP" sz="2400" dirty="0">
                <a:solidFill>
                  <a:srgbClr val="003BF8"/>
                </a:solidFill>
                <a:latin typeface="Arial" pitchFamily="34" charset="0"/>
              </a:rPr>
              <a:t>(&amp;</a:t>
            </a:r>
            <a:r>
              <a:rPr lang="en-US" altLang="ja-JP" sz="2400" dirty="0" err="1">
                <a:solidFill>
                  <a:srgbClr val="003BF8"/>
                </a:solidFill>
                <a:latin typeface="Arial" pitchFamily="34" charset="0"/>
              </a:rPr>
              <a:t>lck</a:t>
            </a:r>
            <a:r>
              <a:rPr lang="en-US" altLang="ja-JP" sz="2400" dirty="0">
                <a:solidFill>
                  <a:srgbClr val="003BF8"/>
                </a:solidFill>
                <a:latin typeface="Arial" pitchFamily="34" charset="0"/>
              </a:rPr>
              <a:t>);</a:t>
            </a:r>
            <a:br>
              <a:rPr lang="en-US" altLang="ja-JP" sz="2400" dirty="0">
                <a:solidFill>
                  <a:srgbClr val="003BF8"/>
                </a:solidFill>
                <a:latin typeface="Arial" pitchFamily="34" charset="0"/>
              </a:rPr>
            </a:br>
            <a:r>
              <a:rPr lang="en-US" altLang="ja-JP" sz="2400" dirty="0">
                <a:latin typeface="Arial" pitchFamily="34" charset="0"/>
              </a:rPr>
              <a:t>}  </a:t>
            </a:r>
            <a:br>
              <a:rPr lang="en-US" altLang="ja-JP" sz="2400" dirty="0">
                <a:latin typeface="Arial" pitchFamily="34" charset="0"/>
              </a:rPr>
            </a:br>
            <a:r>
              <a:rPr lang="en-US" altLang="ja-JP" sz="2400" dirty="0" err="1">
                <a:solidFill>
                  <a:srgbClr val="003BF8"/>
                </a:solidFill>
                <a:latin typeface="Arial" pitchFamily="34" charset="0"/>
              </a:rPr>
              <a:t>omp_destroy_lock</a:t>
            </a:r>
            <a:r>
              <a:rPr lang="en-US" altLang="ja-JP" sz="2400" dirty="0">
                <a:solidFill>
                  <a:srgbClr val="003BF8"/>
                </a:solidFill>
                <a:latin typeface="Arial" pitchFamily="34" charset="0"/>
              </a:rPr>
              <a:t>(&amp;</a:t>
            </a:r>
            <a:r>
              <a:rPr lang="en-US" altLang="ja-JP" sz="2400" dirty="0" err="1">
                <a:solidFill>
                  <a:srgbClr val="003BF8"/>
                </a:solidFill>
                <a:latin typeface="Arial" pitchFamily="34" charset="0"/>
              </a:rPr>
              <a:t>lck</a:t>
            </a:r>
            <a:r>
              <a:rPr lang="en-US" altLang="ja-JP" sz="2400" dirty="0">
                <a:solidFill>
                  <a:srgbClr val="003BF8"/>
                </a:solidFill>
                <a:latin typeface="Arial" pitchFamily="34" charset="0"/>
              </a:rPr>
              <a:t>);</a:t>
            </a:r>
            <a:r>
              <a:rPr lang="en-US" altLang="ja-JP" dirty="0">
                <a:solidFill>
                  <a:srgbClr val="003BF8"/>
                </a:solidFill>
                <a:latin typeface="Times New Roman" pitchFamily="18" charset="0"/>
              </a:rPr>
              <a:t>  </a:t>
            </a:r>
            <a:endParaRPr lang="en-US" dirty="0">
              <a:solidFill>
                <a:srgbClr val="003BF8"/>
              </a:solidFill>
              <a:latin typeface="Times New Roman" pitchFamily="18" charset="0"/>
            </a:endParaRPr>
          </a:p>
        </p:txBody>
      </p:sp>
      <p:sp>
        <p:nvSpPr>
          <p:cNvPr id="8" name="Text Box 5"/>
          <p:cNvSpPr txBox="1">
            <a:spLocks noChangeArrowheads="1"/>
          </p:cNvSpPr>
          <p:nvPr/>
        </p:nvSpPr>
        <p:spPr bwMode="auto">
          <a:xfrm>
            <a:off x="7620000" y="3505201"/>
            <a:ext cx="2286000" cy="830997"/>
          </a:xfrm>
          <a:prstGeom prst="rect">
            <a:avLst/>
          </a:prstGeom>
          <a:solidFill>
            <a:schemeClr val="accent3">
              <a:lumMod val="20000"/>
              <a:lumOff val="80000"/>
            </a:schemeClr>
          </a:solidFill>
          <a:ln w="12700">
            <a:noFill/>
            <a:miter lim="800000"/>
            <a:headEnd type="none" w="sm" len="sm"/>
            <a:tailEnd type="none" w="sm" len="sm"/>
          </a:ln>
          <a:effectLst>
            <a:outerShdw dist="38100" dir="2700000" algn="ctr" rotWithShape="0">
              <a:schemeClr val="tx1">
                <a:alpha val="49000"/>
              </a:schemeClr>
            </a:outerShdw>
          </a:effectLst>
        </p:spPr>
        <p:txBody>
          <a:bodyPr>
            <a:spAutoFit/>
          </a:bodyPr>
          <a:lstStyle/>
          <a:p>
            <a:pPr>
              <a:spcBef>
                <a:spcPct val="50000"/>
              </a:spcBef>
              <a:defRPr/>
            </a:pPr>
            <a:r>
              <a:rPr lang="en-US" sz="2400" dirty="0">
                <a:latin typeface="Arial" charset="0"/>
              </a:rPr>
              <a:t>Wait here for your turn.</a:t>
            </a:r>
          </a:p>
        </p:txBody>
      </p:sp>
      <p:sp>
        <p:nvSpPr>
          <p:cNvPr id="9" name="Text Box 6"/>
          <p:cNvSpPr txBox="1">
            <a:spLocks noChangeArrowheads="1"/>
          </p:cNvSpPr>
          <p:nvPr/>
        </p:nvSpPr>
        <p:spPr bwMode="auto">
          <a:xfrm>
            <a:off x="7467600" y="4572001"/>
            <a:ext cx="2971800" cy="1200329"/>
          </a:xfrm>
          <a:prstGeom prst="rect">
            <a:avLst/>
          </a:prstGeom>
          <a:solidFill>
            <a:schemeClr val="accent3">
              <a:lumMod val="20000"/>
              <a:lumOff val="80000"/>
            </a:schemeClr>
          </a:solidFill>
          <a:ln w="12700">
            <a:noFill/>
            <a:miter lim="800000"/>
            <a:headEnd type="none" w="sm" len="sm"/>
            <a:tailEnd type="none" w="sm" len="sm"/>
          </a:ln>
          <a:effectLst>
            <a:outerShdw dist="38100" dir="2700000" algn="ctr" rotWithShape="0">
              <a:schemeClr val="tx1">
                <a:alpha val="49000"/>
              </a:schemeClr>
            </a:outerShdw>
          </a:effectLst>
        </p:spPr>
        <p:txBody>
          <a:bodyPr>
            <a:spAutoFit/>
          </a:bodyPr>
          <a:lstStyle/>
          <a:p>
            <a:pPr>
              <a:spcBef>
                <a:spcPct val="50000"/>
              </a:spcBef>
              <a:defRPr/>
            </a:pPr>
            <a:r>
              <a:rPr lang="en-US" sz="2400" dirty="0">
                <a:latin typeface="Arial" charset="0"/>
              </a:rPr>
              <a:t>Release the lock so the next thread gets a turn.</a:t>
            </a:r>
          </a:p>
        </p:txBody>
      </p:sp>
      <p:sp>
        <p:nvSpPr>
          <p:cNvPr id="10" name="Line 7"/>
          <p:cNvSpPr>
            <a:spLocks noChangeShapeType="1"/>
          </p:cNvSpPr>
          <p:nvPr/>
        </p:nvSpPr>
        <p:spPr bwMode="auto">
          <a:xfrm flipH="1">
            <a:off x="4924269" y="4009868"/>
            <a:ext cx="2492531" cy="307349"/>
          </a:xfrm>
          <a:prstGeom prst="line">
            <a:avLst/>
          </a:prstGeom>
          <a:noFill/>
          <a:ln w="12700" cmpd="sng">
            <a:solidFill>
              <a:schemeClr val="tx1"/>
            </a:solidFill>
            <a:round/>
            <a:headEnd type="none" w="sm" len="sm"/>
            <a:tailEnd type="triangle" w="sm" len="sm"/>
          </a:ln>
        </p:spPr>
        <p:txBody>
          <a:bodyPr/>
          <a:lstStyle/>
          <a:p>
            <a:endParaRPr lang="en-US"/>
          </a:p>
        </p:txBody>
      </p:sp>
      <p:sp>
        <p:nvSpPr>
          <p:cNvPr id="11" name="Line 8"/>
          <p:cNvSpPr>
            <a:spLocks noChangeShapeType="1"/>
          </p:cNvSpPr>
          <p:nvPr/>
        </p:nvSpPr>
        <p:spPr bwMode="auto">
          <a:xfrm flipH="1" flipV="1">
            <a:off x="5156616" y="5051685"/>
            <a:ext cx="2310984" cy="206115"/>
          </a:xfrm>
          <a:prstGeom prst="line">
            <a:avLst/>
          </a:prstGeom>
          <a:noFill/>
          <a:ln w="12700" cmpd="sng">
            <a:solidFill>
              <a:schemeClr val="tx1"/>
            </a:solidFill>
            <a:round/>
            <a:headEnd type="none" w="sm" len="sm"/>
            <a:tailEnd type="triangle" w="sm" len="sm"/>
          </a:ln>
        </p:spPr>
        <p:txBody>
          <a:bodyPr/>
          <a:lstStyle/>
          <a:p>
            <a:endParaRPr lang="en-US"/>
          </a:p>
        </p:txBody>
      </p:sp>
      <p:sp>
        <p:nvSpPr>
          <p:cNvPr id="12" name="Text Box 9"/>
          <p:cNvSpPr txBox="1">
            <a:spLocks noChangeArrowheads="1"/>
          </p:cNvSpPr>
          <p:nvPr/>
        </p:nvSpPr>
        <p:spPr bwMode="auto">
          <a:xfrm>
            <a:off x="6324601" y="6096000"/>
            <a:ext cx="4097867" cy="457200"/>
          </a:xfrm>
          <a:prstGeom prst="rect">
            <a:avLst/>
          </a:prstGeom>
          <a:solidFill>
            <a:schemeClr val="accent3">
              <a:lumMod val="20000"/>
              <a:lumOff val="80000"/>
            </a:schemeClr>
          </a:solidFill>
          <a:ln w="12700">
            <a:noFill/>
            <a:miter lim="800000"/>
            <a:headEnd type="none" w="sm" len="sm"/>
            <a:tailEnd type="none" w="sm" len="sm"/>
          </a:ln>
          <a:effectLst>
            <a:outerShdw dist="38100" dir="2700000" algn="ctr" rotWithShape="0">
              <a:schemeClr val="tx1">
                <a:alpha val="49000"/>
              </a:schemeClr>
            </a:outerShdw>
          </a:effectLst>
        </p:spPr>
        <p:txBody>
          <a:bodyPr wrap="square">
            <a:spAutoFit/>
          </a:bodyPr>
          <a:lstStyle/>
          <a:p>
            <a:pPr>
              <a:spcBef>
                <a:spcPct val="50000"/>
              </a:spcBef>
              <a:defRPr/>
            </a:pPr>
            <a:r>
              <a:rPr lang="en-US" sz="2400" dirty="0">
                <a:latin typeface="Arial" charset="0"/>
              </a:rPr>
              <a:t>Free-up storage when done.</a:t>
            </a:r>
          </a:p>
        </p:txBody>
      </p:sp>
      <p:sp>
        <p:nvSpPr>
          <p:cNvPr id="13" name="Line 10"/>
          <p:cNvSpPr>
            <a:spLocks noChangeShapeType="1"/>
          </p:cNvSpPr>
          <p:nvPr/>
        </p:nvSpPr>
        <p:spPr bwMode="auto">
          <a:xfrm flipH="1" flipV="1">
            <a:off x="5096656" y="5791200"/>
            <a:ext cx="1151744" cy="457200"/>
          </a:xfrm>
          <a:prstGeom prst="line">
            <a:avLst/>
          </a:prstGeom>
          <a:noFill/>
          <a:ln w="12700" cmpd="sng">
            <a:solidFill>
              <a:schemeClr val="tx1"/>
            </a:solidFill>
            <a:round/>
            <a:headEnd type="none" w="sm" len="sm"/>
            <a:tailEnd type="triangle" w="sm" len="sm"/>
          </a:ln>
        </p:spPr>
        <p:txBody>
          <a:bodyPr/>
          <a:lstStyle/>
          <a:p>
            <a:endParaRPr lang="en-US"/>
          </a:p>
        </p:txBody>
      </p:sp>
      <p:sp>
        <p:nvSpPr>
          <p:cNvPr id="3" name="灯片编号占位符 2">
            <a:extLst>
              <a:ext uri="{FF2B5EF4-FFF2-40B4-BE49-F238E27FC236}">
                <a16:creationId xmlns:a16="http://schemas.microsoft.com/office/drawing/2014/main" id="{3FE032B0-E263-44E5-83AC-A0E9831EC6FA}"/>
              </a:ext>
            </a:extLst>
          </p:cNvPr>
          <p:cNvSpPr>
            <a:spLocks noGrp="1"/>
          </p:cNvSpPr>
          <p:nvPr>
            <p:ph type="sldNum" sz="quarter" idx="12"/>
          </p:nvPr>
        </p:nvSpPr>
        <p:spPr/>
        <p:txBody>
          <a:bodyPr/>
          <a:lstStyle/>
          <a:p>
            <a:fld id="{838759A6-4310-42B8-8FEF-8113EE3D32AF}" type="slidenum">
              <a:rPr lang="zh-CN" altLang="en-US" smtClean="0"/>
              <a:t>128</a:t>
            </a:fld>
            <a:endParaRPr lang="zh-CN" altLang="en-US"/>
          </a:p>
        </p:txBody>
      </p:sp>
    </p:spTree>
    <p:extLst>
      <p:ext uri="{BB962C8B-B14F-4D97-AF65-F5344CB8AC3E}">
        <p14:creationId xmlns:p14="http://schemas.microsoft.com/office/powerpoint/2010/main" val="3559496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OpenMP</a:t>
            </a:r>
            <a:r>
              <a:rPr lang="en-US" altLang="zh-CN" dirty="0"/>
              <a:t> Environment</a:t>
            </a:r>
            <a:endParaRPr lang="zh-CN" altLang="en-US" dirty="0"/>
          </a:p>
        </p:txBody>
      </p:sp>
      <p:sp>
        <p:nvSpPr>
          <p:cNvPr id="3" name="内容占位符 2"/>
          <p:cNvSpPr>
            <a:spLocks noGrp="1"/>
          </p:cNvSpPr>
          <p:nvPr>
            <p:ph sz="quarter" idx="1"/>
          </p:nvPr>
        </p:nvSpPr>
        <p:spPr/>
        <p:txBody>
          <a:bodyPr/>
          <a:lstStyle/>
          <a:p>
            <a:pPr>
              <a:lnSpc>
                <a:spcPct val="94000"/>
              </a:lnSpc>
            </a:pPr>
            <a:r>
              <a:rPr lang="en-US" altLang="zh-CN" dirty="0"/>
              <a:t>Modify/Check the number of threads</a:t>
            </a:r>
          </a:p>
          <a:p>
            <a:pPr lvl="1">
              <a:lnSpc>
                <a:spcPct val="94000"/>
              </a:lnSpc>
            </a:pPr>
            <a:r>
              <a:rPr lang="en-US" altLang="zh-CN" dirty="0" err="1">
                <a:solidFill>
                  <a:srgbClr val="003BF8"/>
                </a:solidFill>
              </a:rPr>
              <a:t>omp_set_num_threads</a:t>
            </a:r>
            <a:r>
              <a:rPr lang="en-US" altLang="zh-CN" dirty="0"/>
              <a:t>(), </a:t>
            </a:r>
            <a:r>
              <a:rPr lang="en-US" altLang="zh-CN" dirty="0" err="1">
                <a:solidFill>
                  <a:srgbClr val="003BF8"/>
                </a:solidFill>
              </a:rPr>
              <a:t>omp_get_num_threads</a:t>
            </a:r>
            <a:r>
              <a:rPr lang="en-US" altLang="zh-CN" dirty="0"/>
              <a:t>(), </a:t>
            </a:r>
            <a:r>
              <a:rPr lang="en-US" altLang="zh-CN" dirty="0" err="1">
                <a:solidFill>
                  <a:srgbClr val="003BF8"/>
                </a:solidFill>
              </a:rPr>
              <a:t>omp_get_thread_num</a:t>
            </a:r>
            <a:r>
              <a:rPr lang="en-US" altLang="zh-CN" dirty="0"/>
              <a:t>(), </a:t>
            </a:r>
            <a:r>
              <a:rPr lang="en-US" altLang="zh-CN" dirty="0" err="1">
                <a:solidFill>
                  <a:srgbClr val="003BF8"/>
                </a:solidFill>
              </a:rPr>
              <a:t>omp_get_max_threads</a:t>
            </a:r>
            <a:r>
              <a:rPr lang="en-US" altLang="zh-CN" dirty="0"/>
              <a:t>()</a:t>
            </a:r>
          </a:p>
          <a:p>
            <a:pPr>
              <a:lnSpc>
                <a:spcPct val="94000"/>
              </a:lnSpc>
            </a:pPr>
            <a:r>
              <a:rPr lang="en-US" altLang="zh-CN" dirty="0"/>
              <a:t>Are we in a parallel region?</a:t>
            </a:r>
          </a:p>
          <a:p>
            <a:pPr lvl="1">
              <a:lnSpc>
                <a:spcPct val="94000"/>
              </a:lnSpc>
            </a:pPr>
            <a:r>
              <a:rPr lang="en-US" altLang="zh-CN" dirty="0" err="1">
                <a:solidFill>
                  <a:srgbClr val="003BF8"/>
                </a:solidFill>
              </a:rPr>
              <a:t>omp_in_parallel</a:t>
            </a:r>
            <a:r>
              <a:rPr lang="en-US" altLang="zh-CN" dirty="0"/>
              <a:t>()</a:t>
            </a:r>
          </a:p>
          <a:p>
            <a:pPr>
              <a:lnSpc>
                <a:spcPct val="94000"/>
              </a:lnSpc>
            </a:pPr>
            <a:r>
              <a:rPr lang="en-US" altLang="zh-CN" dirty="0"/>
              <a:t>How many processors in the system?</a:t>
            </a:r>
          </a:p>
          <a:p>
            <a:pPr lvl="1">
              <a:lnSpc>
                <a:spcPct val="94000"/>
              </a:lnSpc>
            </a:pPr>
            <a:r>
              <a:rPr lang="en-US" altLang="zh-CN" dirty="0" err="1">
                <a:solidFill>
                  <a:srgbClr val="003BF8"/>
                </a:solidFill>
              </a:rPr>
              <a:t>omp_num_procs</a:t>
            </a:r>
            <a:r>
              <a:rPr lang="en-US" altLang="zh-CN" dirty="0"/>
              <a:t>()</a:t>
            </a:r>
          </a:p>
          <a:p>
            <a:endParaRPr lang="zh-CN" altLang="en-US" dirty="0"/>
          </a:p>
        </p:txBody>
      </p:sp>
      <p:sp>
        <p:nvSpPr>
          <p:cNvPr id="4" name="灯片编号占位符 3">
            <a:extLst>
              <a:ext uri="{FF2B5EF4-FFF2-40B4-BE49-F238E27FC236}">
                <a16:creationId xmlns:a16="http://schemas.microsoft.com/office/drawing/2014/main" id="{40AF6C60-A2D8-44B0-8B0B-D029268AF10D}"/>
              </a:ext>
            </a:extLst>
          </p:cNvPr>
          <p:cNvSpPr>
            <a:spLocks noGrp="1"/>
          </p:cNvSpPr>
          <p:nvPr>
            <p:ph type="sldNum" sz="quarter" idx="12"/>
          </p:nvPr>
        </p:nvSpPr>
        <p:spPr/>
        <p:txBody>
          <a:bodyPr/>
          <a:lstStyle/>
          <a:p>
            <a:fld id="{838759A6-4310-42B8-8FEF-8113EE3D32AF}" type="slidenum">
              <a:rPr lang="zh-CN" altLang="en-US" smtClean="0"/>
              <a:t>129</a:t>
            </a:fld>
            <a:endParaRPr lang="zh-CN" altLang="en-US"/>
          </a:p>
        </p:txBody>
      </p:sp>
    </p:spTree>
    <p:extLst>
      <p:ext uri="{BB962C8B-B14F-4D97-AF65-F5344CB8AC3E}">
        <p14:creationId xmlns:p14="http://schemas.microsoft.com/office/powerpoint/2010/main" val="1797320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6" name="Picture 5"/>
          <p:cNvPicPr>
            <a:picLocks noChangeAspect="1" noChangeArrowheads="1"/>
          </p:cNvPicPr>
          <p:nvPr/>
        </p:nvPicPr>
        <p:blipFill>
          <a:blip r:embed="rId2">
            <a:lum bright="-12000" contrast="24000"/>
            <a:extLst>
              <a:ext uri="{28A0092B-C50C-407E-A947-70E740481C1C}">
                <a14:useLocalDpi xmlns:a14="http://schemas.microsoft.com/office/drawing/2010/main" val="0"/>
              </a:ext>
            </a:extLst>
          </a:blip>
          <a:srcRect/>
          <a:stretch>
            <a:fillRect/>
          </a:stretch>
        </p:blipFill>
        <p:spPr bwMode="auto">
          <a:xfrm>
            <a:off x="2057400" y="1372924"/>
            <a:ext cx="7829550"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descr="https://ss1.bdstatic.com/70cFvXSh_Q1YnxGkpoWK1HF6hhy/it/u=392283716,3837554537&amp;fm=26&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8879" y="3883939"/>
            <a:ext cx="4067175" cy="28575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774CB9B1-AB5F-4359-8F42-5E9C90121589}"/>
              </a:ext>
            </a:extLst>
          </p:cNvPr>
          <p:cNvSpPr>
            <a:spLocks noGrp="1"/>
          </p:cNvSpPr>
          <p:nvPr>
            <p:ph type="title"/>
          </p:nvPr>
        </p:nvSpPr>
        <p:spPr/>
        <p:txBody>
          <a:bodyPr/>
          <a:lstStyle/>
          <a:p>
            <a:r>
              <a:rPr lang="zh-CN" altLang="en-US" b="1" dirty="0"/>
              <a:t>忙等（</a:t>
            </a:r>
            <a:r>
              <a:rPr lang="en-US" altLang="zh-CN" b="1" dirty="0"/>
              <a:t>busy waiting</a:t>
            </a:r>
            <a:r>
              <a:rPr lang="zh-CN" altLang="en-US" b="1" dirty="0"/>
              <a:t>）访问临界区</a:t>
            </a:r>
            <a:endParaRPr lang="zh-CN" altLang="en-US" dirty="0"/>
          </a:p>
        </p:txBody>
      </p:sp>
      <p:sp>
        <p:nvSpPr>
          <p:cNvPr id="3" name="灯片编号占位符 2">
            <a:extLst>
              <a:ext uri="{FF2B5EF4-FFF2-40B4-BE49-F238E27FC236}">
                <a16:creationId xmlns:a16="http://schemas.microsoft.com/office/drawing/2014/main" id="{1120C08F-8941-49B3-A28E-2C869875138A}"/>
              </a:ext>
            </a:extLst>
          </p:cNvPr>
          <p:cNvSpPr>
            <a:spLocks noGrp="1"/>
          </p:cNvSpPr>
          <p:nvPr>
            <p:ph type="sldNum" sz="quarter" idx="12"/>
          </p:nvPr>
        </p:nvSpPr>
        <p:spPr/>
        <p:txBody>
          <a:bodyPr/>
          <a:lstStyle/>
          <a:p>
            <a:fld id="{838759A6-4310-42B8-8FEF-8113EE3D32AF}" type="slidenum">
              <a:rPr lang="zh-CN" altLang="en-US" smtClean="0"/>
              <a:t>13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OpenMP</a:t>
            </a:r>
            <a:r>
              <a:rPr lang="en-US" altLang="zh-CN" dirty="0"/>
              <a:t> Environment Variables</a:t>
            </a:r>
            <a:endParaRPr lang="zh-CN" altLang="en-US" dirty="0"/>
          </a:p>
        </p:txBody>
      </p:sp>
      <p:sp>
        <p:nvSpPr>
          <p:cNvPr id="3" name="内容占位符 2"/>
          <p:cNvSpPr>
            <a:spLocks noGrp="1"/>
          </p:cNvSpPr>
          <p:nvPr>
            <p:ph sz="quarter" idx="1"/>
          </p:nvPr>
        </p:nvSpPr>
        <p:spPr/>
        <p:txBody>
          <a:bodyPr/>
          <a:lstStyle/>
          <a:p>
            <a:r>
              <a:rPr lang="en-US" altLang="zh-CN" dirty="0"/>
              <a:t>Set the default number of threads to use.</a:t>
            </a:r>
            <a:endParaRPr lang="en-US" altLang="zh-CN" sz="3200" dirty="0"/>
          </a:p>
          <a:p>
            <a:pPr lvl="1">
              <a:lnSpc>
                <a:spcPct val="94000"/>
              </a:lnSpc>
            </a:pPr>
            <a:r>
              <a:rPr lang="en-US" altLang="zh-CN" dirty="0">
                <a:solidFill>
                  <a:srgbClr val="003BF8"/>
                </a:solidFill>
              </a:rPr>
              <a:t>OMP_NUM_THREADS</a:t>
            </a:r>
            <a:r>
              <a:rPr lang="en-US" altLang="zh-CN" dirty="0"/>
              <a:t> </a:t>
            </a:r>
            <a:r>
              <a:rPr lang="en-US" altLang="zh-CN" i="1" dirty="0" err="1"/>
              <a:t>int_literal</a:t>
            </a:r>
            <a:endParaRPr lang="en-US" altLang="zh-CN" i="1" dirty="0"/>
          </a:p>
          <a:p>
            <a:pPr lvl="3">
              <a:lnSpc>
                <a:spcPct val="94000"/>
              </a:lnSpc>
            </a:pPr>
            <a:endParaRPr lang="en-US" altLang="zh-CN" dirty="0"/>
          </a:p>
          <a:p>
            <a:pPr>
              <a:lnSpc>
                <a:spcPct val="94000"/>
              </a:lnSpc>
            </a:pPr>
            <a:r>
              <a:rPr lang="en-US" altLang="zh-CN" dirty="0"/>
              <a:t>Control how </a:t>
            </a:r>
            <a:r>
              <a:rPr lang="ja-JP" altLang="en-US" dirty="0"/>
              <a:t>“</a:t>
            </a:r>
            <a:r>
              <a:rPr lang="en-US" altLang="ja-JP" dirty="0" err="1"/>
              <a:t>omp</a:t>
            </a:r>
            <a:r>
              <a:rPr lang="en-US" altLang="ja-JP" dirty="0"/>
              <a:t> for schedule(RUNTIME)</a:t>
            </a:r>
            <a:r>
              <a:rPr lang="ja-JP" altLang="en-US" dirty="0"/>
              <a:t>”</a:t>
            </a:r>
            <a:r>
              <a:rPr lang="en-US" altLang="ja-JP" dirty="0"/>
              <a:t> loop iterations are scheduled.</a:t>
            </a:r>
            <a:endParaRPr lang="en-US" altLang="ja-JP" sz="3200" dirty="0"/>
          </a:p>
          <a:p>
            <a:pPr lvl="1">
              <a:lnSpc>
                <a:spcPct val="94000"/>
              </a:lnSpc>
            </a:pPr>
            <a:r>
              <a:rPr lang="en-US" altLang="zh-CN" dirty="0">
                <a:solidFill>
                  <a:srgbClr val="003BF8"/>
                </a:solidFill>
              </a:rPr>
              <a:t>OMP_SCHEDULE</a:t>
            </a:r>
            <a:r>
              <a:rPr lang="en-US" altLang="zh-CN" dirty="0"/>
              <a:t> </a:t>
            </a:r>
            <a:r>
              <a:rPr lang="ja-JP" altLang="en-US" dirty="0"/>
              <a:t>“</a:t>
            </a:r>
            <a:r>
              <a:rPr lang="en-US" altLang="ja-JP" dirty="0"/>
              <a:t>schedule[, </a:t>
            </a:r>
            <a:r>
              <a:rPr lang="en-US" altLang="ja-JP" dirty="0" err="1"/>
              <a:t>chunk_size</a:t>
            </a:r>
            <a:r>
              <a:rPr lang="en-US" altLang="ja-JP" dirty="0"/>
              <a:t>]</a:t>
            </a:r>
            <a:r>
              <a:rPr lang="ja-JP" altLang="en-US" dirty="0"/>
              <a:t>”</a:t>
            </a:r>
            <a:endParaRPr lang="en-US" altLang="zh-CN" dirty="0"/>
          </a:p>
          <a:p>
            <a:endParaRPr lang="zh-CN" altLang="en-US" dirty="0"/>
          </a:p>
        </p:txBody>
      </p:sp>
      <p:sp>
        <p:nvSpPr>
          <p:cNvPr id="4" name="灯片编号占位符 3">
            <a:extLst>
              <a:ext uri="{FF2B5EF4-FFF2-40B4-BE49-F238E27FC236}">
                <a16:creationId xmlns:a16="http://schemas.microsoft.com/office/drawing/2014/main" id="{6568C39F-D0A8-4B08-9186-1FCF7039C870}"/>
              </a:ext>
            </a:extLst>
          </p:cNvPr>
          <p:cNvSpPr>
            <a:spLocks noGrp="1"/>
          </p:cNvSpPr>
          <p:nvPr>
            <p:ph type="sldNum" sz="quarter" idx="12"/>
          </p:nvPr>
        </p:nvSpPr>
        <p:spPr/>
        <p:txBody>
          <a:bodyPr/>
          <a:lstStyle/>
          <a:p>
            <a:fld id="{838759A6-4310-42B8-8FEF-8113EE3D32AF}" type="slidenum">
              <a:rPr lang="zh-CN" altLang="en-US" smtClean="0"/>
              <a:t>130</a:t>
            </a:fld>
            <a:endParaRPr lang="zh-CN" altLang="en-US"/>
          </a:p>
        </p:txBody>
      </p:sp>
    </p:spTree>
    <p:extLst>
      <p:ext uri="{BB962C8B-B14F-4D97-AF65-F5344CB8AC3E}">
        <p14:creationId xmlns:p14="http://schemas.microsoft.com/office/powerpoint/2010/main" val="350367840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61EC92-505D-4ED9-92CE-BF6D1A7D70D9}"/>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188D26AF-51CE-4C09-AFE0-106F3277C446}"/>
              </a:ext>
            </a:extLst>
          </p:cNvPr>
          <p:cNvSpPr>
            <a:spLocks noGrp="1"/>
          </p:cNvSpPr>
          <p:nvPr>
            <p:ph idx="1"/>
          </p:nvPr>
        </p:nvSpPr>
        <p:spPr/>
        <p:txBody>
          <a:bodyPr>
            <a:normAutofit lnSpcReduction="10000"/>
          </a:bodyPr>
          <a:lstStyle/>
          <a:p>
            <a:r>
              <a:rPr lang="en-US" altLang="en-US" dirty="0"/>
              <a:t>OpenMP provides a compact, yet powerful programming model for shared memory programming</a:t>
            </a:r>
          </a:p>
          <a:p>
            <a:r>
              <a:rPr lang="en-US" altLang="en-US" dirty="0"/>
              <a:t>OpenMP preserves the sequential version of the program</a:t>
            </a:r>
          </a:p>
          <a:p>
            <a:r>
              <a:rPr lang="en-US" altLang="en-US" dirty="0"/>
              <a:t>Developing an OpenMP program:</a:t>
            </a:r>
          </a:p>
          <a:p>
            <a:pPr lvl="1"/>
            <a:r>
              <a:rPr lang="en-US" altLang="en-US" dirty="0"/>
              <a:t>Start from a sequential program</a:t>
            </a:r>
          </a:p>
          <a:p>
            <a:pPr lvl="1"/>
            <a:r>
              <a:rPr lang="en-US" altLang="en-US" dirty="0"/>
              <a:t>Identify the code segment that takes most of the time.</a:t>
            </a:r>
          </a:p>
          <a:p>
            <a:pPr lvl="1"/>
            <a:r>
              <a:rPr lang="en-US" altLang="en-US" dirty="0"/>
              <a:t>Determine whether the important loops can be parallelized</a:t>
            </a:r>
          </a:p>
          <a:p>
            <a:pPr lvl="2"/>
            <a:r>
              <a:rPr lang="en-US" altLang="en-US" dirty="0"/>
              <a:t>The loops may have critical sections, reduction variables, </a:t>
            </a:r>
            <a:r>
              <a:rPr lang="en-US" altLang="en-US" dirty="0" err="1"/>
              <a:t>etc</a:t>
            </a:r>
            <a:endParaRPr lang="en-US" altLang="en-US" dirty="0"/>
          </a:p>
          <a:p>
            <a:pPr lvl="1"/>
            <a:r>
              <a:rPr lang="en-US" altLang="en-US" dirty="0"/>
              <a:t>Determine the shared and private variables.</a:t>
            </a:r>
          </a:p>
          <a:p>
            <a:pPr lvl="1"/>
            <a:r>
              <a:rPr lang="en-US" altLang="en-US" dirty="0"/>
              <a:t>Add directives.</a:t>
            </a:r>
          </a:p>
          <a:p>
            <a:pPr lvl="1"/>
            <a:r>
              <a:rPr lang="en-US" altLang="en-US" dirty="0"/>
              <a:t>See for example  </a:t>
            </a:r>
            <a:r>
              <a:rPr lang="en-US" altLang="en-US" dirty="0" err="1"/>
              <a:t>pi.c</a:t>
            </a:r>
            <a:r>
              <a:rPr lang="en-US" altLang="en-US" dirty="0"/>
              <a:t> and </a:t>
            </a:r>
            <a:r>
              <a:rPr lang="en-US" altLang="en-US" dirty="0" err="1"/>
              <a:t>piomp.c</a:t>
            </a:r>
            <a:r>
              <a:rPr lang="en-US" altLang="en-US" dirty="0"/>
              <a:t> program.</a:t>
            </a:r>
          </a:p>
          <a:p>
            <a:endParaRPr lang="zh-CN" altLang="en-US" dirty="0"/>
          </a:p>
        </p:txBody>
      </p:sp>
      <p:sp>
        <p:nvSpPr>
          <p:cNvPr id="4" name="灯片编号占位符 3">
            <a:extLst>
              <a:ext uri="{FF2B5EF4-FFF2-40B4-BE49-F238E27FC236}">
                <a16:creationId xmlns:a16="http://schemas.microsoft.com/office/drawing/2014/main" id="{C665F3CB-CF80-4FBD-9BC0-AAE6CC95891B}"/>
              </a:ext>
            </a:extLst>
          </p:cNvPr>
          <p:cNvSpPr>
            <a:spLocks noGrp="1"/>
          </p:cNvSpPr>
          <p:nvPr>
            <p:ph type="sldNum" sz="quarter" idx="12"/>
          </p:nvPr>
        </p:nvSpPr>
        <p:spPr/>
        <p:txBody>
          <a:bodyPr/>
          <a:lstStyle/>
          <a:p>
            <a:fld id="{838759A6-4310-42B8-8FEF-8113EE3D32AF}" type="slidenum">
              <a:rPr lang="zh-CN" altLang="en-US" smtClean="0"/>
              <a:t>131</a:t>
            </a:fld>
            <a:endParaRPr lang="zh-CN" altLang="en-US"/>
          </a:p>
        </p:txBody>
      </p:sp>
    </p:spTree>
    <p:extLst>
      <p:ext uri="{BB962C8B-B14F-4D97-AF65-F5344CB8AC3E}">
        <p14:creationId xmlns:p14="http://schemas.microsoft.com/office/powerpoint/2010/main" val="156371973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r>
              <a:rPr lang="en-US" altLang="zh-CN" dirty="0" err="1"/>
              <a:t>Cilk</a:t>
            </a:r>
            <a:r>
              <a:rPr lang="zh-CN" altLang="en-US" dirty="0"/>
              <a:t>、</a:t>
            </a:r>
            <a:r>
              <a:rPr lang="en-US" altLang="zh-CN" dirty="0"/>
              <a:t>TBB</a:t>
            </a:r>
            <a:r>
              <a:rPr lang="zh-CN" altLang="en-US" dirty="0"/>
              <a:t>和</a:t>
            </a:r>
            <a:r>
              <a:rPr lang="en-US" altLang="zh-CN" dirty="0" err="1"/>
              <a:t>OpenMP</a:t>
            </a:r>
            <a:r>
              <a:rPr lang="zh-CN" altLang="en-US" dirty="0"/>
              <a:t>比较</a:t>
            </a:r>
            <a:endParaRPr lang="en-US" altLang="zh-CN" dirty="0"/>
          </a:p>
          <a:p>
            <a:pPr lvl="1"/>
            <a:r>
              <a:rPr lang="zh-CN" altLang="en-US" dirty="0"/>
              <a:t>语言</a:t>
            </a:r>
            <a:endParaRPr lang="en-US" altLang="zh-CN" dirty="0"/>
          </a:p>
          <a:p>
            <a:pPr lvl="1"/>
            <a:r>
              <a:rPr lang="zh-CN" altLang="en-US" dirty="0"/>
              <a:t>执行模型</a:t>
            </a:r>
            <a:endParaRPr lang="en-US" altLang="zh-CN" dirty="0"/>
          </a:p>
          <a:p>
            <a:pPr lvl="1"/>
            <a:r>
              <a:rPr lang="zh-CN" altLang="en-US" dirty="0"/>
              <a:t>数据访问：临界区</a:t>
            </a:r>
            <a:endParaRPr lang="en-US" altLang="zh-CN" dirty="0"/>
          </a:p>
          <a:p>
            <a:pPr lvl="1"/>
            <a:r>
              <a:rPr lang="zh-CN" altLang="en-US" dirty="0"/>
              <a:t>任务创建</a:t>
            </a:r>
            <a:endParaRPr lang="en-US" altLang="zh-CN" dirty="0"/>
          </a:p>
          <a:p>
            <a:pPr lvl="1"/>
            <a:r>
              <a:rPr lang="zh-CN" altLang="en-US" dirty="0"/>
              <a:t>负载平衡</a:t>
            </a:r>
            <a:endParaRPr lang="en-US" altLang="zh-CN" dirty="0"/>
          </a:p>
          <a:p>
            <a:pPr lvl="1"/>
            <a:r>
              <a:rPr lang="en-US" altLang="zh-CN" dirty="0"/>
              <a:t>…</a:t>
            </a:r>
          </a:p>
          <a:p>
            <a:pPr lvl="1"/>
            <a:endParaRPr lang="zh-CN" altLang="en-US" dirty="0"/>
          </a:p>
        </p:txBody>
      </p:sp>
      <p:sp>
        <p:nvSpPr>
          <p:cNvPr id="4" name="灯片编号占位符 3">
            <a:extLst>
              <a:ext uri="{FF2B5EF4-FFF2-40B4-BE49-F238E27FC236}">
                <a16:creationId xmlns:a16="http://schemas.microsoft.com/office/drawing/2014/main" id="{2AE9F1F8-2F35-407D-BE14-D3DEEF0E3441}"/>
              </a:ext>
            </a:extLst>
          </p:cNvPr>
          <p:cNvSpPr>
            <a:spLocks noGrp="1"/>
          </p:cNvSpPr>
          <p:nvPr>
            <p:ph type="sldNum" sz="quarter" idx="12"/>
          </p:nvPr>
        </p:nvSpPr>
        <p:spPr/>
        <p:txBody>
          <a:bodyPr/>
          <a:lstStyle/>
          <a:p>
            <a:fld id="{838759A6-4310-42B8-8FEF-8113EE3D32AF}" type="slidenum">
              <a:rPr lang="zh-CN" altLang="en-US" smtClean="0"/>
              <a:t>132</a:t>
            </a:fld>
            <a:endParaRPr lang="zh-CN" altLang="en-US"/>
          </a:p>
        </p:txBody>
      </p:sp>
    </p:spTree>
    <p:extLst>
      <p:ext uri="{BB962C8B-B14F-4D97-AF65-F5344CB8AC3E}">
        <p14:creationId xmlns:p14="http://schemas.microsoft.com/office/powerpoint/2010/main" val="127305262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3"/>
          <p:cNvSpPr>
            <a:spLocks noChangeArrowheads="1"/>
          </p:cNvSpPr>
          <p:nvPr/>
        </p:nvSpPr>
        <p:spPr bwMode="auto">
          <a:xfrm>
            <a:off x="2425700" y="1803400"/>
            <a:ext cx="7645400" cy="3786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altLang="zh-CN" sz="2000" b="1" dirty="0">
                <a:solidFill>
                  <a:srgbClr val="000099"/>
                </a:solidFill>
                <a:ea typeface="SimSun" pitchFamily="2" charset="-122"/>
              </a:rPr>
              <a:t>#include &lt;</a:t>
            </a:r>
            <a:r>
              <a:rPr lang="en-US" altLang="zh-CN" sz="2000" b="1" dirty="0" err="1">
                <a:solidFill>
                  <a:srgbClr val="000099"/>
                </a:solidFill>
                <a:ea typeface="SimSun" pitchFamily="2" charset="-122"/>
              </a:rPr>
              <a:t>omp.h</a:t>
            </a:r>
            <a:r>
              <a:rPr lang="en-US" altLang="zh-CN" sz="2000" b="1" dirty="0">
                <a:solidFill>
                  <a:srgbClr val="000099"/>
                </a:solidFill>
                <a:ea typeface="SimSun" pitchFamily="2" charset="-122"/>
              </a:rPr>
              <a:t>&gt;</a:t>
            </a:r>
          </a:p>
          <a:p>
            <a:pPr eaLnBrk="0" hangingPunct="0"/>
            <a:r>
              <a:rPr lang="en-US" altLang="zh-CN" sz="2000" b="1" dirty="0">
                <a:ea typeface="SimSun" pitchFamily="2" charset="-122"/>
              </a:rPr>
              <a:t>static long </a:t>
            </a:r>
            <a:r>
              <a:rPr lang="en-US" altLang="zh-CN" sz="2000" b="1" dirty="0" err="1">
                <a:ea typeface="SimSun" pitchFamily="2" charset="-122"/>
              </a:rPr>
              <a:t>num_steps</a:t>
            </a:r>
            <a:r>
              <a:rPr lang="en-US" altLang="zh-CN" sz="2000" b="1" dirty="0">
                <a:ea typeface="SimSun" pitchFamily="2" charset="-122"/>
              </a:rPr>
              <a:t> = 100000;         double step;</a:t>
            </a:r>
          </a:p>
          <a:p>
            <a:pPr eaLnBrk="0" hangingPunct="0"/>
            <a:r>
              <a:rPr lang="en-US" altLang="zh-CN" sz="2000" b="1" dirty="0">
                <a:ea typeface="SimSun" pitchFamily="2" charset="-122"/>
              </a:rPr>
              <a:t>void main ()</a:t>
            </a:r>
          </a:p>
          <a:p>
            <a:pPr eaLnBrk="0" hangingPunct="0"/>
            <a:r>
              <a:rPr lang="en-US" altLang="zh-CN" sz="2000" b="1" dirty="0">
                <a:ea typeface="SimSun" pitchFamily="2" charset="-122"/>
              </a:rPr>
              <a:t>{     </a:t>
            </a:r>
            <a:r>
              <a:rPr lang="en-US" altLang="zh-CN" sz="2000" b="1" dirty="0" err="1">
                <a:ea typeface="SimSun" pitchFamily="2" charset="-122"/>
              </a:rPr>
              <a:t>int</a:t>
            </a:r>
            <a:r>
              <a:rPr lang="en-US" altLang="zh-CN" sz="2000" b="1" dirty="0">
                <a:ea typeface="SimSun" pitchFamily="2" charset="-122"/>
              </a:rPr>
              <a:t> </a:t>
            </a:r>
            <a:r>
              <a:rPr lang="en-US" altLang="zh-CN" sz="2000" b="1" dirty="0" err="1">
                <a:ea typeface="SimSun" pitchFamily="2" charset="-122"/>
              </a:rPr>
              <a:t>i</a:t>
            </a:r>
            <a:r>
              <a:rPr lang="en-US" altLang="zh-CN" sz="2000" b="1" dirty="0">
                <a:ea typeface="SimSun" pitchFamily="2" charset="-122"/>
              </a:rPr>
              <a:t>; 	  double x, pi, sum = 0.0;</a:t>
            </a:r>
          </a:p>
          <a:p>
            <a:pPr eaLnBrk="0" hangingPunct="0"/>
            <a:r>
              <a:rPr lang="en-US" altLang="zh-CN" sz="2000" b="1" dirty="0">
                <a:ea typeface="SimSun" pitchFamily="2" charset="-122"/>
              </a:rPr>
              <a:t>       step = 1.0/(double) </a:t>
            </a:r>
            <a:r>
              <a:rPr lang="en-US" altLang="zh-CN" sz="2000" b="1" dirty="0" err="1">
                <a:ea typeface="SimSun" pitchFamily="2" charset="-122"/>
              </a:rPr>
              <a:t>num_steps</a:t>
            </a:r>
            <a:r>
              <a:rPr lang="en-US" altLang="zh-CN" sz="2000" b="1" dirty="0">
                <a:ea typeface="SimSun" pitchFamily="2" charset="-122"/>
              </a:rPr>
              <a:t>;</a:t>
            </a:r>
          </a:p>
          <a:p>
            <a:pPr eaLnBrk="0" hangingPunct="0"/>
            <a:r>
              <a:rPr lang="en-US" altLang="zh-CN" sz="2000" b="1" dirty="0">
                <a:solidFill>
                  <a:srgbClr val="0332B7"/>
                </a:solidFill>
                <a:ea typeface="SimSun" pitchFamily="2" charset="-122"/>
              </a:rPr>
              <a:t>#pragma </a:t>
            </a:r>
            <a:r>
              <a:rPr lang="en-US" altLang="zh-CN" sz="2000" b="1" dirty="0" err="1">
                <a:solidFill>
                  <a:srgbClr val="0332B7"/>
                </a:solidFill>
                <a:ea typeface="SimSun" pitchFamily="2" charset="-122"/>
              </a:rPr>
              <a:t>omp</a:t>
            </a:r>
            <a:r>
              <a:rPr lang="en-US" altLang="zh-CN" sz="2000" b="1" dirty="0">
                <a:solidFill>
                  <a:srgbClr val="0332B7"/>
                </a:solidFill>
                <a:ea typeface="SimSun" pitchFamily="2" charset="-122"/>
              </a:rPr>
              <a:t>   parallel    for    private(</a:t>
            </a:r>
            <a:r>
              <a:rPr lang="en-US" altLang="zh-CN" sz="2000" b="1" dirty="0" err="1">
                <a:solidFill>
                  <a:srgbClr val="0332B7"/>
                </a:solidFill>
                <a:ea typeface="SimSun" pitchFamily="2" charset="-122"/>
              </a:rPr>
              <a:t>i</a:t>
            </a:r>
            <a:r>
              <a:rPr lang="en-US" altLang="zh-CN" sz="2000" b="1" dirty="0">
                <a:solidFill>
                  <a:srgbClr val="0332B7"/>
                </a:solidFill>
                <a:ea typeface="SimSun" pitchFamily="2" charset="-122"/>
              </a:rPr>
              <a:t>, x) reduction(+:sum)</a:t>
            </a:r>
            <a:r>
              <a:rPr lang="en-US" altLang="zh-CN" sz="2000" b="1" dirty="0">
                <a:ea typeface="SimSun" pitchFamily="2" charset="-122"/>
              </a:rPr>
              <a:t> </a:t>
            </a:r>
          </a:p>
          <a:p>
            <a:pPr eaLnBrk="0" hangingPunct="0"/>
            <a:r>
              <a:rPr lang="en-US" altLang="zh-CN" sz="2000" b="1" dirty="0">
                <a:ea typeface="SimSun" pitchFamily="2" charset="-122"/>
              </a:rPr>
              <a:t>       for (</a:t>
            </a:r>
            <a:r>
              <a:rPr lang="en-US" altLang="zh-CN" sz="2000" b="1" dirty="0" err="1">
                <a:ea typeface="SimSun" pitchFamily="2" charset="-122"/>
              </a:rPr>
              <a:t>i</a:t>
            </a:r>
            <a:r>
              <a:rPr lang="en-US" altLang="zh-CN" sz="2000" b="1" dirty="0">
                <a:ea typeface="SimSun" pitchFamily="2" charset="-122"/>
              </a:rPr>
              <a:t>=0;i&lt;= </a:t>
            </a:r>
            <a:r>
              <a:rPr lang="en-US" altLang="zh-CN" sz="2000" b="1" dirty="0" err="1">
                <a:ea typeface="SimSun" pitchFamily="2" charset="-122"/>
              </a:rPr>
              <a:t>num_steps</a:t>
            </a:r>
            <a:r>
              <a:rPr lang="en-US" altLang="zh-CN" sz="2000" b="1" dirty="0">
                <a:ea typeface="SimSun" pitchFamily="2" charset="-122"/>
              </a:rPr>
              <a:t>; </a:t>
            </a:r>
            <a:r>
              <a:rPr lang="en-US" altLang="zh-CN" sz="2000" b="1" dirty="0" err="1">
                <a:ea typeface="SimSun" pitchFamily="2" charset="-122"/>
              </a:rPr>
              <a:t>i</a:t>
            </a:r>
            <a:r>
              <a:rPr lang="en-US" altLang="zh-CN" sz="2000" b="1" dirty="0">
                <a:ea typeface="SimSun" pitchFamily="2" charset="-122"/>
              </a:rPr>
              <a:t>++){</a:t>
            </a:r>
          </a:p>
          <a:p>
            <a:pPr eaLnBrk="0" hangingPunct="0"/>
            <a:r>
              <a:rPr lang="en-US" altLang="zh-CN" sz="2000" b="1" dirty="0">
                <a:ea typeface="SimSun" pitchFamily="2" charset="-122"/>
              </a:rPr>
              <a:t>	  x = (i+0.5)*step;</a:t>
            </a:r>
          </a:p>
          <a:p>
            <a:pPr eaLnBrk="0" hangingPunct="0"/>
            <a:r>
              <a:rPr lang="en-US" altLang="zh-CN" sz="2000" b="1" dirty="0">
                <a:ea typeface="SimSun" pitchFamily="2" charset="-122"/>
              </a:rPr>
              <a:t>	  sum = sum + 4.0/(1.0+x*x);</a:t>
            </a:r>
          </a:p>
          <a:p>
            <a:pPr eaLnBrk="0" hangingPunct="0"/>
            <a:r>
              <a:rPr lang="en-US" altLang="zh-CN" sz="2000" b="1" dirty="0">
                <a:ea typeface="SimSun" pitchFamily="2" charset="-122"/>
              </a:rPr>
              <a:t>       }</a:t>
            </a:r>
          </a:p>
          <a:p>
            <a:pPr eaLnBrk="0" hangingPunct="0"/>
            <a:r>
              <a:rPr lang="en-US" altLang="zh-CN" sz="2000" b="1" dirty="0">
                <a:ea typeface="SimSun" pitchFamily="2" charset="-122"/>
              </a:rPr>
              <a:t>       pi = step * sum;</a:t>
            </a:r>
          </a:p>
          <a:p>
            <a:pPr eaLnBrk="0" hangingPunct="0"/>
            <a:r>
              <a:rPr lang="en-US" altLang="zh-CN" sz="2000" b="1" dirty="0">
                <a:ea typeface="SimSun" pitchFamily="2" charset="-122"/>
              </a:rPr>
              <a:t>}</a:t>
            </a:r>
          </a:p>
        </p:txBody>
      </p:sp>
      <p:grpSp>
        <p:nvGrpSpPr>
          <p:cNvPr id="2" name="Group 4"/>
          <p:cNvGrpSpPr>
            <a:grpSpLocks/>
          </p:cNvGrpSpPr>
          <p:nvPr/>
        </p:nvGrpSpPr>
        <p:grpSpPr bwMode="auto">
          <a:xfrm>
            <a:off x="7543800" y="3657600"/>
            <a:ext cx="2286000" cy="2147888"/>
            <a:chOff x="4032" y="2256"/>
            <a:chExt cx="1440" cy="1353"/>
          </a:xfrm>
        </p:grpSpPr>
        <p:sp>
          <p:nvSpPr>
            <p:cNvPr id="45066" name="Text Box 5"/>
            <p:cNvSpPr txBox="1">
              <a:spLocks noChangeArrowheads="1"/>
            </p:cNvSpPr>
            <p:nvPr/>
          </p:nvSpPr>
          <p:spPr bwMode="auto">
            <a:xfrm>
              <a:off x="4032" y="3024"/>
              <a:ext cx="1440" cy="585"/>
            </a:xfrm>
            <a:prstGeom prst="rect">
              <a:avLst/>
            </a:prstGeom>
            <a:solidFill>
              <a:schemeClr val="bg1"/>
            </a:solidFill>
            <a:ln w="12700">
              <a:solidFill>
                <a:schemeClr val="bg2"/>
              </a:solidFill>
              <a:miter lim="800000"/>
              <a:headEnd type="none" w="sm" len="sm"/>
              <a:tailEnd type="none" w="sm" len="sm"/>
            </a:ln>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ctr" eaLnBrk="1" hangingPunct="1">
                <a:spcBef>
                  <a:spcPct val="50000"/>
                </a:spcBef>
              </a:pPr>
              <a:r>
                <a:rPr lang="en-US" sz="1800" b="1" i="1">
                  <a:latin typeface="Arial Unicode MS" charset="0"/>
                </a:rPr>
                <a:t>Reduction</a:t>
              </a:r>
              <a:r>
                <a:rPr lang="en-US" sz="1800" b="1">
                  <a:latin typeface="Arial Unicode MS" charset="0"/>
                </a:rPr>
                <a:t> used to manage dependencies</a:t>
              </a:r>
            </a:p>
          </p:txBody>
        </p:sp>
        <p:sp>
          <p:nvSpPr>
            <p:cNvPr id="45067" name="Line 6"/>
            <p:cNvSpPr>
              <a:spLocks noChangeShapeType="1"/>
            </p:cNvSpPr>
            <p:nvPr/>
          </p:nvSpPr>
          <p:spPr bwMode="auto">
            <a:xfrm flipH="1" flipV="1">
              <a:off x="4224" y="2256"/>
              <a:ext cx="528" cy="768"/>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a:lstStyle/>
            <a:p>
              <a:endParaRPr lang="en-US"/>
            </a:p>
          </p:txBody>
        </p:sp>
      </p:grpSp>
      <p:grpSp>
        <p:nvGrpSpPr>
          <p:cNvPr id="3" name="Group 7"/>
          <p:cNvGrpSpPr>
            <a:grpSpLocks/>
          </p:cNvGrpSpPr>
          <p:nvPr/>
        </p:nvGrpSpPr>
        <p:grpSpPr bwMode="auto">
          <a:xfrm>
            <a:off x="7327901" y="2447926"/>
            <a:ext cx="2773363" cy="963613"/>
            <a:chOff x="3712" y="1386"/>
            <a:chExt cx="1747" cy="607"/>
          </a:xfrm>
        </p:grpSpPr>
        <p:sp>
          <p:nvSpPr>
            <p:cNvPr id="45064" name="Text Box 8"/>
            <p:cNvSpPr txBox="1">
              <a:spLocks noChangeArrowheads="1"/>
            </p:cNvSpPr>
            <p:nvPr/>
          </p:nvSpPr>
          <p:spPr bwMode="auto">
            <a:xfrm>
              <a:off x="4165" y="1386"/>
              <a:ext cx="1294" cy="528"/>
            </a:xfrm>
            <a:prstGeom prst="rect">
              <a:avLst/>
            </a:prstGeom>
            <a:solidFill>
              <a:schemeClr val="bg1"/>
            </a:solidFill>
            <a:ln w="12700">
              <a:solidFill>
                <a:schemeClr val="bg2"/>
              </a:solidFill>
              <a:miter lim="800000"/>
              <a:headEnd type="none" w="sm" len="sm"/>
              <a:tailEnd type="none" w="sm" len="sm"/>
            </a:ln>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ctr" eaLnBrk="1" hangingPunct="1"/>
              <a:r>
                <a:rPr lang="en-US" sz="1600" b="1">
                  <a:latin typeface="Arial Unicode MS" charset="0"/>
                </a:rPr>
                <a:t>Private clause creates data local to a thread</a:t>
              </a:r>
            </a:p>
          </p:txBody>
        </p:sp>
        <p:sp>
          <p:nvSpPr>
            <p:cNvPr id="45065" name="Line 9"/>
            <p:cNvSpPr>
              <a:spLocks noChangeShapeType="1"/>
            </p:cNvSpPr>
            <p:nvPr/>
          </p:nvSpPr>
          <p:spPr bwMode="auto">
            <a:xfrm flipH="1">
              <a:off x="3712" y="1646"/>
              <a:ext cx="439" cy="347"/>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a:lstStyle/>
            <a:p>
              <a:endParaRPr lang="en-US"/>
            </a:p>
          </p:txBody>
        </p:sp>
      </p:grpSp>
      <p:sp>
        <p:nvSpPr>
          <p:cNvPr id="5" name="标题 4">
            <a:extLst>
              <a:ext uri="{FF2B5EF4-FFF2-40B4-BE49-F238E27FC236}">
                <a16:creationId xmlns:a16="http://schemas.microsoft.com/office/drawing/2014/main" id="{56C500C0-8EB9-4B86-8FDC-EA24F513B247}"/>
              </a:ext>
            </a:extLst>
          </p:cNvPr>
          <p:cNvSpPr>
            <a:spLocks noGrp="1"/>
          </p:cNvSpPr>
          <p:nvPr>
            <p:ph type="title"/>
          </p:nvPr>
        </p:nvSpPr>
        <p:spPr/>
        <p:txBody>
          <a:bodyPr/>
          <a:lstStyle/>
          <a:p>
            <a:r>
              <a:rPr lang="en-US" altLang="zh-CN" dirty="0">
                <a:ea typeface="SimSun" pitchFamily="2" charset="-122"/>
              </a:rPr>
              <a:t>Pi program:  making loop-splitting and reductions even easier </a:t>
            </a:r>
            <a:endParaRPr lang="zh-CN" altLang="en-US" dirty="0"/>
          </a:p>
        </p:txBody>
      </p:sp>
      <p:sp>
        <p:nvSpPr>
          <p:cNvPr id="4" name="灯片编号占位符 3">
            <a:extLst>
              <a:ext uri="{FF2B5EF4-FFF2-40B4-BE49-F238E27FC236}">
                <a16:creationId xmlns:a16="http://schemas.microsoft.com/office/drawing/2014/main" id="{D3F469D4-F5DF-4A78-8229-977E322F122F}"/>
              </a:ext>
            </a:extLst>
          </p:cNvPr>
          <p:cNvSpPr>
            <a:spLocks noGrp="1"/>
          </p:cNvSpPr>
          <p:nvPr>
            <p:ph type="sldNum" sz="quarter" idx="12"/>
          </p:nvPr>
        </p:nvSpPr>
        <p:spPr/>
        <p:txBody>
          <a:bodyPr/>
          <a:lstStyle/>
          <a:p>
            <a:fld id="{838759A6-4310-42B8-8FEF-8113EE3D32AF}" type="slidenum">
              <a:rPr lang="zh-CN" altLang="en-US" smtClean="0"/>
              <a:t>133</a:t>
            </a:fld>
            <a:endParaRPr lang="zh-CN" altLang="en-US"/>
          </a:p>
        </p:txBody>
      </p:sp>
    </p:spTree>
    <p:extLst>
      <p:ext uri="{BB962C8B-B14F-4D97-AF65-F5344CB8AC3E}">
        <p14:creationId xmlns:p14="http://schemas.microsoft.com/office/powerpoint/2010/main" val="33982479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a:noFill/>
        </p:spPr>
        <p:txBody>
          <a:bodyPr vert="horz" lIns="92075" tIns="46038" rIns="92075" bIns="46038" rtlCol="0" anchor="ctr">
            <a:normAutofit/>
          </a:bodyPr>
          <a:lstStyle/>
          <a:p>
            <a:pPr eaLnBrk="1" hangingPunct="1">
              <a:lnSpc>
                <a:spcPct val="89000"/>
              </a:lnSpc>
            </a:pPr>
            <a:r>
              <a:rPr lang="en-US" altLang="zh-CN">
                <a:ea typeface="SimSun" pitchFamily="2" charset="-122"/>
              </a:rPr>
              <a:t>Synchronization: Barrier</a:t>
            </a:r>
            <a:endParaRPr lang="en-US" altLang="zh-CN" sz="2800">
              <a:solidFill>
                <a:schemeClr val="accent1"/>
              </a:solidFill>
              <a:ea typeface="SimSun" pitchFamily="2" charset="-122"/>
            </a:endParaRPr>
          </a:p>
        </p:txBody>
      </p:sp>
      <p:sp>
        <p:nvSpPr>
          <p:cNvPr id="47109" name="Rectangle 3"/>
          <p:cNvSpPr>
            <a:spLocks noGrp="1" noChangeArrowheads="1"/>
          </p:cNvSpPr>
          <p:nvPr>
            <p:ph type="body" idx="4294967295"/>
          </p:nvPr>
        </p:nvSpPr>
        <p:spPr>
          <a:xfrm>
            <a:off x="1670050" y="1354987"/>
            <a:ext cx="8566150" cy="1041400"/>
          </a:xfrm>
          <a:prstGeom prst="rect">
            <a:avLst/>
          </a:prstGeom>
          <a:noFill/>
        </p:spPr>
        <p:txBody>
          <a:bodyPr vert="horz" lIns="92075" tIns="46038" rIns="92075" bIns="46038" rtlCol="0">
            <a:normAutofit/>
          </a:bodyPr>
          <a:lstStyle/>
          <a:p>
            <a:pPr eaLnBrk="1" hangingPunct="1">
              <a:lnSpc>
                <a:spcPct val="94000"/>
              </a:lnSpc>
            </a:pPr>
            <a:r>
              <a:rPr lang="en-US" altLang="zh-CN" dirty="0">
                <a:solidFill>
                  <a:srgbClr val="0332B7"/>
                </a:solidFill>
                <a:ea typeface="SimSun" pitchFamily="2" charset="-122"/>
              </a:rPr>
              <a:t>Barrier</a:t>
            </a:r>
            <a:r>
              <a:rPr lang="en-US" altLang="zh-CN" b="1" dirty="0">
                <a:ea typeface="SimSun" pitchFamily="2" charset="-122"/>
              </a:rPr>
              <a:t>: Each thread waits until all threads arrive.</a:t>
            </a:r>
          </a:p>
        </p:txBody>
      </p:sp>
      <p:sp>
        <p:nvSpPr>
          <p:cNvPr id="47110" name="Rectangle 4"/>
          <p:cNvSpPr>
            <a:spLocks noChangeArrowheads="1"/>
          </p:cNvSpPr>
          <p:nvPr/>
        </p:nvSpPr>
        <p:spPr bwMode="auto">
          <a:xfrm>
            <a:off x="1955800" y="1835150"/>
            <a:ext cx="8001000" cy="4155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400" b="1" dirty="0">
                <a:ea typeface="SimSun" pitchFamily="2" charset="-122"/>
              </a:rPr>
              <a:t>#pragma </a:t>
            </a:r>
            <a:r>
              <a:rPr lang="en-US" altLang="zh-CN" sz="2400" b="1" dirty="0" err="1">
                <a:ea typeface="SimSun" pitchFamily="2" charset="-122"/>
              </a:rPr>
              <a:t>omp</a:t>
            </a:r>
            <a:r>
              <a:rPr lang="en-US" altLang="zh-CN" sz="2400" b="1" dirty="0">
                <a:ea typeface="SimSun" pitchFamily="2" charset="-122"/>
              </a:rPr>
              <a:t> parallel shared (A, B, C) private(id)</a:t>
            </a:r>
            <a:br>
              <a:rPr lang="en-US" altLang="zh-CN" sz="2400" b="1" dirty="0">
                <a:ea typeface="SimSun" pitchFamily="2" charset="-122"/>
              </a:rPr>
            </a:br>
            <a:r>
              <a:rPr lang="en-US" altLang="zh-CN" sz="2400" b="1" dirty="0">
                <a:ea typeface="SimSun" pitchFamily="2" charset="-122"/>
              </a:rPr>
              <a:t>{</a:t>
            </a:r>
            <a:br>
              <a:rPr lang="en-US" altLang="zh-CN" sz="2400" b="1" dirty="0">
                <a:ea typeface="SimSun" pitchFamily="2" charset="-122"/>
              </a:rPr>
            </a:br>
            <a:r>
              <a:rPr lang="en-US" altLang="zh-CN" sz="2400" b="1" dirty="0">
                <a:ea typeface="SimSun" pitchFamily="2" charset="-122"/>
              </a:rPr>
              <a:t>	id=</a:t>
            </a:r>
            <a:r>
              <a:rPr lang="en-US" altLang="zh-CN" sz="2400" b="1" dirty="0" err="1">
                <a:ea typeface="SimSun" pitchFamily="2" charset="-122"/>
              </a:rPr>
              <a:t>omp_get_thread_num</a:t>
            </a:r>
            <a:r>
              <a:rPr lang="en-US" altLang="zh-CN" sz="2400" b="1" dirty="0">
                <a:ea typeface="SimSun" pitchFamily="2" charset="-122"/>
              </a:rPr>
              <a:t>();</a:t>
            </a:r>
            <a:br>
              <a:rPr lang="en-US" altLang="zh-CN" sz="2400" b="1" dirty="0">
                <a:ea typeface="SimSun" pitchFamily="2" charset="-122"/>
              </a:rPr>
            </a:br>
            <a:r>
              <a:rPr lang="en-US" altLang="zh-CN" sz="2400" b="1" dirty="0">
                <a:ea typeface="SimSun" pitchFamily="2" charset="-122"/>
              </a:rPr>
              <a:t>	A[id] = big_calc1(id);</a:t>
            </a:r>
            <a:br>
              <a:rPr lang="en-US" altLang="zh-CN" sz="2400" b="1" dirty="0">
                <a:ea typeface="SimSun" pitchFamily="2" charset="-122"/>
              </a:rPr>
            </a:br>
            <a:r>
              <a:rPr lang="en-US" altLang="zh-CN" sz="2400" b="1" dirty="0">
                <a:solidFill>
                  <a:srgbClr val="0332B7"/>
                </a:solidFill>
                <a:ea typeface="SimSun" pitchFamily="2" charset="-122"/>
              </a:rPr>
              <a:t>#pragma </a:t>
            </a:r>
            <a:r>
              <a:rPr lang="en-US" altLang="zh-CN" sz="2400" b="1" dirty="0" err="1">
                <a:solidFill>
                  <a:srgbClr val="0332B7"/>
                </a:solidFill>
                <a:ea typeface="SimSun" pitchFamily="2" charset="-122"/>
              </a:rPr>
              <a:t>omp</a:t>
            </a:r>
            <a:r>
              <a:rPr lang="en-US" altLang="zh-CN" sz="2400" b="1" dirty="0">
                <a:solidFill>
                  <a:srgbClr val="0332B7"/>
                </a:solidFill>
                <a:ea typeface="SimSun" pitchFamily="2" charset="-122"/>
              </a:rPr>
              <a:t> barrier</a:t>
            </a:r>
            <a:r>
              <a:rPr lang="en-US" altLang="zh-CN" sz="2400" b="1" dirty="0">
                <a:solidFill>
                  <a:schemeClr val="accent1"/>
                </a:solidFill>
                <a:ea typeface="SimSun" pitchFamily="2" charset="-122"/>
              </a:rPr>
              <a:t> </a:t>
            </a:r>
            <a:br>
              <a:rPr lang="en-US" altLang="zh-CN" sz="2400" b="1" dirty="0">
                <a:solidFill>
                  <a:schemeClr val="accent1"/>
                </a:solidFill>
                <a:ea typeface="SimSun" pitchFamily="2" charset="-122"/>
              </a:rPr>
            </a:br>
            <a:r>
              <a:rPr lang="en-US" altLang="zh-CN" sz="2400" b="1" dirty="0">
                <a:ea typeface="SimSun" pitchFamily="2" charset="-122"/>
              </a:rPr>
              <a:t>#pragma </a:t>
            </a:r>
            <a:r>
              <a:rPr lang="en-US" altLang="zh-CN" sz="2400" b="1" dirty="0" err="1">
                <a:ea typeface="SimSun" pitchFamily="2" charset="-122"/>
              </a:rPr>
              <a:t>omp</a:t>
            </a:r>
            <a:r>
              <a:rPr lang="en-US" altLang="zh-CN" sz="2400" b="1" dirty="0">
                <a:ea typeface="SimSun" pitchFamily="2" charset="-122"/>
              </a:rPr>
              <a:t> for </a:t>
            </a:r>
            <a:br>
              <a:rPr lang="en-US" altLang="zh-CN" sz="2400" b="1" dirty="0">
                <a:ea typeface="SimSun" pitchFamily="2" charset="-122"/>
              </a:rPr>
            </a:br>
            <a:r>
              <a:rPr lang="en-US" altLang="zh-CN" sz="2400" b="1" dirty="0">
                <a:ea typeface="SimSun" pitchFamily="2" charset="-122"/>
              </a:rPr>
              <a:t>	for(</a:t>
            </a:r>
            <a:r>
              <a:rPr lang="en-US" altLang="zh-CN" sz="2400" b="1" dirty="0" err="1">
                <a:ea typeface="SimSun" pitchFamily="2" charset="-122"/>
              </a:rPr>
              <a:t>i</a:t>
            </a:r>
            <a:r>
              <a:rPr lang="en-US" altLang="zh-CN" sz="2400" b="1" dirty="0">
                <a:ea typeface="SimSun" pitchFamily="2" charset="-122"/>
              </a:rPr>
              <a:t>=0;i&lt;</a:t>
            </a:r>
            <a:r>
              <a:rPr lang="en-US" altLang="zh-CN" sz="2400" b="1" dirty="0" err="1">
                <a:ea typeface="SimSun" pitchFamily="2" charset="-122"/>
              </a:rPr>
              <a:t>N;i</a:t>
            </a:r>
            <a:r>
              <a:rPr lang="en-US" altLang="zh-CN" sz="2400" b="1" dirty="0">
                <a:ea typeface="SimSun" pitchFamily="2" charset="-122"/>
              </a:rPr>
              <a:t>++){C[</a:t>
            </a:r>
            <a:r>
              <a:rPr lang="en-US" altLang="zh-CN" sz="2400" b="1" dirty="0" err="1">
                <a:ea typeface="SimSun" pitchFamily="2" charset="-122"/>
              </a:rPr>
              <a:t>i</a:t>
            </a:r>
            <a:r>
              <a:rPr lang="en-US" altLang="zh-CN" sz="2400" b="1" dirty="0">
                <a:ea typeface="SimSun" pitchFamily="2" charset="-122"/>
              </a:rPr>
              <a:t>]=big_calc3(</a:t>
            </a:r>
            <a:r>
              <a:rPr lang="en-US" altLang="zh-CN" sz="2400" b="1" dirty="0" err="1">
                <a:ea typeface="SimSun" pitchFamily="2" charset="-122"/>
              </a:rPr>
              <a:t>i,A</a:t>
            </a:r>
            <a:r>
              <a:rPr lang="en-US" altLang="zh-CN" sz="2400" b="1" dirty="0">
                <a:ea typeface="SimSun" pitchFamily="2" charset="-122"/>
              </a:rPr>
              <a:t>);}</a:t>
            </a:r>
            <a:br>
              <a:rPr lang="en-US" altLang="zh-CN" sz="2400" b="1" dirty="0">
                <a:ea typeface="SimSun" pitchFamily="2" charset="-122"/>
              </a:rPr>
            </a:br>
            <a:r>
              <a:rPr lang="en-US" altLang="zh-CN" sz="2400" b="1" dirty="0">
                <a:ea typeface="SimSun" pitchFamily="2" charset="-122"/>
              </a:rPr>
              <a:t>#pragma </a:t>
            </a:r>
            <a:r>
              <a:rPr lang="en-US" altLang="zh-CN" sz="2400" b="1" dirty="0" err="1">
                <a:ea typeface="SimSun" pitchFamily="2" charset="-122"/>
              </a:rPr>
              <a:t>omp</a:t>
            </a:r>
            <a:r>
              <a:rPr lang="en-US" altLang="zh-CN" sz="2400" b="1" dirty="0">
                <a:ea typeface="SimSun" pitchFamily="2" charset="-122"/>
              </a:rPr>
              <a:t> for </a:t>
            </a:r>
            <a:r>
              <a:rPr lang="en-US" altLang="zh-CN" sz="2400" b="1" dirty="0" err="1">
                <a:solidFill>
                  <a:srgbClr val="0332B7"/>
                </a:solidFill>
                <a:ea typeface="SimSun" pitchFamily="2" charset="-122"/>
              </a:rPr>
              <a:t>nowait</a:t>
            </a:r>
            <a:br>
              <a:rPr lang="en-US" altLang="zh-CN" sz="2400" b="1" dirty="0">
                <a:solidFill>
                  <a:srgbClr val="0332B7"/>
                </a:solidFill>
                <a:ea typeface="SimSun" pitchFamily="2" charset="-122"/>
              </a:rPr>
            </a:br>
            <a:r>
              <a:rPr lang="en-US" altLang="zh-CN" sz="2400" b="1" dirty="0">
                <a:ea typeface="SimSun" pitchFamily="2" charset="-122"/>
              </a:rPr>
              <a:t>	for(</a:t>
            </a:r>
            <a:r>
              <a:rPr lang="en-US" altLang="zh-CN" sz="2400" b="1" dirty="0" err="1">
                <a:ea typeface="SimSun" pitchFamily="2" charset="-122"/>
              </a:rPr>
              <a:t>i</a:t>
            </a:r>
            <a:r>
              <a:rPr lang="en-US" altLang="zh-CN" sz="2400" b="1" dirty="0">
                <a:ea typeface="SimSun" pitchFamily="2" charset="-122"/>
              </a:rPr>
              <a:t>=0;i&lt;</a:t>
            </a:r>
            <a:r>
              <a:rPr lang="en-US" altLang="zh-CN" sz="2400" b="1" dirty="0" err="1">
                <a:ea typeface="SimSun" pitchFamily="2" charset="-122"/>
              </a:rPr>
              <a:t>N;i</a:t>
            </a:r>
            <a:r>
              <a:rPr lang="en-US" altLang="zh-CN" sz="2400" b="1" dirty="0">
                <a:ea typeface="SimSun" pitchFamily="2" charset="-122"/>
              </a:rPr>
              <a:t>++){ B[</a:t>
            </a:r>
            <a:r>
              <a:rPr lang="en-US" altLang="zh-CN" sz="2400" b="1" dirty="0" err="1">
                <a:ea typeface="SimSun" pitchFamily="2" charset="-122"/>
              </a:rPr>
              <a:t>i</a:t>
            </a:r>
            <a:r>
              <a:rPr lang="en-US" altLang="zh-CN" sz="2400" b="1" dirty="0">
                <a:ea typeface="SimSun" pitchFamily="2" charset="-122"/>
              </a:rPr>
              <a:t>]=big_calc2(C,  </a:t>
            </a:r>
            <a:r>
              <a:rPr lang="en-US" altLang="zh-CN" sz="2400" b="1" dirty="0" err="1">
                <a:ea typeface="SimSun" pitchFamily="2" charset="-122"/>
              </a:rPr>
              <a:t>i</a:t>
            </a:r>
            <a:r>
              <a:rPr lang="en-US" altLang="zh-CN" sz="2400" b="1" dirty="0">
                <a:ea typeface="SimSun" pitchFamily="2" charset="-122"/>
              </a:rPr>
              <a:t>); }</a:t>
            </a:r>
            <a:br>
              <a:rPr lang="en-US" altLang="zh-CN" sz="2400" b="1" dirty="0">
                <a:ea typeface="SimSun" pitchFamily="2" charset="-122"/>
              </a:rPr>
            </a:br>
            <a:r>
              <a:rPr lang="en-US" altLang="zh-CN" sz="2400" b="1" dirty="0">
                <a:ea typeface="SimSun" pitchFamily="2" charset="-122"/>
              </a:rPr>
              <a:t>	A[id] = big_calc4(id);</a:t>
            </a:r>
            <a:br>
              <a:rPr lang="en-US" altLang="zh-CN" sz="2400" b="1" dirty="0">
                <a:ea typeface="SimSun" pitchFamily="2" charset="-122"/>
              </a:rPr>
            </a:br>
            <a:r>
              <a:rPr lang="en-US" altLang="zh-CN" sz="2400" b="1" dirty="0">
                <a:ea typeface="SimSun" pitchFamily="2" charset="-122"/>
              </a:rPr>
              <a:t>}</a:t>
            </a:r>
          </a:p>
        </p:txBody>
      </p:sp>
      <p:sp>
        <p:nvSpPr>
          <p:cNvPr id="123909" name="Rectangle 5"/>
          <p:cNvSpPr>
            <a:spLocks noChangeArrowheads="1"/>
          </p:cNvSpPr>
          <p:nvPr/>
        </p:nvSpPr>
        <p:spPr bwMode="auto">
          <a:xfrm>
            <a:off x="3498850" y="5664200"/>
            <a:ext cx="3676650" cy="831850"/>
          </a:xfrm>
          <a:prstGeom prst="rect">
            <a:avLst/>
          </a:prstGeom>
          <a:solidFill>
            <a:schemeClr val="bg1"/>
          </a:solidFill>
          <a:ln w="9525">
            <a:solidFill>
              <a:schemeClr val="tx1"/>
            </a:solidFill>
            <a:miter lim="800000"/>
            <a:headEnd/>
            <a:tailEnd/>
          </a:ln>
          <a:effectLst>
            <a:outerShdw blurRad="63500" dist="107763" dir="2700000" algn="ctr" rotWithShape="0">
              <a:srgbClr val="000000">
                <a:alpha val="74998"/>
              </a:srgbClr>
            </a:outerShdw>
          </a:effectLst>
        </p:spPr>
        <p:txBody>
          <a:bodyPr lIns="92075" tIns="46038" rIns="92075" bIns="46038">
            <a:spAutoFit/>
          </a:bodyPr>
          <a:lstStyle/>
          <a:p>
            <a:pPr>
              <a:spcBef>
                <a:spcPct val="50000"/>
              </a:spcBef>
              <a:defRPr/>
            </a:pPr>
            <a:r>
              <a:rPr lang="en-US" altLang="zh-CN" sz="2400">
                <a:ea typeface="SimSun" pitchFamily="2" charset="-122"/>
                <a:cs typeface="SimSun" pitchFamily="2" charset="-122"/>
              </a:rPr>
              <a:t>implicit barrier at the end of a parallel region</a:t>
            </a:r>
          </a:p>
        </p:txBody>
      </p:sp>
      <p:sp>
        <p:nvSpPr>
          <p:cNvPr id="47112" name="Line 6"/>
          <p:cNvSpPr>
            <a:spLocks noChangeShapeType="1"/>
          </p:cNvSpPr>
          <p:nvPr/>
        </p:nvSpPr>
        <p:spPr bwMode="auto">
          <a:xfrm flipH="1" flipV="1">
            <a:off x="2224088" y="5799138"/>
            <a:ext cx="1217612" cy="22701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23911" name="Rectangle 7"/>
          <p:cNvSpPr>
            <a:spLocks noChangeArrowheads="1"/>
          </p:cNvSpPr>
          <p:nvPr/>
        </p:nvSpPr>
        <p:spPr bwMode="auto">
          <a:xfrm>
            <a:off x="6284914" y="3133725"/>
            <a:ext cx="4300537" cy="831850"/>
          </a:xfrm>
          <a:prstGeom prst="rect">
            <a:avLst/>
          </a:prstGeom>
          <a:solidFill>
            <a:schemeClr val="bg1"/>
          </a:solidFill>
          <a:ln w="9525">
            <a:solidFill>
              <a:schemeClr val="tx1"/>
            </a:solidFill>
            <a:miter lim="800000"/>
            <a:headEnd/>
            <a:tailEnd/>
          </a:ln>
          <a:effectLst>
            <a:outerShdw blurRad="63500" dist="107763" dir="2700000" algn="ctr" rotWithShape="0">
              <a:srgbClr val="000000">
                <a:alpha val="74998"/>
              </a:srgbClr>
            </a:outerShdw>
          </a:effectLst>
        </p:spPr>
        <p:txBody>
          <a:bodyPr lIns="92075" tIns="46038" rIns="92075" bIns="46038">
            <a:spAutoFit/>
          </a:bodyPr>
          <a:lstStyle/>
          <a:p>
            <a:pPr>
              <a:spcBef>
                <a:spcPct val="50000"/>
              </a:spcBef>
              <a:defRPr/>
            </a:pPr>
            <a:r>
              <a:rPr lang="en-US" altLang="zh-CN" sz="2400">
                <a:ea typeface="SimSun" pitchFamily="2" charset="-122"/>
                <a:cs typeface="SimSun" pitchFamily="2" charset="-122"/>
              </a:rPr>
              <a:t>implicit barrier at the end of a for worksharing construct</a:t>
            </a:r>
          </a:p>
        </p:txBody>
      </p:sp>
      <p:sp>
        <p:nvSpPr>
          <p:cNvPr id="47114" name="Line 8"/>
          <p:cNvSpPr>
            <a:spLocks noChangeShapeType="1"/>
          </p:cNvSpPr>
          <p:nvPr/>
        </p:nvSpPr>
        <p:spPr bwMode="auto">
          <a:xfrm flipH="1" flipV="1">
            <a:off x="8510588" y="5075238"/>
            <a:ext cx="665162" cy="43656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23913" name="Rectangle 9"/>
          <p:cNvSpPr>
            <a:spLocks noChangeArrowheads="1"/>
          </p:cNvSpPr>
          <p:nvPr/>
        </p:nvSpPr>
        <p:spPr bwMode="auto">
          <a:xfrm>
            <a:off x="7821614" y="5572125"/>
            <a:ext cx="2611437" cy="831850"/>
          </a:xfrm>
          <a:prstGeom prst="rect">
            <a:avLst/>
          </a:prstGeom>
          <a:solidFill>
            <a:schemeClr val="bg1"/>
          </a:solidFill>
          <a:ln w="9525">
            <a:solidFill>
              <a:schemeClr val="tx1"/>
            </a:solidFill>
            <a:miter lim="800000"/>
            <a:headEnd/>
            <a:tailEnd/>
          </a:ln>
          <a:effectLst>
            <a:outerShdw blurRad="63500" dist="107763" dir="2700000" algn="ctr" rotWithShape="0">
              <a:srgbClr val="000000">
                <a:alpha val="74998"/>
              </a:srgbClr>
            </a:outerShdw>
          </a:effectLst>
        </p:spPr>
        <p:txBody>
          <a:bodyPr lIns="92075" tIns="46038" rIns="92075" bIns="46038">
            <a:spAutoFit/>
          </a:bodyPr>
          <a:lstStyle/>
          <a:p>
            <a:pPr>
              <a:spcBef>
                <a:spcPct val="50000"/>
              </a:spcBef>
              <a:defRPr/>
            </a:pPr>
            <a:r>
              <a:rPr lang="en-US" altLang="zh-CN" sz="2400">
                <a:ea typeface="SimSun" pitchFamily="2" charset="-122"/>
                <a:cs typeface="SimSun" pitchFamily="2" charset="-122"/>
              </a:rPr>
              <a:t>no implicit barrier due to nowait</a:t>
            </a:r>
          </a:p>
        </p:txBody>
      </p:sp>
      <p:sp>
        <p:nvSpPr>
          <p:cNvPr id="47116" name="Line 10"/>
          <p:cNvSpPr>
            <a:spLocks noChangeShapeType="1"/>
          </p:cNvSpPr>
          <p:nvPr/>
        </p:nvSpPr>
        <p:spPr bwMode="auto">
          <a:xfrm flipH="1">
            <a:off x="8224838" y="3983038"/>
            <a:ext cx="347662" cy="23336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 name="灯片编号占位符 1">
            <a:extLst>
              <a:ext uri="{FF2B5EF4-FFF2-40B4-BE49-F238E27FC236}">
                <a16:creationId xmlns:a16="http://schemas.microsoft.com/office/drawing/2014/main" id="{5DCD65A7-74AC-4990-899E-4D8B4F92F201}"/>
              </a:ext>
            </a:extLst>
          </p:cNvPr>
          <p:cNvSpPr>
            <a:spLocks noGrp="1"/>
          </p:cNvSpPr>
          <p:nvPr>
            <p:ph type="sldNum" sz="quarter" idx="12"/>
          </p:nvPr>
        </p:nvSpPr>
        <p:spPr/>
        <p:txBody>
          <a:bodyPr/>
          <a:lstStyle/>
          <a:p>
            <a:fld id="{838759A6-4310-42B8-8FEF-8113EE3D32AF}" type="slidenum">
              <a:rPr lang="zh-CN" altLang="en-US" smtClean="0"/>
              <a:t>134</a:t>
            </a:fld>
            <a:endParaRPr lang="zh-CN" altLang="en-US"/>
          </a:p>
        </p:txBody>
      </p:sp>
    </p:spTree>
    <p:extLst>
      <p:ext uri="{BB962C8B-B14F-4D97-AF65-F5344CB8AC3E}">
        <p14:creationId xmlns:p14="http://schemas.microsoft.com/office/powerpoint/2010/main" val="4057272818"/>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C0F51BA-5732-414B-B7C9-FB4DF69A6108}"/>
              </a:ext>
            </a:extLst>
          </p:cNvPr>
          <p:cNvSpPr>
            <a:spLocks noGrp="1"/>
          </p:cNvSpPr>
          <p:nvPr>
            <p:ph type="title"/>
          </p:nvPr>
        </p:nvSpPr>
        <p:spPr/>
        <p:txBody>
          <a:bodyPr/>
          <a:lstStyle/>
          <a:p>
            <a:r>
              <a:rPr lang="zh-CN" altLang="en-US" dirty="0"/>
              <a:t>思考</a:t>
            </a:r>
          </a:p>
        </p:txBody>
      </p:sp>
      <p:sp>
        <p:nvSpPr>
          <p:cNvPr id="4" name="内容占位符 3">
            <a:extLst>
              <a:ext uri="{FF2B5EF4-FFF2-40B4-BE49-F238E27FC236}">
                <a16:creationId xmlns:a16="http://schemas.microsoft.com/office/drawing/2014/main" id="{8E83AFEB-E5FE-43DE-940A-185DCB741179}"/>
              </a:ext>
            </a:extLst>
          </p:cNvPr>
          <p:cNvSpPr>
            <a:spLocks noGrp="1"/>
          </p:cNvSpPr>
          <p:nvPr>
            <p:ph idx="1"/>
          </p:nvPr>
        </p:nvSpPr>
        <p:spPr/>
        <p:txBody>
          <a:bodyPr/>
          <a:lstStyle/>
          <a:p>
            <a:r>
              <a:rPr lang="zh-CN" altLang="en-US" dirty="0"/>
              <a:t>用</a:t>
            </a:r>
            <a:r>
              <a:rPr lang="en-US" altLang="zh-CN" dirty="0"/>
              <a:t>TBB</a:t>
            </a:r>
            <a:r>
              <a:rPr lang="zh-CN" altLang="en-US"/>
              <a:t>实现并行搜索目录及子目录</a:t>
            </a:r>
          </a:p>
        </p:txBody>
      </p:sp>
      <p:sp>
        <p:nvSpPr>
          <p:cNvPr id="2" name="灯片编号占位符 1">
            <a:extLst>
              <a:ext uri="{FF2B5EF4-FFF2-40B4-BE49-F238E27FC236}">
                <a16:creationId xmlns:a16="http://schemas.microsoft.com/office/drawing/2014/main" id="{75F408DB-D511-4CEA-ABB2-DF3776ADF8F0}"/>
              </a:ext>
            </a:extLst>
          </p:cNvPr>
          <p:cNvSpPr>
            <a:spLocks noGrp="1"/>
          </p:cNvSpPr>
          <p:nvPr>
            <p:ph type="sldNum" sz="quarter" idx="12"/>
          </p:nvPr>
        </p:nvSpPr>
        <p:spPr/>
        <p:txBody>
          <a:bodyPr/>
          <a:lstStyle/>
          <a:p>
            <a:fld id="{838759A6-4310-42B8-8FEF-8113EE3D32AF}" type="slidenum">
              <a:rPr lang="zh-CN" altLang="en-US" smtClean="0"/>
              <a:t>135</a:t>
            </a:fld>
            <a:endParaRPr lang="zh-CN" altLang="en-US"/>
          </a:p>
        </p:txBody>
      </p:sp>
    </p:spTree>
    <p:extLst>
      <p:ext uri="{BB962C8B-B14F-4D97-AF65-F5344CB8AC3E}">
        <p14:creationId xmlns:p14="http://schemas.microsoft.com/office/powerpoint/2010/main" val="10215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4"/>
          <p:cNvSpPr>
            <a:spLocks noChangeArrowheads="1"/>
          </p:cNvSpPr>
          <p:nvPr/>
        </p:nvSpPr>
        <p:spPr bwMode="auto">
          <a:xfrm>
            <a:off x="966867" y="1691322"/>
            <a:ext cx="9443802"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dirty="0">
                <a:ea typeface="宋体" pitchFamily="2" charset="-122"/>
              </a:rPr>
              <a:t>锁在</a:t>
            </a:r>
            <a:r>
              <a:rPr lang="en-US" altLang="zh-CN" sz="2400" dirty="0" err="1">
                <a:ea typeface="宋体" pitchFamily="2" charset="-122"/>
              </a:rPr>
              <a:t>Pthreads</a:t>
            </a:r>
            <a:r>
              <a:rPr lang="zh-CN" altLang="en-US" sz="2400" dirty="0">
                <a:ea typeface="宋体" pitchFamily="2" charset="-122"/>
              </a:rPr>
              <a:t>里实现成互斥锁变量（</a:t>
            </a:r>
            <a:r>
              <a:rPr lang="en-US" altLang="zh-CN" sz="2400" i="1" dirty="0">
                <a:solidFill>
                  <a:srgbClr val="FF0000"/>
                </a:solidFill>
                <a:ea typeface="宋体" pitchFamily="2" charset="-122"/>
              </a:rPr>
              <a:t>mutually exclusive</a:t>
            </a:r>
            <a:r>
              <a:rPr lang="en-US" altLang="zh-CN" sz="2400" i="1" dirty="0">
                <a:ea typeface="宋体" pitchFamily="2" charset="-122"/>
              </a:rPr>
              <a:t> </a:t>
            </a:r>
            <a:r>
              <a:rPr lang="en-US" altLang="zh-CN" sz="2400" i="1" dirty="0">
                <a:solidFill>
                  <a:srgbClr val="FF0000"/>
                </a:solidFill>
                <a:ea typeface="宋体" pitchFamily="2" charset="-122"/>
              </a:rPr>
              <a:t>lock </a:t>
            </a:r>
            <a:r>
              <a:rPr lang="en-US" altLang="zh-CN" sz="2400" dirty="0">
                <a:solidFill>
                  <a:srgbClr val="FF0000"/>
                </a:solidFill>
                <a:ea typeface="宋体" pitchFamily="2" charset="-122"/>
              </a:rPr>
              <a:t>variables</a:t>
            </a:r>
            <a:r>
              <a:rPr lang="zh-CN" altLang="en-US" sz="2400" dirty="0">
                <a:ea typeface="宋体" pitchFamily="2" charset="-122"/>
              </a:rPr>
              <a:t>），或</a:t>
            </a:r>
            <a:r>
              <a:rPr lang="en-US" altLang="zh-CN" sz="2400" dirty="0">
                <a:solidFill>
                  <a:srgbClr val="FF0000"/>
                </a:solidFill>
                <a:ea typeface="宋体" pitchFamily="2" charset="-122"/>
              </a:rPr>
              <a:t>“</a:t>
            </a:r>
            <a:r>
              <a:rPr lang="en-US" altLang="zh-CN" sz="2400" dirty="0" err="1">
                <a:solidFill>
                  <a:srgbClr val="FF0000"/>
                </a:solidFill>
                <a:ea typeface="宋体" pitchFamily="2" charset="-122"/>
              </a:rPr>
              <a:t>mutex</a:t>
            </a:r>
            <a:r>
              <a:rPr lang="en-US" altLang="zh-CN" sz="2400" dirty="0">
                <a:solidFill>
                  <a:srgbClr val="FF0000"/>
                </a:solidFill>
                <a:ea typeface="宋体" pitchFamily="2" charset="-122"/>
              </a:rPr>
              <a:t>”</a:t>
            </a:r>
            <a:r>
              <a:rPr lang="en-US" altLang="zh-CN" sz="2400" dirty="0">
                <a:ea typeface="宋体" pitchFamily="2" charset="-122"/>
              </a:rPr>
              <a:t> </a:t>
            </a:r>
            <a:r>
              <a:rPr lang="zh-CN" altLang="en-US" sz="2400" dirty="0">
                <a:ea typeface="宋体" pitchFamily="2" charset="-122"/>
              </a:rPr>
              <a:t>变量</a:t>
            </a:r>
            <a:r>
              <a:rPr lang="en-US" altLang="zh-CN" sz="2400" dirty="0">
                <a:ea typeface="宋体" pitchFamily="2" charset="-122"/>
              </a:rPr>
              <a:t>:</a:t>
            </a:r>
            <a:r>
              <a:rPr lang="en-US" altLang="zh-CN" sz="2400" b="1" dirty="0">
                <a:ea typeface="宋体" pitchFamily="2" charset="-122"/>
              </a:rPr>
              <a:t>		</a:t>
            </a:r>
            <a:r>
              <a:rPr lang="en-US" altLang="zh-CN" sz="2400" b="1" dirty="0">
                <a:solidFill>
                  <a:srgbClr val="FF0000"/>
                </a:solidFill>
                <a:ea typeface="宋体" pitchFamily="2" charset="-122"/>
              </a:rPr>
              <a:t>	</a:t>
            </a:r>
          </a:p>
          <a:p>
            <a:r>
              <a:rPr lang="en-US" altLang="zh-CN" sz="2400" b="1" dirty="0">
                <a:solidFill>
                  <a:srgbClr val="FF0000"/>
                </a:solidFill>
                <a:ea typeface="宋体" pitchFamily="2" charset="-122"/>
              </a:rPr>
              <a:t>					…</a:t>
            </a:r>
          </a:p>
          <a:p>
            <a:r>
              <a:rPr lang="en-US" altLang="zh-CN" sz="2400" b="1" dirty="0">
                <a:solidFill>
                  <a:srgbClr val="FF0000"/>
                </a:solidFill>
                <a:ea typeface="宋体" pitchFamily="2" charset="-122"/>
              </a:rPr>
              <a:t>			</a:t>
            </a:r>
            <a:r>
              <a:rPr lang="en-US" altLang="zh-CN" sz="2400" b="1" dirty="0" err="1">
                <a:solidFill>
                  <a:srgbClr val="FF0000"/>
                </a:solidFill>
                <a:ea typeface="宋体" pitchFamily="2" charset="-122"/>
              </a:rPr>
              <a:t>pthread_mutex_lock</a:t>
            </a:r>
            <a:r>
              <a:rPr lang="en-US" altLang="zh-CN" sz="2400" b="1" dirty="0">
                <a:solidFill>
                  <a:srgbClr val="FF0000"/>
                </a:solidFill>
                <a:ea typeface="宋体" pitchFamily="2" charset="-122"/>
              </a:rPr>
              <a:t>(&amp;mutex1);</a:t>
            </a:r>
          </a:p>
          <a:p>
            <a:r>
              <a:rPr lang="en-US" altLang="zh-CN" sz="2400" b="1" dirty="0">
                <a:solidFill>
                  <a:srgbClr val="FF0000"/>
                </a:solidFill>
                <a:ea typeface="宋体" pitchFamily="2" charset="-122"/>
              </a:rPr>
              <a:t>				</a:t>
            </a:r>
            <a:r>
              <a:rPr lang="en-US" altLang="zh-CN" sz="2400" b="1" dirty="0">
                <a:ea typeface="宋体" pitchFamily="2" charset="-122"/>
              </a:rPr>
              <a:t>critical section</a:t>
            </a:r>
          </a:p>
          <a:p>
            <a:r>
              <a:rPr lang="en-US" altLang="zh-CN" sz="2400" b="1" dirty="0">
                <a:solidFill>
                  <a:srgbClr val="FF0000"/>
                </a:solidFill>
                <a:ea typeface="宋体" pitchFamily="2" charset="-122"/>
              </a:rPr>
              <a:t>			</a:t>
            </a:r>
            <a:r>
              <a:rPr lang="en-US" altLang="zh-CN" sz="2400" b="1" dirty="0" err="1">
                <a:solidFill>
                  <a:srgbClr val="FF0000"/>
                </a:solidFill>
                <a:ea typeface="宋体" pitchFamily="2" charset="-122"/>
              </a:rPr>
              <a:t>pthread_mutex_unlock</a:t>
            </a:r>
            <a:r>
              <a:rPr lang="en-US" altLang="zh-CN" sz="2400" b="1" dirty="0">
                <a:solidFill>
                  <a:srgbClr val="FF0000"/>
                </a:solidFill>
                <a:ea typeface="宋体" pitchFamily="2" charset="-122"/>
              </a:rPr>
              <a:t>(&amp;mutex1);				            	…</a:t>
            </a:r>
          </a:p>
          <a:p>
            <a:endParaRPr lang="en-US" altLang="zh-CN" sz="2400" b="1" dirty="0">
              <a:solidFill>
                <a:srgbClr val="FF0000"/>
              </a:solidFill>
              <a:ea typeface="宋体" pitchFamily="2" charset="-122"/>
            </a:endParaRPr>
          </a:p>
          <a:p>
            <a:r>
              <a:rPr lang="zh-CN" altLang="en-US" sz="2400" dirty="0">
                <a:ea typeface="宋体" pitchFamily="2" charset="-122"/>
              </a:rPr>
              <a:t>如果一线程执行到互斥锁，发现锁被锁住了，线程将等待锁释放。如果还有其它线程等待锁释放，系统将选择一线程继续执行，其它线程继续等待锁释放。只有加锁的线程才能释放锁</a:t>
            </a:r>
            <a:endParaRPr lang="en-US" altLang="zh-CN" sz="2400" dirty="0">
              <a:ea typeface="宋体" pitchFamily="2" charset="-122"/>
            </a:endParaRPr>
          </a:p>
        </p:txBody>
      </p:sp>
      <p:sp>
        <p:nvSpPr>
          <p:cNvPr id="3" name="标题 2">
            <a:extLst>
              <a:ext uri="{FF2B5EF4-FFF2-40B4-BE49-F238E27FC236}">
                <a16:creationId xmlns:a16="http://schemas.microsoft.com/office/drawing/2014/main" id="{4ECF8090-C3CC-4239-B9DF-950568D953F7}"/>
              </a:ext>
            </a:extLst>
          </p:cNvPr>
          <p:cNvSpPr>
            <a:spLocks noGrp="1"/>
          </p:cNvSpPr>
          <p:nvPr>
            <p:ph type="title"/>
          </p:nvPr>
        </p:nvSpPr>
        <p:spPr/>
        <p:txBody>
          <a:bodyPr/>
          <a:lstStyle/>
          <a:p>
            <a:r>
              <a:rPr lang="en-US" altLang="zh-CN" b="1" dirty="0" err="1"/>
              <a:t>Pthread</a:t>
            </a:r>
            <a:r>
              <a:rPr lang="en-US" altLang="zh-CN" b="1" dirty="0"/>
              <a:t> Lock Routines</a:t>
            </a:r>
            <a:endParaRPr lang="zh-CN" altLang="en-US" dirty="0"/>
          </a:p>
        </p:txBody>
      </p:sp>
      <p:sp>
        <p:nvSpPr>
          <p:cNvPr id="2" name="灯片编号占位符 1">
            <a:extLst>
              <a:ext uri="{FF2B5EF4-FFF2-40B4-BE49-F238E27FC236}">
                <a16:creationId xmlns:a16="http://schemas.microsoft.com/office/drawing/2014/main" id="{0777477F-72B9-45B1-A0C3-1CD4FBC8FE7E}"/>
              </a:ext>
            </a:extLst>
          </p:cNvPr>
          <p:cNvSpPr>
            <a:spLocks noGrp="1"/>
          </p:cNvSpPr>
          <p:nvPr>
            <p:ph type="sldNum" sz="quarter" idx="12"/>
          </p:nvPr>
        </p:nvSpPr>
        <p:spPr/>
        <p:txBody>
          <a:bodyPr/>
          <a:lstStyle/>
          <a:p>
            <a:fld id="{838759A6-4310-42B8-8FEF-8113EE3D32AF}" type="slidenum">
              <a:rPr lang="zh-CN" altLang="en-US" smtClean="0"/>
              <a:t>14</a:t>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4"/>
          <p:cNvSpPr>
            <a:spLocks noChangeArrowheads="1"/>
          </p:cNvSpPr>
          <p:nvPr/>
        </p:nvSpPr>
        <p:spPr bwMode="auto">
          <a:xfrm>
            <a:off x="1024450" y="1778476"/>
            <a:ext cx="368201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dirty="0">
                <a:ea typeface="宋体" pitchFamily="2" charset="-122"/>
              </a:rPr>
              <a:t>当进程</a:t>
            </a:r>
            <a:r>
              <a:rPr lang="en-US" altLang="zh-CN" sz="2400" dirty="0">
                <a:ea typeface="宋体" pitchFamily="2" charset="-122"/>
              </a:rPr>
              <a:t>P1</a:t>
            </a:r>
            <a:r>
              <a:rPr lang="zh-CN" altLang="en-US" sz="2400" dirty="0">
                <a:ea typeface="宋体" pitchFamily="2" charset="-122"/>
              </a:rPr>
              <a:t>锁定资源</a:t>
            </a:r>
            <a:r>
              <a:rPr lang="en-US" altLang="zh-CN" sz="2400" dirty="0">
                <a:ea typeface="宋体" pitchFamily="2" charset="-122"/>
              </a:rPr>
              <a:t>R1</a:t>
            </a:r>
            <a:r>
              <a:rPr lang="zh-CN" altLang="en-US" sz="2400" dirty="0">
                <a:ea typeface="宋体" pitchFamily="2" charset="-122"/>
              </a:rPr>
              <a:t>后，然后申请被</a:t>
            </a:r>
            <a:r>
              <a:rPr lang="en-US" altLang="zh-CN" sz="2400" dirty="0">
                <a:ea typeface="宋体" pitchFamily="2" charset="-122"/>
              </a:rPr>
              <a:t>P2</a:t>
            </a:r>
            <a:r>
              <a:rPr lang="zh-CN" altLang="en-US" sz="2400" dirty="0">
                <a:ea typeface="宋体" pitchFamily="2" charset="-122"/>
              </a:rPr>
              <a:t>锁定的资源</a:t>
            </a:r>
            <a:r>
              <a:rPr lang="en-US" altLang="zh-CN" sz="2400" dirty="0">
                <a:ea typeface="宋体" pitchFamily="2" charset="-122"/>
              </a:rPr>
              <a:t>R2</a:t>
            </a:r>
            <a:r>
              <a:rPr lang="zh-CN" altLang="en-US" sz="2400" dirty="0">
                <a:ea typeface="宋体" pitchFamily="2" charset="-122"/>
              </a:rPr>
              <a:t>，同时</a:t>
            </a:r>
            <a:r>
              <a:rPr lang="en-US" altLang="zh-CN" sz="2400" dirty="0">
                <a:ea typeface="宋体" pitchFamily="2" charset="-122"/>
              </a:rPr>
              <a:t>P2</a:t>
            </a:r>
            <a:r>
              <a:rPr lang="zh-CN" altLang="en-US" sz="2400" dirty="0">
                <a:ea typeface="宋体" pitchFamily="2" charset="-122"/>
              </a:rPr>
              <a:t>申请资源</a:t>
            </a:r>
            <a:r>
              <a:rPr lang="en-US" altLang="zh-CN" sz="2400" dirty="0">
                <a:ea typeface="宋体" pitchFamily="2" charset="-122"/>
              </a:rPr>
              <a:t>R1</a:t>
            </a:r>
          </a:p>
        </p:txBody>
      </p:sp>
      <p:sp>
        <p:nvSpPr>
          <p:cNvPr id="3" name="标题 2">
            <a:extLst>
              <a:ext uri="{FF2B5EF4-FFF2-40B4-BE49-F238E27FC236}">
                <a16:creationId xmlns:a16="http://schemas.microsoft.com/office/drawing/2014/main" id="{D1E3108A-7C9B-4A9B-8DE4-957E58138830}"/>
              </a:ext>
            </a:extLst>
          </p:cNvPr>
          <p:cNvSpPr>
            <a:spLocks noGrp="1"/>
          </p:cNvSpPr>
          <p:nvPr>
            <p:ph type="title"/>
          </p:nvPr>
        </p:nvSpPr>
        <p:spPr/>
        <p:txBody>
          <a:bodyPr/>
          <a:lstStyle/>
          <a:p>
            <a:r>
              <a:rPr lang="en-US" altLang="zh-CN" b="1" dirty="0"/>
              <a:t>Deadlock</a:t>
            </a:r>
            <a:endParaRPr lang="zh-CN" altLang="en-US" dirty="0"/>
          </a:p>
        </p:txBody>
      </p:sp>
      <p:pic>
        <p:nvPicPr>
          <p:cNvPr id="6" name="Picture 4">
            <a:extLst>
              <a:ext uri="{FF2B5EF4-FFF2-40B4-BE49-F238E27FC236}">
                <a16:creationId xmlns:a16="http://schemas.microsoft.com/office/drawing/2014/main" id="{CE20AE9B-439D-4BF4-8A32-49FA6260E8DB}"/>
              </a:ext>
            </a:extLst>
          </p:cNvPr>
          <p:cNvPicPr>
            <a:picLocks noChangeAspect="1" noChangeArrowheads="1"/>
          </p:cNvPicPr>
          <p:nvPr/>
        </p:nvPicPr>
        <p:blipFill>
          <a:blip r:embed="rId2">
            <a:lum bright="-12000" contrast="24000"/>
            <a:extLst>
              <a:ext uri="{28A0092B-C50C-407E-A947-70E740481C1C}">
                <a14:useLocalDpi xmlns:a14="http://schemas.microsoft.com/office/drawing/2010/main" val="0"/>
              </a:ext>
            </a:extLst>
          </a:blip>
          <a:srcRect/>
          <a:stretch>
            <a:fillRect/>
          </a:stretch>
        </p:blipFill>
        <p:spPr bwMode="auto">
          <a:xfrm>
            <a:off x="4701346" y="3172997"/>
            <a:ext cx="6938963" cy="300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图片 3">
            <a:extLst>
              <a:ext uri="{FF2B5EF4-FFF2-40B4-BE49-F238E27FC236}">
                <a16:creationId xmlns:a16="http://schemas.microsoft.com/office/drawing/2014/main" id="{0CCF5C8A-2B16-4005-ACD6-C89A6C5DFBC7}"/>
              </a:ext>
            </a:extLst>
          </p:cNvPr>
          <p:cNvPicPr>
            <a:picLocks noChangeAspect="1"/>
          </p:cNvPicPr>
          <p:nvPr/>
        </p:nvPicPr>
        <p:blipFill>
          <a:blip r:embed="rId3"/>
          <a:stretch>
            <a:fillRect/>
          </a:stretch>
        </p:blipFill>
        <p:spPr>
          <a:xfrm>
            <a:off x="1151421" y="3594358"/>
            <a:ext cx="3428074" cy="2159242"/>
          </a:xfrm>
          <a:prstGeom prst="rect">
            <a:avLst/>
          </a:prstGeom>
        </p:spPr>
      </p:pic>
      <p:sp>
        <p:nvSpPr>
          <p:cNvPr id="5" name="矩形 4">
            <a:extLst>
              <a:ext uri="{FF2B5EF4-FFF2-40B4-BE49-F238E27FC236}">
                <a16:creationId xmlns:a16="http://schemas.microsoft.com/office/drawing/2014/main" id="{B09A2E89-F4EE-44B1-892B-620E9BE19A49}"/>
              </a:ext>
            </a:extLst>
          </p:cNvPr>
          <p:cNvSpPr/>
          <p:nvPr/>
        </p:nvSpPr>
        <p:spPr>
          <a:xfrm>
            <a:off x="5084880" y="1885514"/>
            <a:ext cx="4801314" cy="461665"/>
          </a:xfrm>
          <a:prstGeom prst="rect">
            <a:avLst/>
          </a:prstGeom>
        </p:spPr>
        <p:txBody>
          <a:bodyPr wrap="none">
            <a:spAutoFit/>
          </a:bodyPr>
          <a:lstStyle/>
          <a:p>
            <a:r>
              <a:rPr lang="zh-CN" altLang="en-US" sz="2400" dirty="0"/>
              <a:t>死锁也可以发生在如下的循环锁中</a:t>
            </a:r>
            <a:endParaRPr lang="en-US" altLang="zh-CN" sz="2400" dirty="0"/>
          </a:p>
        </p:txBody>
      </p:sp>
      <p:sp>
        <p:nvSpPr>
          <p:cNvPr id="2" name="灯片编号占位符 1">
            <a:extLst>
              <a:ext uri="{FF2B5EF4-FFF2-40B4-BE49-F238E27FC236}">
                <a16:creationId xmlns:a16="http://schemas.microsoft.com/office/drawing/2014/main" id="{198B57B9-F1FE-42BD-B1DB-A94B38488E4C}"/>
              </a:ext>
            </a:extLst>
          </p:cNvPr>
          <p:cNvSpPr>
            <a:spLocks noGrp="1"/>
          </p:cNvSpPr>
          <p:nvPr>
            <p:ph type="sldNum" sz="quarter" idx="12"/>
          </p:nvPr>
        </p:nvSpPr>
        <p:spPr/>
        <p:txBody>
          <a:bodyPr/>
          <a:lstStyle/>
          <a:p>
            <a:fld id="{838759A6-4310-42B8-8FEF-8113EE3D32AF}" type="slidenum">
              <a:rPr lang="zh-CN" altLang="en-US" smtClean="0"/>
              <a:t>15</a:t>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4"/>
          <p:cNvSpPr>
            <a:spLocks noChangeArrowheads="1"/>
          </p:cNvSpPr>
          <p:nvPr/>
        </p:nvSpPr>
        <p:spPr bwMode="auto">
          <a:xfrm>
            <a:off x="1169233" y="1676400"/>
            <a:ext cx="986352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dirty="0">
                <a:ea typeface="宋体" pitchFamily="2" charset="-122"/>
              </a:rPr>
              <a:t>提供接口测试一锁是否已加上，而不需要阻塞调用线程</a:t>
            </a:r>
            <a:r>
              <a:rPr lang="en-US" altLang="zh-CN" sz="2400" dirty="0">
                <a:ea typeface="宋体" pitchFamily="2" charset="-122"/>
              </a:rPr>
              <a:t>:</a:t>
            </a:r>
          </a:p>
          <a:p>
            <a:endParaRPr lang="en-US" altLang="zh-CN" sz="2400" dirty="0">
              <a:ea typeface="宋体" pitchFamily="2" charset="-122"/>
            </a:endParaRPr>
          </a:p>
          <a:p>
            <a:endParaRPr lang="en-US" altLang="zh-CN" sz="2400" dirty="0">
              <a:ea typeface="宋体" pitchFamily="2" charset="-122"/>
            </a:endParaRPr>
          </a:p>
          <a:p>
            <a:pPr algn="ctr"/>
            <a:r>
              <a:rPr lang="en-US" altLang="zh-CN" sz="2400" b="1" dirty="0" err="1">
                <a:solidFill>
                  <a:schemeClr val="accent2"/>
                </a:solidFill>
                <a:ea typeface="宋体" pitchFamily="2" charset="-122"/>
              </a:rPr>
              <a:t>int</a:t>
            </a:r>
            <a:r>
              <a:rPr lang="en-US" altLang="zh-CN" sz="2400" b="1" dirty="0">
                <a:solidFill>
                  <a:schemeClr val="accent2"/>
                </a:solidFill>
                <a:ea typeface="宋体" pitchFamily="2" charset="-122"/>
              </a:rPr>
              <a:t> </a:t>
            </a:r>
            <a:r>
              <a:rPr lang="en-US" altLang="zh-CN" sz="2400" b="1" dirty="0" err="1">
                <a:solidFill>
                  <a:schemeClr val="accent2"/>
                </a:solidFill>
                <a:ea typeface="宋体" pitchFamily="2" charset="-122"/>
              </a:rPr>
              <a:t>pthread_mutex_trylock</a:t>
            </a:r>
            <a:r>
              <a:rPr lang="en-US" altLang="zh-CN" sz="2400" b="1" dirty="0">
                <a:solidFill>
                  <a:schemeClr val="accent2"/>
                </a:solidFill>
                <a:ea typeface="宋体" pitchFamily="2" charset="-122"/>
              </a:rPr>
              <a:t>(</a:t>
            </a:r>
            <a:r>
              <a:rPr lang="en-US" altLang="zh-CN" sz="2400" b="1" dirty="0" err="1">
                <a:solidFill>
                  <a:schemeClr val="accent2"/>
                </a:solidFill>
                <a:ea typeface="宋体" pitchFamily="2" charset="-122"/>
              </a:rPr>
              <a:t>pthread_mutex_t</a:t>
            </a:r>
            <a:r>
              <a:rPr lang="en-US" altLang="zh-CN" sz="2400" b="1" dirty="0">
                <a:solidFill>
                  <a:schemeClr val="accent2"/>
                </a:solidFill>
                <a:ea typeface="宋体" pitchFamily="2" charset="-122"/>
              </a:rPr>
              <a:t> *</a:t>
            </a:r>
            <a:r>
              <a:rPr lang="en-US" altLang="zh-CN" sz="2400" b="1" dirty="0" err="1">
                <a:solidFill>
                  <a:schemeClr val="accent2"/>
                </a:solidFill>
                <a:ea typeface="宋体" pitchFamily="2" charset="-122"/>
              </a:rPr>
              <a:t>mutex</a:t>
            </a:r>
            <a:r>
              <a:rPr lang="en-US" altLang="zh-CN" sz="2400" b="1" dirty="0">
                <a:solidFill>
                  <a:schemeClr val="accent2"/>
                </a:solidFill>
                <a:ea typeface="宋体" pitchFamily="2" charset="-122"/>
              </a:rPr>
              <a:t>);</a:t>
            </a:r>
            <a:endParaRPr lang="zh-CN" altLang="en-US" sz="2400" b="1" dirty="0">
              <a:solidFill>
                <a:schemeClr val="accent2"/>
              </a:solidFill>
              <a:ea typeface="宋体" pitchFamily="2" charset="-122"/>
            </a:endParaRPr>
          </a:p>
          <a:p>
            <a:pPr algn="ctr"/>
            <a:endParaRPr lang="en-US" altLang="zh-CN" sz="2400" b="1" dirty="0">
              <a:solidFill>
                <a:schemeClr val="accent2"/>
              </a:solidFill>
              <a:ea typeface="宋体" pitchFamily="2" charset="-122"/>
            </a:endParaRPr>
          </a:p>
          <a:p>
            <a:r>
              <a:rPr lang="zh-CN" altLang="en-US" sz="2400" dirty="0">
                <a:ea typeface="宋体" pitchFamily="2" charset="-122"/>
              </a:rPr>
              <a:t>将锁上一个未加锁的互斥变量；否则显示该锁已经加上</a:t>
            </a:r>
            <a:r>
              <a:rPr lang="en-US" altLang="zh-CN" sz="2400" dirty="0">
                <a:ea typeface="宋体" pitchFamily="2" charset="-122"/>
              </a:rPr>
              <a:t> – </a:t>
            </a:r>
            <a:r>
              <a:rPr lang="zh-CN" altLang="en-US" sz="2400" dirty="0">
                <a:ea typeface="宋体" pitchFamily="2" charset="-122"/>
              </a:rPr>
              <a:t>可用于解决死锁问题</a:t>
            </a:r>
            <a:endParaRPr lang="en-US" altLang="zh-CN" sz="2400" dirty="0">
              <a:ea typeface="宋体" pitchFamily="2" charset="-122"/>
            </a:endParaRPr>
          </a:p>
        </p:txBody>
      </p:sp>
      <p:sp>
        <p:nvSpPr>
          <p:cNvPr id="3" name="标题 2">
            <a:extLst>
              <a:ext uri="{FF2B5EF4-FFF2-40B4-BE49-F238E27FC236}">
                <a16:creationId xmlns:a16="http://schemas.microsoft.com/office/drawing/2014/main" id="{FDE17505-9E43-4AE8-A3B0-FD976919E260}"/>
              </a:ext>
            </a:extLst>
          </p:cNvPr>
          <p:cNvSpPr>
            <a:spLocks noGrp="1"/>
          </p:cNvSpPr>
          <p:nvPr>
            <p:ph type="title"/>
          </p:nvPr>
        </p:nvSpPr>
        <p:spPr/>
        <p:txBody>
          <a:bodyPr/>
          <a:lstStyle/>
          <a:p>
            <a:r>
              <a:rPr lang="en-US" altLang="zh-CN" b="1" dirty="0"/>
              <a:t>Try to lock</a:t>
            </a:r>
            <a:endParaRPr lang="zh-CN" altLang="en-US" dirty="0"/>
          </a:p>
        </p:txBody>
      </p:sp>
      <p:sp>
        <p:nvSpPr>
          <p:cNvPr id="2" name="灯片编号占位符 1">
            <a:extLst>
              <a:ext uri="{FF2B5EF4-FFF2-40B4-BE49-F238E27FC236}">
                <a16:creationId xmlns:a16="http://schemas.microsoft.com/office/drawing/2014/main" id="{9DB6CE3D-92C6-4F4E-849A-93645AAFDE30}"/>
              </a:ext>
            </a:extLst>
          </p:cNvPr>
          <p:cNvSpPr>
            <a:spLocks noGrp="1"/>
          </p:cNvSpPr>
          <p:nvPr>
            <p:ph type="sldNum" sz="quarter" idx="12"/>
          </p:nvPr>
        </p:nvSpPr>
        <p:spPr/>
        <p:txBody>
          <a:bodyPr/>
          <a:lstStyle/>
          <a:p>
            <a:fld id="{838759A6-4310-42B8-8FEF-8113EE3D32AF}" type="slidenum">
              <a:rPr lang="zh-CN" altLang="en-US" smtClean="0"/>
              <a:t>16</a:t>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Image result for Semaphore Comp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3031" y="0"/>
            <a:ext cx="2857500" cy="3829051"/>
          </a:xfrm>
          <a:prstGeom prst="rect">
            <a:avLst/>
          </a:prstGeom>
          <a:noFill/>
          <a:extLst>
            <a:ext uri="{909E8E84-426E-40DD-AFC4-6F175D3DCCD1}">
              <a14:hiddenFill xmlns:a14="http://schemas.microsoft.com/office/drawing/2010/main">
                <a:solidFill>
                  <a:srgbClr val="FFFFFF"/>
                </a:solidFill>
              </a14:hiddenFill>
            </a:ext>
          </a:extLst>
        </p:spPr>
      </p:pic>
      <p:sp>
        <p:nvSpPr>
          <p:cNvPr id="28675" name="Rectangle 4"/>
          <p:cNvSpPr>
            <a:spLocks noChangeArrowheads="1"/>
          </p:cNvSpPr>
          <p:nvPr/>
        </p:nvSpPr>
        <p:spPr bwMode="auto">
          <a:xfrm>
            <a:off x="990600" y="1730625"/>
            <a:ext cx="5012961"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dirty="0">
                <a:ea typeface="宋体" pitchFamily="2" charset="-122"/>
              </a:rPr>
              <a:t>信号量是一非负整数，包含两操作</a:t>
            </a:r>
            <a:r>
              <a:rPr lang="en-US" altLang="zh-CN" sz="2400" dirty="0">
                <a:ea typeface="宋体" pitchFamily="2" charset="-122"/>
              </a:rPr>
              <a:t>:</a:t>
            </a:r>
          </a:p>
          <a:p>
            <a:pPr algn="ctr"/>
            <a:r>
              <a:rPr lang="en-US" altLang="zh-CN" sz="2400" b="1" dirty="0">
                <a:ea typeface="宋体" pitchFamily="2" charset="-122"/>
              </a:rPr>
              <a:t>P operation on semaphore </a:t>
            </a:r>
            <a:r>
              <a:rPr lang="en-US" altLang="zh-CN" sz="2400" b="1" i="1" dirty="0">
                <a:ea typeface="宋体" pitchFamily="2" charset="-122"/>
              </a:rPr>
              <a:t>s</a:t>
            </a:r>
          </a:p>
          <a:p>
            <a:pPr algn="ctr"/>
            <a:endParaRPr lang="en-US" altLang="zh-CN" sz="2400" b="1" i="1" dirty="0">
              <a:ea typeface="宋体" pitchFamily="2" charset="-122"/>
            </a:endParaRPr>
          </a:p>
          <a:p>
            <a:r>
              <a:rPr lang="zh-CN" altLang="en-US" sz="2400" dirty="0">
                <a:ea typeface="宋体" pitchFamily="2" charset="-122"/>
              </a:rPr>
              <a:t>一直等待，直到</a:t>
            </a:r>
            <a:r>
              <a:rPr lang="en-US" altLang="zh-CN" sz="2400" i="1" dirty="0">
                <a:ea typeface="宋体" pitchFamily="2" charset="-122"/>
              </a:rPr>
              <a:t>s</a:t>
            </a:r>
            <a:r>
              <a:rPr lang="en-US" altLang="zh-CN" sz="2400" dirty="0">
                <a:ea typeface="宋体" pitchFamily="2" charset="-122"/>
              </a:rPr>
              <a:t>&gt;0</a:t>
            </a:r>
            <a:r>
              <a:rPr lang="zh-CN" altLang="en-US" sz="2400" dirty="0">
                <a:ea typeface="宋体" pitchFamily="2" charset="-122"/>
              </a:rPr>
              <a:t>，然后减</a:t>
            </a:r>
            <a:r>
              <a:rPr lang="en-US" altLang="zh-CN" sz="2400" dirty="0">
                <a:ea typeface="宋体" pitchFamily="2" charset="-122"/>
              </a:rPr>
              <a:t>1</a:t>
            </a:r>
            <a:r>
              <a:rPr lang="zh-CN" altLang="en-US" sz="2400" dirty="0">
                <a:ea typeface="宋体" pitchFamily="2" charset="-122"/>
              </a:rPr>
              <a:t>，进程继续执行</a:t>
            </a:r>
            <a:r>
              <a:rPr lang="en-US" altLang="zh-CN" sz="2400" dirty="0">
                <a:ea typeface="宋体" pitchFamily="2" charset="-122"/>
              </a:rPr>
              <a:t>.</a:t>
            </a:r>
          </a:p>
          <a:p>
            <a:endParaRPr lang="en-US" altLang="zh-CN" sz="2400" b="1" dirty="0">
              <a:ea typeface="宋体" pitchFamily="2" charset="-122"/>
            </a:endParaRPr>
          </a:p>
          <a:p>
            <a:pPr algn="ctr"/>
            <a:r>
              <a:rPr lang="en-US" altLang="zh-CN" sz="2400" b="1" dirty="0">
                <a:ea typeface="宋体" pitchFamily="2" charset="-122"/>
              </a:rPr>
              <a:t>V </a:t>
            </a:r>
            <a:r>
              <a:rPr lang="en-US" altLang="zh-CN" sz="2400" dirty="0">
                <a:ea typeface="宋体" pitchFamily="2" charset="-122"/>
              </a:rPr>
              <a:t>operation </a:t>
            </a:r>
            <a:r>
              <a:rPr lang="en-US" altLang="zh-CN" sz="2400" b="1" dirty="0">
                <a:ea typeface="宋体" pitchFamily="2" charset="-122"/>
              </a:rPr>
              <a:t>on semaphore </a:t>
            </a:r>
            <a:r>
              <a:rPr lang="en-US" altLang="zh-CN" sz="2400" b="1" i="1" dirty="0">
                <a:ea typeface="宋体" pitchFamily="2" charset="-122"/>
              </a:rPr>
              <a:t>s</a:t>
            </a:r>
          </a:p>
          <a:p>
            <a:endParaRPr lang="en-US" altLang="zh-CN" sz="2400" i="1" dirty="0">
              <a:ea typeface="宋体" pitchFamily="2" charset="-122"/>
            </a:endParaRPr>
          </a:p>
          <a:p>
            <a:r>
              <a:rPr lang="en-US" altLang="zh-CN" sz="2400" i="1" dirty="0">
                <a:ea typeface="宋体" pitchFamily="2" charset="-122"/>
              </a:rPr>
              <a:t>s</a:t>
            </a:r>
            <a:r>
              <a:rPr lang="zh-CN" altLang="en-US" sz="2400" dirty="0">
                <a:ea typeface="宋体" pitchFamily="2" charset="-122"/>
              </a:rPr>
              <a:t>增加</a:t>
            </a:r>
            <a:r>
              <a:rPr lang="en-US" altLang="zh-CN" sz="2400" dirty="0">
                <a:ea typeface="宋体" pitchFamily="2" charset="-122"/>
              </a:rPr>
              <a:t>1</a:t>
            </a:r>
            <a:r>
              <a:rPr lang="zh-CN" altLang="en-US" sz="2400" dirty="0">
                <a:ea typeface="宋体" pitchFamily="2" charset="-122"/>
              </a:rPr>
              <a:t>，并解除一进程的等待（如果有进程等待）</a:t>
            </a:r>
            <a:r>
              <a:rPr lang="en-US" altLang="zh-CN" sz="2400" dirty="0">
                <a:ea typeface="宋体" pitchFamily="2" charset="-122"/>
              </a:rPr>
              <a:t>.</a:t>
            </a:r>
          </a:p>
        </p:txBody>
      </p:sp>
      <p:pic>
        <p:nvPicPr>
          <p:cNvPr id="1028" name="Picture 4" descr="https://timgsa.baidu.com/timg?image&amp;quality=80&amp;size=b9999_10000&amp;sec=1541397230169&amp;di=206428e8cfa15b8eab25e119654b7509&amp;imgtype=0&amp;src=http%3A%2F%2Fimgsrc.baidu.com%2Fimgad%2Fpic%2Fitem%2Ff636afc379310a55e1a476cdbc4543a98226100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3004" y="3962464"/>
            <a:ext cx="4867653" cy="2733999"/>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2">
            <a:extLst>
              <a:ext uri="{FF2B5EF4-FFF2-40B4-BE49-F238E27FC236}">
                <a16:creationId xmlns:a16="http://schemas.microsoft.com/office/drawing/2014/main" id="{C98EEBF5-C683-497F-820D-DCBC9E7FC2E9}"/>
              </a:ext>
            </a:extLst>
          </p:cNvPr>
          <p:cNvSpPr>
            <a:spLocks noGrp="1"/>
          </p:cNvSpPr>
          <p:nvPr>
            <p:ph type="title"/>
          </p:nvPr>
        </p:nvSpPr>
        <p:spPr/>
        <p:txBody>
          <a:bodyPr/>
          <a:lstStyle/>
          <a:p>
            <a:r>
              <a:rPr lang="en-US" altLang="zh-CN" b="1" dirty="0"/>
              <a:t>Semaphores</a:t>
            </a:r>
            <a:endParaRPr lang="zh-CN" altLang="en-US" dirty="0"/>
          </a:p>
        </p:txBody>
      </p:sp>
      <p:sp>
        <p:nvSpPr>
          <p:cNvPr id="2" name="灯片编号占位符 1">
            <a:extLst>
              <a:ext uri="{FF2B5EF4-FFF2-40B4-BE49-F238E27FC236}">
                <a16:creationId xmlns:a16="http://schemas.microsoft.com/office/drawing/2014/main" id="{612524B0-6C48-42D9-833B-1EA8DC6DC44E}"/>
              </a:ext>
            </a:extLst>
          </p:cNvPr>
          <p:cNvSpPr>
            <a:spLocks noGrp="1"/>
          </p:cNvSpPr>
          <p:nvPr>
            <p:ph type="sldNum" sz="quarter" idx="12"/>
          </p:nvPr>
        </p:nvSpPr>
        <p:spPr/>
        <p:txBody>
          <a:bodyPr/>
          <a:lstStyle/>
          <a:p>
            <a:fld id="{838759A6-4310-42B8-8FEF-8113EE3D32AF}" type="slidenum">
              <a:rPr lang="zh-CN" altLang="en-US" smtClean="0"/>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4"/>
          <p:cNvSpPr>
            <a:spLocks noChangeArrowheads="1"/>
          </p:cNvSpPr>
          <p:nvPr/>
        </p:nvSpPr>
        <p:spPr bwMode="auto">
          <a:xfrm>
            <a:off x="1131757" y="967800"/>
            <a:ext cx="9968459"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dirty="0">
                <a:ea typeface="宋体" pitchFamily="2" charset="-122"/>
              </a:rPr>
              <a:t>临界区的互斥可通过信号量实现（</a:t>
            </a:r>
            <a:r>
              <a:rPr lang="en-US" altLang="zh-CN" sz="2400" dirty="0">
                <a:ea typeface="宋体" pitchFamily="2" charset="-122"/>
              </a:rPr>
              <a:t>binary semaphore</a:t>
            </a:r>
            <a:r>
              <a:rPr lang="zh-CN" altLang="en-US" sz="2400" dirty="0">
                <a:ea typeface="宋体" pitchFamily="2" charset="-122"/>
              </a:rPr>
              <a:t>，取值</a:t>
            </a:r>
            <a:r>
              <a:rPr lang="en-US" altLang="zh-CN" sz="2400" dirty="0">
                <a:ea typeface="宋体" pitchFamily="2" charset="-122"/>
              </a:rPr>
              <a:t>0</a:t>
            </a:r>
            <a:r>
              <a:rPr lang="zh-CN" altLang="en-US" sz="2400" dirty="0">
                <a:ea typeface="宋体" pitchFamily="2" charset="-122"/>
              </a:rPr>
              <a:t>或</a:t>
            </a:r>
            <a:r>
              <a:rPr lang="en-US" altLang="zh-CN" sz="2400" dirty="0">
                <a:ea typeface="宋体" pitchFamily="2" charset="-122"/>
              </a:rPr>
              <a:t>1), </a:t>
            </a:r>
          </a:p>
          <a:p>
            <a:endParaRPr lang="en-US" altLang="zh-CN" sz="2400" dirty="0">
              <a:ea typeface="宋体" pitchFamily="2" charset="-122"/>
            </a:endParaRPr>
          </a:p>
          <a:p>
            <a:r>
              <a:rPr lang="en-US" altLang="zh-CN" sz="2400" dirty="0">
                <a:ea typeface="宋体" pitchFamily="2" charset="-122"/>
              </a:rPr>
              <a:t>Process 1 		Process 2 		Process 3</a:t>
            </a:r>
          </a:p>
          <a:p>
            <a:r>
              <a:rPr lang="en-US" altLang="zh-CN" sz="2400" dirty="0">
                <a:ea typeface="宋体" pitchFamily="2" charset="-122"/>
              </a:rPr>
              <a:t>Noncritical section 	Noncritical section 	Noncritical section</a:t>
            </a:r>
          </a:p>
          <a:p>
            <a:r>
              <a:rPr lang="en-US" altLang="zh-CN" sz="2400" dirty="0">
                <a:ea typeface="宋体" pitchFamily="2" charset="-122"/>
              </a:rPr>
              <a:t>	. 			. 			. </a:t>
            </a:r>
          </a:p>
          <a:p>
            <a:r>
              <a:rPr lang="en-US" altLang="zh-CN" sz="2400" dirty="0">
                <a:ea typeface="宋体" pitchFamily="2" charset="-122"/>
              </a:rPr>
              <a:t>	. 			. 			. </a:t>
            </a:r>
          </a:p>
          <a:p>
            <a:r>
              <a:rPr lang="en-US" altLang="zh-CN" sz="2400" dirty="0">
                <a:ea typeface="宋体" pitchFamily="2" charset="-122"/>
              </a:rPr>
              <a:t>	.			. 			.</a:t>
            </a:r>
          </a:p>
          <a:p>
            <a:r>
              <a:rPr lang="en-US" altLang="zh-CN" sz="2400" dirty="0">
                <a:solidFill>
                  <a:schemeClr val="accent2"/>
                </a:solidFill>
                <a:ea typeface="宋体" pitchFamily="2" charset="-122"/>
              </a:rPr>
              <a:t>P(s) 			P(s) 			P(s)</a:t>
            </a:r>
          </a:p>
          <a:p>
            <a:r>
              <a:rPr lang="en-US" altLang="zh-CN" sz="2400" dirty="0">
                <a:ea typeface="宋体" pitchFamily="2" charset="-122"/>
              </a:rPr>
              <a:t>     Critical section 	    Critical section 	     Critical section</a:t>
            </a:r>
          </a:p>
          <a:p>
            <a:r>
              <a:rPr lang="en-US" altLang="zh-CN" sz="2400" dirty="0">
                <a:solidFill>
                  <a:schemeClr val="accent2"/>
                </a:solidFill>
                <a:ea typeface="宋体" pitchFamily="2" charset="-122"/>
              </a:rPr>
              <a:t>V(s) 			V(s) 			V(s)</a:t>
            </a:r>
          </a:p>
          <a:p>
            <a:r>
              <a:rPr lang="en-US" altLang="zh-CN" sz="2400" dirty="0">
                <a:ea typeface="宋体" pitchFamily="2" charset="-122"/>
              </a:rPr>
              <a:t>	. 			. 			. </a:t>
            </a:r>
          </a:p>
          <a:p>
            <a:r>
              <a:rPr lang="en-US" altLang="zh-CN" sz="2400" dirty="0">
                <a:ea typeface="宋体" pitchFamily="2" charset="-122"/>
              </a:rPr>
              <a:t>	. 			. 			. </a:t>
            </a:r>
          </a:p>
          <a:p>
            <a:r>
              <a:rPr lang="en-US" altLang="zh-CN" sz="2400" dirty="0">
                <a:ea typeface="宋体" pitchFamily="2" charset="-122"/>
              </a:rPr>
              <a:t>	. 			. 			.</a:t>
            </a:r>
          </a:p>
          <a:p>
            <a:r>
              <a:rPr lang="en-US" altLang="zh-CN" sz="2400" dirty="0">
                <a:ea typeface="宋体" pitchFamily="2" charset="-122"/>
              </a:rPr>
              <a:t>Noncritical section 	Noncritical section 	Noncritical section</a:t>
            </a:r>
          </a:p>
        </p:txBody>
      </p:sp>
      <p:sp>
        <p:nvSpPr>
          <p:cNvPr id="2" name="灯片编号占位符 1">
            <a:extLst>
              <a:ext uri="{FF2B5EF4-FFF2-40B4-BE49-F238E27FC236}">
                <a16:creationId xmlns:a16="http://schemas.microsoft.com/office/drawing/2014/main" id="{10FE1AE6-AE12-4F7A-89EF-91A37298FDA4}"/>
              </a:ext>
            </a:extLst>
          </p:cNvPr>
          <p:cNvSpPr>
            <a:spLocks noGrp="1"/>
          </p:cNvSpPr>
          <p:nvPr>
            <p:ph type="sldNum" sz="quarter" idx="12"/>
          </p:nvPr>
        </p:nvSpPr>
        <p:spPr/>
        <p:txBody>
          <a:bodyPr/>
          <a:lstStyle/>
          <a:p>
            <a:fld id="{838759A6-4310-42B8-8FEF-8113EE3D32AF}" type="slidenum">
              <a:rPr lang="zh-CN" altLang="en-US" smtClean="0"/>
              <a:t>18</a:t>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4"/>
          <p:cNvSpPr>
            <a:spLocks noChangeArrowheads="1"/>
          </p:cNvSpPr>
          <p:nvPr/>
        </p:nvSpPr>
        <p:spPr bwMode="auto">
          <a:xfrm>
            <a:off x="966865" y="1596026"/>
            <a:ext cx="1011086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endParaRPr lang="en-US" altLang="zh-CN" sz="2400" b="1" dirty="0">
              <a:ea typeface="宋体" pitchFamily="2" charset="-122"/>
            </a:endParaRPr>
          </a:p>
          <a:p>
            <a:r>
              <a:rPr lang="zh-CN" altLang="en-US" sz="2400" dirty="0">
                <a:ea typeface="宋体" pitchFamily="2" charset="-122"/>
              </a:rPr>
              <a:t>提供存取共享资源的一组过程</a:t>
            </a:r>
            <a:r>
              <a:rPr lang="en-US" altLang="zh-CN" sz="2400" dirty="0">
                <a:ea typeface="宋体" pitchFamily="2" charset="-122"/>
              </a:rPr>
              <a:t>. </a:t>
            </a:r>
            <a:r>
              <a:rPr lang="zh-CN" altLang="en-US" sz="2400" dirty="0">
                <a:ea typeface="宋体" pitchFamily="2" charset="-122"/>
              </a:rPr>
              <a:t>在任何时刻只有一个</a:t>
            </a:r>
            <a:r>
              <a:rPr lang="en-US" altLang="zh-CN" sz="2400" dirty="0">
                <a:ea typeface="宋体" pitchFamily="2" charset="-122"/>
              </a:rPr>
              <a:t>monitor procedure</a:t>
            </a:r>
            <a:r>
              <a:rPr lang="zh-CN" altLang="en-US" sz="2400" dirty="0">
                <a:ea typeface="宋体" pitchFamily="2" charset="-122"/>
              </a:rPr>
              <a:t>能访问共享资源</a:t>
            </a:r>
            <a:r>
              <a:rPr lang="en-US" altLang="zh-CN" sz="2400" dirty="0">
                <a:ea typeface="宋体" pitchFamily="2" charset="-122"/>
              </a:rPr>
              <a:t>. </a:t>
            </a:r>
            <a:r>
              <a:rPr lang="zh-CN" altLang="en-US" sz="2400" dirty="0">
                <a:ea typeface="宋体" pitchFamily="2" charset="-122"/>
              </a:rPr>
              <a:t>可用信号量或锁实现</a:t>
            </a:r>
            <a:r>
              <a:rPr lang="en-US" altLang="zh-CN" sz="2400" dirty="0">
                <a:ea typeface="宋体" pitchFamily="2" charset="-122"/>
              </a:rPr>
              <a:t>, i.e.,</a:t>
            </a:r>
          </a:p>
          <a:p>
            <a:r>
              <a:rPr lang="en-US" altLang="zh-CN" sz="2400" b="1" dirty="0">
                <a:ea typeface="宋体" pitchFamily="2" charset="-122"/>
              </a:rPr>
              <a:t>		</a:t>
            </a:r>
            <a:r>
              <a:rPr lang="en-US" altLang="zh-CN" sz="2400" b="1" dirty="0">
                <a:solidFill>
                  <a:schemeClr val="accent2"/>
                </a:solidFill>
                <a:ea typeface="宋体" pitchFamily="2" charset="-122"/>
              </a:rPr>
              <a:t>monitor_proc1()</a:t>
            </a:r>
          </a:p>
          <a:p>
            <a:r>
              <a:rPr lang="en-US" altLang="zh-CN" sz="2400" b="1" dirty="0">
                <a:solidFill>
                  <a:schemeClr val="accent2"/>
                </a:solidFill>
                <a:ea typeface="宋体" pitchFamily="2" charset="-122"/>
              </a:rPr>
              <a:t>		{</a:t>
            </a:r>
          </a:p>
          <a:p>
            <a:r>
              <a:rPr lang="en-US" altLang="zh-CN" sz="2400" b="1" dirty="0">
                <a:solidFill>
                  <a:schemeClr val="accent2"/>
                </a:solidFill>
                <a:ea typeface="宋体" pitchFamily="2" charset="-122"/>
              </a:rPr>
              <a:t>		lock(x);</a:t>
            </a:r>
          </a:p>
          <a:p>
            <a:r>
              <a:rPr lang="en-US" altLang="zh-CN" sz="2400" b="1" dirty="0">
                <a:solidFill>
                  <a:schemeClr val="accent2"/>
                </a:solidFill>
                <a:ea typeface="宋体" pitchFamily="2" charset="-122"/>
              </a:rPr>
              <a:t>			</a:t>
            </a:r>
            <a:r>
              <a:rPr lang="en-US" altLang="zh-CN" sz="2400" b="1" dirty="0">
                <a:ea typeface="宋体" pitchFamily="2" charset="-122"/>
              </a:rPr>
              <a:t>.</a:t>
            </a:r>
          </a:p>
          <a:p>
            <a:r>
              <a:rPr lang="en-US" altLang="zh-CN" sz="2400" b="1" dirty="0">
                <a:ea typeface="宋体" pitchFamily="2" charset="-122"/>
              </a:rPr>
              <a:t>		monitor body</a:t>
            </a:r>
          </a:p>
          <a:p>
            <a:r>
              <a:rPr lang="en-US" altLang="zh-CN" sz="2400" b="1" dirty="0">
                <a:ea typeface="宋体" pitchFamily="2" charset="-122"/>
              </a:rPr>
              <a:t>			.</a:t>
            </a:r>
          </a:p>
          <a:p>
            <a:r>
              <a:rPr lang="en-US" altLang="zh-CN" sz="2400" b="1" dirty="0">
                <a:solidFill>
                  <a:schemeClr val="accent2"/>
                </a:solidFill>
                <a:ea typeface="宋体" pitchFamily="2" charset="-122"/>
              </a:rPr>
              <a:t>		unlock(x);</a:t>
            </a:r>
          </a:p>
          <a:p>
            <a:r>
              <a:rPr lang="en-US" altLang="zh-CN" sz="2400" b="1" dirty="0">
                <a:solidFill>
                  <a:schemeClr val="accent2"/>
                </a:solidFill>
                <a:ea typeface="宋体" pitchFamily="2" charset="-122"/>
              </a:rPr>
              <a:t>		return;</a:t>
            </a:r>
          </a:p>
          <a:p>
            <a:r>
              <a:rPr lang="en-US" altLang="zh-CN" sz="2400" b="1" dirty="0">
                <a:solidFill>
                  <a:schemeClr val="accent2"/>
                </a:solidFill>
                <a:ea typeface="宋体" pitchFamily="2" charset="-122"/>
              </a:rPr>
              <a:t>		}</a:t>
            </a:r>
          </a:p>
        </p:txBody>
      </p:sp>
      <p:sp>
        <p:nvSpPr>
          <p:cNvPr id="3" name="标题 2">
            <a:extLst>
              <a:ext uri="{FF2B5EF4-FFF2-40B4-BE49-F238E27FC236}">
                <a16:creationId xmlns:a16="http://schemas.microsoft.com/office/drawing/2014/main" id="{853D6C8C-A08F-4F45-9D06-DC4ADF619A47}"/>
              </a:ext>
            </a:extLst>
          </p:cNvPr>
          <p:cNvSpPr>
            <a:spLocks noGrp="1"/>
          </p:cNvSpPr>
          <p:nvPr>
            <p:ph type="title"/>
          </p:nvPr>
        </p:nvSpPr>
        <p:spPr/>
        <p:txBody>
          <a:bodyPr/>
          <a:lstStyle/>
          <a:p>
            <a:r>
              <a:rPr lang="en-US" altLang="zh-CN" b="1" dirty="0"/>
              <a:t>Monitor</a:t>
            </a:r>
            <a:endParaRPr lang="zh-CN" altLang="en-US" dirty="0"/>
          </a:p>
        </p:txBody>
      </p:sp>
      <p:sp>
        <p:nvSpPr>
          <p:cNvPr id="2" name="灯片编号占位符 1">
            <a:extLst>
              <a:ext uri="{FF2B5EF4-FFF2-40B4-BE49-F238E27FC236}">
                <a16:creationId xmlns:a16="http://schemas.microsoft.com/office/drawing/2014/main" id="{86BFEE92-FF7D-428C-A948-3DD85C4CA56A}"/>
              </a:ext>
            </a:extLst>
          </p:cNvPr>
          <p:cNvSpPr>
            <a:spLocks noGrp="1"/>
          </p:cNvSpPr>
          <p:nvPr>
            <p:ph type="sldNum" sz="quarter" idx="12"/>
          </p:nvPr>
        </p:nvSpPr>
        <p:spPr/>
        <p:txBody>
          <a:bodyPr/>
          <a:lstStyle/>
          <a:p>
            <a:fld id="{838759A6-4310-42B8-8FEF-8113EE3D32AF}" type="slidenum">
              <a:rPr lang="zh-CN" altLang="en-US" smtClean="0"/>
              <a:t>19</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dirty="0"/>
              <a:t>Content</a:t>
            </a:r>
          </a:p>
        </p:txBody>
      </p:sp>
      <p:sp>
        <p:nvSpPr>
          <p:cNvPr id="4" name="内容占位符 3"/>
          <p:cNvSpPr>
            <a:spLocks noGrp="1"/>
          </p:cNvSpPr>
          <p:nvPr>
            <p:ph idx="1"/>
          </p:nvPr>
        </p:nvSpPr>
        <p:spPr/>
        <p:txBody>
          <a:bodyPr>
            <a:normAutofit/>
          </a:bodyPr>
          <a:lstStyle/>
          <a:p>
            <a:r>
              <a:rPr lang="en-US" dirty="0"/>
              <a:t>Introduction</a:t>
            </a:r>
          </a:p>
          <a:p>
            <a:r>
              <a:rPr lang="en-US" dirty="0" err="1"/>
              <a:t>Cilk</a:t>
            </a:r>
            <a:endParaRPr lang="en-US" dirty="0"/>
          </a:p>
          <a:p>
            <a:r>
              <a:rPr lang="en-US" dirty="0"/>
              <a:t>TBB</a:t>
            </a:r>
          </a:p>
          <a:p>
            <a:r>
              <a:rPr lang="en-US" dirty="0" err="1"/>
              <a:t>OpenMP</a:t>
            </a:r>
            <a:endParaRPr lang="en-US" dirty="0"/>
          </a:p>
        </p:txBody>
      </p:sp>
      <p:sp>
        <p:nvSpPr>
          <p:cNvPr id="2" name="灯片编号占位符 1">
            <a:extLst>
              <a:ext uri="{FF2B5EF4-FFF2-40B4-BE49-F238E27FC236}">
                <a16:creationId xmlns:a16="http://schemas.microsoft.com/office/drawing/2014/main" id="{A5F6C5E4-A427-4DA5-B352-0FB9634174FF}"/>
              </a:ext>
            </a:extLst>
          </p:cNvPr>
          <p:cNvSpPr>
            <a:spLocks noGrp="1"/>
          </p:cNvSpPr>
          <p:nvPr>
            <p:ph type="sldNum" sz="quarter" idx="12"/>
          </p:nvPr>
        </p:nvSpPr>
        <p:spPr/>
        <p:txBody>
          <a:bodyPr/>
          <a:lstStyle/>
          <a:p>
            <a:fld id="{838759A6-4310-42B8-8FEF-8113EE3D32AF}" type="slidenum">
              <a:rPr lang="zh-CN" altLang="en-US" smtClean="0"/>
              <a:t>2</a:t>
            </a:fld>
            <a:endParaRPr lang="zh-CN" altLang="en-US"/>
          </a:p>
        </p:txBody>
      </p:sp>
    </p:spTree>
    <p:extLst>
      <p:ext uri="{BB962C8B-B14F-4D97-AF65-F5344CB8AC3E}">
        <p14:creationId xmlns:p14="http://schemas.microsoft.com/office/powerpoint/2010/main" val="1854498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5" name="Rectangle 4"/>
          <p:cNvSpPr>
            <a:spLocks noChangeArrowheads="1"/>
          </p:cNvSpPr>
          <p:nvPr/>
        </p:nvSpPr>
        <p:spPr bwMode="auto">
          <a:xfrm>
            <a:off x="1101776" y="1905001"/>
            <a:ext cx="995346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dirty="0">
                <a:ea typeface="宋体" pitchFamily="2" charset="-122"/>
              </a:rPr>
              <a:t>Often, a critical section is to be executed if a specific global</a:t>
            </a:r>
          </a:p>
          <a:p>
            <a:r>
              <a:rPr lang="en-US" altLang="zh-CN" sz="2400" dirty="0">
                <a:ea typeface="宋体" pitchFamily="2" charset="-122"/>
              </a:rPr>
              <a:t>condition exists; for example, if a certain value of a variable has been reached.</a:t>
            </a:r>
          </a:p>
          <a:p>
            <a:endParaRPr lang="en-US" altLang="zh-CN" sz="2400" dirty="0">
              <a:ea typeface="宋体" pitchFamily="2" charset="-122"/>
            </a:endParaRPr>
          </a:p>
          <a:p>
            <a:r>
              <a:rPr lang="en-US" altLang="zh-CN" sz="2400" dirty="0">
                <a:ea typeface="宋体" pitchFamily="2" charset="-122"/>
              </a:rPr>
              <a:t>With locks, the global variable would need to be examined at frequent intervals (“polled”) within a critical section.</a:t>
            </a:r>
          </a:p>
          <a:p>
            <a:endParaRPr lang="en-US" altLang="zh-CN" sz="2400" dirty="0">
              <a:ea typeface="宋体" pitchFamily="2" charset="-122"/>
            </a:endParaRPr>
          </a:p>
          <a:p>
            <a:r>
              <a:rPr lang="en-US" altLang="zh-CN" sz="2400" dirty="0">
                <a:ea typeface="宋体" pitchFamily="2" charset="-122"/>
              </a:rPr>
              <a:t>Very time-consuming and unproductive exercise.</a:t>
            </a:r>
          </a:p>
          <a:p>
            <a:endParaRPr lang="en-US" altLang="zh-CN" sz="2400" dirty="0">
              <a:ea typeface="宋体" pitchFamily="2" charset="-122"/>
            </a:endParaRPr>
          </a:p>
          <a:p>
            <a:r>
              <a:rPr lang="en-US" altLang="zh-CN" sz="2400" dirty="0">
                <a:ea typeface="宋体" pitchFamily="2" charset="-122"/>
              </a:rPr>
              <a:t>Can be overcome by introducing so-called </a:t>
            </a:r>
            <a:r>
              <a:rPr lang="en-US" altLang="zh-CN" sz="2400" i="1" dirty="0">
                <a:solidFill>
                  <a:srgbClr val="FF0000"/>
                </a:solidFill>
                <a:ea typeface="宋体" pitchFamily="2" charset="-122"/>
              </a:rPr>
              <a:t>condition variables</a:t>
            </a:r>
            <a:r>
              <a:rPr lang="en-US" altLang="zh-CN" sz="2400" dirty="0">
                <a:ea typeface="宋体" pitchFamily="2" charset="-122"/>
              </a:rPr>
              <a:t>.</a:t>
            </a:r>
          </a:p>
        </p:txBody>
      </p:sp>
      <p:sp>
        <p:nvSpPr>
          <p:cNvPr id="3" name="标题 2">
            <a:extLst>
              <a:ext uri="{FF2B5EF4-FFF2-40B4-BE49-F238E27FC236}">
                <a16:creationId xmlns:a16="http://schemas.microsoft.com/office/drawing/2014/main" id="{12119FB3-769C-40F0-9B4D-E38593BB7BA9}"/>
              </a:ext>
            </a:extLst>
          </p:cNvPr>
          <p:cNvSpPr>
            <a:spLocks noGrp="1"/>
          </p:cNvSpPr>
          <p:nvPr>
            <p:ph type="title"/>
          </p:nvPr>
        </p:nvSpPr>
        <p:spPr/>
        <p:txBody>
          <a:bodyPr/>
          <a:lstStyle/>
          <a:p>
            <a:r>
              <a:rPr lang="en-US" altLang="zh-CN" b="1" dirty="0"/>
              <a:t>Condition Variables</a:t>
            </a:r>
            <a:endParaRPr lang="zh-CN" altLang="en-US" dirty="0"/>
          </a:p>
        </p:txBody>
      </p:sp>
      <p:sp>
        <p:nvSpPr>
          <p:cNvPr id="2" name="灯片编号占位符 1">
            <a:extLst>
              <a:ext uri="{FF2B5EF4-FFF2-40B4-BE49-F238E27FC236}">
                <a16:creationId xmlns:a16="http://schemas.microsoft.com/office/drawing/2014/main" id="{00B4D2BB-B1D1-459F-B9BC-4F3CC298DA96}"/>
              </a:ext>
            </a:extLst>
          </p:cNvPr>
          <p:cNvSpPr>
            <a:spLocks noGrp="1"/>
          </p:cNvSpPr>
          <p:nvPr>
            <p:ph type="sldNum" sz="quarter" idx="12"/>
          </p:nvPr>
        </p:nvSpPr>
        <p:spPr/>
        <p:txBody>
          <a:bodyPr/>
          <a:lstStyle/>
          <a:p>
            <a:fld id="{838759A6-4310-42B8-8FEF-8113EE3D32AF}" type="slidenum">
              <a:rPr lang="zh-CN" altLang="en-US" smtClean="0"/>
              <a:t>20</a:t>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4"/>
          <p:cNvSpPr>
            <a:spLocks noChangeArrowheads="1"/>
          </p:cNvSpPr>
          <p:nvPr/>
        </p:nvSpPr>
        <p:spPr bwMode="auto">
          <a:xfrm>
            <a:off x="1823803" y="2569565"/>
            <a:ext cx="83058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en-US" altLang="zh-CN" sz="2800" b="1" dirty="0">
              <a:ea typeface="宋体" pitchFamily="2" charset="-122"/>
            </a:endParaRPr>
          </a:p>
          <a:p>
            <a:r>
              <a:rPr lang="zh-CN" altLang="en-US" sz="2800" dirty="0">
                <a:ea typeface="宋体" pitchFamily="2" charset="-122"/>
              </a:rPr>
              <a:t>共享变量可以用如下方式声明：</a:t>
            </a:r>
            <a:endParaRPr lang="en-US" altLang="zh-CN" sz="2800" dirty="0">
              <a:ea typeface="宋体" pitchFamily="2" charset="-122"/>
            </a:endParaRPr>
          </a:p>
          <a:p>
            <a:r>
              <a:rPr lang="en-US" altLang="zh-CN" sz="2800" dirty="0">
                <a:ea typeface="宋体" pitchFamily="2" charset="-122"/>
              </a:rPr>
              <a:t>		</a:t>
            </a:r>
          </a:p>
          <a:p>
            <a:r>
              <a:rPr lang="en-US" altLang="zh-CN" sz="2800" dirty="0">
                <a:ea typeface="宋体" pitchFamily="2" charset="-122"/>
              </a:rPr>
              <a:t>			</a:t>
            </a:r>
            <a:r>
              <a:rPr lang="en-US" altLang="zh-CN" sz="2800" b="1" dirty="0">
                <a:solidFill>
                  <a:schemeClr val="accent2"/>
                </a:solidFill>
                <a:ea typeface="宋体" pitchFamily="2" charset="-122"/>
              </a:rPr>
              <a:t>shared </a:t>
            </a:r>
            <a:r>
              <a:rPr lang="en-US" altLang="zh-CN" sz="2800" b="1" dirty="0" err="1">
                <a:solidFill>
                  <a:schemeClr val="accent2"/>
                </a:solidFill>
                <a:ea typeface="宋体" pitchFamily="2" charset="-122"/>
              </a:rPr>
              <a:t>int</a:t>
            </a:r>
            <a:r>
              <a:rPr lang="en-US" altLang="zh-CN" sz="2800" b="1" dirty="0">
                <a:solidFill>
                  <a:schemeClr val="accent2"/>
                </a:solidFill>
                <a:ea typeface="宋体" pitchFamily="2" charset="-122"/>
              </a:rPr>
              <a:t> x;</a:t>
            </a:r>
          </a:p>
        </p:txBody>
      </p:sp>
      <p:sp>
        <p:nvSpPr>
          <p:cNvPr id="2" name="标题 1">
            <a:extLst>
              <a:ext uri="{FF2B5EF4-FFF2-40B4-BE49-F238E27FC236}">
                <a16:creationId xmlns:a16="http://schemas.microsoft.com/office/drawing/2014/main" id="{4B5D28A8-E97E-462C-B814-E15BC9549BEB}"/>
              </a:ext>
            </a:extLst>
          </p:cNvPr>
          <p:cNvSpPr>
            <a:spLocks noGrp="1"/>
          </p:cNvSpPr>
          <p:nvPr>
            <p:ph type="title"/>
          </p:nvPr>
        </p:nvSpPr>
        <p:spPr/>
        <p:txBody>
          <a:bodyPr>
            <a:normAutofit/>
          </a:bodyPr>
          <a:lstStyle/>
          <a:p>
            <a:r>
              <a:rPr lang="en-US" altLang="zh-CN" b="1" dirty="0"/>
              <a:t>Language Constructs for Parallelism</a:t>
            </a:r>
            <a:br>
              <a:rPr lang="en-US" altLang="zh-CN" b="1" dirty="0"/>
            </a:br>
            <a:r>
              <a:rPr lang="en-US" altLang="zh-CN" b="1" dirty="0"/>
              <a:t>Shared Data</a:t>
            </a:r>
            <a:endParaRPr lang="zh-CN" altLang="en-US" dirty="0"/>
          </a:p>
        </p:txBody>
      </p:sp>
      <p:sp>
        <p:nvSpPr>
          <p:cNvPr id="3" name="灯片编号占位符 2">
            <a:extLst>
              <a:ext uri="{FF2B5EF4-FFF2-40B4-BE49-F238E27FC236}">
                <a16:creationId xmlns:a16="http://schemas.microsoft.com/office/drawing/2014/main" id="{2A16C492-1D1F-4905-8EF0-D0A9B3286D28}"/>
              </a:ext>
            </a:extLst>
          </p:cNvPr>
          <p:cNvSpPr>
            <a:spLocks noGrp="1"/>
          </p:cNvSpPr>
          <p:nvPr>
            <p:ph type="sldNum" sz="quarter" idx="12"/>
          </p:nvPr>
        </p:nvSpPr>
        <p:spPr/>
        <p:txBody>
          <a:bodyPr/>
          <a:lstStyle/>
          <a:p>
            <a:fld id="{838759A6-4310-42B8-8FEF-8113EE3D32AF}" type="slidenum">
              <a:rPr lang="zh-CN" altLang="en-US" smtClean="0"/>
              <a:t>21</a:t>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4"/>
          <p:cNvSpPr>
            <a:spLocks noChangeArrowheads="1"/>
          </p:cNvSpPr>
          <p:nvPr/>
        </p:nvSpPr>
        <p:spPr bwMode="auto">
          <a:xfrm>
            <a:off x="1191719" y="2366129"/>
            <a:ext cx="417720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dirty="0">
                <a:ea typeface="宋体" pitchFamily="2" charset="-122"/>
              </a:rPr>
              <a:t>指定并发语句</a:t>
            </a:r>
            <a:r>
              <a:rPr lang="en-US" altLang="zh-CN" sz="2400" dirty="0">
                <a:ea typeface="宋体" pitchFamily="2" charset="-122"/>
              </a:rPr>
              <a:t>:</a:t>
            </a:r>
          </a:p>
          <a:p>
            <a:endParaRPr lang="en-US" altLang="zh-CN" sz="2400" dirty="0">
              <a:solidFill>
                <a:schemeClr val="accent2"/>
              </a:solidFill>
              <a:ea typeface="宋体" pitchFamily="2" charset="-122"/>
            </a:endParaRPr>
          </a:p>
          <a:p>
            <a:r>
              <a:rPr lang="en-US" altLang="zh-CN" sz="2400" b="1" dirty="0">
                <a:solidFill>
                  <a:schemeClr val="accent2"/>
                </a:solidFill>
                <a:ea typeface="宋体" pitchFamily="2" charset="-122"/>
              </a:rPr>
              <a:t>	par {</a:t>
            </a:r>
          </a:p>
          <a:p>
            <a:r>
              <a:rPr lang="en-US" altLang="zh-CN" sz="2400" b="1" dirty="0">
                <a:solidFill>
                  <a:schemeClr val="accent2"/>
                </a:solidFill>
                <a:ea typeface="宋体" pitchFamily="2" charset="-122"/>
              </a:rPr>
              <a:t>		S</a:t>
            </a:r>
            <a:r>
              <a:rPr lang="en-US" altLang="zh-CN" sz="2400" b="1" baseline="-25000" dirty="0">
                <a:solidFill>
                  <a:schemeClr val="accent2"/>
                </a:solidFill>
                <a:ea typeface="宋体" pitchFamily="2" charset="-122"/>
              </a:rPr>
              <a:t>1</a:t>
            </a:r>
            <a:r>
              <a:rPr lang="en-US" altLang="zh-CN" sz="2400" b="1" dirty="0">
                <a:solidFill>
                  <a:schemeClr val="accent2"/>
                </a:solidFill>
                <a:ea typeface="宋体" pitchFamily="2" charset="-122"/>
              </a:rPr>
              <a:t>;</a:t>
            </a:r>
          </a:p>
          <a:p>
            <a:r>
              <a:rPr lang="en-US" altLang="zh-CN" sz="2400" b="1" dirty="0">
                <a:solidFill>
                  <a:schemeClr val="accent2"/>
                </a:solidFill>
                <a:ea typeface="宋体" pitchFamily="2" charset="-122"/>
              </a:rPr>
              <a:t>		S</a:t>
            </a:r>
            <a:r>
              <a:rPr lang="en-US" altLang="zh-CN" sz="2400" b="1" baseline="-25000" dirty="0">
                <a:solidFill>
                  <a:schemeClr val="accent2"/>
                </a:solidFill>
                <a:ea typeface="宋体" pitchFamily="2" charset="-122"/>
              </a:rPr>
              <a:t>2</a:t>
            </a:r>
            <a:r>
              <a:rPr lang="en-US" altLang="zh-CN" sz="2400" b="1" dirty="0">
                <a:solidFill>
                  <a:schemeClr val="accent2"/>
                </a:solidFill>
                <a:ea typeface="宋体" pitchFamily="2" charset="-122"/>
              </a:rPr>
              <a:t>;</a:t>
            </a:r>
          </a:p>
          <a:p>
            <a:r>
              <a:rPr lang="en-US" altLang="zh-CN" sz="2400" b="1" dirty="0">
                <a:solidFill>
                  <a:schemeClr val="accent2"/>
                </a:solidFill>
                <a:ea typeface="宋体" pitchFamily="2" charset="-122"/>
              </a:rPr>
              <a:t>		.</a:t>
            </a:r>
          </a:p>
          <a:p>
            <a:r>
              <a:rPr lang="en-US" altLang="zh-CN" sz="2400" b="1" dirty="0">
                <a:solidFill>
                  <a:schemeClr val="accent2"/>
                </a:solidFill>
                <a:ea typeface="宋体" pitchFamily="2" charset="-122"/>
              </a:rPr>
              <a:t>		.</a:t>
            </a:r>
          </a:p>
          <a:p>
            <a:r>
              <a:rPr lang="en-US" altLang="zh-CN" sz="2400" b="1" dirty="0">
                <a:solidFill>
                  <a:schemeClr val="accent2"/>
                </a:solidFill>
                <a:ea typeface="宋体" pitchFamily="2" charset="-122"/>
              </a:rPr>
              <a:t>		S</a:t>
            </a:r>
            <a:r>
              <a:rPr lang="en-US" altLang="zh-CN" sz="2400" b="1" baseline="-25000" dirty="0">
                <a:solidFill>
                  <a:schemeClr val="accent2"/>
                </a:solidFill>
                <a:ea typeface="宋体" pitchFamily="2" charset="-122"/>
              </a:rPr>
              <a:t>n</a:t>
            </a:r>
            <a:r>
              <a:rPr lang="en-US" altLang="zh-CN" sz="2400" b="1" dirty="0">
                <a:solidFill>
                  <a:schemeClr val="accent2"/>
                </a:solidFill>
                <a:ea typeface="宋体" pitchFamily="2" charset="-122"/>
              </a:rPr>
              <a:t>;</a:t>
            </a:r>
          </a:p>
          <a:p>
            <a:r>
              <a:rPr lang="en-US" altLang="zh-CN" sz="2400" b="1" dirty="0">
                <a:solidFill>
                  <a:schemeClr val="accent2"/>
                </a:solidFill>
                <a:ea typeface="宋体" pitchFamily="2" charset="-122"/>
              </a:rPr>
              <a:t>	}</a:t>
            </a:r>
          </a:p>
        </p:txBody>
      </p:sp>
      <p:sp>
        <p:nvSpPr>
          <p:cNvPr id="36" name="Rectangle 37"/>
          <p:cNvSpPr/>
          <p:nvPr/>
        </p:nvSpPr>
        <p:spPr>
          <a:xfrm>
            <a:off x="6429375" y="2670176"/>
            <a:ext cx="381000" cy="517525"/>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400" dirty="0"/>
              <a:t>…</a:t>
            </a:r>
          </a:p>
        </p:txBody>
      </p:sp>
      <p:cxnSp>
        <p:nvCxnSpPr>
          <p:cNvPr id="37" name="Straight Arrow Connector 38"/>
          <p:cNvCxnSpPr/>
          <p:nvPr/>
        </p:nvCxnSpPr>
        <p:spPr>
          <a:xfrm>
            <a:off x="5765800" y="3155950"/>
            <a:ext cx="0" cy="50165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9"/>
          <p:cNvSpPr txBox="1">
            <a:spLocks noChangeArrowheads="1"/>
          </p:cNvSpPr>
          <p:nvPr/>
        </p:nvSpPr>
        <p:spPr bwMode="auto">
          <a:xfrm rot="-5400000">
            <a:off x="5564188" y="2820988"/>
            <a:ext cx="3905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Time</a:t>
            </a:r>
          </a:p>
        </p:txBody>
      </p:sp>
      <p:sp>
        <p:nvSpPr>
          <p:cNvPr id="39" name="Rectangle 40"/>
          <p:cNvSpPr/>
          <p:nvPr/>
        </p:nvSpPr>
        <p:spPr>
          <a:xfrm>
            <a:off x="6427788" y="3444876"/>
            <a:ext cx="381000" cy="517525"/>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400" dirty="0"/>
              <a:t>S1</a:t>
            </a:r>
          </a:p>
        </p:txBody>
      </p:sp>
      <p:sp>
        <p:nvSpPr>
          <p:cNvPr id="40" name="Rectangle 41"/>
          <p:cNvSpPr/>
          <p:nvPr/>
        </p:nvSpPr>
        <p:spPr>
          <a:xfrm>
            <a:off x="7239000" y="3444876"/>
            <a:ext cx="381000" cy="517525"/>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400" dirty="0"/>
              <a:t>S2</a:t>
            </a:r>
          </a:p>
        </p:txBody>
      </p:sp>
      <p:sp>
        <p:nvSpPr>
          <p:cNvPr id="41" name="Rectangle 42"/>
          <p:cNvSpPr/>
          <p:nvPr/>
        </p:nvSpPr>
        <p:spPr>
          <a:xfrm>
            <a:off x="8032750" y="3443289"/>
            <a:ext cx="381000" cy="517525"/>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400" dirty="0"/>
              <a:t>…</a:t>
            </a:r>
          </a:p>
        </p:txBody>
      </p:sp>
      <p:sp>
        <p:nvSpPr>
          <p:cNvPr id="42" name="Rectangle 43"/>
          <p:cNvSpPr/>
          <p:nvPr/>
        </p:nvSpPr>
        <p:spPr>
          <a:xfrm>
            <a:off x="8839200" y="3444876"/>
            <a:ext cx="381000" cy="517525"/>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400" dirty="0"/>
              <a:t>Sn</a:t>
            </a:r>
          </a:p>
        </p:txBody>
      </p:sp>
      <p:sp>
        <p:nvSpPr>
          <p:cNvPr id="43" name="Isosceles Triangle 44"/>
          <p:cNvSpPr/>
          <p:nvPr/>
        </p:nvSpPr>
        <p:spPr>
          <a:xfrm rot="10800000">
            <a:off x="6429375" y="4800600"/>
            <a:ext cx="381000" cy="533400"/>
          </a:xfrm>
          <a:prstGeom prst="triangle">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zh-CN" altLang="zh-CN">
              <a:solidFill>
                <a:srgbClr val="FFFFFF"/>
              </a:solidFill>
              <a:ea typeface="宋体" panose="02010600030101010101" pitchFamily="2" charset="-122"/>
            </a:endParaRPr>
          </a:p>
        </p:txBody>
      </p:sp>
      <p:sp>
        <p:nvSpPr>
          <p:cNvPr id="44" name="Rectangle 45"/>
          <p:cNvSpPr/>
          <p:nvPr/>
        </p:nvSpPr>
        <p:spPr>
          <a:xfrm>
            <a:off x="6429375" y="4283076"/>
            <a:ext cx="381000" cy="517525"/>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400" dirty="0"/>
              <a:t>…</a:t>
            </a:r>
          </a:p>
        </p:txBody>
      </p:sp>
      <p:cxnSp>
        <p:nvCxnSpPr>
          <p:cNvPr id="45" name="Straight Arrow Connector 33"/>
          <p:cNvCxnSpPr>
            <a:stCxn id="36" idx="2"/>
            <a:endCxn id="39" idx="0"/>
          </p:cNvCxnSpPr>
          <p:nvPr/>
        </p:nvCxnSpPr>
        <p:spPr>
          <a:xfrm flipH="1">
            <a:off x="6618289" y="3187701"/>
            <a:ext cx="1587" cy="257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7"/>
          <p:cNvCxnSpPr>
            <a:stCxn id="36" idx="2"/>
          </p:cNvCxnSpPr>
          <p:nvPr/>
        </p:nvCxnSpPr>
        <p:spPr>
          <a:xfrm>
            <a:off x="6619876" y="3187700"/>
            <a:ext cx="809625" cy="255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9"/>
          <p:cNvCxnSpPr>
            <a:stCxn id="36" idx="2"/>
            <a:endCxn id="41" idx="0"/>
          </p:cNvCxnSpPr>
          <p:nvPr/>
        </p:nvCxnSpPr>
        <p:spPr>
          <a:xfrm>
            <a:off x="6619876" y="3187700"/>
            <a:ext cx="1603375" cy="255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51"/>
          <p:cNvCxnSpPr>
            <a:stCxn id="36" idx="2"/>
            <a:endCxn id="42" idx="0"/>
          </p:cNvCxnSpPr>
          <p:nvPr/>
        </p:nvCxnSpPr>
        <p:spPr>
          <a:xfrm>
            <a:off x="6619876" y="3187701"/>
            <a:ext cx="2409825" cy="257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55"/>
          <p:cNvCxnSpPr>
            <a:stCxn id="39" idx="2"/>
            <a:endCxn id="44" idx="0"/>
          </p:cNvCxnSpPr>
          <p:nvPr/>
        </p:nvCxnSpPr>
        <p:spPr>
          <a:xfrm>
            <a:off x="6618289" y="3962401"/>
            <a:ext cx="1587" cy="3206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58"/>
          <p:cNvCxnSpPr>
            <a:stCxn id="42" idx="2"/>
          </p:cNvCxnSpPr>
          <p:nvPr/>
        </p:nvCxnSpPr>
        <p:spPr>
          <a:xfrm flipH="1">
            <a:off x="6618288" y="3962401"/>
            <a:ext cx="2411412" cy="3206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60"/>
          <p:cNvCxnSpPr>
            <a:stCxn id="41" idx="2"/>
          </p:cNvCxnSpPr>
          <p:nvPr/>
        </p:nvCxnSpPr>
        <p:spPr>
          <a:xfrm flipH="1">
            <a:off x="6619876" y="3960813"/>
            <a:ext cx="1603375" cy="3222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62"/>
          <p:cNvCxnSpPr>
            <a:endCxn id="44" idx="0"/>
          </p:cNvCxnSpPr>
          <p:nvPr/>
        </p:nvCxnSpPr>
        <p:spPr>
          <a:xfrm flipH="1">
            <a:off x="6619875" y="3967163"/>
            <a:ext cx="801688" cy="3159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Rectangle 4095"/>
          <p:cNvSpPr/>
          <p:nvPr/>
        </p:nvSpPr>
        <p:spPr>
          <a:xfrm>
            <a:off x="6934200" y="4487863"/>
            <a:ext cx="2667000" cy="23971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Shared Address Space</a:t>
            </a:r>
          </a:p>
        </p:txBody>
      </p:sp>
      <p:cxnSp>
        <p:nvCxnSpPr>
          <p:cNvPr id="54" name="Straight Arrow Connector 4110"/>
          <p:cNvCxnSpPr>
            <a:endCxn id="39" idx="3"/>
          </p:cNvCxnSpPr>
          <p:nvPr/>
        </p:nvCxnSpPr>
        <p:spPr>
          <a:xfrm flipH="1">
            <a:off x="6808788" y="3702050"/>
            <a:ext cx="2159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4112"/>
          <p:cNvCxnSpPr/>
          <p:nvPr/>
        </p:nvCxnSpPr>
        <p:spPr>
          <a:xfrm>
            <a:off x="7021513" y="3708401"/>
            <a:ext cx="0" cy="7794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84"/>
          <p:cNvCxnSpPr/>
          <p:nvPr/>
        </p:nvCxnSpPr>
        <p:spPr>
          <a:xfrm flipH="1">
            <a:off x="7620000" y="3708400"/>
            <a:ext cx="2159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85"/>
          <p:cNvCxnSpPr/>
          <p:nvPr/>
        </p:nvCxnSpPr>
        <p:spPr>
          <a:xfrm>
            <a:off x="7832725" y="3714750"/>
            <a:ext cx="0" cy="7810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86"/>
          <p:cNvCxnSpPr/>
          <p:nvPr/>
        </p:nvCxnSpPr>
        <p:spPr>
          <a:xfrm flipH="1">
            <a:off x="8394700" y="3708400"/>
            <a:ext cx="2159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87"/>
          <p:cNvCxnSpPr/>
          <p:nvPr/>
        </p:nvCxnSpPr>
        <p:spPr>
          <a:xfrm>
            <a:off x="8607425" y="3714750"/>
            <a:ext cx="0" cy="7810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88"/>
          <p:cNvCxnSpPr/>
          <p:nvPr/>
        </p:nvCxnSpPr>
        <p:spPr>
          <a:xfrm flipH="1">
            <a:off x="9220200" y="3708400"/>
            <a:ext cx="2159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89"/>
          <p:cNvCxnSpPr/>
          <p:nvPr/>
        </p:nvCxnSpPr>
        <p:spPr>
          <a:xfrm>
            <a:off x="9432925" y="3714750"/>
            <a:ext cx="0" cy="7810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TextBox 106"/>
          <p:cNvSpPr txBox="1">
            <a:spLocks noChangeArrowheads="1"/>
          </p:cNvSpPr>
          <p:nvPr/>
        </p:nvSpPr>
        <p:spPr bwMode="auto">
          <a:xfrm>
            <a:off x="6932614" y="2840038"/>
            <a:ext cx="5476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Spawn</a:t>
            </a:r>
          </a:p>
        </p:txBody>
      </p:sp>
      <p:sp>
        <p:nvSpPr>
          <p:cNvPr id="65" name="TextBox 107"/>
          <p:cNvSpPr txBox="1">
            <a:spLocks noChangeArrowheads="1"/>
          </p:cNvSpPr>
          <p:nvPr/>
        </p:nvSpPr>
        <p:spPr bwMode="auto">
          <a:xfrm>
            <a:off x="6027738" y="4165600"/>
            <a:ext cx="3286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Join</a:t>
            </a:r>
          </a:p>
        </p:txBody>
      </p:sp>
      <p:sp>
        <p:nvSpPr>
          <p:cNvPr id="66" name="Rectangle 54"/>
          <p:cNvSpPr/>
          <p:nvPr/>
        </p:nvSpPr>
        <p:spPr>
          <a:xfrm>
            <a:off x="5945188" y="2578100"/>
            <a:ext cx="3884612" cy="2927350"/>
          </a:xfrm>
          <a:prstGeom prst="rect">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zh-CN" altLang="zh-CN">
              <a:solidFill>
                <a:srgbClr val="FFFFFF"/>
              </a:solidFill>
              <a:ea typeface="宋体" panose="02010600030101010101" pitchFamily="2" charset="-122"/>
            </a:endParaRPr>
          </a:p>
        </p:txBody>
      </p:sp>
      <p:sp>
        <p:nvSpPr>
          <p:cNvPr id="4" name="标题 3">
            <a:extLst>
              <a:ext uri="{FF2B5EF4-FFF2-40B4-BE49-F238E27FC236}">
                <a16:creationId xmlns:a16="http://schemas.microsoft.com/office/drawing/2014/main" id="{257717C5-A291-4660-A383-8A4193A8A561}"/>
              </a:ext>
            </a:extLst>
          </p:cNvPr>
          <p:cNvSpPr>
            <a:spLocks noGrp="1"/>
          </p:cNvSpPr>
          <p:nvPr>
            <p:ph type="title"/>
          </p:nvPr>
        </p:nvSpPr>
        <p:spPr/>
        <p:txBody>
          <a:bodyPr/>
          <a:lstStyle/>
          <a:p>
            <a:r>
              <a:rPr lang="en-US" altLang="zh-CN" b="1" dirty="0"/>
              <a:t>par Construct</a:t>
            </a:r>
            <a:endParaRPr lang="zh-CN" altLang="en-US" dirty="0"/>
          </a:p>
        </p:txBody>
      </p:sp>
      <p:sp>
        <p:nvSpPr>
          <p:cNvPr id="2" name="灯片编号占位符 1">
            <a:extLst>
              <a:ext uri="{FF2B5EF4-FFF2-40B4-BE49-F238E27FC236}">
                <a16:creationId xmlns:a16="http://schemas.microsoft.com/office/drawing/2014/main" id="{58F617F5-DB51-4089-872C-549FB589430C}"/>
              </a:ext>
            </a:extLst>
          </p:cNvPr>
          <p:cNvSpPr>
            <a:spLocks noGrp="1"/>
          </p:cNvSpPr>
          <p:nvPr>
            <p:ph type="sldNum" sz="quarter" idx="12"/>
          </p:nvPr>
        </p:nvSpPr>
        <p:spPr/>
        <p:txBody>
          <a:bodyPr/>
          <a:lstStyle/>
          <a:p>
            <a:fld id="{838759A6-4310-42B8-8FEF-8113EE3D32AF}" type="slidenum">
              <a:rPr lang="zh-CN" altLang="en-US" smtClean="0"/>
              <a:t>22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p:bldP spid="39" grpId="0" animBg="1"/>
      <p:bldP spid="40" grpId="0" animBg="1"/>
      <p:bldP spid="41" grpId="0" animBg="1"/>
      <p:bldP spid="42" grpId="0" animBg="1"/>
      <p:bldP spid="43" grpId="0" animBg="1"/>
      <p:bldP spid="44" grpId="0" animBg="1"/>
      <p:bldP spid="53" grpId="0" animBg="1"/>
      <p:bldP spid="64" grpId="0"/>
      <p:bldP spid="65" grpId="0"/>
      <p:bldP spid="6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4"/>
          <p:cNvSpPr>
            <a:spLocks noChangeArrowheads="1"/>
          </p:cNvSpPr>
          <p:nvPr/>
        </p:nvSpPr>
        <p:spPr bwMode="auto">
          <a:xfrm>
            <a:off x="1379095" y="1765093"/>
            <a:ext cx="933137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dirty="0">
                <a:ea typeface="宋体" pitchFamily="2" charset="-122"/>
              </a:rPr>
              <a:t>启动多个相似进程</a:t>
            </a:r>
            <a:r>
              <a:rPr lang="en-US" altLang="zh-CN" sz="2400" dirty="0">
                <a:ea typeface="宋体" pitchFamily="2" charset="-122"/>
              </a:rPr>
              <a:t>:</a:t>
            </a:r>
          </a:p>
          <a:p>
            <a:endParaRPr lang="en-US" altLang="zh-CN" sz="2400" dirty="0">
              <a:ea typeface="宋体" pitchFamily="2" charset="-122"/>
            </a:endParaRPr>
          </a:p>
          <a:p>
            <a:r>
              <a:rPr lang="en-US" altLang="zh-CN" sz="2400" b="1" dirty="0">
                <a:solidFill>
                  <a:schemeClr val="accent2"/>
                </a:solidFill>
                <a:ea typeface="宋体" pitchFamily="2" charset="-122"/>
              </a:rPr>
              <a:t>		</a:t>
            </a:r>
            <a:r>
              <a:rPr lang="en-US" altLang="zh-CN" sz="2400" b="1" dirty="0" err="1">
                <a:solidFill>
                  <a:schemeClr val="accent2"/>
                </a:solidFill>
                <a:ea typeface="宋体" pitchFamily="2" charset="-122"/>
              </a:rPr>
              <a:t>forall</a:t>
            </a:r>
            <a:r>
              <a:rPr lang="en-US" altLang="zh-CN" sz="2400" b="1" dirty="0">
                <a:solidFill>
                  <a:schemeClr val="accent2"/>
                </a:solidFill>
                <a:ea typeface="宋体" pitchFamily="2" charset="-122"/>
              </a:rPr>
              <a:t> (</a:t>
            </a:r>
            <a:r>
              <a:rPr lang="en-US" altLang="zh-CN" sz="2400" b="1" dirty="0" err="1">
                <a:solidFill>
                  <a:schemeClr val="accent2"/>
                </a:solidFill>
                <a:ea typeface="宋体" pitchFamily="2" charset="-122"/>
              </a:rPr>
              <a:t>i</a:t>
            </a:r>
            <a:r>
              <a:rPr lang="en-US" altLang="zh-CN" sz="2400" b="1" dirty="0">
                <a:solidFill>
                  <a:schemeClr val="accent2"/>
                </a:solidFill>
                <a:ea typeface="宋体" pitchFamily="2" charset="-122"/>
              </a:rPr>
              <a:t> = 0; </a:t>
            </a:r>
            <a:r>
              <a:rPr lang="en-US" altLang="zh-CN" sz="2400" b="1" dirty="0" err="1">
                <a:solidFill>
                  <a:schemeClr val="accent2"/>
                </a:solidFill>
                <a:ea typeface="宋体" pitchFamily="2" charset="-122"/>
              </a:rPr>
              <a:t>i</a:t>
            </a:r>
            <a:r>
              <a:rPr lang="en-US" altLang="zh-CN" sz="2400" b="1" dirty="0">
                <a:solidFill>
                  <a:schemeClr val="accent2"/>
                </a:solidFill>
                <a:ea typeface="宋体" pitchFamily="2" charset="-122"/>
              </a:rPr>
              <a:t> &lt; n; </a:t>
            </a:r>
            <a:r>
              <a:rPr lang="en-US" altLang="zh-CN" sz="2400" b="1" dirty="0" err="1">
                <a:solidFill>
                  <a:schemeClr val="accent2"/>
                </a:solidFill>
                <a:ea typeface="宋体" pitchFamily="2" charset="-122"/>
              </a:rPr>
              <a:t>i</a:t>
            </a:r>
            <a:r>
              <a:rPr lang="en-US" altLang="zh-CN" sz="2400" b="1" dirty="0">
                <a:solidFill>
                  <a:schemeClr val="accent2"/>
                </a:solidFill>
                <a:ea typeface="宋体" pitchFamily="2" charset="-122"/>
              </a:rPr>
              <a:t>++) {</a:t>
            </a:r>
          </a:p>
          <a:p>
            <a:r>
              <a:rPr lang="en-US" altLang="zh-CN" sz="2400" b="1" dirty="0">
                <a:solidFill>
                  <a:schemeClr val="accent2"/>
                </a:solidFill>
                <a:ea typeface="宋体" pitchFamily="2" charset="-122"/>
              </a:rPr>
              <a:t>			S</a:t>
            </a:r>
            <a:r>
              <a:rPr lang="en-US" altLang="zh-CN" sz="2400" b="1" baseline="-25000" dirty="0">
                <a:solidFill>
                  <a:schemeClr val="accent2"/>
                </a:solidFill>
                <a:ea typeface="宋体" pitchFamily="2" charset="-122"/>
              </a:rPr>
              <a:t>1</a:t>
            </a:r>
            <a:r>
              <a:rPr lang="en-US" altLang="zh-CN" sz="2400" b="1" dirty="0">
                <a:solidFill>
                  <a:schemeClr val="accent2"/>
                </a:solidFill>
                <a:ea typeface="宋体" pitchFamily="2" charset="-122"/>
              </a:rPr>
              <a:t>;</a:t>
            </a:r>
          </a:p>
          <a:p>
            <a:r>
              <a:rPr lang="en-US" altLang="zh-CN" sz="2400" b="1" dirty="0">
                <a:solidFill>
                  <a:schemeClr val="accent2"/>
                </a:solidFill>
                <a:ea typeface="宋体" pitchFamily="2" charset="-122"/>
              </a:rPr>
              <a:t>			S</a:t>
            </a:r>
            <a:r>
              <a:rPr lang="en-US" altLang="zh-CN" sz="2400" b="1" baseline="-25000" dirty="0">
                <a:solidFill>
                  <a:schemeClr val="accent2"/>
                </a:solidFill>
                <a:ea typeface="宋体" pitchFamily="2" charset="-122"/>
              </a:rPr>
              <a:t>2</a:t>
            </a:r>
            <a:r>
              <a:rPr lang="en-US" altLang="zh-CN" sz="2400" b="1" dirty="0">
                <a:solidFill>
                  <a:schemeClr val="accent2"/>
                </a:solidFill>
                <a:ea typeface="宋体" pitchFamily="2" charset="-122"/>
              </a:rPr>
              <a:t>;</a:t>
            </a:r>
          </a:p>
          <a:p>
            <a:r>
              <a:rPr lang="en-US" altLang="zh-CN" sz="2400" b="1" dirty="0">
                <a:solidFill>
                  <a:schemeClr val="accent2"/>
                </a:solidFill>
                <a:ea typeface="宋体" pitchFamily="2" charset="-122"/>
              </a:rPr>
              <a:t>			.</a:t>
            </a:r>
          </a:p>
          <a:p>
            <a:r>
              <a:rPr lang="en-US" altLang="zh-CN" sz="2400" b="1" dirty="0">
                <a:solidFill>
                  <a:schemeClr val="accent2"/>
                </a:solidFill>
                <a:ea typeface="宋体" pitchFamily="2" charset="-122"/>
              </a:rPr>
              <a:t>			.</a:t>
            </a:r>
          </a:p>
          <a:p>
            <a:r>
              <a:rPr lang="en-US" altLang="zh-CN" sz="2400" b="1" dirty="0">
                <a:solidFill>
                  <a:schemeClr val="accent2"/>
                </a:solidFill>
                <a:ea typeface="宋体" pitchFamily="2" charset="-122"/>
              </a:rPr>
              <a:t>			S</a:t>
            </a:r>
            <a:r>
              <a:rPr lang="en-US" altLang="zh-CN" sz="2400" b="1" baseline="-25000" dirty="0">
                <a:solidFill>
                  <a:schemeClr val="accent2"/>
                </a:solidFill>
                <a:ea typeface="宋体" pitchFamily="2" charset="-122"/>
              </a:rPr>
              <a:t>m</a:t>
            </a:r>
            <a:r>
              <a:rPr lang="en-US" altLang="zh-CN" sz="2400" b="1" dirty="0">
                <a:solidFill>
                  <a:schemeClr val="accent2"/>
                </a:solidFill>
                <a:ea typeface="宋体" pitchFamily="2" charset="-122"/>
              </a:rPr>
              <a:t>;</a:t>
            </a:r>
          </a:p>
          <a:p>
            <a:r>
              <a:rPr lang="en-US" altLang="zh-CN" sz="2400" b="1" dirty="0">
                <a:solidFill>
                  <a:schemeClr val="accent2"/>
                </a:solidFill>
                <a:ea typeface="宋体" pitchFamily="2" charset="-122"/>
              </a:rPr>
              <a:t>		}</a:t>
            </a:r>
          </a:p>
          <a:p>
            <a:endParaRPr lang="en-US" altLang="zh-CN" sz="2400" b="1" dirty="0">
              <a:solidFill>
                <a:schemeClr val="accent2"/>
              </a:solidFill>
              <a:ea typeface="宋体" pitchFamily="2" charset="-122"/>
            </a:endParaRPr>
          </a:p>
          <a:p>
            <a:r>
              <a:rPr lang="zh-CN" altLang="en-US" sz="2400" dirty="0">
                <a:ea typeface="宋体" pitchFamily="2" charset="-122"/>
              </a:rPr>
              <a:t>代码产生</a:t>
            </a:r>
            <a:r>
              <a:rPr lang="en-US" altLang="zh-CN" sz="2400" i="1" dirty="0">
                <a:ea typeface="宋体" pitchFamily="2" charset="-122"/>
              </a:rPr>
              <a:t>n</a:t>
            </a:r>
            <a:r>
              <a:rPr lang="zh-CN" altLang="en-US" sz="2400" dirty="0">
                <a:ea typeface="宋体" pitchFamily="2" charset="-122"/>
              </a:rPr>
              <a:t>个进程，每一进程执行循环体中语句</a:t>
            </a:r>
            <a:r>
              <a:rPr lang="en-US" altLang="zh-CN" sz="2400" b="1" dirty="0">
                <a:solidFill>
                  <a:schemeClr val="accent2"/>
                </a:solidFill>
              </a:rPr>
              <a:t>S</a:t>
            </a:r>
            <a:r>
              <a:rPr lang="en-US" altLang="zh-CN" sz="2400" b="1" baseline="-25000" dirty="0">
                <a:solidFill>
                  <a:schemeClr val="accent2"/>
                </a:solidFill>
              </a:rPr>
              <a:t>1</a:t>
            </a:r>
            <a:r>
              <a:rPr lang="zh-CN" altLang="en-US" sz="2400" b="1" dirty="0">
                <a:solidFill>
                  <a:schemeClr val="accent2"/>
                </a:solidFill>
              </a:rPr>
              <a:t>，</a:t>
            </a:r>
            <a:r>
              <a:rPr lang="en-US" altLang="zh-CN" sz="2400" b="1" dirty="0">
                <a:solidFill>
                  <a:schemeClr val="accent2"/>
                </a:solidFill>
              </a:rPr>
              <a:t>S</a:t>
            </a:r>
            <a:r>
              <a:rPr lang="en-US" altLang="zh-CN" sz="2400" b="1" baseline="-25000" dirty="0">
                <a:solidFill>
                  <a:schemeClr val="accent2"/>
                </a:solidFill>
              </a:rPr>
              <a:t>2</a:t>
            </a:r>
            <a:r>
              <a:rPr lang="zh-CN" altLang="en-US" sz="2400" b="1" dirty="0">
                <a:solidFill>
                  <a:schemeClr val="accent2"/>
                </a:solidFill>
              </a:rPr>
              <a:t>，</a:t>
            </a:r>
            <a:r>
              <a:rPr lang="en-US" altLang="zh-CN" sz="2400" b="1" dirty="0">
                <a:solidFill>
                  <a:schemeClr val="accent2"/>
                </a:solidFill>
              </a:rPr>
              <a:t>…</a:t>
            </a:r>
            <a:r>
              <a:rPr lang="zh-CN" altLang="en-US" sz="2400" b="1" dirty="0">
                <a:solidFill>
                  <a:schemeClr val="accent2"/>
                </a:solidFill>
              </a:rPr>
              <a:t>，</a:t>
            </a:r>
            <a:r>
              <a:rPr lang="en-US" altLang="zh-CN" sz="2400" b="1" dirty="0">
                <a:solidFill>
                  <a:schemeClr val="accent2"/>
                </a:solidFill>
              </a:rPr>
              <a:t>S</a:t>
            </a:r>
            <a:r>
              <a:rPr lang="en-US" altLang="zh-CN" sz="2400" b="1" baseline="-25000" dirty="0">
                <a:solidFill>
                  <a:schemeClr val="accent2"/>
                </a:solidFill>
              </a:rPr>
              <a:t>m</a:t>
            </a:r>
            <a:r>
              <a:rPr lang="en-US" altLang="zh-CN" sz="2400" dirty="0">
                <a:ea typeface="宋体" pitchFamily="2" charset="-122"/>
              </a:rPr>
              <a:t>. </a:t>
            </a:r>
            <a:r>
              <a:rPr lang="zh-CN" altLang="en-US" sz="2400" dirty="0">
                <a:ea typeface="宋体" pitchFamily="2" charset="-122"/>
              </a:rPr>
              <a:t>每一进程使用不同的</a:t>
            </a:r>
            <a:r>
              <a:rPr lang="en-US" altLang="zh-CN" sz="2400" i="1" dirty="0" err="1">
                <a:ea typeface="宋体" pitchFamily="2" charset="-122"/>
              </a:rPr>
              <a:t>i</a:t>
            </a:r>
            <a:r>
              <a:rPr lang="en-US" altLang="zh-CN" sz="2400" dirty="0">
                <a:ea typeface="宋体" pitchFamily="2" charset="-122"/>
              </a:rPr>
              <a:t>.</a:t>
            </a:r>
          </a:p>
        </p:txBody>
      </p:sp>
      <p:sp>
        <p:nvSpPr>
          <p:cNvPr id="2" name="标题 1">
            <a:extLst>
              <a:ext uri="{FF2B5EF4-FFF2-40B4-BE49-F238E27FC236}">
                <a16:creationId xmlns:a16="http://schemas.microsoft.com/office/drawing/2014/main" id="{ED5AD628-5F0B-4BC2-B123-561FF0143FED}"/>
              </a:ext>
            </a:extLst>
          </p:cNvPr>
          <p:cNvSpPr>
            <a:spLocks noGrp="1"/>
          </p:cNvSpPr>
          <p:nvPr>
            <p:ph type="title"/>
          </p:nvPr>
        </p:nvSpPr>
        <p:spPr/>
        <p:txBody>
          <a:bodyPr/>
          <a:lstStyle/>
          <a:p>
            <a:r>
              <a:rPr lang="en-US" altLang="zh-CN" b="1" dirty="0" err="1"/>
              <a:t>forall</a:t>
            </a:r>
            <a:r>
              <a:rPr lang="en-US" altLang="zh-CN" b="1" dirty="0"/>
              <a:t> Construct</a:t>
            </a:r>
            <a:endParaRPr lang="zh-CN" altLang="en-US" dirty="0"/>
          </a:p>
        </p:txBody>
      </p:sp>
      <p:sp>
        <p:nvSpPr>
          <p:cNvPr id="3" name="灯片编号占位符 2">
            <a:extLst>
              <a:ext uri="{FF2B5EF4-FFF2-40B4-BE49-F238E27FC236}">
                <a16:creationId xmlns:a16="http://schemas.microsoft.com/office/drawing/2014/main" id="{3FF7D6CB-A87D-404D-ACD9-6E90839BBB9E}"/>
              </a:ext>
            </a:extLst>
          </p:cNvPr>
          <p:cNvSpPr>
            <a:spLocks noGrp="1"/>
          </p:cNvSpPr>
          <p:nvPr>
            <p:ph type="sldNum" sz="quarter" idx="12"/>
          </p:nvPr>
        </p:nvSpPr>
        <p:spPr/>
        <p:txBody>
          <a:bodyPr/>
          <a:lstStyle/>
          <a:p>
            <a:fld id="{838759A6-4310-42B8-8FEF-8113EE3D32AF}" type="slidenum">
              <a:rPr lang="zh-CN" altLang="en-US" smtClean="0"/>
              <a:t>23</a:t>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90C6DC4-1CA5-4770-9831-3699A08626C4}"/>
              </a:ext>
            </a:extLst>
          </p:cNvPr>
          <p:cNvSpPr>
            <a:spLocks noGrp="1"/>
          </p:cNvSpPr>
          <p:nvPr>
            <p:ph type="sldNum" sz="quarter" idx="12"/>
          </p:nvPr>
        </p:nvSpPr>
        <p:spPr/>
        <p:txBody>
          <a:bodyPr/>
          <a:lstStyle/>
          <a:p>
            <a:fld id="{838759A6-4310-42B8-8FEF-8113EE3D32AF}" type="slidenum">
              <a:rPr lang="zh-CN" altLang="en-US" smtClean="0"/>
              <a:t>24</a:t>
            </a:fld>
            <a:endParaRPr lang="zh-CN" altLang="en-US"/>
          </a:p>
        </p:txBody>
      </p:sp>
      <p:sp>
        <p:nvSpPr>
          <p:cNvPr id="4" name="标题 3">
            <a:extLst>
              <a:ext uri="{FF2B5EF4-FFF2-40B4-BE49-F238E27FC236}">
                <a16:creationId xmlns:a16="http://schemas.microsoft.com/office/drawing/2014/main" id="{20C8492C-A258-47FD-84D8-54EE3C7F36A4}"/>
              </a:ext>
            </a:extLst>
          </p:cNvPr>
          <p:cNvSpPr>
            <a:spLocks noGrp="1"/>
          </p:cNvSpPr>
          <p:nvPr>
            <p:ph type="title"/>
          </p:nvPr>
        </p:nvSpPr>
        <p:spPr/>
        <p:txBody>
          <a:bodyPr/>
          <a:lstStyle/>
          <a:p>
            <a:endParaRPr lang="zh-CN" altLang="en-US"/>
          </a:p>
        </p:txBody>
      </p:sp>
      <p:graphicFrame>
        <p:nvGraphicFramePr>
          <p:cNvPr id="5" name="表格 4">
            <a:extLst>
              <a:ext uri="{FF2B5EF4-FFF2-40B4-BE49-F238E27FC236}">
                <a16:creationId xmlns:a16="http://schemas.microsoft.com/office/drawing/2014/main" id="{50D6F4F6-E8EB-41E2-8491-4FD7115EAC27}"/>
              </a:ext>
            </a:extLst>
          </p:cNvPr>
          <p:cNvGraphicFramePr>
            <a:graphicFrameLocks noGrp="1"/>
          </p:cNvGraphicFramePr>
          <p:nvPr>
            <p:extLst>
              <p:ext uri="{D42A27DB-BD31-4B8C-83A1-F6EECF244321}">
                <p14:modId xmlns:p14="http://schemas.microsoft.com/office/powerpoint/2010/main" val="1979403142"/>
              </p:ext>
            </p:extLst>
          </p:nvPr>
        </p:nvGraphicFramePr>
        <p:xfrm>
          <a:off x="706170" y="1774480"/>
          <a:ext cx="10945639" cy="5152819"/>
        </p:xfrm>
        <a:graphic>
          <a:graphicData uri="http://schemas.openxmlformats.org/drawingml/2006/table">
            <a:tbl>
              <a:tblPr/>
              <a:tblGrid>
                <a:gridCol w="1692998">
                  <a:extLst>
                    <a:ext uri="{9D8B030D-6E8A-4147-A177-3AD203B41FA5}">
                      <a16:colId xmlns:a16="http://schemas.microsoft.com/office/drawing/2014/main" val="562341962"/>
                    </a:ext>
                  </a:extLst>
                </a:gridCol>
                <a:gridCol w="9252641">
                  <a:extLst>
                    <a:ext uri="{9D8B030D-6E8A-4147-A177-3AD203B41FA5}">
                      <a16:colId xmlns:a16="http://schemas.microsoft.com/office/drawing/2014/main" val="1911726143"/>
                    </a:ext>
                  </a:extLst>
                </a:gridCol>
              </a:tblGrid>
              <a:tr h="49447">
                <a:tc>
                  <a:txBody>
                    <a:bodyPr/>
                    <a:lstStyle/>
                    <a:p>
                      <a:pPr algn="l" fontAlgn="t"/>
                      <a:r>
                        <a:rPr lang="en-US" sz="200">
                          <a:effectLst/>
                        </a:rPr>
                        <a:t>Type</a:t>
                      </a:r>
                    </a:p>
                  </a:txBody>
                  <a:tcPr marL="12362" marR="12362" marT="6181" marB="6181">
                    <a:lnL>
                      <a:noFill/>
                    </a:lnL>
                    <a:lnR>
                      <a:noFill/>
                    </a:lnR>
                    <a:lnT>
                      <a:noFill/>
                    </a:lnT>
                    <a:lnB>
                      <a:noFill/>
                    </a:lnB>
                    <a:solidFill>
                      <a:srgbClr val="FFFFFF"/>
                    </a:solidFill>
                  </a:tcPr>
                </a:tc>
                <a:tc>
                  <a:txBody>
                    <a:bodyPr/>
                    <a:lstStyle/>
                    <a:p>
                      <a:pPr algn="l" fontAlgn="t"/>
                      <a:r>
                        <a:rPr lang="en-US" sz="200">
                          <a:effectLst/>
                        </a:rPr>
                        <a:t>Description</a:t>
                      </a:r>
                    </a:p>
                  </a:txBody>
                  <a:tcPr marL="12362" marR="12362" marT="6181" marB="6181">
                    <a:lnL>
                      <a:noFill/>
                    </a:lnL>
                    <a:lnR>
                      <a:noFill/>
                    </a:lnR>
                    <a:lnT>
                      <a:noFill/>
                    </a:lnT>
                    <a:lnB>
                      <a:noFill/>
                    </a:lnB>
                    <a:solidFill>
                      <a:srgbClr val="FFFFFF"/>
                    </a:solidFill>
                  </a:tcPr>
                </a:tc>
                <a:extLst>
                  <a:ext uri="{0D108BD9-81ED-4DB2-BD59-A6C34878D82A}">
                    <a16:rowId xmlns:a16="http://schemas.microsoft.com/office/drawing/2014/main" val="626037082"/>
                  </a:ext>
                </a:extLst>
              </a:tr>
              <a:tr h="716982">
                <a:tc>
                  <a:txBody>
                    <a:bodyPr/>
                    <a:lstStyle/>
                    <a:p>
                      <a:pPr algn="l" fontAlgn="t"/>
                      <a:r>
                        <a:rPr lang="en-US" sz="2200" u="none" strike="noStrike" dirty="0">
                          <a:effectLst/>
                        </a:rPr>
                        <a:t>Barrier</a:t>
                      </a:r>
                      <a:endParaRPr lang="en-US" sz="2200" dirty="0">
                        <a:effectLst/>
                      </a:endParaRPr>
                    </a:p>
                  </a:txBody>
                  <a:tcPr marL="12362" marR="12362" marT="6181" marB="6181">
                    <a:lnL>
                      <a:noFill/>
                    </a:lnL>
                    <a:lnR>
                      <a:noFill/>
                    </a:lnR>
                    <a:lnT>
                      <a:noFill/>
                    </a:lnT>
                    <a:lnB>
                      <a:noFill/>
                    </a:lnB>
                    <a:solidFill>
                      <a:srgbClr val="FFFFFF"/>
                    </a:solidFill>
                  </a:tcPr>
                </a:tc>
                <a:tc>
                  <a:txBody>
                    <a:bodyPr/>
                    <a:lstStyle/>
                    <a:p>
                      <a:pPr algn="l" fontAlgn="t"/>
                      <a:r>
                        <a:rPr lang="en-US" sz="2200" dirty="0">
                          <a:effectLst/>
                        </a:rPr>
                        <a:t>Enables multiple threads to work on an algorithm in parallel by providing a point at which each task can signal its arrival and then block until some or all tasks have arrived. </a:t>
                      </a:r>
                    </a:p>
                  </a:txBody>
                  <a:tcPr marL="12362" marR="12362" marT="6181" marB="6181">
                    <a:lnL>
                      <a:noFill/>
                    </a:lnL>
                    <a:lnR>
                      <a:noFill/>
                    </a:lnR>
                    <a:lnT>
                      <a:noFill/>
                    </a:lnT>
                    <a:lnB>
                      <a:noFill/>
                    </a:lnB>
                    <a:solidFill>
                      <a:srgbClr val="FFFFFF"/>
                    </a:solidFill>
                  </a:tcPr>
                </a:tc>
                <a:extLst>
                  <a:ext uri="{0D108BD9-81ED-4DB2-BD59-A6C34878D82A}">
                    <a16:rowId xmlns:a16="http://schemas.microsoft.com/office/drawing/2014/main" val="195386417"/>
                  </a:ext>
                </a:extLst>
              </a:tr>
              <a:tr h="420300">
                <a:tc>
                  <a:txBody>
                    <a:bodyPr/>
                    <a:lstStyle/>
                    <a:p>
                      <a:pPr algn="l" fontAlgn="t"/>
                      <a:r>
                        <a:rPr lang="en-US" sz="2200" u="none" strike="noStrike" dirty="0">
                          <a:effectLst/>
                        </a:rPr>
                        <a:t>CountdownEvent</a:t>
                      </a:r>
                      <a:endParaRPr lang="en-US" sz="2200" dirty="0">
                        <a:effectLst/>
                      </a:endParaRPr>
                    </a:p>
                  </a:txBody>
                  <a:tcPr marL="12362" marR="12362" marT="6181" marB="6181">
                    <a:lnL>
                      <a:noFill/>
                    </a:lnL>
                    <a:lnR>
                      <a:noFill/>
                    </a:lnR>
                    <a:lnT>
                      <a:noFill/>
                    </a:lnT>
                    <a:lnB>
                      <a:noFill/>
                    </a:lnB>
                    <a:solidFill>
                      <a:srgbClr val="FFFFFF"/>
                    </a:solidFill>
                  </a:tcPr>
                </a:tc>
                <a:tc>
                  <a:txBody>
                    <a:bodyPr/>
                    <a:lstStyle/>
                    <a:p>
                      <a:pPr algn="l" fontAlgn="t"/>
                      <a:r>
                        <a:rPr lang="en-US" sz="2200" dirty="0">
                          <a:effectLst/>
                        </a:rPr>
                        <a:t>Simplifies fork and join scenarios by providing an easy rendezvous mechanism. </a:t>
                      </a:r>
                    </a:p>
                  </a:txBody>
                  <a:tcPr marL="12362" marR="12362" marT="6181" marB="6181">
                    <a:lnL>
                      <a:noFill/>
                    </a:lnL>
                    <a:lnR>
                      <a:noFill/>
                    </a:lnR>
                    <a:lnT>
                      <a:noFill/>
                    </a:lnT>
                    <a:lnB>
                      <a:noFill/>
                    </a:lnB>
                    <a:solidFill>
                      <a:srgbClr val="FFFFFF"/>
                    </a:solidFill>
                  </a:tcPr>
                </a:tc>
                <a:extLst>
                  <a:ext uri="{0D108BD9-81ED-4DB2-BD59-A6C34878D82A}">
                    <a16:rowId xmlns:a16="http://schemas.microsoft.com/office/drawing/2014/main" val="2051727994"/>
                  </a:ext>
                </a:extLst>
              </a:tr>
              <a:tr h="605726">
                <a:tc>
                  <a:txBody>
                    <a:bodyPr/>
                    <a:lstStyle/>
                    <a:p>
                      <a:pPr algn="l" fontAlgn="t"/>
                      <a:r>
                        <a:rPr lang="en-US" sz="2200" u="none" strike="noStrike" dirty="0" err="1">
                          <a:effectLst/>
                          <a:hlinkClick r:id="rId3"/>
                        </a:rPr>
                        <a:t>ManualResetEventSlim</a:t>
                      </a:r>
                      <a:endParaRPr lang="en-US" sz="2200" dirty="0">
                        <a:effectLst/>
                      </a:endParaRPr>
                    </a:p>
                  </a:txBody>
                  <a:tcPr marL="12362" marR="12362" marT="6181" marB="6181">
                    <a:lnL>
                      <a:noFill/>
                    </a:lnL>
                    <a:lnR>
                      <a:noFill/>
                    </a:lnR>
                    <a:lnT>
                      <a:noFill/>
                    </a:lnT>
                    <a:lnB>
                      <a:noFill/>
                    </a:lnB>
                    <a:solidFill>
                      <a:srgbClr val="FFFFFF"/>
                    </a:solidFill>
                  </a:tcPr>
                </a:tc>
                <a:tc>
                  <a:txBody>
                    <a:bodyPr/>
                    <a:lstStyle/>
                    <a:p>
                      <a:pPr algn="l" fontAlgn="t"/>
                      <a:r>
                        <a:rPr lang="en-US" sz="2200" dirty="0">
                          <a:effectLst/>
                        </a:rPr>
                        <a:t>A synchronization primitive similar to </a:t>
                      </a:r>
                      <a:r>
                        <a:rPr lang="en-US" sz="2200" u="none" strike="noStrike" dirty="0" err="1">
                          <a:effectLst/>
                          <a:hlinkClick r:id="rId3"/>
                        </a:rPr>
                        <a:t>ManualResetEventSlim</a:t>
                      </a:r>
                      <a:r>
                        <a:rPr lang="en-US" sz="2200" dirty="0">
                          <a:effectLst/>
                        </a:rPr>
                        <a:t> is lighter-weight but can only be used for intra-process communication.</a:t>
                      </a:r>
                    </a:p>
                  </a:txBody>
                  <a:tcPr marL="12362" marR="12362" marT="6181" marB="6181">
                    <a:lnL>
                      <a:noFill/>
                    </a:lnL>
                    <a:lnR>
                      <a:noFill/>
                    </a:lnR>
                    <a:lnT>
                      <a:noFill/>
                    </a:lnT>
                    <a:lnB>
                      <a:noFill/>
                    </a:lnB>
                    <a:solidFill>
                      <a:srgbClr val="FFFFFF"/>
                    </a:solidFill>
                  </a:tcPr>
                </a:tc>
                <a:extLst>
                  <a:ext uri="{0D108BD9-81ED-4DB2-BD59-A6C34878D82A}">
                    <a16:rowId xmlns:a16="http://schemas.microsoft.com/office/drawing/2014/main" val="161080538"/>
                  </a:ext>
                </a:extLst>
              </a:tr>
              <a:tr h="679897">
                <a:tc>
                  <a:txBody>
                    <a:bodyPr/>
                    <a:lstStyle/>
                    <a:p>
                      <a:pPr algn="l" fontAlgn="t"/>
                      <a:r>
                        <a:rPr lang="en-US" sz="2200" u="none" strike="noStrike" dirty="0" err="1">
                          <a:effectLst/>
                          <a:hlinkClick r:id="rId4"/>
                        </a:rPr>
                        <a:t>SemaphoreSlim</a:t>
                      </a:r>
                      <a:endParaRPr lang="en-US" sz="2200" dirty="0">
                        <a:effectLst/>
                      </a:endParaRPr>
                    </a:p>
                  </a:txBody>
                  <a:tcPr marL="12362" marR="12362" marT="6181" marB="6181">
                    <a:lnL>
                      <a:noFill/>
                    </a:lnL>
                    <a:lnR>
                      <a:noFill/>
                    </a:lnR>
                    <a:lnT>
                      <a:noFill/>
                    </a:lnT>
                    <a:lnB>
                      <a:noFill/>
                    </a:lnB>
                    <a:solidFill>
                      <a:srgbClr val="FFFFFF"/>
                    </a:solidFill>
                  </a:tcPr>
                </a:tc>
                <a:tc>
                  <a:txBody>
                    <a:bodyPr/>
                    <a:lstStyle/>
                    <a:p>
                      <a:pPr algn="l" fontAlgn="t"/>
                      <a:r>
                        <a:rPr lang="en-US" sz="2200" dirty="0">
                          <a:effectLst/>
                        </a:rPr>
                        <a:t>A synchronization primitive that limits the number of threads that can concurrently access a resource or a pool of resources. </a:t>
                      </a:r>
                    </a:p>
                  </a:txBody>
                  <a:tcPr marL="12362" marR="12362" marT="6181" marB="6181">
                    <a:lnL>
                      <a:noFill/>
                    </a:lnL>
                    <a:lnR>
                      <a:noFill/>
                    </a:lnR>
                    <a:lnT>
                      <a:noFill/>
                    </a:lnT>
                    <a:lnB>
                      <a:noFill/>
                    </a:lnB>
                    <a:solidFill>
                      <a:srgbClr val="FFFFFF"/>
                    </a:solidFill>
                  </a:tcPr>
                </a:tc>
                <a:extLst>
                  <a:ext uri="{0D108BD9-81ED-4DB2-BD59-A6C34878D82A}">
                    <a16:rowId xmlns:a16="http://schemas.microsoft.com/office/drawing/2014/main" val="1223551391"/>
                  </a:ext>
                </a:extLst>
              </a:tr>
              <a:tr h="1236176">
                <a:tc>
                  <a:txBody>
                    <a:bodyPr/>
                    <a:lstStyle/>
                    <a:p>
                      <a:pPr algn="l" fontAlgn="t"/>
                      <a:r>
                        <a:rPr lang="en-US" sz="2200" u="none" strike="noStrike" dirty="0" err="1">
                          <a:effectLst/>
                          <a:hlinkClick r:id="rId5"/>
                        </a:rPr>
                        <a:t>SpinLock</a:t>
                      </a:r>
                      <a:endParaRPr lang="en-US" sz="2200" dirty="0">
                        <a:effectLst/>
                      </a:endParaRPr>
                    </a:p>
                  </a:txBody>
                  <a:tcPr marL="12362" marR="12362" marT="6181" marB="6181">
                    <a:lnL>
                      <a:noFill/>
                    </a:lnL>
                    <a:lnR>
                      <a:noFill/>
                    </a:lnR>
                    <a:lnT>
                      <a:noFill/>
                    </a:lnT>
                    <a:lnB>
                      <a:noFill/>
                    </a:lnB>
                    <a:solidFill>
                      <a:srgbClr val="FFFFFF"/>
                    </a:solidFill>
                  </a:tcPr>
                </a:tc>
                <a:tc>
                  <a:txBody>
                    <a:bodyPr/>
                    <a:lstStyle/>
                    <a:p>
                      <a:pPr algn="l" fontAlgn="t"/>
                      <a:r>
                        <a:rPr lang="en-US" sz="2200" dirty="0">
                          <a:effectLst/>
                        </a:rPr>
                        <a:t>A mutual exclusion lock primitive that causes the thread that is trying to acquire the lock to wait in a loop, or </a:t>
                      </a:r>
                      <a:r>
                        <a:rPr lang="en-US" sz="2200" i="1" dirty="0">
                          <a:effectLst/>
                        </a:rPr>
                        <a:t>spin</a:t>
                      </a:r>
                      <a:r>
                        <a:rPr lang="en-US" sz="2200" dirty="0">
                          <a:effectLst/>
                        </a:rPr>
                        <a:t>, for a period of time before yielding its quantum. In scenarios where the wait for the lock is expected to be short, </a:t>
                      </a:r>
                      <a:r>
                        <a:rPr lang="en-US" sz="2200" u="none" strike="noStrike" dirty="0" err="1">
                          <a:effectLst/>
                          <a:hlinkClick r:id="rId5"/>
                        </a:rPr>
                        <a:t>SpinLock</a:t>
                      </a:r>
                      <a:r>
                        <a:rPr lang="en-US" sz="2200" dirty="0">
                          <a:effectLst/>
                        </a:rPr>
                        <a:t> offers better performance than other forms of locking. </a:t>
                      </a:r>
                    </a:p>
                  </a:txBody>
                  <a:tcPr marL="12362" marR="12362" marT="6181" marB="6181">
                    <a:lnL>
                      <a:noFill/>
                    </a:lnL>
                    <a:lnR>
                      <a:noFill/>
                    </a:lnR>
                    <a:lnT>
                      <a:noFill/>
                    </a:lnT>
                    <a:lnB>
                      <a:noFill/>
                    </a:lnB>
                    <a:solidFill>
                      <a:srgbClr val="FFFFFF"/>
                    </a:solidFill>
                  </a:tcPr>
                </a:tc>
                <a:extLst>
                  <a:ext uri="{0D108BD9-81ED-4DB2-BD59-A6C34878D82A}">
                    <a16:rowId xmlns:a16="http://schemas.microsoft.com/office/drawing/2014/main" val="1220192219"/>
                  </a:ext>
                </a:extLst>
              </a:tr>
              <a:tr h="642811">
                <a:tc>
                  <a:txBody>
                    <a:bodyPr/>
                    <a:lstStyle/>
                    <a:p>
                      <a:pPr algn="l" fontAlgn="t"/>
                      <a:r>
                        <a:rPr lang="en-US" sz="2200" u="none" strike="noStrike" dirty="0" err="1">
                          <a:effectLst/>
                          <a:hlinkClick r:id="rId6"/>
                        </a:rPr>
                        <a:t>SpinWait</a:t>
                      </a:r>
                      <a:endParaRPr lang="en-US" sz="2200" dirty="0">
                        <a:effectLst/>
                      </a:endParaRPr>
                    </a:p>
                  </a:txBody>
                  <a:tcPr marL="12362" marR="12362" marT="6181" marB="6181">
                    <a:lnL>
                      <a:noFill/>
                    </a:lnL>
                    <a:lnR>
                      <a:noFill/>
                    </a:lnR>
                    <a:lnT>
                      <a:noFill/>
                    </a:lnT>
                    <a:lnB>
                      <a:noFill/>
                    </a:lnB>
                    <a:solidFill>
                      <a:srgbClr val="FFFFFF"/>
                    </a:solidFill>
                  </a:tcPr>
                </a:tc>
                <a:tc>
                  <a:txBody>
                    <a:bodyPr/>
                    <a:lstStyle/>
                    <a:p>
                      <a:pPr algn="l" fontAlgn="t"/>
                      <a:r>
                        <a:rPr lang="en-US" sz="2200" dirty="0">
                          <a:effectLst/>
                        </a:rPr>
                        <a:t>A small, lightweight type that will spin for a specified time and eventually put the thread into a wait state if the spin count is exceeded. </a:t>
                      </a:r>
                    </a:p>
                  </a:txBody>
                  <a:tcPr marL="12362" marR="12362" marT="6181" marB="6181">
                    <a:lnL>
                      <a:noFill/>
                    </a:lnL>
                    <a:lnR>
                      <a:noFill/>
                    </a:lnR>
                    <a:lnT>
                      <a:noFill/>
                    </a:lnT>
                    <a:lnB>
                      <a:noFill/>
                    </a:lnB>
                    <a:solidFill>
                      <a:srgbClr val="FFFFFF"/>
                    </a:solidFill>
                  </a:tcPr>
                </a:tc>
                <a:extLst>
                  <a:ext uri="{0D108BD9-81ED-4DB2-BD59-A6C34878D82A}">
                    <a16:rowId xmlns:a16="http://schemas.microsoft.com/office/drawing/2014/main" val="1851066780"/>
                  </a:ext>
                </a:extLst>
              </a:tr>
            </a:tbl>
          </a:graphicData>
        </a:graphic>
      </p:graphicFrame>
    </p:spTree>
    <p:extLst>
      <p:ext uri="{BB962C8B-B14F-4D97-AF65-F5344CB8AC3E}">
        <p14:creationId xmlns:p14="http://schemas.microsoft.com/office/powerpoint/2010/main" val="846029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altLang="en-US" dirty="0"/>
              <a:t>Design for Multithreading</a:t>
            </a:r>
          </a:p>
        </p:txBody>
      </p:sp>
      <p:sp>
        <p:nvSpPr>
          <p:cNvPr id="423939" name="Rectangle 3"/>
          <p:cNvSpPr>
            <a:spLocks noGrp="1" noChangeArrowheads="1"/>
          </p:cNvSpPr>
          <p:nvPr>
            <p:ph type="body" idx="1"/>
          </p:nvPr>
        </p:nvSpPr>
        <p:spPr>
          <a:xfrm>
            <a:off x="1906588" y="1735138"/>
            <a:ext cx="8380412" cy="4894262"/>
          </a:xfrm>
        </p:spPr>
        <p:txBody>
          <a:bodyPr/>
          <a:lstStyle/>
          <a:p>
            <a:r>
              <a:rPr lang="zh-CN" altLang="en-US" dirty="0"/>
              <a:t>良好的代码非常重要</a:t>
            </a:r>
            <a:endParaRPr lang="en-US" altLang="zh-CN" dirty="0"/>
          </a:p>
          <a:p>
            <a:r>
              <a:rPr lang="zh-CN" altLang="en-US" dirty="0"/>
              <a:t>程序设计不好的多线程程序甚至比不用多线程的程序要差</a:t>
            </a:r>
            <a:endParaRPr lang="en-US" altLang="en-US" dirty="0"/>
          </a:p>
          <a:p>
            <a:pPr lvl="1"/>
            <a:r>
              <a:rPr lang="zh-CN" altLang="en-US" dirty="0"/>
              <a:t>死锁（</a:t>
            </a:r>
            <a:r>
              <a:rPr lang="en-CA" altLang="en-US" dirty="0"/>
              <a:t>Deadlocks</a:t>
            </a:r>
            <a:r>
              <a:rPr lang="zh-CN" altLang="en-US" dirty="0"/>
              <a:t>）</a:t>
            </a:r>
            <a:endParaRPr lang="en-US" altLang="zh-CN" dirty="0"/>
          </a:p>
          <a:p>
            <a:pPr lvl="1"/>
            <a:r>
              <a:rPr lang="zh-CN" altLang="en-US" dirty="0"/>
              <a:t>同步错误（</a:t>
            </a:r>
            <a:r>
              <a:rPr lang="en-CA" altLang="en-US" dirty="0"/>
              <a:t>synchronization bugs</a:t>
            </a:r>
            <a:r>
              <a:rPr lang="zh-CN" altLang="en-US" dirty="0"/>
              <a:t>）</a:t>
            </a:r>
            <a:endParaRPr lang="en-US" altLang="zh-CN" dirty="0"/>
          </a:p>
          <a:p>
            <a:pPr lvl="1"/>
            <a:r>
              <a:rPr lang="zh-CN" altLang="en-US" dirty="0"/>
              <a:t>差的性能</a:t>
            </a:r>
            <a:r>
              <a:rPr lang="en-CA" altLang="en-US" dirty="0"/>
              <a:t>, etc.</a:t>
            </a:r>
            <a:endParaRPr lang="en-US" altLang="en-US" dirty="0"/>
          </a:p>
        </p:txBody>
      </p:sp>
      <p:sp>
        <p:nvSpPr>
          <p:cNvPr id="2" name="灯片编号占位符 1">
            <a:extLst>
              <a:ext uri="{FF2B5EF4-FFF2-40B4-BE49-F238E27FC236}">
                <a16:creationId xmlns:a16="http://schemas.microsoft.com/office/drawing/2014/main" id="{F528667A-B669-4D81-B3C0-101275B95920}"/>
              </a:ext>
            </a:extLst>
          </p:cNvPr>
          <p:cNvSpPr>
            <a:spLocks noGrp="1"/>
          </p:cNvSpPr>
          <p:nvPr>
            <p:ph type="sldNum" sz="quarter" idx="12"/>
          </p:nvPr>
        </p:nvSpPr>
        <p:spPr/>
        <p:txBody>
          <a:bodyPr/>
          <a:lstStyle/>
          <a:p>
            <a:fld id="{838759A6-4310-42B8-8FEF-8113EE3D32AF}" type="slidenum">
              <a:rPr lang="zh-CN" altLang="en-US" smtClean="0"/>
              <a:t>25</a:t>
            </a:fld>
            <a:endParaRPr lang="zh-CN" altLang="en-US"/>
          </a:p>
        </p:txBody>
      </p:sp>
    </p:spTree>
    <p:extLst>
      <p:ext uri="{BB962C8B-B14F-4D97-AF65-F5344CB8AC3E}">
        <p14:creationId xmlns:p14="http://schemas.microsoft.com/office/powerpoint/2010/main" val="1050433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p:txBody>
          <a:bodyPr/>
          <a:lstStyle/>
          <a:p>
            <a:r>
              <a:rPr lang="en-US" altLang="en-US"/>
              <a:t>Bad Multithreading</a:t>
            </a:r>
          </a:p>
        </p:txBody>
      </p:sp>
      <p:sp>
        <p:nvSpPr>
          <p:cNvPr id="446467" name="AutoShape 3"/>
          <p:cNvSpPr>
            <a:spLocks noChangeArrowheads="1"/>
          </p:cNvSpPr>
          <p:nvPr/>
        </p:nvSpPr>
        <p:spPr bwMode="auto">
          <a:xfrm>
            <a:off x="2057400" y="2057400"/>
            <a:ext cx="8153400" cy="304800"/>
          </a:xfrm>
          <a:prstGeom prst="rightArrow">
            <a:avLst>
              <a:gd name="adj1" fmla="val 30204"/>
              <a:gd name="adj2" fmla="val 14997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228600" anchor="b"/>
          <a:lstStyle/>
          <a:p>
            <a:pPr algn="ctr"/>
            <a:r>
              <a:rPr lang="en-US" altLang="en-US">
                <a:solidFill>
                  <a:srgbClr val="080808"/>
                </a:solidFill>
                <a:latin typeface="Arial" pitchFamily="34" charset="0"/>
              </a:rPr>
              <a:t>Thread 1</a:t>
            </a:r>
          </a:p>
        </p:txBody>
      </p:sp>
      <p:sp>
        <p:nvSpPr>
          <p:cNvPr id="446468" name="AutoShape 4"/>
          <p:cNvSpPr>
            <a:spLocks noChangeArrowheads="1"/>
          </p:cNvSpPr>
          <p:nvPr/>
        </p:nvSpPr>
        <p:spPr bwMode="auto">
          <a:xfrm>
            <a:off x="2667000" y="2819400"/>
            <a:ext cx="7543800" cy="304800"/>
          </a:xfrm>
          <a:prstGeom prst="rightArrow">
            <a:avLst>
              <a:gd name="adj1" fmla="val 30204"/>
              <a:gd name="adj2" fmla="val 13876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228600" anchor="b"/>
          <a:lstStyle/>
          <a:p>
            <a:pPr algn="ctr"/>
            <a:r>
              <a:rPr lang="en-US" altLang="en-US">
                <a:solidFill>
                  <a:srgbClr val="080808"/>
                </a:solidFill>
                <a:latin typeface="Arial" pitchFamily="34" charset="0"/>
              </a:rPr>
              <a:t>Thread 2</a:t>
            </a:r>
          </a:p>
        </p:txBody>
      </p:sp>
      <p:sp>
        <p:nvSpPr>
          <p:cNvPr id="446469" name="AutoShape 5"/>
          <p:cNvSpPr>
            <a:spLocks noChangeArrowheads="1"/>
          </p:cNvSpPr>
          <p:nvPr/>
        </p:nvSpPr>
        <p:spPr bwMode="auto">
          <a:xfrm>
            <a:off x="2667000" y="3581400"/>
            <a:ext cx="7543800" cy="304800"/>
          </a:xfrm>
          <a:prstGeom prst="rightArrow">
            <a:avLst>
              <a:gd name="adj1" fmla="val 30204"/>
              <a:gd name="adj2" fmla="val 13876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228600" anchor="b"/>
          <a:lstStyle/>
          <a:p>
            <a:pPr algn="ctr"/>
            <a:r>
              <a:rPr lang="en-US" altLang="en-US">
                <a:solidFill>
                  <a:srgbClr val="080808"/>
                </a:solidFill>
                <a:latin typeface="Arial" pitchFamily="34" charset="0"/>
              </a:rPr>
              <a:t>Thread 3</a:t>
            </a:r>
          </a:p>
        </p:txBody>
      </p:sp>
      <p:sp>
        <p:nvSpPr>
          <p:cNvPr id="446470" name="AutoShape 6"/>
          <p:cNvSpPr>
            <a:spLocks noChangeArrowheads="1"/>
          </p:cNvSpPr>
          <p:nvPr/>
        </p:nvSpPr>
        <p:spPr bwMode="auto">
          <a:xfrm>
            <a:off x="3352800" y="4343400"/>
            <a:ext cx="6858000" cy="304800"/>
          </a:xfrm>
          <a:prstGeom prst="rightArrow">
            <a:avLst>
              <a:gd name="adj1" fmla="val 30204"/>
              <a:gd name="adj2" fmla="val 12614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228600" anchor="b"/>
          <a:lstStyle/>
          <a:p>
            <a:pPr algn="ctr"/>
            <a:r>
              <a:rPr lang="en-US" altLang="en-US">
                <a:solidFill>
                  <a:srgbClr val="080808"/>
                </a:solidFill>
                <a:latin typeface="Arial" pitchFamily="34" charset="0"/>
              </a:rPr>
              <a:t>Thread 4</a:t>
            </a:r>
          </a:p>
        </p:txBody>
      </p:sp>
      <p:sp>
        <p:nvSpPr>
          <p:cNvPr id="446471" name="AutoShape 7"/>
          <p:cNvSpPr>
            <a:spLocks noChangeArrowheads="1"/>
          </p:cNvSpPr>
          <p:nvPr/>
        </p:nvSpPr>
        <p:spPr bwMode="auto">
          <a:xfrm>
            <a:off x="3962400" y="5105400"/>
            <a:ext cx="6248400" cy="304800"/>
          </a:xfrm>
          <a:prstGeom prst="rightArrow">
            <a:avLst>
              <a:gd name="adj1" fmla="val 30204"/>
              <a:gd name="adj2" fmla="val 1149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228600" anchor="b"/>
          <a:lstStyle/>
          <a:p>
            <a:pPr algn="ctr"/>
            <a:r>
              <a:rPr lang="en-US" altLang="en-US">
                <a:solidFill>
                  <a:srgbClr val="080808"/>
                </a:solidFill>
                <a:latin typeface="Arial" pitchFamily="34" charset="0"/>
              </a:rPr>
              <a:t>Thread 5</a:t>
            </a:r>
          </a:p>
        </p:txBody>
      </p:sp>
      <p:sp>
        <p:nvSpPr>
          <p:cNvPr id="446472" name="AutoShape 8"/>
          <p:cNvSpPr>
            <a:spLocks noChangeArrowheads="1"/>
          </p:cNvSpPr>
          <p:nvPr/>
        </p:nvSpPr>
        <p:spPr bwMode="auto">
          <a:xfrm rot="3142905">
            <a:off x="1866900" y="2530475"/>
            <a:ext cx="990600" cy="152400"/>
          </a:xfrm>
          <a:prstGeom prst="rightArrow">
            <a:avLst>
              <a:gd name="adj1" fmla="val 50000"/>
              <a:gd name="adj2" fmla="val 1625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73" name="AutoShape 9"/>
          <p:cNvSpPr>
            <a:spLocks noChangeArrowheads="1"/>
          </p:cNvSpPr>
          <p:nvPr/>
        </p:nvSpPr>
        <p:spPr bwMode="auto">
          <a:xfrm rot="4033596">
            <a:off x="1562100" y="2933700"/>
            <a:ext cx="1600200" cy="152400"/>
          </a:xfrm>
          <a:prstGeom prst="rightArrow">
            <a:avLst>
              <a:gd name="adj1" fmla="val 50000"/>
              <a:gd name="adj2" fmla="val 2625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74" name="AutoShape 10"/>
          <p:cNvSpPr>
            <a:spLocks noChangeArrowheads="1"/>
          </p:cNvSpPr>
          <p:nvPr/>
        </p:nvSpPr>
        <p:spPr bwMode="auto">
          <a:xfrm rot="5400000">
            <a:off x="2552700" y="3695700"/>
            <a:ext cx="1600200" cy="152400"/>
          </a:xfrm>
          <a:prstGeom prst="rightArrow">
            <a:avLst>
              <a:gd name="adj1" fmla="val 50000"/>
              <a:gd name="adj2" fmla="val 2625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75" name="AutoShape 11"/>
          <p:cNvSpPr>
            <a:spLocks noChangeArrowheads="1"/>
          </p:cNvSpPr>
          <p:nvPr/>
        </p:nvSpPr>
        <p:spPr bwMode="auto">
          <a:xfrm rot="5400000">
            <a:off x="3505200" y="4800600"/>
            <a:ext cx="914400" cy="152400"/>
          </a:xfrm>
          <a:prstGeom prst="rightArrow">
            <a:avLst>
              <a:gd name="adj1" fmla="val 50000"/>
              <a:gd name="adj2" fmla="val 1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76" name="AutoShape 12"/>
          <p:cNvSpPr>
            <a:spLocks noChangeArrowheads="1"/>
          </p:cNvSpPr>
          <p:nvPr/>
        </p:nvSpPr>
        <p:spPr bwMode="auto">
          <a:xfrm rot="-3962250">
            <a:off x="4267200" y="4800600"/>
            <a:ext cx="914400" cy="152400"/>
          </a:xfrm>
          <a:prstGeom prst="rightArrow">
            <a:avLst>
              <a:gd name="adj1" fmla="val 50000"/>
              <a:gd name="adj2" fmla="val 150000"/>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77" name="AutoShape 13"/>
          <p:cNvSpPr>
            <a:spLocks noChangeArrowheads="1"/>
          </p:cNvSpPr>
          <p:nvPr/>
        </p:nvSpPr>
        <p:spPr bwMode="auto">
          <a:xfrm rot="-17541497">
            <a:off x="5181600" y="4800600"/>
            <a:ext cx="914400" cy="152400"/>
          </a:xfrm>
          <a:prstGeom prst="rightArrow">
            <a:avLst>
              <a:gd name="adj1" fmla="val 50000"/>
              <a:gd name="adj2" fmla="val 150000"/>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78" name="AutoShape 14"/>
          <p:cNvSpPr>
            <a:spLocks noChangeArrowheads="1"/>
          </p:cNvSpPr>
          <p:nvPr/>
        </p:nvSpPr>
        <p:spPr bwMode="auto">
          <a:xfrm rot="-3962250">
            <a:off x="7924800" y="4800600"/>
            <a:ext cx="914400" cy="152400"/>
          </a:xfrm>
          <a:prstGeom prst="rightArrow">
            <a:avLst>
              <a:gd name="adj1" fmla="val 50000"/>
              <a:gd name="adj2" fmla="val 150000"/>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79" name="AutoShape 15"/>
          <p:cNvSpPr>
            <a:spLocks noChangeArrowheads="1"/>
          </p:cNvSpPr>
          <p:nvPr/>
        </p:nvSpPr>
        <p:spPr bwMode="auto">
          <a:xfrm rot="-17541497">
            <a:off x="8839200" y="4800600"/>
            <a:ext cx="914400" cy="152400"/>
          </a:xfrm>
          <a:prstGeom prst="rightArrow">
            <a:avLst>
              <a:gd name="adj1" fmla="val 50000"/>
              <a:gd name="adj2" fmla="val 150000"/>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80" name="AutoShape 16"/>
          <p:cNvSpPr>
            <a:spLocks noChangeArrowheads="1"/>
          </p:cNvSpPr>
          <p:nvPr/>
        </p:nvSpPr>
        <p:spPr bwMode="auto">
          <a:xfrm rot="-3962250">
            <a:off x="3811588" y="3613150"/>
            <a:ext cx="1676400" cy="152400"/>
          </a:xfrm>
          <a:prstGeom prst="rightArrow">
            <a:avLst>
              <a:gd name="adj1" fmla="val 50000"/>
              <a:gd name="adj2" fmla="val 275000"/>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81" name="AutoShape 17"/>
          <p:cNvSpPr>
            <a:spLocks noChangeArrowheads="1"/>
          </p:cNvSpPr>
          <p:nvPr/>
        </p:nvSpPr>
        <p:spPr bwMode="auto">
          <a:xfrm rot="-3962250">
            <a:off x="4572000" y="3657600"/>
            <a:ext cx="1676400" cy="152400"/>
          </a:xfrm>
          <a:prstGeom prst="rightArrow">
            <a:avLst>
              <a:gd name="adj1" fmla="val 50000"/>
              <a:gd name="adj2" fmla="val 275000"/>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82" name="AutoShape 18"/>
          <p:cNvSpPr>
            <a:spLocks noChangeArrowheads="1"/>
          </p:cNvSpPr>
          <p:nvPr/>
        </p:nvSpPr>
        <p:spPr bwMode="auto">
          <a:xfrm rot="-3962250">
            <a:off x="6172200" y="3657600"/>
            <a:ext cx="1676400" cy="152400"/>
          </a:xfrm>
          <a:prstGeom prst="rightArrow">
            <a:avLst>
              <a:gd name="adj1" fmla="val 50000"/>
              <a:gd name="adj2" fmla="val 275000"/>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83" name="AutoShape 19"/>
          <p:cNvSpPr>
            <a:spLocks noChangeArrowheads="1"/>
          </p:cNvSpPr>
          <p:nvPr/>
        </p:nvSpPr>
        <p:spPr bwMode="auto">
          <a:xfrm rot="-3962250">
            <a:off x="7086600" y="3657600"/>
            <a:ext cx="1676400" cy="152400"/>
          </a:xfrm>
          <a:prstGeom prst="rightArrow">
            <a:avLst>
              <a:gd name="adj1" fmla="val 50000"/>
              <a:gd name="adj2" fmla="val 275000"/>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84" name="AutoShape 20"/>
          <p:cNvSpPr>
            <a:spLocks noChangeArrowheads="1"/>
          </p:cNvSpPr>
          <p:nvPr/>
        </p:nvSpPr>
        <p:spPr bwMode="auto">
          <a:xfrm rot="-3962250">
            <a:off x="7848600" y="3657600"/>
            <a:ext cx="1676400" cy="152400"/>
          </a:xfrm>
          <a:prstGeom prst="rightArrow">
            <a:avLst>
              <a:gd name="adj1" fmla="val 50000"/>
              <a:gd name="adj2" fmla="val 275000"/>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85" name="AutoShape 21"/>
          <p:cNvSpPr>
            <a:spLocks noChangeArrowheads="1"/>
          </p:cNvSpPr>
          <p:nvPr/>
        </p:nvSpPr>
        <p:spPr bwMode="auto">
          <a:xfrm rot="-17260263">
            <a:off x="3810000" y="2895600"/>
            <a:ext cx="1676400" cy="152400"/>
          </a:xfrm>
          <a:prstGeom prst="rightArrow">
            <a:avLst>
              <a:gd name="adj1" fmla="val 50000"/>
              <a:gd name="adj2" fmla="val 275000"/>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86" name="AutoShape 22"/>
          <p:cNvSpPr>
            <a:spLocks noChangeArrowheads="1"/>
          </p:cNvSpPr>
          <p:nvPr/>
        </p:nvSpPr>
        <p:spPr bwMode="auto">
          <a:xfrm rot="-17260263">
            <a:off x="6324600" y="2895600"/>
            <a:ext cx="1676400" cy="152400"/>
          </a:xfrm>
          <a:prstGeom prst="rightArrow">
            <a:avLst>
              <a:gd name="adj1" fmla="val 50000"/>
              <a:gd name="adj2" fmla="val 275000"/>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87" name="AutoShape 23"/>
          <p:cNvSpPr>
            <a:spLocks noChangeArrowheads="1"/>
          </p:cNvSpPr>
          <p:nvPr/>
        </p:nvSpPr>
        <p:spPr bwMode="auto">
          <a:xfrm rot="-17260263">
            <a:off x="7467600" y="2895600"/>
            <a:ext cx="1676400" cy="152400"/>
          </a:xfrm>
          <a:prstGeom prst="rightArrow">
            <a:avLst>
              <a:gd name="adj1" fmla="val 50000"/>
              <a:gd name="adj2" fmla="val 275000"/>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88" name="AutoShape 24"/>
          <p:cNvSpPr>
            <a:spLocks noChangeArrowheads="1"/>
          </p:cNvSpPr>
          <p:nvPr/>
        </p:nvSpPr>
        <p:spPr bwMode="auto">
          <a:xfrm rot="-17541497">
            <a:off x="4495800" y="2514600"/>
            <a:ext cx="914400" cy="152400"/>
          </a:xfrm>
          <a:prstGeom prst="rightArrow">
            <a:avLst>
              <a:gd name="adj1" fmla="val 50000"/>
              <a:gd name="adj2" fmla="val 150000"/>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89" name="AutoShape 25"/>
          <p:cNvSpPr>
            <a:spLocks noChangeArrowheads="1"/>
          </p:cNvSpPr>
          <p:nvPr/>
        </p:nvSpPr>
        <p:spPr bwMode="auto">
          <a:xfrm rot="-17541497">
            <a:off x="4953000" y="2514600"/>
            <a:ext cx="914400" cy="152400"/>
          </a:xfrm>
          <a:prstGeom prst="rightArrow">
            <a:avLst>
              <a:gd name="adj1" fmla="val 50000"/>
              <a:gd name="adj2" fmla="val 150000"/>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90" name="AutoShape 26"/>
          <p:cNvSpPr>
            <a:spLocks noChangeArrowheads="1"/>
          </p:cNvSpPr>
          <p:nvPr/>
        </p:nvSpPr>
        <p:spPr bwMode="auto">
          <a:xfrm rot="-17541497">
            <a:off x="6858000" y="2514600"/>
            <a:ext cx="914400" cy="152400"/>
          </a:xfrm>
          <a:prstGeom prst="rightArrow">
            <a:avLst>
              <a:gd name="adj1" fmla="val 50000"/>
              <a:gd name="adj2" fmla="val 150000"/>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91" name="AutoShape 27"/>
          <p:cNvSpPr>
            <a:spLocks noChangeArrowheads="1"/>
          </p:cNvSpPr>
          <p:nvPr/>
        </p:nvSpPr>
        <p:spPr bwMode="auto">
          <a:xfrm rot="-17541497">
            <a:off x="8077200" y="2514600"/>
            <a:ext cx="914400" cy="152400"/>
          </a:xfrm>
          <a:prstGeom prst="rightArrow">
            <a:avLst>
              <a:gd name="adj1" fmla="val 50000"/>
              <a:gd name="adj2" fmla="val 150000"/>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92" name="AutoShape 28"/>
          <p:cNvSpPr>
            <a:spLocks noChangeArrowheads="1"/>
          </p:cNvSpPr>
          <p:nvPr/>
        </p:nvSpPr>
        <p:spPr bwMode="auto">
          <a:xfrm rot="-3962250">
            <a:off x="4953000" y="2514600"/>
            <a:ext cx="914400" cy="152400"/>
          </a:xfrm>
          <a:prstGeom prst="rightArrow">
            <a:avLst>
              <a:gd name="adj1" fmla="val 50000"/>
              <a:gd name="adj2" fmla="val 150000"/>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93" name="AutoShape 29"/>
          <p:cNvSpPr>
            <a:spLocks noChangeArrowheads="1"/>
          </p:cNvSpPr>
          <p:nvPr/>
        </p:nvSpPr>
        <p:spPr bwMode="auto">
          <a:xfrm rot="-3962250">
            <a:off x="7239000" y="2514600"/>
            <a:ext cx="914400" cy="152400"/>
          </a:xfrm>
          <a:prstGeom prst="rightArrow">
            <a:avLst>
              <a:gd name="adj1" fmla="val 50000"/>
              <a:gd name="adj2" fmla="val 150000"/>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94" name="AutoShape 30"/>
          <p:cNvSpPr>
            <a:spLocks noChangeArrowheads="1"/>
          </p:cNvSpPr>
          <p:nvPr/>
        </p:nvSpPr>
        <p:spPr bwMode="auto">
          <a:xfrm rot="-3962250">
            <a:off x="5486400" y="3276600"/>
            <a:ext cx="914400" cy="152400"/>
          </a:xfrm>
          <a:prstGeom prst="rightArrow">
            <a:avLst>
              <a:gd name="adj1" fmla="val 50000"/>
              <a:gd name="adj2" fmla="val 150000"/>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95" name="AutoShape 31"/>
          <p:cNvSpPr>
            <a:spLocks noChangeArrowheads="1"/>
          </p:cNvSpPr>
          <p:nvPr/>
        </p:nvSpPr>
        <p:spPr bwMode="auto">
          <a:xfrm rot="-3962250">
            <a:off x="5638800" y="4038600"/>
            <a:ext cx="914400" cy="152400"/>
          </a:xfrm>
          <a:prstGeom prst="rightArrow">
            <a:avLst>
              <a:gd name="adj1" fmla="val 50000"/>
              <a:gd name="adj2" fmla="val 150000"/>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96" name="AutoShape 32"/>
          <p:cNvSpPr>
            <a:spLocks noChangeArrowheads="1"/>
          </p:cNvSpPr>
          <p:nvPr/>
        </p:nvSpPr>
        <p:spPr bwMode="auto">
          <a:xfrm>
            <a:off x="7391400" y="2133600"/>
            <a:ext cx="152400" cy="152400"/>
          </a:xfrm>
          <a:prstGeom prst="octagon">
            <a:avLst>
              <a:gd name="adj" fmla="val 2928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97" name="AutoShape 33"/>
          <p:cNvSpPr>
            <a:spLocks noChangeArrowheads="1"/>
          </p:cNvSpPr>
          <p:nvPr/>
        </p:nvSpPr>
        <p:spPr bwMode="auto">
          <a:xfrm>
            <a:off x="4724400" y="5181600"/>
            <a:ext cx="152400" cy="152400"/>
          </a:xfrm>
          <a:prstGeom prst="octagon">
            <a:avLst>
              <a:gd name="adj" fmla="val 2928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98" name="AutoShape 34"/>
          <p:cNvSpPr>
            <a:spLocks noChangeArrowheads="1"/>
          </p:cNvSpPr>
          <p:nvPr/>
        </p:nvSpPr>
        <p:spPr bwMode="auto">
          <a:xfrm>
            <a:off x="8382000" y="5181600"/>
            <a:ext cx="152400" cy="152400"/>
          </a:xfrm>
          <a:prstGeom prst="octagon">
            <a:avLst>
              <a:gd name="adj" fmla="val 2928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99" name="AutoShape 35"/>
          <p:cNvSpPr>
            <a:spLocks noChangeArrowheads="1"/>
          </p:cNvSpPr>
          <p:nvPr/>
        </p:nvSpPr>
        <p:spPr bwMode="auto">
          <a:xfrm>
            <a:off x="5334000" y="2133600"/>
            <a:ext cx="152400" cy="152400"/>
          </a:xfrm>
          <a:prstGeom prst="octagon">
            <a:avLst>
              <a:gd name="adj" fmla="val 2928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500" name="AutoShape 36"/>
          <p:cNvSpPr>
            <a:spLocks noChangeArrowheads="1"/>
          </p:cNvSpPr>
          <p:nvPr/>
        </p:nvSpPr>
        <p:spPr bwMode="auto">
          <a:xfrm>
            <a:off x="4267200" y="3657600"/>
            <a:ext cx="152400" cy="152400"/>
          </a:xfrm>
          <a:prstGeom prst="octagon">
            <a:avLst>
              <a:gd name="adj" fmla="val 2928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501" name="AutoShape 37"/>
          <p:cNvSpPr>
            <a:spLocks noChangeArrowheads="1"/>
          </p:cNvSpPr>
          <p:nvPr/>
        </p:nvSpPr>
        <p:spPr bwMode="auto">
          <a:xfrm>
            <a:off x="5791200" y="2895600"/>
            <a:ext cx="152400" cy="152400"/>
          </a:xfrm>
          <a:prstGeom prst="octagon">
            <a:avLst>
              <a:gd name="adj" fmla="val 2928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502" name="AutoShape 38"/>
          <p:cNvSpPr>
            <a:spLocks noChangeArrowheads="1"/>
          </p:cNvSpPr>
          <p:nvPr/>
        </p:nvSpPr>
        <p:spPr bwMode="auto">
          <a:xfrm>
            <a:off x="5029200" y="3657600"/>
            <a:ext cx="152400" cy="152400"/>
          </a:xfrm>
          <a:prstGeom prst="octagon">
            <a:avLst>
              <a:gd name="adj" fmla="val 2928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503" name="AutoShape 39"/>
          <p:cNvSpPr>
            <a:spLocks noChangeArrowheads="1"/>
          </p:cNvSpPr>
          <p:nvPr/>
        </p:nvSpPr>
        <p:spPr bwMode="auto">
          <a:xfrm>
            <a:off x="5943600" y="3657600"/>
            <a:ext cx="152400" cy="152400"/>
          </a:xfrm>
          <a:prstGeom prst="octagon">
            <a:avLst>
              <a:gd name="adj" fmla="val 2928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504" name="AutoShape 40"/>
          <p:cNvSpPr>
            <a:spLocks noChangeArrowheads="1"/>
          </p:cNvSpPr>
          <p:nvPr/>
        </p:nvSpPr>
        <p:spPr bwMode="auto">
          <a:xfrm>
            <a:off x="4724400" y="2895600"/>
            <a:ext cx="152400" cy="152400"/>
          </a:xfrm>
          <a:prstGeom prst="octagon">
            <a:avLst>
              <a:gd name="adj" fmla="val 2928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灯片编号占位符 1">
            <a:extLst>
              <a:ext uri="{FF2B5EF4-FFF2-40B4-BE49-F238E27FC236}">
                <a16:creationId xmlns:a16="http://schemas.microsoft.com/office/drawing/2014/main" id="{0C8E899C-C7D3-4404-B005-C436812E1CDC}"/>
              </a:ext>
            </a:extLst>
          </p:cNvPr>
          <p:cNvSpPr>
            <a:spLocks noGrp="1"/>
          </p:cNvSpPr>
          <p:nvPr>
            <p:ph type="sldNum" sz="quarter" idx="12"/>
          </p:nvPr>
        </p:nvSpPr>
        <p:spPr/>
        <p:txBody>
          <a:bodyPr/>
          <a:lstStyle/>
          <a:p>
            <a:fld id="{838759A6-4310-42B8-8FEF-8113EE3D32AF}" type="slidenum">
              <a:rPr lang="zh-CN" altLang="en-US" smtClean="0"/>
              <a:t>26</a:t>
            </a:fld>
            <a:endParaRPr lang="zh-CN" altLang="en-US"/>
          </a:p>
        </p:txBody>
      </p:sp>
    </p:spTree>
    <p:extLst>
      <p:ext uri="{BB962C8B-B14F-4D97-AF65-F5344CB8AC3E}">
        <p14:creationId xmlns:p14="http://schemas.microsoft.com/office/powerpoint/2010/main" val="123920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6468"/>
                                        </p:tgtEl>
                                        <p:attrNameLst>
                                          <p:attrName>style.visibility</p:attrName>
                                        </p:attrNameLst>
                                      </p:cBhvr>
                                      <p:to>
                                        <p:strVal val="visible"/>
                                      </p:to>
                                    </p:set>
                                    <p:animEffect transition="in" filter="dissolve">
                                      <p:cBhvr>
                                        <p:cTn id="7" dur="500"/>
                                        <p:tgtEl>
                                          <p:spTgt spid="44646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46469"/>
                                        </p:tgtEl>
                                        <p:attrNameLst>
                                          <p:attrName>style.visibility</p:attrName>
                                        </p:attrNameLst>
                                      </p:cBhvr>
                                      <p:to>
                                        <p:strVal val="visible"/>
                                      </p:to>
                                    </p:set>
                                    <p:animEffect transition="in" filter="dissolve">
                                      <p:cBhvr>
                                        <p:cTn id="10" dur="500"/>
                                        <p:tgtEl>
                                          <p:spTgt spid="44646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46472"/>
                                        </p:tgtEl>
                                        <p:attrNameLst>
                                          <p:attrName>style.visibility</p:attrName>
                                        </p:attrNameLst>
                                      </p:cBhvr>
                                      <p:to>
                                        <p:strVal val="visible"/>
                                      </p:to>
                                    </p:set>
                                    <p:animEffect transition="in" filter="dissolve">
                                      <p:cBhvr>
                                        <p:cTn id="13" dur="500"/>
                                        <p:tgtEl>
                                          <p:spTgt spid="44647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46473"/>
                                        </p:tgtEl>
                                        <p:attrNameLst>
                                          <p:attrName>style.visibility</p:attrName>
                                        </p:attrNameLst>
                                      </p:cBhvr>
                                      <p:to>
                                        <p:strVal val="visible"/>
                                      </p:to>
                                    </p:set>
                                    <p:animEffect transition="in" filter="dissolve">
                                      <p:cBhvr>
                                        <p:cTn id="16" dur="500"/>
                                        <p:tgtEl>
                                          <p:spTgt spid="44647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446474"/>
                                        </p:tgtEl>
                                        <p:attrNameLst>
                                          <p:attrName>style.visibility</p:attrName>
                                        </p:attrNameLst>
                                      </p:cBhvr>
                                      <p:to>
                                        <p:strVal val="visible"/>
                                      </p:to>
                                    </p:set>
                                    <p:animEffect transition="in" filter="dissolve">
                                      <p:cBhvr>
                                        <p:cTn id="21" dur="500"/>
                                        <p:tgtEl>
                                          <p:spTgt spid="446474"/>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46470"/>
                                        </p:tgtEl>
                                        <p:attrNameLst>
                                          <p:attrName>style.visibility</p:attrName>
                                        </p:attrNameLst>
                                      </p:cBhvr>
                                      <p:to>
                                        <p:strVal val="visible"/>
                                      </p:to>
                                    </p:set>
                                    <p:animEffect transition="in" filter="dissolve">
                                      <p:cBhvr>
                                        <p:cTn id="24" dur="500"/>
                                        <p:tgtEl>
                                          <p:spTgt spid="446470"/>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446475"/>
                                        </p:tgtEl>
                                        <p:attrNameLst>
                                          <p:attrName>style.visibility</p:attrName>
                                        </p:attrNameLst>
                                      </p:cBhvr>
                                      <p:to>
                                        <p:strVal val="visible"/>
                                      </p:to>
                                    </p:set>
                                    <p:animEffect transition="in" filter="dissolve">
                                      <p:cBhvr>
                                        <p:cTn id="27" dur="500"/>
                                        <p:tgtEl>
                                          <p:spTgt spid="446475"/>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446471"/>
                                        </p:tgtEl>
                                        <p:attrNameLst>
                                          <p:attrName>style.visibility</p:attrName>
                                        </p:attrNameLst>
                                      </p:cBhvr>
                                      <p:to>
                                        <p:strVal val="visible"/>
                                      </p:to>
                                    </p:set>
                                    <p:animEffect transition="in" filter="dissolve">
                                      <p:cBhvr>
                                        <p:cTn id="30" dur="500"/>
                                        <p:tgtEl>
                                          <p:spTgt spid="44647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446476"/>
                                        </p:tgtEl>
                                        <p:attrNameLst>
                                          <p:attrName>style.visibility</p:attrName>
                                        </p:attrNameLst>
                                      </p:cBhvr>
                                      <p:to>
                                        <p:strVal val="visible"/>
                                      </p:to>
                                    </p:set>
                                    <p:animEffect transition="in" filter="dissolve">
                                      <p:cBhvr>
                                        <p:cTn id="35" dur="500"/>
                                        <p:tgtEl>
                                          <p:spTgt spid="446476"/>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446477"/>
                                        </p:tgtEl>
                                        <p:attrNameLst>
                                          <p:attrName>style.visibility</p:attrName>
                                        </p:attrNameLst>
                                      </p:cBhvr>
                                      <p:to>
                                        <p:strVal val="visible"/>
                                      </p:to>
                                    </p:set>
                                    <p:animEffect transition="in" filter="dissolve">
                                      <p:cBhvr>
                                        <p:cTn id="38" dur="500"/>
                                        <p:tgtEl>
                                          <p:spTgt spid="446477"/>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446478"/>
                                        </p:tgtEl>
                                        <p:attrNameLst>
                                          <p:attrName>style.visibility</p:attrName>
                                        </p:attrNameLst>
                                      </p:cBhvr>
                                      <p:to>
                                        <p:strVal val="visible"/>
                                      </p:to>
                                    </p:set>
                                    <p:animEffect transition="in" filter="dissolve">
                                      <p:cBhvr>
                                        <p:cTn id="41" dur="500"/>
                                        <p:tgtEl>
                                          <p:spTgt spid="446478"/>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446479"/>
                                        </p:tgtEl>
                                        <p:attrNameLst>
                                          <p:attrName>style.visibility</p:attrName>
                                        </p:attrNameLst>
                                      </p:cBhvr>
                                      <p:to>
                                        <p:strVal val="visible"/>
                                      </p:to>
                                    </p:set>
                                    <p:animEffect transition="in" filter="dissolve">
                                      <p:cBhvr>
                                        <p:cTn id="44" dur="500"/>
                                        <p:tgtEl>
                                          <p:spTgt spid="44647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446480"/>
                                        </p:tgtEl>
                                        <p:attrNameLst>
                                          <p:attrName>style.visibility</p:attrName>
                                        </p:attrNameLst>
                                      </p:cBhvr>
                                      <p:to>
                                        <p:strVal val="visible"/>
                                      </p:to>
                                    </p:set>
                                    <p:animEffect transition="in" filter="dissolve">
                                      <p:cBhvr>
                                        <p:cTn id="49" dur="500"/>
                                        <p:tgtEl>
                                          <p:spTgt spid="446480"/>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446481"/>
                                        </p:tgtEl>
                                        <p:attrNameLst>
                                          <p:attrName>style.visibility</p:attrName>
                                        </p:attrNameLst>
                                      </p:cBhvr>
                                      <p:to>
                                        <p:strVal val="visible"/>
                                      </p:to>
                                    </p:set>
                                    <p:animEffect transition="in" filter="dissolve">
                                      <p:cBhvr>
                                        <p:cTn id="52" dur="500"/>
                                        <p:tgtEl>
                                          <p:spTgt spid="446481"/>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446495"/>
                                        </p:tgtEl>
                                        <p:attrNameLst>
                                          <p:attrName>style.visibility</p:attrName>
                                        </p:attrNameLst>
                                      </p:cBhvr>
                                      <p:to>
                                        <p:strVal val="visible"/>
                                      </p:to>
                                    </p:set>
                                    <p:animEffect transition="in" filter="dissolve">
                                      <p:cBhvr>
                                        <p:cTn id="55" dur="500"/>
                                        <p:tgtEl>
                                          <p:spTgt spid="446495"/>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446482"/>
                                        </p:tgtEl>
                                        <p:attrNameLst>
                                          <p:attrName>style.visibility</p:attrName>
                                        </p:attrNameLst>
                                      </p:cBhvr>
                                      <p:to>
                                        <p:strVal val="visible"/>
                                      </p:to>
                                    </p:set>
                                    <p:animEffect transition="in" filter="dissolve">
                                      <p:cBhvr>
                                        <p:cTn id="58" dur="500"/>
                                        <p:tgtEl>
                                          <p:spTgt spid="446482"/>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446483"/>
                                        </p:tgtEl>
                                        <p:attrNameLst>
                                          <p:attrName>style.visibility</p:attrName>
                                        </p:attrNameLst>
                                      </p:cBhvr>
                                      <p:to>
                                        <p:strVal val="visible"/>
                                      </p:to>
                                    </p:set>
                                    <p:animEffect transition="in" filter="dissolve">
                                      <p:cBhvr>
                                        <p:cTn id="61" dur="500"/>
                                        <p:tgtEl>
                                          <p:spTgt spid="446483"/>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446484"/>
                                        </p:tgtEl>
                                        <p:attrNameLst>
                                          <p:attrName>style.visibility</p:attrName>
                                        </p:attrNameLst>
                                      </p:cBhvr>
                                      <p:to>
                                        <p:strVal val="visible"/>
                                      </p:to>
                                    </p:set>
                                    <p:animEffect transition="in" filter="dissolve">
                                      <p:cBhvr>
                                        <p:cTn id="64" dur="500"/>
                                        <p:tgtEl>
                                          <p:spTgt spid="446484"/>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446485"/>
                                        </p:tgtEl>
                                        <p:attrNameLst>
                                          <p:attrName>style.visibility</p:attrName>
                                        </p:attrNameLst>
                                      </p:cBhvr>
                                      <p:to>
                                        <p:strVal val="visible"/>
                                      </p:to>
                                    </p:set>
                                    <p:animEffect transition="in" filter="dissolve">
                                      <p:cBhvr>
                                        <p:cTn id="69" dur="500"/>
                                        <p:tgtEl>
                                          <p:spTgt spid="446485"/>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446488"/>
                                        </p:tgtEl>
                                        <p:attrNameLst>
                                          <p:attrName>style.visibility</p:attrName>
                                        </p:attrNameLst>
                                      </p:cBhvr>
                                      <p:to>
                                        <p:strVal val="visible"/>
                                      </p:to>
                                    </p:set>
                                    <p:animEffect transition="in" filter="dissolve">
                                      <p:cBhvr>
                                        <p:cTn id="72" dur="500"/>
                                        <p:tgtEl>
                                          <p:spTgt spid="446488"/>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446489"/>
                                        </p:tgtEl>
                                        <p:attrNameLst>
                                          <p:attrName>style.visibility</p:attrName>
                                        </p:attrNameLst>
                                      </p:cBhvr>
                                      <p:to>
                                        <p:strVal val="visible"/>
                                      </p:to>
                                    </p:set>
                                    <p:animEffect transition="in" filter="dissolve">
                                      <p:cBhvr>
                                        <p:cTn id="75" dur="500"/>
                                        <p:tgtEl>
                                          <p:spTgt spid="446489"/>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446492"/>
                                        </p:tgtEl>
                                        <p:attrNameLst>
                                          <p:attrName>style.visibility</p:attrName>
                                        </p:attrNameLst>
                                      </p:cBhvr>
                                      <p:to>
                                        <p:strVal val="visible"/>
                                      </p:to>
                                    </p:set>
                                    <p:animEffect transition="in" filter="dissolve">
                                      <p:cBhvr>
                                        <p:cTn id="78" dur="500"/>
                                        <p:tgtEl>
                                          <p:spTgt spid="446492"/>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446486"/>
                                        </p:tgtEl>
                                        <p:attrNameLst>
                                          <p:attrName>style.visibility</p:attrName>
                                        </p:attrNameLst>
                                      </p:cBhvr>
                                      <p:to>
                                        <p:strVal val="visible"/>
                                      </p:to>
                                    </p:set>
                                    <p:animEffect transition="in" filter="dissolve">
                                      <p:cBhvr>
                                        <p:cTn id="81" dur="500"/>
                                        <p:tgtEl>
                                          <p:spTgt spid="446486"/>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446490"/>
                                        </p:tgtEl>
                                        <p:attrNameLst>
                                          <p:attrName>style.visibility</p:attrName>
                                        </p:attrNameLst>
                                      </p:cBhvr>
                                      <p:to>
                                        <p:strVal val="visible"/>
                                      </p:to>
                                    </p:set>
                                    <p:animEffect transition="in" filter="dissolve">
                                      <p:cBhvr>
                                        <p:cTn id="84" dur="500"/>
                                        <p:tgtEl>
                                          <p:spTgt spid="446490"/>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446493"/>
                                        </p:tgtEl>
                                        <p:attrNameLst>
                                          <p:attrName>style.visibility</p:attrName>
                                        </p:attrNameLst>
                                      </p:cBhvr>
                                      <p:to>
                                        <p:strVal val="visible"/>
                                      </p:to>
                                    </p:set>
                                    <p:animEffect transition="in" filter="dissolve">
                                      <p:cBhvr>
                                        <p:cTn id="87" dur="500"/>
                                        <p:tgtEl>
                                          <p:spTgt spid="446493"/>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446487"/>
                                        </p:tgtEl>
                                        <p:attrNameLst>
                                          <p:attrName>style.visibility</p:attrName>
                                        </p:attrNameLst>
                                      </p:cBhvr>
                                      <p:to>
                                        <p:strVal val="visible"/>
                                      </p:to>
                                    </p:set>
                                    <p:animEffect transition="in" filter="dissolve">
                                      <p:cBhvr>
                                        <p:cTn id="90" dur="500"/>
                                        <p:tgtEl>
                                          <p:spTgt spid="446487"/>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446491"/>
                                        </p:tgtEl>
                                        <p:attrNameLst>
                                          <p:attrName>style.visibility</p:attrName>
                                        </p:attrNameLst>
                                      </p:cBhvr>
                                      <p:to>
                                        <p:strVal val="visible"/>
                                      </p:to>
                                    </p:set>
                                    <p:animEffect transition="in" filter="dissolve">
                                      <p:cBhvr>
                                        <p:cTn id="93" dur="500"/>
                                        <p:tgtEl>
                                          <p:spTgt spid="446491"/>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446494"/>
                                        </p:tgtEl>
                                        <p:attrNameLst>
                                          <p:attrName>style.visibility</p:attrName>
                                        </p:attrNameLst>
                                      </p:cBhvr>
                                      <p:to>
                                        <p:strVal val="visible"/>
                                      </p:to>
                                    </p:set>
                                    <p:animEffect transition="in" filter="dissolve">
                                      <p:cBhvr>
                                        <p:cTn id="96" dur="500"/>
                                        <p:tgtEl>
                                          <p:spTgt spid="446494"/>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446499"/>
                                        </p:tgtEl>
                                        <p:attrNameLst>
                                          <p:attrName>style.visibility</p:attrName>
                                        </p:attrNameLst>
                                      </p:cBhvr>
                                      <p:to>
                                        <p:strVal val="visible"/>
                                      </p:to>
                                    </p:set>
                                    <p:animEffect transition="in" filter="dissolve">
                                      <p:cBhvr>
                                        <p:cTn id="101" dur="500"/>
                                        <p:tgtEl>
                                          <p:spTgt spid="446499"/>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446501"/>
                                        </p:tgtEl>
                                        <p:attrNameLst>
                                          <p:attrName>style.visibility</p:attrName>
                                        </p:attrNameLst>
                                      </p:cBhvr>
                                      <p:to>
                                        <p:strVal val="visible"/>
                                      </p:to>
                                    </p:set>
                                    <p:animEffect transition="in" filter="dissolve">
                                      <p:cBhvr>
                                        <p:cTn id="104" dur="500"/>
                                        <p:tgtEl>
                                          <p:spTgt spid="446501"/>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446503"/>
                                        </p:tgtEl>
                                        <p:attrNameLst>
                                          <p:attrName>style.visibility</p:attrName>
                                        </p:attrNameLst>
                                      </p:cBhvr>
                                      <p:to>
                                        <p:strVal val="visible"/>
                                      </p:to>
                                    </p:set>
                                    <p:animEffect transition="in" filter="dissolve">
                                      <p:cBhvr>
                                        <p:cTn id="107" dur="500"/>
                                        <p:tgtEl>
                                          <p:spTgt spid="446503"/>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446502"/>
                                        </p:tgtEl>
                                        <p:attrNameLst>
                                          <p:attrName>style.visibility</p:attrName>
                                        </p:attrNameLst>
                                      </p:cBhvr>
                                      <p:to>
                                        <p:strVal val="visible"/>
                                      </p:to>
                                    </p:set>
                                    <p:animEffect transition="in" filter="dissolve">
                                      <p:cBhvr>
                                        <p:cTn id="110" dur="500"/>
                                        <p:tgtEl>
                                          <p:spTgt spid="446502"/>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446500"/>
                                        </p:tgtEl>
                                        <p:attrNameLst>
                                          <p:attrName>style.visibility</p:attrName>
                                        </p:attrNameLst>
                                      </p:cBhvr>
                                      <p:to>
                                        <p:strVal val="visible"/>
                                      </p:to>
                                    </p:set>
                                    <p:animEffect transition="in" filter="dissolve">
                                      <p:cBhvr>
                                        <p:cTn id="113" dur="500"/>
                                        <p:tgtEl>
                                          <p:spTgt spid="446500"/>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446497"/>
                                        </p:tgtEl>
                                        <p:attrNameLst>
                                          <p:attrName>style.visibility</p:attrName>
                                        </p:attrNameLst>
                                      </p:cBhvr>
                                      <p:to>
                                        <p:strVal val="visible"/>
                                      </p:to>
                                    </p:set>
                                    <p:animEffect transition="in" filter="dissolve">
                                      <p:cBhvr>
                                        <p:cTn id="116" dur="500"/>
                                        <p:tgtEl>
                                          <p:spTgt spid="446497"/>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446498"/>
                                        </p:tgtEl>
                                        <p:attrNameLst>
                                          <p:attrName>style.visibility</p:attrName>
                                        </p:attrNameLst>
                                      </p:cBhvr>
                                      <p:to>
                                        <p:strVal val="visible"/>
                                      </p:to>
                                    </p:set>
                                    <p:animEffect transition="in" filter="dissolve">
                                      <p:cBhvr>
                                        <p:cTn id="119" dur="500"/>
                                        <p:tgtEl>
                                          <p:spTgt spid="446498"/>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446496"/>
                                        </p:tgtEl>
                                        <p:attrNameLst>
                                          <p:attrName>style.visibility</p:attrName>
                                        </p:attrNameLst>
                                      </p:cBhvr>
                                      <p:to>
                                        <p:strVal val="visible"/>
                                      </p:to>
                                    </p:set>
                                    <p:animEffect transition="in" filter="dissolve">
                                      <p:cBhvr>
                                        <p:cTn id="122" dur="500"/>
                                        <p:tgtEl>
                                          <p:spTgt spid="446496"/>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446504"/>
                                        </p:tgtEl>
                                        <p:attrNameLst>
                                          <p:attrName>style.visibility</p:attrName>
                                        </p:attrNameLst>
                                      </p:cBhvr>
                                      <p:to>
                                        <p:strVal val="visible"/>
                                      </p:to>
                                    </p:set>
                                    <p:animEffect transition="in" filter="dissolve">
                                      <p:cBhvr>
                                        <p:cTn id="125" dur="500"/>
                                        <p:tgtEl>
                                          <p:spTgt spid="446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8" grpId="0" animBg="1"/>
      <p:bldP spid="446469" grpId="0" animBg="1"/>
      <p:bldP spid="446470" grpId="0" animBg="1"/>
      <p:bldP spid="446471" grpId="0" animBg="1"/>
      <p:bldP spid="446472" grpId="0" animBg="1"/>
      <p:bldP spid="446473" grpId="0" animBg="1"/>
      <p:bldP spid="446474" grpId="0" animBg="1"/>
      <p:bldP spid="446475" grpId="0" animBg="1"/>
      <p:bldP spid="446476" grpId="0" animBg="1"/>
      <p:bldP spid="446477" grpId="0" animBg="1"/>
      <p:bldP spid="446478" grpId="0" animBg="1"/>
      <p:bldP spid="446479" grpId="0" animBg="1"/>
      <p:bldP spid="446480" grpId="0" animBg="1"/>
      <p:bldP spid="446481" grpId="0" animBg="1"/>
      <p:bldP spid="446482" grpId="0" animBg="1"/>
      <p:bldP spid="446483" grpId="0" animBg="1"/>
      <p:bldP spid="446484" grpId="0" animBg="1"/>
      <p:bldP spid="446485" grpId="0" animBg="1"/>
      <p:bldP spid="446486" grpId="0" animBg="1"/>
      <p:bldP spid="446487" grpId="0" animBg="1"/>
      <p:bldP spid="446488" grpId="0" animBg="1"/>
      <p:bldP spid="446489" grpId="0" animBg="1"/>
      <p:bldP spid="446490" grpId="0" animBg="1"/>
      <p:bldP spid="446491" grpId="0" animBg="1"/>
      <p:bldP spid="446492" grpId="0" animBg="1"/>
      <p:bldP spid="446493" grpId="0" animBg="1"/>
      <p:bldP spid="446494" grpId="0" animBg="1"/>
      <p:bldP spid="446495" grpId="0" animBg="1"/>
      <p:bldP spid="446496" grpId="0" animBg="1"/>
      <p:bldP spid="446497" grpId="0" animBg="1"/>
      <p:bldP spid="446498" grpId="0" animBg="1"/>
      <p:bldP spid="446499" grpId="0" animBg="1"/>
      <p:bldP spid="446500" grpId="0" animBg="1"/>
      <p:bldP spid="446501" grpId="0" animBg="1"/>
      <p:bldP spid="446502" grpId="0" animBg="1"/>
      <p:bldP spid="446503" grpId="0" animBg="1"/>
      <p:bldP spid="44650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AutoShape 2"/>
          <p:cNvSpPr>
            <a:spLocks noChangeArrowheads="1"/>
          </p:cNvSpPr>
          <p:nvPr/>
        </p:nvSpPr>
        <p:spPr bwMode="auto">
          <a:xfrm flipV="1">
            <a:off x="1981200" y="1600200"/>
            <a:ext cx="7848600" cy="2590800"/>
          </a:xfrm>
          <a:custGeom>
            <a:avLst/>
            <a:gdLst>
              <a:gd name="G0" fmla="+- -1382779 0 0"/>
              <a:gd name="G1" fmla="+- -11769506 0 0"/>
              <a:gd name="G2" fmla="+- -1382779 0 -11769506"/>
              <a:gd name="G3" fmla="+- 10800 0 0"/>
              <a:gd name="G4" fmla="+- 0 0 -1382779"/>
              <a:gd name="T0" fmla="*/ 360 256 1"/>
              <a:gd name="T1" fmla="*/ 0 256 1"/>
              <a:gd name="G5" fmla="+- G2 T0 T1"/>
              <a:gd name="G6" fmla="?: G2 G2 G5"/>
              <a:gd name="G7" fmla="+- 0 0 G6"/>
              <a:gd name="G8" fmla="+- 8822 0 0"/>
              <a:gd name="G9" fmla="+- 0 0 -11769506"/>
              <a:gd name="G10" fmla="+- 8822 0 2700"/>
              <a:gd name="G11" fmla="cos G10 -1382779"/>
              <a:gd name="G12" fmla="sin G10 -1382779"/>
              <a:gd name="G13" fmla="cos 13500 -1382779"/>
              <a:gd name="G14" fmla="sin 13500 -1382779"/>
              <a:gd name="G15" fmla="+- G11 10800 0"/>
              <a:gd name="G16" fmla="+- G12 10800 0"/>
              <a:gd name="G17" fmla="+- G13 10800 0"/>
              <a:gd name="G18" fmla="+- G14 10800 0"/>
              <a:gd name="G19" fmla="*/ 8822 1 2"/>
              <a:gd name="G20" fmla="+- G19 5400 0"/>
              <a:gd name="G21" fmla="cos G20 -1382779"/>
              <a:gd name="G22" fmla="sin G20 -1382779"/>
              <a:gd name="G23" fmla="+- G21 10800 0"/>
              <a:gd name="G24" fmla="+- G12 G23 G22"/>
              <a:gd name="G25" fmla="+- G22 G23 G11"/>
              <a:gd name="G26" fmla="cos 10800 -1382779"/>
              <a:gd name="G27" fmla="sin 10800 -1382779"/>
              <a:gd name="G28" fmla="cos 8822 -1382779"/>
              <a:gd name="G29" fmla="sin 8822 -1382779"/>
              <a:gd name="G30" fmla="+- G26 10800 0"/>
              <a:gd name="G31" fmla="+- G27 10800 0"/>
              <a:gd name="G32" fmla="+- G28 10800 0"/>
              <a:gd name="G33" fmla="+- G29 10800 0"/>
              <a:gd name="G34" fmla="+- G19 5400 0"/>
              <a:gd name="G35" fmla="cos G34 -11769506"/>
              <a:gd name="G36" fmla="sin G34 -11769506"/>
              <a:gd name="G37" fmla="+/ -11769506 -1382779 2"/>
              <a:gd name="T2" fmla="*/ 180 256 1"/>
              <a:gd name="T3" fmla="*/ 0 256 1"/>
              <a:gd name="G38" fmla="+- G37 T2 T3"/>
              <a:gd name="G39" fmla="?: G2 G37 G38"/>
              <a:gd name="G40" fmla="cos 10800 G39"/>
              <a:gd name="G41" fmla="sin 10800 G39"/>
              <a:gd name="G42" fmla="cos 8822 G39"/>
              <a:gd name="G43" fmla="sin 8822 G39"/>
              <a:gd name="G44" fmla="+- G40 10800 0"/>
              <a:gd name="G45" fmla="+- G41 10800 0"/>
              <a:gd name="G46" fmla="+- G42 10800 0"/>
              <a:gd name="G47" fmla="+- G43 10800 0"/>
              <a:gd name="G48" fmla="+- G35 10800 0"/>
              <a:gd name="G49" fmla="+- G36 10800 0"/>
              <a:gd name="T4" fmla="*/ 8860 w 21600"/>
              <a:gd name="T5" fmla="*/ 175 h 21600"/>
              <a:gd name="T6" fmla="*/ 989 w 21600"/>
              <a:gd name="T7" fmla="*/ 10729 h 21600"/>
              <a:gd name="T8" fmla="*/ 9215 w 21600"/>
              <a:gd name="T9" fmla="*/ 2121 h 21600"/>
              <a:gd name="T10" fmla="*/ 23394 w 21600"/>
              <a:gd name="T11" fmla="*/ 5940 h 21600"/>
              <a:gd name="T12" fmla="*/ 21281 w 21600"/>
              <a:gd name="T13" fmla="*/ 10710 h 21600"/>
              <a:gd name="T14" fmla="*/ 16511 w 21600"/>
              <a:gd name="T15" fmla="*/ 8596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030" y="7624"/>
                </a:moveTo>
                <a:cubicBezTo>
                  <a:pt x="17717" y="4221"/>
                  <a:pt x="14446" y="1978"/>
                  <a:pt x="10800" y="1978"/>
                </a:cubicBezTo>
                <a:cubicBezTo>
                  <a:pt x="5952" y="1977"/>
                  <a:pt x="2013" y="5889"/>
                  <a:pt x="1978" y="10736"/>
                </a:cubicBezTo>
                <a:lnTo>
                  <a:pt x="0" y="10722"/>
                </a:lnTo>
                <a:cubicBezTo>
                  <a:pt x="42" y="4788"/>
                  <a:pt x="4865" y="-1"/>
                  <a:pt x="10800" y="0"/>
                </a:cubicBezTo>
                <a:cubicBezTo>
                  <a:pt x="15264" y="0"/>
                  <a:pt x="19268" y="2746"/>
                  <a:pt x="20875" y="6912"/>
                </a:cubicBezTo>
                <a:lnTo>
                  <a:pt x="23394" y="5940"/>
                </a:lnTo>
                <a:lnTo>
                  <a:pt x="21281" y="10710"/>
                </a:lnTo>
                <a:lnTo>
                  <a:pt x="16511" y="8596"/>
                </a:lnTo>
                <a:lnTo>
                  <a:pt x="19030" y="7624"/>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b" anchorCtr="1"/>
          <a:lstStyle/>
          <a:p>
            <a:pPr algn="ctr"/>
            <a:r>
              <a:rPr lang="en-US" altLang="en-US">
                <a:solidFill>
                  <a:srgbClr val="080808"/>
                </a:solidFill>
                <a:latin typeface="Arial" pitchFamily="34" charset="0"/>
              </a:rPr>
              <a:t>Rendering Thread</a:t>
            </a:r>
          </a:p>
        </p:txBody>
      </p:sp>
      <p:grpSp>
        <p:nvGrpSpPr>
          <p:cNvPr id="448515" name="Group 3"/>
          <p:cNvGrpSpPr>
            <a:grpSpLocks/>
          </p:cNvGrpSpPr>
          <p:nvPr/>
        </p:nvGrpSpPr>
        <p:grpSpPr bwMode="auto">
          <a:xfrm rot="720596">
            <a:off x="3810000" y="3505201"/>
            <a:ext cx="1905000" cy="1052513"/>
            <a:chOff x="1584" y="816"/>
            <a:chExt cx="1200" cy="663"/>
          </a:xfrm>
        </p:grpSpPr>
        <p:sp>
          <p:nvSpPr>
            <p:cNvPr id="448516" name="AutoShape 4"/>
            <p:cNvSpPr>
              <a:spLocks noChangeArrowheads="1"/>
            </p:cNvSpPr>
            <p:nvPr/>
          </p:nvSpPr>
          <p:spPr bwMode="auto">
            <a:xfrm>
              <a:off x="1584" y="816"/>
              <a:ext cx="1152" cy="615"/>
            </a:xfrm>
            <a:custGeom>
              <a:avLst/>
              <a:gdLst>
                <a:gd name="G0" fmla="+- -2266253 0 0"/>
                <a:gd name="G1" fmla="+- 10966348 0 0"/>
                <a:gd name="G2" fmla="+- -2266253 0 10966348"/>
                <a:gd name="G3" fmla="+- 10800 0 0"/>
                <a:gd name="G4" fmla="+- 0 0 -2266253"/>
                <a:gd name="T0" fmla="*/ 360 256 1"/>
                <a:gd name="T1" fmla="*/ 0 256 1"/>
                <a:gd name="G5" fmla="+- G2 T0 T1"/>
                <a:gd name="G6" fmla="?: G2 G2 G5"/>
                <a:gd name="G7" fmla="+- 0 0 G6"/>
                <a:gd name="G8" fmla="+- 9746 0 0"/>
                <a:gd name="G9" fmla="+- 0 0 10966348"/>
                <a:gd name="G10" fmla="+- 9746 0 2700"/>
                <a:gd name="G11" fmla="cos G10 -2266253"/>
                <a:gd name="G12" fmla="sin G10 -2266253"/>
                <a:gd name="G13" fmla="cos 13500 -2266253"/>
                <a:gd name="G14" fmla="sin 13500 -2266253"/>
                <a:gd name="G15" fmla="+- G11 10800 0"/>
                <a:gd name="G16" fmla="+- G12 10800 0"/>
                <a:gd name="G17" fmla="+- G13 10800 0"/>
                <a:gd name="G18" fmla="+- G14 10800 0"/>
                <a:gd name="G19" fmla="*/ 9746 1 2"/>
                <a:gd name="G20" fmla="+- G19 5400 0"/>
                <a:gd name="G21" fmla="cos G20 -2266253"/>
                <a:gd name="G22" fmla="sin G20 -2266253"/>
                <a:gd name="G23" fmla="+- G21 10800 0"/>
                <a:gd name="G24" fmla="+- G12 G23 G22"/>
                <a:gd name="G25" fmla="+- G22 G23 G11"/>
                <a:gd name="G26" fmla="cos 10800 -2266253"/>
                <a:gd name="G27" fmla="sin 10800 -2266253"/>
                <a:gd name="G28" fmla="cos 9746 -2266253"/>
                <a:gd name="G29" fmla="sin 9746 -2266253"/>
                <a:gd name="G30" fmla="+- G26 10800 0"/>
                <a:gd name="G31" fmla="+- G27 10800 0"/>
                <a:gd name="G32" fmla="+- G28 10800 0"/>
                <a:gd name="G33" fmla="+- G29 10800 0"/>
                <a:gd name="G34" fmla="+- G19 5400 0"/>
                <a:gd name="G35" fmla="cos G34 10966348"/>
                <a:gd name="G36" fmla="sin G34 10966348"/>
                <a:gd name="G37" fmla="+/ 10966348 -2266253 2"/>
                <a:gd name="T2" fmla="*/ 180 256 1"/>
                <a:gd name="T3" fmla="*/ 0 256 1"/>
                <a:gd name="G38" fmla="+- G37 T2 T3"/>
                <a:gd name="G39" fmla="?: G2 G37 G38"/>
                <a:gd name="G40" fmla="cos 10800 G39"/>
                <a:gd name="G41" fmla="sin 10800 G39"/>
                <a:gd name="G42" fmla="cos 9746 G39"/>
                <a:gd name="G43" fmla="sin 9746 G39"/>
                <a:gd name="G44" fmla="+- G40 10800 0"/>
                <a:gd name="G45" fmla="+- G41 10800 0"/>
                <a:gd name="G46" fmla="+- G42 10800 0"/>
                <a:gd name="G47" fmla="+- G43 10800 0"/>
                <a:gd name="G48" fmla="+- G35 10800 0"/>
                <a:gd name="G49" fmla="+- G36 10800 0"/>
                <a:gd name="T4" fmla="*/ 6472 w 21600"/>
                <a:gd name="T5" fmla="*/ 905 h 21600"/>
                <a:gd name="T6" fmla="*/ 777 w 21600"/>
                <a:gd name="T7" fmla="*/ 13052 h 21600"/>
                <a:gd name="T8" fmla="*/ 6894 w 21600"/>
                <a:gd name="T9" fmla="*/ 1870 h 21600"/>
                <a:gd name="T10" fmla="*/ 21914 w 21600"/>
                <a:gd name="T11" fmla="*/ 3137 h 21600"/>
                <a:gd name="T12" fmla="*/ 21089 w 21600"/>
                <a:gd name="T13" fmla="*/ 7626 h 21600"/>
                <a:gd name="T14" fmla="*/ 16601 w 21600"/>
                <a:gd name="T15" fmla="*/ 6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824" y="5268"/>
                  </a:moveTo>
                  <a:cubicBezTo>
                    <a:pt x="17005" y="2629"/>
                    <a:pt x="14005" y="1054"/>
                    <a:pt x="10800" y="1054"/>
                  </a:cubicBezTo>
                  <a:cubicBezTo>
                    <a:pt x="5417" y="1054"/>
                    <a:pt x="1054" y="5417"/>
                    <a:pt x="1054" y="10800"/>
                  </a:cubicBezTo>
                  <a:cubicBezTo>
                    <a:pt x="1053" y="11518"/>
                    <a:pt x="1133" y="12235"/>
                    <a:pt x="1291" y="12937"/>
                  </a:cubicBezTo>
                  <a:lnTo>
                    <a:pt x="262" y="13168"/>
                  </a:lnTo>
                  <a:cubicBezTo>
                    <a:pt x="88" y="12390"/>
                    <a:pt x="0" y="11596"/>
                    <a:pt x="0" y="10800"/>
                  </a:cubicBezTo>
                  <a:cubicBezTo>
                    <a:pt x="0" y="4835"/>
                    <a:pt x="4835" y="0"/>
                    <a:pt x="10800" y="0"/>
                  </a:cubicBezTo>
                  <a:cubicBezTo>
                    <a:pt x="14351" y="-1"/>
                    <a:pt x="17676" y="1746"/>
                    <a:pt x="19691" y="4670"/>
                  </a:cubicBezTo>
                  <a:lnTo>
                    <a:pt x="21914" y="3137"/>
                  </a:lnTo>
                  <a:lnTo>
                    <a:pt x="21089" y="7626"/>
                  </a:lnTo>
                  <a:lnTo>
                    <a:pt x="16601" y="6800"/>
                  </a:lnTo>
                  <a:lnTo>
                    <a:pt x="18824" y="5268"/>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517" name="AutoShape 5"/>
            <p:cNvSpPr>
              <a:spLocks noChangeArrowheads="1"/>
            </p:cNvSpPr>
            <p:nvPr/>
          </p:nvSpPr>
          <p:spPr bwMode="auto">
            <a:xfrm flipV="1">
              <a:off x="1584" y="864"/>
              <a:ext cx="1152" cy="615"/>
            </a:xfrm>
            <a:custGeom>
              <a:avLst/>
              <a:gdLst>
                <a:gd name="G0" fmla="+- -643365 0 0"/>
                <a:gd name="G1" fmla="+- -11717698 0 0"/>
                <a:gd name="G2" fmla="+- -643365 0 -11717698"/>
                <a:gd name="G3" fmla="+- 10800 0 0"/>
                <a:gd name="G4" fmla="+- 0 0 -643365"/>
                <a:gd name="T0" fmla="*/ 360 256 1"/>
                <a:gd name="T1" fmla="*/ 0 256 1"/>
                <a:gd name="G5" fmla="+- G2 T0 T1"/>
                <a:gd name="G6" fmla="?: G2 G2 G5"/>
                <a:gd name="G7" fmla="+- 0 0 G6"/>
                <a:gd name="G8" fmla="+- 10199 0 0"/>
                <a:gd name="G9" fmla="+- 0 0 -11717698"/>
                <a:gd name="G10" fmla="+- 10199 0 2700"/>
                <a:gd name="G11" fmla="cos G10 -643365"/>
                <a:gd name="G12" fmla="sin G10 -643365"/>
                <a:gd name="G13" fmla="cos 13500 -643365"/>
                <a:gd name="G14" fmla="sin 13500 -643365"/>
                <a:gd name="G15" fmla="+- G11 10800 0"/>
                <a:gd name="G16" fmla="+- G12 10800 0"/>
                <a:gd name="G17" fmla="+- G13 10800 0"/>
                <a:gd name="G18" fmla="+- G14 10800 0"/>
                <a:gd name="G19" fmla="*/ 10199 1 2"/>
                <a:gd name="G20" fmla="+- G19 5400 0"/>
                <a:gd name="G21" fmla="cos G20 -643365"/>
                <a:gd name="G22" fmla="sin G20 -643365"/>
                <a:gd name="G23" fmla="+- G21 10800 0"/>
                <a:gd name="G24" fmla="+- G12 G23 G22"/>
                <a:gd name="G25" fmla="+- G22 G23 G11"/>
                <a:gd name="G26" fmla="cos 10800 -643365"/>
                <a:gd name="G27" fmla="sin 10800 -643365"/>
                <a:gd name="G28" fmla="cos 10199 -643365"/>
                <a:gd name="G29" fmla="sin 10199 -643365"/>
                <a:gd name="G30" fmla="+- G26 10800 0"/>
                <a:gd name="G31" fmla="+- G27 10800 0"/>
                <a:gd name="G32" fmla="+- G28 10800 0"/>
                <a:gd name="G33" fmla="+- G29 10800 0"/>
                <a:gd name="G34" fmla="+- G19 5400 0"/>
                <a:gd name="G35" fmla="cos G34 -11717698"/>
                <a:gd name="G36" fmla="sin G34 -11717698"/>
                <a:gd name="G37" fmla="+/ -11717698 -643365 2"/>
                <a:gd name="T2" fmla="*/ 180 256 1"/>
                <a:gd name="T3" fmla="*/ 0 256 1"/>
                <a:gd name="G38" fmla="+- G37 T2 T3"/>
                <a:gd name="G39" fmla="?: G2 G37 G38"/>
                <a:gd name="G40" fmla="cos 10800 G39"/>
                <a:gd name="G41" fmla="sin 10800 G39"/>
                <a:gd name="G42" fmla="cos 10199 G39"/>
                <a:gd name="G43" fmla="sin 10199 G39"/>
                <a:gd name="G44" fmla="+- G40 10800 0"/>
                <a:gd name="G45" fmla="+- G41 10800 0"/>
                <a:gd name="G46" fmla="+- G42 10800 0"/>
                <a:gd name="G47" fmla="+- G43 10800 0"/>
                <a:gd name="G48" fmla="+- G35 10800 0"/>
                <a:gd name="G49" fmla="+- G36 10800 0"/>
                <a:gd name="T4" fmla="*/ 9988 w 21600"/>
                <a:gd name="T5" fmla="*/ 30 h 21600"/>
                <a:gd name="T6" fmla="*/ 302 w 21600"/>
                <a:gd name="T7" fmla="*/ 10579 h 21600"/>
                <a:gd name="T8" fmla="*/ 10033 w 21600"/>
                <a:gd name="T9" fmla="*/ 629 h 21600"/>
                <a:gd name="T10" fmla="*/ 24102 w 21600"/>
                <a:gd name="T11" fmla="*/ 8498 h 21600"/>
                <a:gd name="T12" fmla="*/ 21658 w 21600"/>
                <a:gd name="T13" fmla="*/ 11966 h 21600"/>
                <a:gd name="T14" fmla="*/ 18189 w 21600"/>
                <a:gd name="T15" fmla="*/ 9521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0849" y="9061"/>
                  </a:moveTo>
                  <a:cubicBezTo>
                    <a:pt x="20003" y="4171"/>
                    <a:pt x="15761" y="601"/>
                    <a:pt x="10800" y="601"/>
                  </a:cubicBezTo>
                  <a:cubicBezTo>
                    <a:pt x="5250" y="600"/>
                    <a:pt x="719" y="5037"/>
                    <a:pt x="603" y="10586"/>
                  </a:cubicBezTo>
                  <a:lnTo>
                    <a:pt x="2" y="10573"/>
                  </a:lnTo>
                  <a:cubicBezTo>
                    <a:pt x="125" y="4698"/>
                    <a:pt x="4923" y="-1"/>
                    <a:pt x="10800" y="0"/>
                  </a:cubicBezTo>
                  <a:cubicBezTo>
                    <a:pt x="16054" y="0"/>
                    <a:pt x="20546" y="3781"/>
                    <a:pt x="21441" y="8958"/>
                  </a:cubicBezTo>
                  <a:lnTo>
                    <a:pt x="24102" y="8498"/>
                  </a:lnTo>
                  <a:lnTo>
                    <a:pt x="21658" y="11966"/>
                  </a:lnTo>
                  <a:lnTo>
                    <a:pt x="18189" y="9521"/>
                  </a:lnTo>
                  <a:lnTo>
                    <a:pt x="20849" y="9061"/>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518" name="AutoShape 6"/>
            <p:cNvSpPr>
              <a:spLocks noChangeArrowheads="1"/>
            </p:cNvSpPr>
            <p:nvPr/>
          </p:nvSpPr>
          <p:spPr bwMode="auto">
            <a:xfrm>
              <a:off x="1584" y="960"/>
              <a:ext cx="1152" cy="519"/>
            </a:xfrm>
            <a:custGeom>
              <a:avLst/>
              <a:gdLst>
                <a:gd name="G0" fmla="+- -2285154 0 0"/>
                <a:gd name="G1" fmla="+- 10966348 0 0"/>
                <a:gd name="G2" fmla="+- -2285154 0 10966348"/>
                <a:gd name="G3" fmla="+- 10800 0 0"/>
                <a:gd name="G4" fmla="+- 0 0 -2285154"/>
                <a:gd name="T0" fmla="*/ 360 256 1"/>
                <a:gd name="T1" fmla="*/ 0 256 1"/>
                <a:gd name="G5" fmla="+- G2 T0 T1"/>
                <a:gd name="G6" fmla="?: G2 G2 G5"/>
                <a:gd name="G7" fmla="+- 0 0 G6"/>
                <a:gd name="G8" fmla="+- 9209 0 0"/>
                <a:gd name="G9" fmla="+- 0 0 10966348"/>
                <a:gd name="G10" fmla="+- 9209 0 2700"/>
                <a:gd name="G11" fmla="cos G10 -2285154"/>
                <a:gd name="G12" fmla="sin G10 -2285154"/>
                <a:gd name="G13" fmla="cos 13500 -2285154"/>
                <a:gd name="G14" fmla="sin 13500 -2285154"/>
                <a:gd name="G15" fmla="+- G11 10800 0"/>
                <a:gd name="G16" fmla="+- G12 10800 0"/>
                <a:gd name="G17" fmla="+- G13 10800 0"/>
                <a:gd name="G18" fmla="+- G14 10800 0"/>
                <a:gd name="G19" fmla="*/ 9209 1 2"/>
                <a:gd name="G20" fmla="+- G19 5400 0"/>
                <a:gd name="G21" fmla="cos G20 -2285154"/>
                <a:gd name="G22" fmla="sin G20 -2285154"/>
                <a:gd name="G23" fmla="+- G21 10800 0"/>
                <a:gd name="G24" fmla="+- G12 G23 G22"/>
                <a:gd name="G25" fmla="+- G22 G23 G11"/>
                <a:gd name="G26" fmla="cos 10800 -2285154"/>
                <a:gd name="G27" fmla="sin 10800 -2285154"/>
                <a:gd name="G28" fmla="cos 9209 -2285154"/>
                <a:gd name="G29" fmla="sin 9209 -2285154"/>
                <a:gd name="G30" fmla="+- G26 10800 0"/>
                <a:gd name="G31" fmla="+- G27 10800 0"/>
                <a:gd name="G32" fmla="+- G28 10800 0"/>
                <a:gd name="G33" fmla="+- G29 10800 0"/>
                <a:gd name="G34" fmla="+- G19 5400 0"/>
                <a:gd name="G35" fmla="cos G34 10966348"/>
                <a:gd name="G36" fmla="sin G34 10966348"/>
                <a:gd name="G37" fmla="+/ 10966348 -2285154 2"/>
                <a:gd name="T2" fmla="*/ 180 256 1"/>
                <a:gd name="T3" fmla="*/ 0 256 1"/>
                <a:gd name="G38" fmla="+- G37 T2 T3"/>
                <a:gd name="G39" fmla="?: G2 G37 G38"/>
                <a:gd name="G40" fmla="cos 10800 G39"/>
                <a:gd name="G41" fmla="sin 10800 G39"/>
                <a:gd name="G42" fmla="cos 9209 G39"/>
                <a:gd name="G43" fmla="sin 9209 G39"/>
                <a:gd name="G44" fmla="+- G40 10800 0"/>
                <a:gd name="G45" fmla="+- G41 10800 0"/>
                <a:gd name="G46" fmla="+- G42 10800 0"/>
                <a:gd name="G47" fmla="+- G43 10800 0"/>
                <a:gd name="G48" fmla="+- G35 10800 0"/>
                <a:gd name="G49" fmla="+- G36 10800 0"/>
                <a:gd name="T4" fmla="*/ 6447 w 21600"/>
                <a:gd name="T5" fmla="*/ 915 h 21600"/>
                <a:gd name="T6" fmla="*/ 1038 w 21600"/>
                <a:gd name="T7" fmla="*/ 12993 h 21600"/>
                <a:gd name="T8" fmla="*/ 7088 w 21600"/>
                <a:gd name="T9" fmla="*/ 2372 h 21600"/>
                <a:gd name="T10" fmla="*/ 21876 w 21600"/>
                <a:gd name="T11" fmla="*/ 3082 h 21600"/>
                <a:gd name="T12" fmla="*/ 21006 w 21600"/>
                <a:gd name="T13" fmla="*/ 7948 h 21600"/>
                <a:gd name="T14" fmla="*/ 16140 w 21600"/>
                <a:gd name="T15" fmla="*/ 7078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355" y="5535"/>
                  </a:moveTo>
                  <a:cubicBezTo>
                    <a:pt x="16633" y="3063"/>
                    <a:pt x="13812" y="1591"/>
                    <a:pt x="10800" y="1591"/>
                  </a:cubicBezTo>
                  <a:cubicBezTo>
                    <a:pt x="5714" y="1591"/>
                    <a:pt x="1591" y="5714"/>
                    <a:pt x="1591" y="10800"/>
                  </a:cubicBezTo>
                  <a:cubicBezTo>
                    <a:pt x="1590" y="11479"/>
                    <a:pt x="1666" y="12156"/>
                    <a:pt x="1815" y="12819"/>
                  </a:cubicBezTo>
                  <a:lnTo>
                    <a:pt x="262" y="13168"/>
                  </a:lnTo>
                  <a:cubicBezTo>
                    <a:pt x="88" y="12390"/>
                    <a:pt x="0" y="11596"/>
                    <a:pt x="0" y="10800"/>
                  </a:cubicBezTo>
                  <a:cubicBezTo>
                    <a:pt x="0" y="4835"/>
                    <a:pt x="4835" y="0"/>
                    <a:pt x="10800" y="0"/>
                  </a:cubicBezTo>
                  <a:cubicBezTo>
                    <a:pt x="14332" y="-1"/>
                    <a:pt x="17641" y="1727"/>
                    <a:pt x="19661" y="4625"/>
                  </a:cubicBezTo>
                  <a:lnTo>
                    <a:pt x="21876" y="3082"/>
                  </a:lnTo>
                  <a:lnTo>
                    <a:pt x="21006" y="7948"/>
                  </a:lnTo>
                  <a:lnTo>
                    <a:pt x="16140" y="7078"/>
                  </a:lnTo>
                  <a:lnTo>
                    <a:pt x="18355" y="5535"/>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519" name="AutoShape 7"/>
            <p:cNvSpPr>
              <a:spLocks noChangeArrowheads="1"/>
            </p:cNvSpPr>
            <p:nvPr/>
          </p:nvSpPr>
          <p:spPr bwMode="auto">
            <a:xfrm rot="20668553" flipV="1">
              <a:off x="1632" y="960"/>
              <a:ext cx="1152" cy="375"/>
            </a:xfrm>
            <a:custGeom>
              <a:avLst/>
              <a:gdLst>
                <a:gd name="G0" fmla="+- -3200674 0 0"/>
                <a:gd name="G1" fmla="+- 11438232 0 0"/>
                <a:gd name="G2" fmla="+- -3200674 0 11438232"/>
                <a:gd name="G3" fmla="+- 10800 0 0"/>
                <a:gd name="G4" fmla="+- 0 0 -3200674"/>
                <a:gd name="T0" fmla="*/ 360 256 1"/>
                <a:gd name="T1" fmla="*/ 0 256 1"/>
                <a:gd name="G5" fmla="+- G2 T0 T1"/>
                <a:gd name="G6" fmla="?: G2 G2 G5"/>
                <a:gd name="G7" fmla="+- 0 0 G6"/>
                <a:gd name="G8" fmla="+- 8862 0 0"/>
                <a:gd name="G9" fmla="+- 0 0 11438232"/>
                <a:gd name="G10" fmla="+- 8862 0 2700"/>
                <a:gd name="G11" fmla="cos G10 -3200674"/>
                <a:gd name="G12" fmla="sin G10 -3200674"/>
                <a:gd name="G13" fmla="cos 13500 -3200674"/>
                <a:gd name="G14" fmla="sin 13500 -3200674"/>
                <a:gd name="G15" fmla="+- G11 10800 0"/>
                <a:gd name="G16" fmla="+- G12 10800 0"/>
                <a:gd name="G17" fmla="+- G13 10800 0"/>
                <a:gd name="G18" fmla="+- G14 10800 0"/>
                <a:gd name="G19" fmla="*/ 8862 1 2"/>
                <a:gd name="G20" fmla="+- G19 5400 0"/>
                <a:gd name="G21" fmla="cos G20 -3200674"/>
                <a:gd name="G22" fmla="sin G20 -3200674"/>
                <a:gd name="G23" fmla="+- G21 10800 0"/>
                <a:gd name="G24" fmla="+- G12 G23 G22"/>
                <a:gd name="G25" fmla="+- G22 G23 G11"/>
                <a:gd name="G26" fmla="cos 10800 -3200674"/>
                <a:gd name="G27" fmla="sin 10800 -3200674"/>
                <a:gd name="G28" fmla="cos 8862 -3200674"/>
                <a:gd name="G29" fmla="sin 8862 -3200674"/>
                <a:gd name="G30" fmla="+- G26 10800 0"/>
                <a:gd name="G31" fmla="+- G27 10800 0"/>
                <a:gd name="G32" fmla="+- G28 10800 0"/>
                <a:gd name="G33" fmla="+- G29 10800 0"/>
                <a:gd name="G34" fmla="+- G19 5400 0"/>
                <a:gd name="G35" fmla="cos G34 11438232"/>
                <a:gd name="G36" fmla="sin G34 11438232"/>
                <a:gd name="G37" fmla="+/ 11438232 -3200674 2"/>
                <a:gd name="T2" fmla="*/ 180 256 1"/>
                <a:gd name="T3" fmla="*/ 0 256 1"/>
                <a:gd name="G38" fmla="+- G37 T2 T3"/>
                <a:gd name="G39" fmla="?: G2 G37 G38"/>
                <a:gd name="G40" fmla="cos 10800 G39"/>
                <a:gd name="G41" fmla="sin 10800 G39"/>
                <a:gd name="G42" fmla="cos 8862 G39"/>
                <a:gd name="G43" fmla="sin 8862 G39"/>
                <a:gd name="G44" fmla="+- G40 10800 0"/>
                <a:gd name="G45" fmla="+- G41 10800 0"/>
                <a:gd name="G46" fmla="+- G42 10800 0"/>
                <a:gd name="G47" fmla="+- G43 10800 0"/>
                <a:gd name="G48" fmla="+- G35 10800 0"/>
                <a:gd name="G49" fmla="+- G36 10800 0"/>
                <a:gd name="T4" fmla="*/ 5871 w 21600"/>
                <a:gd name="T5" fmla="*/ 1190 h 21600"/>
                <a:gd name="T6" fmla="*/ 1013 w 21600"/>
                <a:gd name="T7" fmla="*/ 11736 h 21600"/>
                <a:gd name="T8" fmla="*/ 6755 w 21600"/>
                <a:gd name="T9" fmla="*/ 2914 h 21600"/>
                <a:gd name="T10" fmla="*/ 19685 w 21600"/>
                <a:gd name="T11" fmla="*/ 636 h 21600"/>
                <a:gd name="T12" fmla="*/ 20032 w 21600"/>
                <a:gd name="T13" fmla="*/ 5813 h 21600"/>
                <a:gd name="T14" fmla="*/ 14855 w 21600"/>
                <a:gd name="T15" fmla="*/ 616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632" y="4128"/>
                  </a:moveTo>
                  <a:cubicBezTo>
                    <a:pt x="15017" y="2716"/>
                    <a:pt x="12945" y="1938"/>
                    <a:pt x="10800" y="1938"/>
                  </a:cubicBezTo>
                  <a:cubicBezTo>
                    <a:pt x="5905" y="1938"/>
                    <a:pt x="1938" y="5905"/>
                    <a:pt x="1938" y="10800"/>
                  </a:cubicBezTo>
                  <a:cubicBezTo>
                    <a:pt x="1937" y="11081"/>
                    <a:pt x="1951" y="11363"/>
                    <a:pt x="1978" y="11644"/>
                  </a:cubicBezTo>
                  <a:lnTo>
                    <a:pt x="49" y="11828"/>
                  </a:lnTo>
                  <a:cubicBezTo>
                    <a:pt x="16" y="11486"/>
                    <a:pt x="0" y="11143"/>
                    <a:pt x="0" y="10800"/>
                  </a:cubicBezTo>
                  <a:cubicBezTo>
                    <a:pt x="0" y="4835"/>
                    <a:pt x="4835" y="0"/>
                    <a:pt x="10800" y="0"/>
                  </a:cubicBezTo>
                  <a:cubicBezTo>
                    <a:pt x="13414" y="-1"/>
                    <a:pt x="15940" y="948"/>
                    <a:pt x="17908" y="2669"/>
                  </a:cubicBezTo>
                  <a:lnTo>
                    <a:pt x="19685" y="636"/>
                  </a:lnTo>
                  <a:lnTo>
                    <a:pt x="20032" y="5813"/>
                  </a:lnTo>
                  <a:lnTo>
                    <a:pt x="14855" y="6160"/>
                  </a:lnTo>
                  <a:lnTo>
                    <a:pt x="16632" y="4128"/>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520" name="AutoShape 8"/>
            <p:cNvSpPr>
              <a:spLocks noChangeArrowheads="1"/>
            </p:cNvSpPr>
            <p:nvPr/>
          </p:nvSpPr>
          <p:spPr bwMode="auto">
            <a:xfrm rot="-558497">
              <a:off x="1632" y="1056"/>
              <a:ext cx="1104" cy="154"/>
            </a:xfrm>
            <a:prstGeom prst="rightArrow">
              <a:avLst>
                <a:gd name="adj1" fmla="val 32222"/>
                <a:gd name="adj2" fmla="val 16976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48521" name="AutoShape 9"/>
          <p:cNvSpPr>
            <a:spLocks noChangeArrowheads="1"/>
          </p:cNvSpPr>
          <p:nvPr/>
        </p:nvSpPr>
        <p:spPr bwMode="auto">
          <a:xfrm flipV="1">
            <a:off x="1981200" y="1600200"/>
            <a:ext cx="7848600" cy="2590800"/>
          </a:xfrm>
          <a:custGeom>
            <a:avLst/>
            <a:gdLst>
              <a:gd name="G0" fmla="+- -9427177 0 0"/>
              <a:gd name="G1" fmla="+- -11769506 0 0"/>
              <a:gd name="G2" fmla="+- -9427177 0 -11769506"/>
              <a:gd name="G3" fmla="+- 10800 0 0"/>
              <a:gd name="G4" fmla="+- 0 0 -9427177"/>
              <a:gd name="T0" fmla="*/ 360 256 1"/>
              <a:gd name="T1" fmla="*/ 0 256 1"/>
              <a:gd name="G5" fmla="+- G2 T0 T1"/>
              <a:gd name="G6" fmla="?: G2 G2 G5"/>
              <a:gd name="G7" fmla="+- 0 0 G6"/>
              <a:gd name="G8" fmla="+- 8772 0 0"/>
              <a:gd name="G9" fmla="+- 0 0 -11769506"/>
              <a:gd name="G10" fmla="+- 8772 0 2700"/>
              <a:gd name="G11" fmla="cos G10 -9427177"/>
              <a:gd name="G12" fmla="sin G10 -9427177"/>
              <a:gd name="G13" fmla="cos 13500 -9427177"/>
              <a:gd name="G14" fmla="sin 13500 -9427177"/>
              <a:gd name="G15" fmla="+- G11 10800 0"/>
              <a:gd name="G16" fmla="+- G12 10800 0"/>
              <a:gd name="G17" fmla="+- G13 10800 0"/>
              <a:gd name="G18" fmla="+- G14 10800 0"/>
              <a:gd name="G19" fmla="*/ 8772 1 2"/>
              <a:gd name="G20" fmla="+- G19 5400 0"/>
              <a:gd name="G21" fmla="cos G20 -9427177"/>
              <a:gd name="G22" fmla="sin G20 -9427177"/>
              <a:gd name="G23" fmla="+- G21 10800 0"/>
              <a:gd name="G24" fmla="+- G12 G23 G22"/>
              <a:gd name="G25" fmla="+- G22 G23 G11"/>
              <a:gd name="G26" fmla="cos 10800 -9427177"/>
              <a:gd name="G27" fmla="sin 10800 -9427177"/>
              <a:gd name="G28" fmla="cos 8772 -9427177"/>
              <a:gd name="G29" fmla="sin 8772 -9427177"/>
              <a:gd name="G30" fmla="+- G26 10800 0"/>
              <a:gd name="G31" fmla="+- G27 10800 0"/>
              <a:gd name="G32" fmla="+- G28 10800 0"/>
              <a:gd name="G33" fmla="+- G29 10800 0"/>
              <a:gd name="G34" fmla="+- G19 5400 0"/>
              <a:gd name="G35" fmla="cos G34 -11769506"/>
              <a:gd name="G36" fmla="sin G34 -11769506"/>
              <a:gd name="G37" fmla="+/ -11769506 -9427177 2"/>
              <a:gd name="T2" fmla="*/ 180 256 1"/>
              <a:gd name="T3" fmla="*/ 0 256 1"/>
              <a:gd name="G38" fmla="+- G37 T2 T3"/>
              <a:gd name="G39" fmla="?: G2 G37 G38"/>
              <a:gd name="G40" fmla="cos 10800 G39"/>
              <a:gd name="G41" fmla="sin 10800 G39"/>
              <a:gd name="G42" fmla="cos 8772 G39"/>
              <a:gd name="G43" fmla="sin 8772 G39"/>
              <a:gd name="G44" fmla="+- G40 10800 0"/>
              <a:gd name="G45" fmla="+- G41 10800 0"/>
              <a:gd name="G46" fmla="+- G42 10800 0"/>
              <a:gd name="G47" fmla="+- G43 10800 0"/>
              <a:gd name="G48" fmla="+- G35 10800 0"/>
              <a:gd name="G49" fmla="+- G36 10800 0"/>
              <a:gd name="T4" fmla="*/ 545 w 21600"/>
              <a:gd name="T5" fmla="*/ 7412 h 21600"/>
              <a:gd name="T6" fmla="*/ 1014 w 21600"/>
              <a:gd name="T7" fmla="*/ 10729 h 21600"/>
              <a:gd name="T8" fmla="*/ 2470 w 21600"/>
              <a:gd name="T9" fmla="*/ 8048 h 21600"/>
              <a:gd name="T10" fmla="*/ -101 w 21600"/>
              <a:gd name="T11" fmla="*/ 2835 h 21600"/>
              <a:gd name="T12" fmla="*/ 5089 w 21600"/>
              <a:gd name="T13" fmla="*/ 2027 h 21600"/>
              <a:gd name="T14" fmla="*/ 5897 w 21600"/>
              <a:gd name="T15" fmla="*/ 7217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3717" y="5625"/>
                </a:moveTo>
                <a:cubicBezTo>
                  <a:pt x="2632" y="7109"/>
                  <a:pt x="2041" y="8898"/>
                  <a:pt x="2028" y="10736"/>
                </a:cubicBezTo>
                <a:lnTo>
                  <a:pt x="0" y="10722"/>
                </a:lnTo>
                <a:cubicBezTo>
                  <a:pt x="16" y="8458"/>
                  <a:pt x="743" y="6256"/>
                  <a:pt x="2079" y="4428"/>
                </a:cubicBezTo>
                <a:lnTo>
                  <a:pt x="-101" y="2835"/>
                </a:lnTo>
                <a:lnTo>
                  <a:pt x="5089" y="2027"/>
                </a:lnTo>
                <a:lnTo>
                  <a:pt x="5897" y="7217"/>
                </a:lnTo>
                <a:lnTo>
                  <a:pt x="3717" y="5625"/>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b" anchorCtr="1"/>
          <a:lstStyle/>
          <a:p>
            <a:pPr algn="ctr"/>
            <a:r>
              <a:rPr lang="en-US" altLang="en-US">
                <a:solidFill>
                  <a:srgbClr val="080808"/>
                </a:solidFill>
                <a:latin typeface="Arial" pitchFamily="34" charset="0"/>
              </a:rPr>
              <a:t>Rendering Thread</a:t>
            </a:r>
          </a:p>
        </p:txBody>
      </p:sp>
      <p:sp>
        <p:nvSpPr>
          <p:cNvPr id="448522" name="AutoShape 10"/>
          <p:cNvSpPr>
            <a:spLocks noChangeArrowheads="1"/>
          </p:cNvSpPr>
          <p:nvPr/>
        </p:nvSpPr>
        <p:spPr bwMode="auto">
          <a:xfrm flipV="1">
            <a:off x="1981200" y="1600200"/>
            <a:ext cx="7848600" cy="2590800"/>
          </a:xfrm>
          <a:custGeom>
            <a:avLst/>
            <a:gdLst>
              <a:gd name="G0" fmla="+- -1382779 0 0"/>
              <a:gd name="G1" fmla="+- -2095476 0 0"/>
              <a:gd name="G2" fmla="+- -1382779 0 -2095476"/>
              <a:gd name="G3" fmla="+- 10800 0 0"/>
              <a:gd name="G4" fmla="+- 0 0 -1382779"/>
              <a:gd name="T0" fmla="*/ 360 256 1"/>
              <a:gd name="T1" fmla="*/ 0 256 1"/>
              <a:gd name="G5" fmla="+- G2 T0 T1"/>
              <a:gd name="G6" fmla="?: G2 G2 G5"/>
              <a:gd name="G7" fmla="+- 0 0 G6"/>
              <a:gd name="G8" fmla="+- 8822 0 0"/>
              <a:gd name="G9" fmla="+- 0 0 -2095476"/>
              <a:gd name="G10" fmla="+- 8822 0 2700"/>
              <a:gd name="G11" fmla="cos G10 -1382779"/>
              <a:gd name="G12" fmla="sin G10 -1382779"/>
              <a:gd name="G13" fmla="cos 13500 -1382779"/>
              <a:gd name="G14" fmla="sin 13500 -1382779"/>
              <a:gd name="G15" fmla="+- G11 10800 0"/>
              <a:gd name="G16" fmla="+- G12 10800 0"/>
              <a:gd name="G17" fmla="+- G13 10800 0"/>
              <a:gd name="G18" fmla="+- G14 10800 0"/>
              <a:gd name="G19" fmla="*/ 8822 1 2"/>
              <a:gd name="G20" fmla="+- G19 5400 0"/>
              <a:gd name="G21" fmla="cos G20 -1382779"/>
              <a:gd name="G22" fmla="sin G20 -1382779"/>
              <a:gd name="G23" fmla="+- G21 10800 0"/>
              <a:gd name="G24" fmla="+- G12 G23 G22"/>
              <a:gd name="G25" fmla="+- G22 G23 G11"/>
              <a:gd name="G26" fmla="cos 10800 -1382779"/>
              <a:gd name="G27" fmla="sin 10800 -1382779"/>
              <a:gd name="G28" fmla="cos 8822 -1382779"/>
              <a:gd name="G29" fmla="sin 8822 -1382779"/>
              <a:gd name="G30" fmla="+- G26 10800 0"/>
              <a:gd name="G31" fmla="+- G27 10800 0"/>
              <a:gd name="G32" fmla="+- G28 10800 0"/>
              <a:gd name="G33" fmla="+- G29 10800 0"/>
              <a:gd name="G34" fmla="+- G19 5400 0"/>
              <a:gd name="G35" fmla="cos G34 -2095476"/>
              <a:gd name="G36" fmla="sin G34 -2095476"/>
              <a:gd name="G37" fmla="+/ -2095476 -1382779 2"/>
              <a:gd name="T2" fmla="*/ 180 256 1"/>
              <a:gd name="T3" fmla="*/ 0 256 1"/>
              <a:gd name="G38" fmla="+- G37 T2 T3"/>
              <a:gd name="G39" fmla="?: G2 G37 G38"/>
              <a:gd name="G40" fmla="cos 10800 G39"/>
              <a:gd name="G41" fmla="sin 10800 G39"/>
              <a:gd name="G42" fmla="cos 8822 G39"/>
              <a:gd name="G43" fmla="sin 8822 G39"/>
              <a:gd name="G44" fmla="+- G40 10800 0"/>
              <a:gd name="G45" fmla="+- G41 10800 0"/>
              <a:gd name="G46" fmla="+- G42 10800 0"/>
              <a:gd name="G47" fmla="+- G43 10800 0"/>
              <a:gd name="G48" fmla="+- G35 10800 0"/>
              <a:gd name="G49" fmla="+- G36 10800 0"/>
              <a:gd name="T4" fmla="*/ 20462 w 21600"/>
              <a:gd name="T5" fmla="*/ 5974 h 21600"/>
              <a:gd name="T6" fmla="*/ 19122 w 21600"/>
              <a:gd name="T7" fmla="*/ 5604 h 21600"/>
              <a:gd name="T8" fmla="*/ 18692 w 21600"/>
              <a:gd name="T9" fmla="*/ 6858 h 21600"/>
              <a:gd name="T10" fmla="*/ 23394 w 21600"/>
              <a:gd name="T11" fmla="*/ 5940 h 21600"/>
              <a:gd name="T12" fmla="*/ 21281 w 21600"/>
              <a:gd name="T13" fmla="*/ 10710 h 21600"/>
              <a:gd name="T14" fmla="*/ 16511 w 21600"/>
              <a:gd name="T15" fmla="*/ 8596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030" y="7624"/>
                </a:moveTo>
                <a:cubicBezTo>
                  <a:pt x="18829" y="7103"/>
                  <a:pt x="18579" y="6602"/>
                  <a:pt x="18283" y="6128"/>
                </a:cubicBezTo>
                <a:lnTo>
                  <a:pt x="19961" y="5080"/>
                </a:lnTo>
                <a:cubicBezTo>
                  <a:pt x="20323" y="5661"/>
                  <a:pt x="20629" y="6274"/>
                  <a:pt x="20875" y="6912"/>
                </a:cubicBezTo>
                <a:lnTo>
                  <a:pt x="23394" y="5940"/>
                </a:lnTo>
                <a:lnTo>
                  <a:pt x="21281" y="10710"/>
                </a:lnTo>
                <a:lnTo>
                  <a:pt x="16511" y="8596"/>
                </a:lnTo>
                <a:lnTo>
                  <a:pt x="19030" y="7624"/>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b" anchorCtr="1"/>
          <a:lstStyle/>
          <a:p>
            <a:pPr algn="ctr"/>
            <a:r>
              <a:rPr lang="en-US" altLang="en-US">
                <a:solidFill>
                  <a:srgbClr val="080808"/>
                </a:solidFill>
                <a:latin typeface="Arial" pitchFamily="34" charset="0"/>
              </a:rPr>
              <a:t>Rendering Thread</a:t>
            </a:r>
          </a:p>
        </p:txBody>
      </p:sp>
      <p:sp>
        <p:nvSpPr>
          <p:cNvPr id="448523" name="AutoShape 11"/>
          <p:cNvSpPr>
            <a:spLocks noChangeArrowheads="1"/>
          </p:cNvSpPr>
          <p:nvPr/>
        </p:nvSpPr>
        <p:spPr bwMode="auto">
          <a:xfrm>
            <a:off x="1981200" y="1600200"/>
            <a:ext cx="7848600" cy="2590800"/>
          </a:xfrm>
          <a:custGeom>
            <a:avLst/>
            <a:gdLst>
              <a:gd name="G0" fmla="+- -1382779 0 0"/>
              <a:gd name="G1" fmla="+- -11769506 0 0"/>
              <a:gd name="G2" fmla="+- -1382779 0 -11769506"/>
              <a:gd name="G3" fmla="+- 10800 0 0"/>
              <a:gd name="G4" fmla="+- 0 0 -1382779"/>
              <a:gd name="T0" fmla="*/ 360 256 1"/>
              <a:gd name="T1" fmla="*/ 0 256 1"/>
              <a:gd name="G5" fmla="+- G2 T0 T1"/>
              <a:gd name="G6" fmla="?: G2 G2 G5"/>
              <a:gd name="G7" fmla="+- 0 0 G6"/>
              <a:gd name="G8" fmla="+- 8822 0 0"/>
              <a:gd name="G9" fmla="+- 0 0 -11769506"/>
              <a:gd name="G10" fmla="+- 8822 0 2700"/>
              <a:gd name="G11" fmla="cos G10 -1382779"/>
              <a:gd name="G12" fmla="sin G10 -1382779"/>
              <a:gd name="G13" fmla="cos 13500 -1382779"/>
              <a:gd name="G14" fmla="sin 13500 -1382779"/>
              <a:gd name="G15" fmla="+- G11 10800 0"/>
              <a:gd name="G16" fmla="+- G12 10800 0"/>
              <a:gd name="G17" fmla="+- G13 10800 0"/>
              <a:gd name="G18" fmla="+- G14 10800 0"/>
              <a:gd name="G19" fmla="*/ 8822 1 2"/>
              <a:gd name="G20" fmla="+- G19 5400 0"/>
              <a:gd name="G21" fmla="cos G20 -1382779"/>
              <a:gd name="G22" fmla="sin G20 -1382779"/>
              <a:gd name="G23" fmla="+- G21 10800 0"/>
              <a:gd name="G24" fmla="+- G12 G23 G22"/>
              <a:gd name="G25" fmla="+- G22 G23 G11"/>
              <a:gd name="G26" fmla="cos 10800 -1382779"/>
              <a:gd name="G27" fmla="sin 10800 -1382779"/>
              <a:gd name="G28" fmla="cos 8822 -1382779"/>
              <a:gd name="G29" fmla="sin 8822 -1382779"/>
              <a:gd name="G30" fmla="+- G26 10800 0"/>
              <a:gd name="G31" fmla="+- G27 10800 0"/>
              <a:gd name="G32" fmla="+- G28 10800 0"/>
              <a:gd name="G33" fmla="+- G29 10800 0"/>
              <a:gd name="G34" fmla="+- G19 5400 0"/>
              <a:gd name="G35" fmla="cos G34 -11769506"/>
              <a:gd name="G36" fmla="sin G34 -11769506"/>
              <a:gd name="G37" fmla="+/ -11769506 -1382779 2"/>
              <a:gd name="T2" fmla="*/ 180 256 1"/>
              <a:gd name="T3" fmla="*/ 0 256 1"/>
              <a:gd name="G38" fmla="+- G37 T2 T3"/>
              <a:gd name="G39" fmla="?: G2 G37 G38"/>
              <a:gd name="G40" fmla="cos 10800 G39"/>
              <a:gd name="G41" fmla="sin 10800 G39"/>
              <a:gd name="G42" fmla="cos 8822 G39"/>
              <a:gd name="G43" fmla="sin 8822 G39"/>
              <a:gd name="G44" fmla="+- G40 10800 0"/>
              <a:gd name="G45" fmla="+- G41 10800 0"/>
              <a:gd name="G46" fmla="+- G42 10800 0"/>
              <a:gd name="G47" fmla="+- G43 10800 0"/>
              <a:gd name="G48" fmla="+- G35 10800 0"/>
              <a:gd name="G49" fmla="+- G36 10800 0"/>
              <a:gd name="T4" fmla="*/ 8860 w 21600"/>
              <a:gd name="T5" fmla="*/ 175 h 21600"/>
              <a:gd name="T6" fmla="*/ 989 w 21600"/>
              <a:gd name="T7" fmla="*/ 10729 h 21600"/>
              <a:gd name="T8" fmla="*/ 9215 w 21600"/>
              <a:gd name="T9" fmla="*/ 2121 h 21600"/>
              <a:gd name="T10" fmla="*/ 23394 w 21600"/>
              <a:gd name="T11" fmla="*/ 5940 h 21600"/>
              <a:gd name="T12" fmla="*/ 21281 w 21600"/>
              <a:gd name="T13" fmla="*/ 10710 h 21600"/>
              <a:gd name="T14" fmla="*/ 16511 w 21600"/>
              <a:gd name="T15" fmla="*/ 8596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030" y="7624"/>
                </a:moveTo>
                <a:cubicBezTo>
                  <a:pt x="17717" y="4221"/>
                  <a:pt x="14446" y="1978"/>
                  <a:pt x="10800" y="1978"/>
                </a:cubicBezTo>
                <a:cubicBezTo>
                  <a:pt x="5952" y="1977"/>
                  <a:pt x="2013" y="5889"/>
                  <a:pt x="1978" y="10736"/>
                </a:cubicBezTo>
                <a:lnTo>
                  <a:pt x="0" y="10722"/>
                </a:lnTo>
                <a:cubicBezTo>
                  <a:pt x="42" y="4788"/>
                  <a:pt x="4865" y="-1"/>
                  <a:pt x="10800" y="0"/>
                </a:cubicBezTo>
                <a:cubicBezTo>
                  <a:pt x="15264" y="0"/>
                  <a:pt x="19268" y="2746"/>
                  <a:pt x="20875" y="6912"/>
                </a:cubicBezTo>
                <a:lnTo>
                  <a:pt x="23394" y="5940"/>
                </a:lnTo>
                <a:lnTo>
                  <a:pt x="21281" y="10710"/>
                </a:lnTo>
                <a:lnTo>
                  <a:pt x="16511" y="8596"/>
                </a:lnTo>
                <a:lnTo>
                  <a:pt x="19030" y="7624"/>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lstStyle/>
          <a:p>
            <a:pPr algn="ctr"/>
            <a:r>
              <a:rPr lang="en-US" altLang="en-US">
                <a:solidFill>
                  <a:srgbClr val="080808"/>
                </a:solidFill>
                <a:latin typeface="Arial" pitchFamily="34" charset="0"/>
              </a:rPr>
              <a:t>Game Thread</a:t>
            </a:r>
          </a:p>
        </p:txBody>
      </p:sp>
      <p:sp>
        <p:nvSpPr>
          <p:cNvPr id="448525" name="Rectangle 13"/>
          <p:cNvSpPr>
            <a:spLocks noGrp="1" noChangeArrowheads="1"/>
          </p:cNvSpPr>
          <p:nvPr>
            <p:ph type="title"/>
          </p:nvPr>
        </p:nvSpPr>
        <p:spPr>
          <a:xfrm>
            <a:off x="1981200" y="25400"/>
            <a:ext cx="7467600" cy="990600"/>
          </a:xfrm>
        </p:spPr>
        <p:txBody>
          <a:bodyPr/>
          <a:lstStyle/>
          <a:p>
            <a:r>
              <a:rPr lang="en-US" altLang="en-US" dirty="0"/>
              <a:t>Good Multithreading</a:t>
            </a:r>
          </a:p>
        </p:txBody>
      </p:sp>
      <p:sp>
        <p:nvSpPr>
          <p:cNvPr id="448526" name="AutoShape 14"/>
          <p:cNvSpPr>
            <a:spLocks noChangeArrowheads="1"/>
          </p:cNvSpPr>
          <p:nvPr/>
        </p:nvSpPr>
        <p:spPr bwMode="auto">
          <a:xfrm>
            <a:off x="1905000" y="2438400"/>
            <a:ext cx="8153400" cy="990600"/>
          </a:xfrm>
          <a:prstGeom prst="rightArrow">
            <a:avLst>
              <a:gd name="adj1" fmla="val 30204"/>
              <a:gd name="adj2" fmla="val 4614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itchFamily="34" charset="0"/>
              </a:rPr>
              <a:t>Main Thread</a:t>
            </a:r>
          </a:p>
        </p:txBody>
      </p:sp>
      <p:sp>
        <p:nvSpPr>
          <p:cNvPr id="448527" name="AutoShape 15"/>
          <p:cNvSpPr>
            <a:spLocks noChangeArrowheads="1"/>
          </p:cNvSpPr>
          <p:nvPr/>
        </p:nvSpPr>
        <p:spPr bwMode="auto">
          <a:xfrm>
            <a:off x="1981200" y="1600200"/>
            <a:ext cx="7848600" cy="2590800"/>
          </a:xfrm>
          <a:custGeom>
            <a:avLst/>
            <a:gdLst>
              <a:gd name="G0" fmla="+- -1382779 0 0"/>
              <a:gd name="G1" fmla="+- -5954487 0 0"/>
              <a:gd name="G2" fmla="+- -1382779 0 -5954487"/>
              <a:gd name="G3" fmla="+- 10800 0 0"/>
              <a:gd name="G4" fmla="+- 0 0 -1382779"/>
              <a:gd name="T0" fmla="*/ 360 256 1"/>
              <a:gd name="T1" fmla="*/ 0 256 1"/>
              <a:gd name="G5" fmla="+- G2 T0 T1"/>
              <a:gd name="G6" fmla="?: G2 G2 G5"/>
              <a:gd name="G7" fmla="+- 0 0 G6"/>
              <a:gd name="G8" fmla="+- 8822 0 0"/>
              <a:gd name="G9" fmla="+- 0 0 -5954487"/>
              <a:gd name="G10" fmla="+- 8822 0 2700"/>
              <a:gd name="G11" fmla="cos G10 -1382779"/>
              <a:gd name="G12" fmla="sin G10 -1382779"/>
              <a:gd name="G13" fmla="cos 13500 -1382779"/>
              <a:gd name="G14" fmla="sin 13500 -1382779"/>
              <a:gd name="G15" fmla="+- G11 10800 0"/>
              <a:gd name="G16" fmla="+- G12 10800 0"/>
              <a:gd name="G17" fmla="+- G13 10800 0"/>
              <a:gd name="G18" fmla="+- G14 10800 0"/>
              <a:gd name="G19" fmla="*/ 8822 1 2"/>
              <a:gd name="G20" fmla="+- G19 5400 0"/>
              <a:gd name="G21" fmla="cos G20 -1382779"/>
              <a:gd name="G22" fmla="sin G20 -1382779"/>
              <a:gd name="G23" fmla="+- G21 10800 0"/>
              <a:gd name="G24" fmla="+- G12 G23 G22"/>
              <a:gd name="G25" fmla="+- G22 G23 G11"/>
              <a:gd name="G26" fmla="cos 10800 -1382779"/>
              <a:gd name="G27" fmla="sin 10800 -1382779"/>
              <a:gd name="G28" fmla="cos 8822 -1382779"/>
              <a:gd name="G29" fmla="sin 8822 -1382779"/>
              <a:gd name="G30" fmla="+- G26 10800 0"/>
              <a:gd name="G31" fmla="+- G27 10800 0"/>
              <a:gd name="G32" fmla="+- G28 10800 0"/>
              <a:gd name="G33" fmla="+- G29 10800 0"/>
              <a:gd name="G34" fmla="+- G19 5400 0"/>
              <a:gd name="G35" fmla="cos G34 -5954487"/>
              <a:gd name="G36" fmla="sin G34 -5954487"/>
              <a:gd name="G37" fmla="+/ -5954487 -1382779 2"/>
              <a:gd name="T2" fmla="*/ 180 256 1"/>
              <a:gd name="T3" fmla="*/ 0 256 1"/>
              <a:gd name="G38" fmla="+- G37 T2 T3"/>
              <a:gd name="G39" fmla="?: G2 G37 G38"/>
              <a:gd name="G40" fmla="cos 10800 G39"/>
              <a:gd name="G41" fmla="sin 10800 G39"/>
              <a:gd name="G42" fmla="cos 8822 G39"/>
              <a:gd name="G43" fmla="sin 8822 G39"/>
              <a:gd name="G44" fmla="+- G40 10800 0"/>
              <a:gd name="G45" fmla="+- G41 10800 0"/>
              <a:gd name="G46" fmla="+- G42 10800 0"/>
              <a:gd name="G47" fmla="+- G43 10800 0"/>
              <a:gd name="G48" fmla="+- G35 10800 0"/>
              <a:gd name="G49" fmla="+- G36 10800 0"/>
              <a:gd name="T4" fmla="*/ 16842 w 21600"/>
              <a:gd name="T5" fmla="*/ 1848 h 21600"/>
              <a:gd name="T6" fmla="*/ 10653 w 21600"/>
              <a:gd name="T7" fmla="*/ 990 h 21600"/>
              <a:gd name="T8" fmla="*/ 15735 w 21600"/>
              <a:gd name="T9" fmla="*/ 3488 h 21600"/>
              <a:gd name="T10" fmla="*/ 23394 w 21600"/>
              <a:gd name="T11" fmla="*/ 5940 h 21600"/>
              <a:gd name="T12" fmla="*/ 21281 w 21600"/>
              <a:gd name="T13" fmla="*/ 10710 h 21600"/>
              <a:gd name="T14" fmla="*/ 16511 w 21600"/>
              <a:gd name="T15" fmla="*/ 8596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030" y="7624"/>
                </a:moveTo>
                <a:cubicBezTo>
                  <a:pt x="17717" y="4221"/>
                  <a:pt x="14446" y="1978"/>
                  <a:pt x="10800" y="1978"/>
                </a:cubicBezTo>
                <a:cubicBezTo>
                  <a:pt x="10755" y="1977"/>
                  <a:pt x="10711" y="1978"/>
                  <a:pt x="10667" y="1978"/>
                </a:cubicBezTo>
                <a:lnTo>
                  <a:pt x="10638" y="1"/>
                </a:lnTo>
                <a:cubicBezTo>
                  <a:pt x="10692" y="0"/>
                  <a:pt x="10746" y="-1"/>
                  <a:pt x="10800" y="0"/>
                </a:cubicBezTo>
                <a:cubicBezTo>
                  <a:pt x="15264" y="0"/>
                  <a:pt x="19268" y="2746"/>
                  <a:pt x="20875" y="6912"/>
                </a:cubicBezTo>
                <a:lnTo>
                  <a:pt x="23394" y="5940"/>
                </a:lnTo>
                <a:lnTo>
                  <a:pt x="21281" y="10710"/>
                </a:lnTo>
                <a:lnTo>
                  <a:pt x="16511" y="8596"/>
                </a:lnTo>
                <a:lnTo>
                  <a:pt x="19030" y="7624"/>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lstStyle/>
          <a:p>
            <a:pPr algn="ctr"/>
            <a:endParaRPr lang="en-US" altLang="en-US">
              <a:solidFill>
                <a:srgbClr val="080808"/>
              </a:solidFill>
              <a:latin typeface="Arial" pitchFamily="34" charset="0"/>
            </a:endParaRPr>
          </a:p>
        </p:txBody>
      </p:sp>
      <p:grpSp>
        <p:nvGrpSpPr>
          <p:cNvPr id="448528" name="Group 16"/>
          <p:cNvGrpSpPr>
            <a:grpSpLocks/>
          </p:cNvGrpSpPr>
          <p:nvPr/>
        </p:nvGrpSpPr>
        <p:grpSpPr bwMode="auto">
          <a:xfrm>
            <a:off x="4038600" y="1295401"/>
            <a:ext cx="1905000" cy="1052513"/>
            <a:chOff x="1584" y="816"/>
            <a:chExt cx="1200" cy="663"/>
          </a:xfrm>
        </p:grpSpPr>
        <p:sp>
          <p:nvSpPr>
            <p:cNvPr id="448529" name="AutoShape 17"/>
            <p:cNvSpPr>
              <a:spLocks noChangeArrowheads="1"/>
            </p:cNvSpPr>
            <p:nvPr/>
          </p:nvSpPr>
          <p:spPr bwMode="auto">
            <a:xfrm>
              <a:off x="1584" y="816"/>
              <a:ext cx="1152" cy="615"/>
            </a:xfrm>
            <a:custGeom>
              <a:avLst/>
              <a:gdLst>
                <a:gd name="G0" fmla="+- -2266253 0 0"/>
                <a:gd name="G1" fmla="+- 10966348 0 0"/>
                <a:gd name="G2" fmla="+- -2266253 0 10966348"/>
                <a:gd name="G3" fmla="+- 10800 0 0"/>
                <a:gd name="G4" fmla="+- 0 0 -2266253"/>
                <a:gd name="T0" fmla="*/ 360 256 1"/>
                <a:gd name="T1" fmla="*/ 0 256 1"/>
                <a:gd name="G5" fmla="+- G2 T0 T1"/>
                <a:gd name="G6" fmla="?: G2 G2 G5"/>
                <a:gd name="G7" fmla="+- 0 0 G6"/>
                <a:gd name="G8" fmla="+- 9746 0 0"/>
                <a:gd name="G9" fmla="+- 0 0 10966348"/>
                <a:gd name="G10" fmla="+- 9746 0 2700"/>
                <a:gd name="G11" fmla="cos G10 -2266253"/>
                <a:gd name="G12" fmla="sin G10 -2266253"/>
                <a:gd name="G13" fmla="cos 13500 -2266253"/>
                <a:gd name="G14" fmla="sin 13500 -2266253"/>
                <a:gd name="G15" fmla="+- G11 10800 0"/>
                <a:gd name="G16" fmla="+- G12 10800 0"/>
                <a:gd name="G17" fmla="+- G13 10800 0"/>
                <a:gd name="G18" fmla="+- G14 10800 0"/>
                <a:gd name="G19" fmla="*/ 9746 1 2"/>
                <a:gd name="G20" fmla="+- G19 5400 0"/>
                <a:gd name="G21" fmla="cos G20 -2266253"/>
                <a:gd name="G22" fmla="sin G20 -2266253"/>
                <a:gd name="G23" fmla="+- G21 10800 0"/>
                <a:gd name="G24" fmla="+- G12 G23 G22"/>
                <a:gd name="G25" fmla="+- G22 G23 G11"/>
                <a:gd name="G26" fmla="cos 10800 -2266253"/>
                <a:gd name="G27" fmla="sin 10800 -2266253"/>
                <a:gd name="G28" fmla="cos 9746 -2266253"/>
                <a:gd name="G29" fmla="sin 9746 -2266253"/>
                <a:gd name="G30" fmla="+- G26 10800 0"/>
                <a:gd name="G31" fmla="+- G27 10800 0"/>
                <a:gd name="G32" fmla="+- G28 10800 0"/>
                <a:gd name="G33" fmla="+- G29 10800 0"/>
                <a:gd name="G34" fmla="+- G19 5400 0"/>
                <a:gd name="G35" fmla="cos G34 10966348"/>
                <a:gd name="G36" fmla="sin G34 10966348"/>
                <a:gd name="G37" fmla="+/ 10966348 -2266253 2"/>
                <a:gd name="T2" fmla="*/ 180 256 1"/>
                <a:gd name="T3" fmla="*/ 0 256 1"/>
                <a:gd name="G38" fmla="+- G37 T2 T3"/>
                <a:gd name="G39" fmla="?: G2 G37 G38"/>
                <a:gd name="G40" fmla="cos 10800 G39"/>
                <a:gd name="G41" fmla="sin 10800 G39"/>
                <a:gd name="G42" fmla="cos 9746 G39"/>
                <a:gd name="G43" fmla="sin 9746 G39"/>
                <a:gd name="G44" fmla="+- G40 10800 0"/>
                <a:gd name="G45" fmla="+- G41 10800 0"/>
                <a:gd name="G46" fmla="+- G42 10800 0"/>
                <a:gd name="G47" fmla="+- G43 10800 0"/>
                <a:gd name="G48" fmla="+- G35 10800 0"/>
                <a:gd name="G49" fmla="+- G36 10800 0"/>
                <a:gd name="T4" fmla="*/ 6472 w 21600"/>
                <a:gd name="T5" fmla="*/ 905 h 21600"/>
                <a:gd name="T6" fmla="*/ 777 w 21600"/>
                <a:gd name="T7" fmla="*/ 13052 h 21600"/>
                <a:gd name="T8" fmla="*/ 6894 w 21600"/>
                <a:gd name="T9" fmla="*/ 1870 h 21600"/>
                <a:gd name="T10" fmla="*/ 21914 w 21600"/>
                <a:gd name="T11" fmla="*/ 3137 h 21600"/>
                <a:gd name="T12" fmla="*/ 21089 w 21600"/>
                <a:gd name="T13" fmla="*/ 7626 h 21600"/>
                <a:gd name="T14" fmla="*/ 16601 w 21600"/>
                <a:gd name="T15" fmla="*/ 6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824" y="5268"/>
                  </a:moveTo>
                  <a:cubicBezTo>
                    <a:pt x="17005" y="2629"/>
                    <a:pt x="14005" y="1054"/>
                    <a:pt x="10800" y="1054"/>
                  </a:cubicBezTo>
                  <a:cubicBezTo>
                    <a:pt x="5417" y="1054"/>
                    <a:pt x="1054" y="5417"/>
                    <a:pt x="1054" y="10800"/>
                  </a:cubicBezTo>
                  <a:cubicBezTo>
                    <a:pt x="1053" y="11518"/>
                    <a:pt x="1133" y="12235"/>
                    <a:pt x="1291" y="12937"/>
                  </a:cubicBezTo>
                  <a:lnTo>
                    <a:pt x="262" y="13168"/>
                  </a:lnTo>
                  <a:cubicBezTo>
                    <a:pt x="88" y="12390"/>
                    <a:pt x="0" y="11596"/>
                    <a:pt x="0" y="10800"/>
                  </a:cubicBezTo>
                  <a:cubicBezTo>
                    <a:pt x="0" y="4835"/>
                    <a:pt x="4835" y="0"/>
                    <a:pt x="10800" y="0"/>
                  </a:cubicBezTo>
                  <a:cubicBezTo>
                    <a:pt x="14351" y="-1"/>
                    <a:pt x="17676" y="1746"/>
                    <a:pt x="19691" y="4670"/>
                  </a:cubicBezTo>
                  <a:lnTo>
                    <a:pt x="21914" y="3137"/>
                  </a:lnTo>
                  <a:lnTo>
                    <a:pt x="21089" y="7626"/>
                  </a:lnTo>
                  <a:lnTo>
                    <a:pt x="16601" y="6800"/>
                  </a:lnTo>
                  <a:lnTo>
                    <a:pt x="18824" y="5268"/>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530" name="AutoShape 18"/>
            <p:cNvSpPr>
              <a:spLocks noChangeArrowheads="1"/>
            </p:cNvSpPr>
            <p:nvPr/>
          </p:nvSpPr>
          <p:spPr bwMode="auto">
            <a:xfrm flipV="1">
              <a:off x="1584" y="864"/>
              <a:ext cx="1152" cy="615"/>
            </a:xfrm>
            <a:custGeom>
              <a:avLst/>
              <a:gdLst>
                <a:gd name="G0" fmla="+- -643365 0 0"/>
                <a:gd name="G1" fmla="+- -11717698 0 0"/>
                <a:gd name="G2" fmla="+- -643365 0 -11717698"/>
                <a:gd name="G3" fmla="+- 10800 0 0"/>
                <a:gd name="G4" fmla="+- 0 0 -643365"/>
                <a:gd name="T0" fmla="*/ 360 256 1"/>
                <a:gd name="T1" fmla="*/ 0 256 1"/>
                <a:gd name="G5" fmla="+- G2 T0 T1"/>
                <a:gd name="G6" fmla="?: G2 G2 G5"/>
                <a:gd name="G7" fmla="+- 0 0 G6"/>
                <a:gd name="G8" fmla="+- 10199 0 0"/>
                <a:gd name="G9" fmla="+- 0 0 -11717698"/>
                <a:gd name="G10" fmla="+- 10199 0 2700"/>
                <a:gd name="G11" fmla="cos G10 -643365"/>
                <a:gd name="G12" fmla="sin G10 -643365"/>
                <a:gd name="G13" fmla="cos 13500 -643365"/>
                <a:gd name="G14" fmla="sin 13500 -643365"/>
                <a:gd name="G15" fmla="+- G11 10800 0"/>
                <a:gd name="G16" fmla="+- G12 10800 0"/>
                <a:gd name="G17" fmla="+- G13 10800 0"/>
                <a:gd name="G18" fmla="+- G14 10800 0"/>
                <a:gd name="G19" fmla="*/ 10199 1 2"/>
                <a:gd name="G20" fmla="+- G19 5400 0"/>
                <a:gd name="G21" fmla="cos G20 -643365"/>
                <a:gd name="G22" fmla="sin G20 -643365"/>
                <a:gd name="G23" fmla="+- G21 10800 0"/>
                <a:gd name="G24" fmla="+- G12 G23 G22"/>
                <a:gd name="G25" fmla="+- G22 G23 G11"/>
                <a:gd name="G26" fmla="cos 10800 -643365"/>
                <a:gd name="G27" fmla="sin 10800 -643365"/>
                <a:gd name="G28" fmla="cos 10199 -643365"/>
                <a:gd name="G29" fmla="sin 10199 -643365"/>
                <a:gd name="G30" fmla="+- G26 10800 0"/>
                <a:gd name="G31" fmla="+- G27 10800 0"/>
                <a:gd name="G32" fmla="+- G28 10800 0"/>
                <a:gd name="G33" fmla="+- G29 10800 0"/>
                <a:gd name="G34" fmla="+- G19 5400 0"/>
                <a:gd name="G35" fmla="cos G34 -11717698"/>
                <a:gd name="G36" fmla="sin G34 -11717698"/>
                <a:gd name="G37" fmla="+/ -11717698 -643365 2"/>
                <a:gd name="T2" fmla="*/ 180 256 1"/>
                <a:gd name="T3" fmla="*/ 0 256 1"/>
                <a:gd name="G38" fmla="+- G37 T2 T3"/>
                <a:gd name="G39" fmla="?: G2 G37 G38"/>
                <a:gd name="G40" fmla="cos 10800 G39"/>
                <a:gd name="G41" fmla="sin 10800 G39"/>
                <a:gd name="G42" fmla="cos 10199 G39"/>
                <a:gd name="G43" fmla="sin 10199 G39"/>
                <a:gd name="G44" fmla="+- G40 10800 0"/>
                <a:gd name="G45" fmla="+- G41 10800 0"/>
                <a:gd name="G46" fmla="+- G42 10800 0"/>
                <a:gd name="G47" fmla="+- G43 10800 0"/>
                <a:gd name="G48" fmla="+- G35 10800 0"/>
                <a:gd name="G49" fmla="+- G36 10800 0"/>
                <a:gd name="T4" fmla="*/ 9988 w 21600"/>
                <a:gd name="T5" fmla="*/ 30 h 21600"/>
                <a:gd name="T6" fmla="*/ 302 w 21600"/>
                <a:gd name="T7" fmla="*/ 10579 h 21600"/>
                <a:gd name="T8" fmla="*/ 10033 w 21600"/>
                <a:gd name="T9" fmla="*/ 629 h 21600"/>
                <a:gd name="T10" fmla="*/ 24102 w 21600"/>
                <a:gd name="T11" fmla="*/ 8498 h 21600"/>
                <a:gd name="T12" fmla="*/ 21658 w 21600"/>
                <a:gd name="T13" fmla="*/ 11966 h 21600"/>
                <a:gd name="T14" fmla="*/ 18189 w 21600"/>
                <a:gd name="T15" fmla="*/ 9521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0849" y="9061"/>
                  </a:moveTo>
                  <a:cubicBezTo>
                    <a:pt x="20003" y="4171"/>
                    <a:pt x="15761" y="601"/>
                    <a:pt x="10800" y="601"/>
                  </a:cubicBezTo>
                  <a:cubicBezTo>
                    <a:pt x="5250" y="600"/>
                    <a:pt x="719" y="5037"/>
                    <a:pt x="603" y="10586"/>
                  </a:cubicBezTo>
                  <a:lnTo>
                    <a:pt x="2" y="10573"/>
                  </a:lnTo>
                  <a:cubicBezTo>
                    <a:pt x="125" y="4698"/>
                    <a:pt x="4923" y="-1"/>
                    <a:pt x="10800" y="0"/>
                  </a:cubicBezTo>
                  <a:cubicBezTo>
                    <a:pt x="16054" y="0"/>
                    <a:pt x="20546" y="3781"/>
                    <a:pt x="21441" y="8958"/>
                  </a:cubicBezTo>
                  <a:lnTo>
                    <a:pt x="24102" y="8498"/>
                  </a:lnTo>
                  <a:lnTo>
                    <a:pt x="21658" y="11966"/>
                  </a:lnTo>
                  <a:lnTo>
                    <a:pt x="18189" y="9521"/>
                  </a:lnTo>
                  <a:lnTo>
                    <a:pt x="20849" y="9061"/>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531" name="AutoShape 19"/>
            <p:cNvSpPr>
              <a:spLocks noChangeArrowheads="1"/>
            </p:cNvSpPr>
            <p:nvPr/>
          </p:nvSpPr>
          <p:spPr bwMode="auto">
            <a:xfrm>
              <a:off x="1584" y="960"/>
              <a:ext cx="1152" cy="519"/>
            </a:xfrm>
            <a:custGeom>
              <a:avLst/>
              <a:gdLst>
                <a:gd name="G0" fmla="+- -2285154 0 0"/>
                <a:gd name="G1" fmla="+- 10966348 0 0"/>
                <a:gd name="G2" fmla="+- -2285154 0 10966348"/>
                <a:gd name="G3" fmla="+- 10800 0 0"/>
                <a:gd name="G4" fmla="+- 0 0 -2285154"/>
                <a:gd name="T0" fmla="*/ 360 256 1"/>
                <a:gd name="T1" fmla="*/ 0 256 1"/>
                <a:gd name="G5" fmla="+- G2 T0 T1"/>
                <a:gd name="G6" fmla="?: G2 G2 G5"/>
                <a:gd name="G7" fmla="+- 0 0 G6"/>
                <a:gd name="G8" fmla="+- 9209 0 0"/>
                <a:gd name="G9" fmla="+- 0 0 10966348"/>
                <a:gd name="G10" fmla="+- 9209 0 2700"/>
                <a:gd name="G11" fmla="cos G10 -2285154"/>
                <a:gd name="G12" fmla="sin G10 -2285154"/>
                <a:gd name="G13" fmla="cos 13500 -2285154"/>
                <a:gd name="G14" fmla="sin 13500 -2285154"/>
                <a:gd name="G15" fmla="+- G11 10800 0"/>
                <a:gd name="G16" fmla="+- G12 10800 0"/>
                <a:gd name="G17" fmla="+- G13 10800 0"/>
                <a:gd name="G18" fmla="+- G14 10800 0"/>
                <a:gd name="G19" fmla="*/ 9209 1 2"/>
                <a:gd name="G20" fmla="+- G19 5400 0"/>
                <a:gd name="G21" fmla="cos G20 -2285154"/>
                <a:gd name="G22" fmla="sin G20 -2285154"/>
                <a:gd name="G23" fmla="+- G21 10800 0"/>
                <a:gd name="G24" fmla="+- G12 G23 G22"/>
                <a:gd name="G25" fmla="+- G22 G23 G11"/>
                <a:gd name="G26" fmla="cos 10800 -2285154"/>
                <a:gd name="G27" fmla="sin 10800 -2285154"/>
                <a:gd name="G28" fmla="cos 9209 -2285154"/>
                <a:gd name="G29" fmla="sin 9209 -2285154"/>
                <a:gd name="G30" fmla="+- G26 10800 0"/>
                <a:gd name="G31" fmla="+- G27 10800 0"/>
                <a:gd name="G32" fmla="+- G28 10800 0"/>
                <a:gd name="G33" fmla="+- G29 10800 0"/>
                <a:gd name="G34" fmla="+- G19 5400 0"/>
                <a:gd name="G35" fmla="cos G34 10966348"/>
                <a:gd name="G36" fmla="sin G34 10966348"/>
                <a:gd name="G37" fmla="+/ 10966348 -2285154 2"/>
                <a:gd name="T2" fmla="*/ 180 256 1"/>
                <a:gd name="T3" fmla="*/ 0 256 1"/>
                <a:gd name="G38" fmla="+- G37 T2 T3"/>
                <a:gd name="G39" fmla="?: G2 G37 G38"/>
                <a:gd name="G40" fmla="cos 10800 G39"/>
                <a:gd name="G41" fmla="sin 10800 G39"/>
                <a:gd name="G42" fmla="cos 9209 G39"/>
                <a:gd name="G43" fmla="sin 9209 G39"/>
                <a:gd name="G44" fmla="+- G40 10800 0"/>
                <a:gd name="G45" fmla="+- G41 10800 0"/>
                <a:gd name="G46" fmla="+- G42 10800 0"/>
                <a:gd name="G47" fmla="+- G43 10800 0"/>
                <a:gd name="G48" fmla="+- G35 10800 0"/>
                <a:gd name="G49" fmla="+- G36 10800 0"/>
                <a:gd name="T4" fmla="*/ 6447 w 21600"/>
                <a:gd name="T5" fmla="*/ 915 h 21600"/>
                <a:gd name="T6" fmla="*/ 1038 w 21600"/>
                <a:gd name="T7" fmla="*/ 12993 h 21600"/>
                <a:gd name="T8" fmla="*/ 7088 w 21600"/>
                <a:gd name="T9" fmla="*/ 2372 h 21600"/>
                <a:gd name="T10" fmla="*/ 21876 w 21600"/>
                <a:gd name="T11" fmla="*/ 3082 h 21600"/>
                <a:gd name="T12" fmla="*/ 21006 w 21600"/>
                <a:gd name="T13" fmla="*/ 7948 h 21600"/>
                <a:gd name="T14" fmla="*/ 16140 w 21600"/>
                <a:gd name="T15" fmla="*/ 7078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355" y="5535"/>
                  </a:moveTo>
                  <a:cubicBezTo>
                    <a:pt x="16633" y="3063"/>
                    <a:pt x="13812" y="1591"/>
                    <a:pt x="10800" y="1591"/>
                  </a:cubicBezTo>
                  <a:cubicBezTo>
                    <a:pt x="5714" y="1591"/>
                    <a:pt x="1591" y="5714"/>
                    <a:pt x="1591" y="10800"/>
                  </a:cubicBezTo>
                  <a:cubicBezTo>
                    <a:pt x="1590" y="11479"/>
                    <a:pt x="1666" y="12156"/>
                    <a:pt x="1815" y="12819"/>
                  </a:cubicBezTo>
                  <a:lnTo>
                    <a:pt x="262" y="13168"/>
                  </a:lnTo>
                  <a:cubicBezTo>
                    <a:pt x="88" y="12390"/>
                    <a:pt x="0" y="11596"/>
                    <a:pt x="0" y="10800"/>
                  </a:cubicBezTo>
                  <a:cubicBezTo>
                    <a:pt x="0" y="4835"/>
                    <a:pt x="4835" y="0"/>
                    <a:pt x="10800" y="0"/>
                  </a:cubicBezTo>
                  <a:cubicBezTo>
                    <a:pt x="14332" y="-1"/>
                    <a:pt x="17641" y="1727"/>
                    <a:pt x="19661" y="4625"/>
                  </a:cubicBezTo>
                  <a:lnTo>
                    <a:pt x="21876" y="3082"/>
                  </a:lnTo>
                  <a:lnTo>
                    <a:pt x="21006" y="7948"/>
                  </a:lnTo>
                  <a:lnTo>
                    <a:pt x="16140" y="7078"/>
                  </a:lnTo>
                  <a:lnTo>
                    <a:pt x="18355" y="5535"/>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532" name="AutoShape 20"/>
            <p:cNvSpPr>
              <a:spLocks noChangeArrowheads="1"/>
            </p:cNvSpPr>
            <p:nvPr/>
          </p:nvSpPr>
          <p:spPr bwMode="auto">
            <a:xfrm rot="20668553" flipV="1">
              <a:off x="1632" y="960"/>
              <a:ext cx="1152" cy="375"/>
            </a:xfrm>
            <a:custGeom>
              <a:avLst/>
              <a:gdLst>
                <a:gd name="G0" fmla="+- -3200674 0 0"/>
                <a:gd name="G1" fmla="+- 11438232 0 0"/>
                <a:gd name="G2" fmla="+- -3200674 0 11438232"/>
                <a:gd name="G3" fmla="+- 10800 0 0"/>
                <a:gd name="G4" fmla="+- 0 0 -3200674"/>
                <a:gd name="T0" fmla="*/ 360 256 1"/>
                <a:gd name="T1" fmla="*/ 0 256 1"/>
                <a:gd name="G5" fmla="+- G2 T0 T1"/>
                <a:gd name="G6" fmla="?: G2 G2 G5"/>
                <a:gd name="G7" fmla="+- 0 0 G6"/>
                <a:gd name="G8" fmla="+- 8862 0 0"/>
                <a:gd name="G9" fmla="+- 0 0 11438232"/>
                <a:gd name="G10" fmla="+- 8862 0 2700"/>
                <a:gd name="G11" fmla="cos G10 -3200674"/>
                <a:gd name="G12" fmla="sin G10 -3200674"/>
                <a:gd name="G13" fmla="cos 13500 -3200674"/>
                <a:gd name="G14" fmla="sin 13500 -3200674"/>
                <a:gd name="G15" fmla="+- G11 10800 0"/>
                <a:gd name="G16" fmla="+- G12 10800 0"/>
                <a:gd name="G17" fmla="+- G13 10800 0"/>
                <a:gd name="G18" fmla="+- G14 10800 0"/>
                <a:gd name="G19" fmla="*/ 8862 1 2"/>
                <a:gd name="G20" fmla="+- G19 5400 0"/>
                <a:gd name="G21" fmla="cos G20 -3200674"/>
                <a:gd name="G22" fmla="sin G20 -3200674"/>
                <a:gd name="G23" fmla="+- G21 10800 0"/>
                <a:gd name="G24" fmla="+- G12 G23 G22"/>
                <a:gd name="G25" fmla="+- G22 G23 G11"/>
                <a:gd name="G26" fmla="cos 10800 -3200674"/>
                <a:gd name="G27" fmla="sin 10800 -3200674"/>
                <a:gd name="G28" fmla="cos 8862 -3200674"/>
                <a:gd name="G29" fmla="sin 8862 -3200674"/>
                <a:gd name="G30" fmla="+- G26 10800 0"/>
                <a:gd name="G31" fmla="+- G27 10800 0"/>
                <a:gd name="G32" fmla="+- G28 10800 0"/>
                <a:gd name="G33" fmla="+- G29 10800 0"/>
                <a:gd name="G34" fmla="+- G19 5400 0"/>
                <a:gd name="G35" fmla="cos G34 11438232"/>
                <a:gd name="G36" fmla="sin G34 11438232"/>
                <a:gd name="G37" fmla="+/ 11438232 -3200674 2"/>
                <a:gd name="T2" fmla="*/ 180 256 1"/>
                <a:gd name="T3" fmla="*/ 0 256 1"/>
                <a:gd name="G38" fmla="+- G37 T2 T3"/>
                <a:gd name="G39" fmla="?: G2 G37 G38"/>
                <a:gd name="G40" fmla="cos 10800 G39"/>
                <a:gd name="G41" fmla="sin 10800 G39"/>
                <a:gd name="G42" fmla="cos 8862 G39"/>
                <a:gd name="G43" fmla="sin 8862 G39"/>
                <a:gd name="G44" fmla="+- G40 10800 0"/>
                <a:gd name="G45" fmla="+- G41 10800 0"/>
                <a:gd name="G46" fmla="+- G42 10800 0"/>
                <a:gd name="G47" fmla="+- G43 10800 0"/>
                <a:gd name="G48" fmla="+- G35 10800 0"/>
                <a:gd name="G49" fmla="+- G36 10800 0"/>
                <a:gd name="T4" fmla="*/ 5871 w 21600"/>
                <a:gd name="T5" fmla="*/ 1190 h 21600"/>
                <a:gd name="T6" fmla="*/ 1013 w 21600"/>
                <a:gd name="T7" fmla="*/ 11736 h 21600"/>
                <a:gd name="T8" fmla="*/ 6755 w 21600"/>
                <a:gd name="T9" fmla="*/ 2914 h 21600"/>
                <a:gd name="T10" fmla="*/ 19685 w 21600"/>
                <a:gd name="T11" fmla="*/ 636 h 21600"/>
                <a:gd name="T12" fmla="*/ 20032 w 21600"/>
                <a:gd name="T13" fmla="*/ 5813 h 21600"/>
                <a:gd name="T14" fmla="*/ 14855 w 21600"/>
                <a:gd name="T15" fmla="*/ 616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632" y="4128"/>
                  </a:moveTo>
                  <a:cubicBezTo>
                    <a:pt x="15017" y="2716"/>
                    <a:pt x="12945" y="1938"/>
                    <a:pt x="10800" y="1938"/>
                  </a:cubicBezTo>
                  <a:cubicBezTo>
                    <a:pt x="5905" y="1938"/>
                    <a:pt x="1938" y="5905"/>
                    <a:pt x="1938" y="10800"/>
                  </a:cubicBezTo>
                  <a:cubicBezTo>
                    <a:pt x="1937" y="11081"/>
                    <a:pt x="1951" y="11363"/>
                    <a:pt x="1978" y="11644"/>
                  </a:cubicBezTo>
                  <a:lnTo>
                    <a:pt x="49" y="11828"/>
                  </a:lnTo>
                  <a:cubicBezTo>
                    <a:pt x="16" y="11486"/>
                    <a:pt x="0" y="11143"/>
                    <a:pt x="0" y="10800"/>
                  </a:cubicBezTo>
                  <a:cubicBezTo>
                    <a:pt x="0" y="4835"/>
                    <a:pt x="4835" y="0"/>
                    <a:pt x="10800" y="0"/>
                  </a:cubicBezTo>
                  <a:cubicBezTo>
                    <a:pt x="13414" y="-1"/>
                    <a:pt x="15940" y="948"/>
                    <a:pt x="17908" y="2669"/>
                  </a:cubicBezTo>
                  <a:lnTo>
                    <a:pt x="19685" y="636"/>
                  </a:lnTo>
                  <a:lnTo>
                    <a:pt x="20032" y="5813"/>
                  </a:lnTo>
                  <a:lnTo>
                    <a:pt x="14855" y="6160"/>
                  </a:lnTo>
                  <a:lnTo>
                    <a:pt x="16632" y="4128"/>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533" name="AutoShape 21"/>
            <p:cNvSpPr>
              <a:spLocks noChangeArrowheads="1"/>
            </p:cNvSpPr>
            <p:nvPr/>
          </p:nvSpPr>
          <p:spPr bwMode="auto">
            <a:xfrm rot="-558497">
              <a:off x="1632" y="1056"/>
              <a:ext cx="1104" cy="154"/>
            </a:xfrm>
            <a:prstGeom prst="rightArrow">
              <a:avLst>
                <a:gd name="adj1" fmla="val 32222"/>
                <a:gd name="adj2" fmla="val 16976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48534" name="Text Box 22"/>
          <p:cNvSpPr txBox="1">
            <a:spLocks noChangeArrowheads="1"/>
          </p:cNvSpPr>
          <p:nvPr/>
        </p:nvSpPr>
        <p:spPr bwMode="auto">
          <a:xfrm>
            <a:off x="3505201" y="1219200"/>
            <a:ext cx="7969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80808"/>
                </a:solidFill>
                <a:latin typeface="Arial" pitchFamily="34" charset="0"/>
              </a:rPr>
              <a:t>Physics</a:t>
            </a:r>
          </a:p>
        </p:txBody>
      </p:sp>
      <p:sp>
        <p:nvSpPr>
          <p:cNvPr id="448536" name="AutoShape 24"/>
          <p:cNvSpPr>
            <a:spLocks noChangeArrowheads="1"/>
          </p:cNvSpPr>
          <p:nvPr/>
        </p:nvSpPr>
        <p:spPr bwMode="auto">
          <a:xfrm>
            <a:off x="5715000" y="1524000"/>
            <a:ext cx="304800" cy="304800"/>
          </a:xfrm>
          <a:prstGeom prst="octagon">
            <a:avLst>
              <a:gd name="adj" fmla="val 2928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537" name="AutoShape 25"/>
          <p:cNvSpPr>
            <a:spLocks noChangeArrowheads="1"/>
          </p:cNvSpPr>
          <p:nvPr/>
        </p:nvSpPr>
        <p:spPr bwMode="auto">
          <a:xfrm flipV="1">
            <a:off x="1981200" y="1600200"/>
            <a:ext cx="7848600" cy="2590800"/>
          </a:xfrm>
          <a:custGeom>
            <a:avLst/>
            <a:gdLst>
              <a:gd name="G0" fmla="+- -5562025 0 0"/>
              <a:gd name="G1" fmla="+- -6253619 0 0"/>
              <a:gd name="G2" fmla="+- -5562025 0 -6253619"/>
              <a:gd name="G3" fmla="+- 10800 0 0"/>
              <a:gd name="G4" fmla="+- 0 0 -5562025"/>
              <a:gd name="T0" fmla="*/ 360 256 1"/>
              <a:gd name="T1" fmla="*/ 0 256 1"/>
              <a:gd name="G5" fmla="+- G2 T0 T1"/>
              <a:gd name="G6" fmla="?: G2 G2 G5"/>
              <a:gd name="G7" fmla="+- 0 0 G6"/>
              <a:gd name="G8" fmla="+- 8890 0 0"/>
              <a:gd name="G9" fmla="+- 0 0 -6253619"/>
              <a:gd name="G10" fmla="+- 8890 0 2700"/>
              <a:gd name="G11" fmla="cos G10 -5562025"/>
              <a:gd name="G12" fmla="sin G10 -5562025"/>
              <a:gd name="G13" fmla="cos 13500 -5562025"/>
              <a:gd name="G14" fmla="sin 13500 -5562025"/>
              <a:gd name="G15" fmla="+- G11 10800 0"/>
              <a:gd name="G16" fmla="+- G12 10800 0"/>
              <a:gd name="G17" fmla="+- G13 10800 0"/>
              <a:gd name="G18" fmla="+- G14 10800 0"/>
              <a:gd name="G19" fmla="*/ 8890 1 2"/>
              <a:gd name="G20" fmla="+- G19 5400 0"/>
              <a:gd name="G21" fmla="cos G20 -5562025"/>
              <a:gd name="G22" fmla="sin G20 -5562025"/>
              <a:gd name="G23" fmla="+- G21 10800 0"/>
              <a:gd name="G24" fmla="+- G12 G23 G22"/>
              <a:gd name="G25" fmla="+- G22 G23 G11"/>
              <a:gd name="G26" fmla="cos 10800 -5562025"/>
              <a:gd name="G27" fmla="sin 10800 -5562025"/>
              <a:gd name="G28" fmla="cos 8890 -5562025"/>
              <a:gd name="G29" fmla="sin 8890 -5562025"/>
              <a:gd name="G30" fmla="+- G26 10800 0"/>
              <a:gd name="G31" fmla="+- G27 10800 0"/>
              <a:gd name="G32" fmla="+- G28 10800 0"/>
              <a:gd name="G33" fmla="+- G29 10800 0"/>
              <a:gd name="G34" fmla="+- G19 5400 0"/>
              <a:gd name="G35" fmla="cos G34 -6253619"/>
              <a:gd name="G36" fmla="sin G34 -6253619"/>
              <a:gd name="G37" fmla="+/ -6253619 -5562025 2"/>
              <a:gd name="T2" fmla="*/ 180 256 1"/>
              <a:gd name="T3" fmla="*/ 0 256 1"/>
              <a:gd name="G38" fmla="+- G37 T2 T3"/>
              <a:gd name="G39" fmla="?: G2 G37 G38"/>
              <a:gd name="G40" fmla="cos 10800 G39"/>
              <a:gd name="G41" fmla="sin 10800 G39"/>
              <a:gd name="G42" fmla="cos 8890 G39"/>
              <a:gd name="G43" fmla="sin 8890 G39"/>
              <a:gd name="G44" fmla="+- G40 10800 0"/>
              <a:gd name="G45" fmla="+- G41 10800 0"/>
              <a:gd name="G46" fmla="+- G42 10800 0"/>
              <a:gd name="G47" fmla="+- G43 10800 0"/>
              <a:gd name="G48" fmla="+- G35 10800 0"/>
              <a:gd name="G49" fmla="+- G36 10800 0"/>
              <a:gd name="T4" fmla="*/ 10772 w 21600"/>
              <a:gd name="T5" fmla="*/ 0 h 21600"/>
              <a:gd name="T6" fmla="*/ 9869 w 21600"/>
              <a:gd name="T7" fmla="*/ 999 h 21600"/>
              <a:gd name="T8" fmla="*/ 10777 w 21600"/>
              <a:gd name="T9" fmla="*/ 1910 h 21600"/>
              <a:gd name="T10" fmla="*/ 12007 w 21600"/>
              <a:gd name="T11" fmla="*/ -2646 h 21600"/>
              <a:gd name="T12" fmla="*/ 15320 w 21600"/>
              <a:gd name="T13" fmla="*/ 1321 h 21600"/>
              <a:gd name="T14" fmla="*/ 11353 w 21600"/>
              <a:gd name="T15" fmla="*/ 463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1594" y="1945"/>
                </a:moveTo>
                <a:cubicBezTo>
                  <a:pt x="11330" y="1921"/>
                  <a:pt x="11065" y="1910"/>
                  <a:pt x="10800" y="1910"/>
                </a:cubicBezTo>
                <a:cubicBezTo>
                  <a:pt x="10519" y="1909"/>
                  <a:pt x="10239" y="1923"/>
                  <a:pt x="9959" y="1949"/>
                </a:cubicBezTo>
                <a:lnTo>
                  <a:pt x="9779" y="48"/>
                </a:lnTo>
                <a:cubicBezTo>
                  <a:pt x="10118" y="16"/>
                  <a:pt x="10459" y="-1"/>
                  <a:pt x="10800" y="0"/>
                </a:cubicBezTo>
                <a:cubicBezTo>
                  <a:pt x="11122" y="0"/>
                  <a:pt x="11444" y="14"/>
                  <a:pt x="11765" y="43"/>
                </a:cubicBezTo>
                <a:lnTo>
                  <a:pt x="12007" y="-2646"/>
                </a:lnTo>
                <a:lnTo>
                  <a:pt x="15320" y="1321"/>
                </a:lnTo>
                <a:lnTo>
                  <a:pt x="11353" y="4634"/>
                </a:lnTo>
                <a:lnTo>
                  <a:pt x="11594" y="1945"/>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b" anchorCtr="1"/>
          <a:lstStyle/>
          <a:p>
            <a:pPr algn="ctr"/>
            <a:r>
              <a:rPr lang="en-US" altLang="en-US">
                <a:solidFill>
                  <a:srgbClr val="080808"/>
                </a:solidFill>
                <a:latin typeface="Arial" pitchFamily="34" charset="0"/>
              </a:rPr>
              <a:t>Rendering Thread</a:t>
            </a:r>
          </a:p>
        </p:txBody>
      </p:sp>
      <p:grpSp>
        <p:nvGrpSpPr>
          <p:cNvPr id="448538" name="Group 26"/>
          <p:cNvGrpSpPr>
            <a:grpSpLocks/>
          </p:cNvGrpSpPr>
          <p:nvPr/>
        </p:nvGrpSpPr>
        <p:grpSpPr bwMode="auto">
          <a:xfrm rot="-601674">
            <a:off x="7339013" y="3427413"/>
            <a:ext cx="1905000" cy="760412"/>
            <a:chOff x="1584" y="816"/>
            <a:chExt cx="1200" cy="663"/>
          </a:xfrm>
        </p:grpSpPr>
        <p:sp>
          <p:nvSpPr>
            <p:cNvPr id="448539" name="AutoShape 27"/>
            <p:cNvSpPr>
              <a:spLocks noChangeArrowheads="1"/>
            </p:cNvSpPr>
            <p:nvPr/>
          </p:nvSpPr>
          <p:spPr bwMode="auto">
            <a:xfrm>
              <a:off x="1584" y="816"/>
              <a:ext cx="1152" cy="615"/>
            </a:xfrm>
            <a:custGeom>
              <a:avLst/>
              <a:gdLst>
                <a:gd name="G0" fmla="+- -2266253 0 0"/>
                <a:gd name="G1" fmla="+- 10966348 0 0"/>
                <a:gd name="G2" fmla="+- -2266253 0 10966348"/>
                <a:gd name="G3" fmla="+- 10800 0 0"/>
                <a:gd name="G4" fmla="+- 0 0 -2266253"/>
                <a:gd name="T0" fmla="*/ 360 256 1"/>
                <a:gd name="T1" fmla="*/ 0 256 1"/>
                <a:gd name="G5" fmla="+- G2 T0 T1"/>
                <a:gd name="G6" fmla="?: G2 G2 G5"/>
                <a:gd name="G7" fmla="+- 0 0 G6"/>
                <a:gd name="G8" fmla="+- 9746 0 0"/>
                <a:gd name="G9" fmla="+- 0 0 10966348"/>
                <a:gd name="G10" fmla="+- 9746 0 2700"/>
                <a:gd name="G11" fmla="cos G10 -2266253"/>
                <a:gd name="G12" fmla="sin G10 -2266253"/>
                <a:gd name="G13" fmla="cos 13500 -2266253"/>
                <a:gd name="G14" fmla="sin 13500 -2266253"/>
                <a:gd name="G15" fmla="+- G11 10800 0"/>
                <a:gd name="G16" fmla="+- G12 10800 0"/>
                <a:gd name="G17" fmla="+- G13 10800 0"/>
                <a:gd name="G18" fmla="+- G14 10800 0"/>
                <a:gd name="G19" fmla="*/ 9746 1 2"/>
                <a:gd name="G20" fmla="+- G19 5400 0"/>
                <a:gd name="G21" fmla="cos G20 -2266253"/>
                <a:gd name="G22" fmla="sin G20 -2266253"/>
                <a:gd name="G23" fmla="+- G21 10800 0"/>
                <a:gd name="G24" fmla="+- G12 G23 G22"/>
                <a:gd name="G25" fmla="+- G22 G23 G11"/>
                <a:gd name="G26" fmla="cos 10800 -2266253"/>
                <a:gd name="G27" fmla="sin 10800 -2266253"/>
                <a:gd name="G28" fmla="cos 9746 -2266253"/>
                <a:gd name="G29" fmla="sin 9746 -2266253"/>
                <a:gd name="G30" fmla="+- G26 10800 0"/>
                <a:gd name="G31" fmla="+- G27 10800 0"/>
                <a:gd name="G32" fmla="+- G28 10800 0"/>
                <a:gd name="G33" fmla="+- G29 10800 0"/>
                <a:gd name="G34" fmla="+- G19 5400 0"/>
                <a:gd name="G35" fmla="cos G34 10966348"/>
                <a:gd name="G36" fmla="sin G34 10966348"/>
                <a:gd name="G37" fmla="+/ 10966348 -2266253 2"/>
                <a:gd name="T2" fmla="*/ 180 256 1"/>
                <a:gd name="T3" fmla="*/ 0 256 1"/>
                <a:gd name="G38" fmla="+- G37 T2 T3"/>
                <a:gd name="G39" fmla="?: G2 G37 G38"/>
                <a:gd name="G40" fmla="cos 10800 G39"/>
                <a:gd name="G41" fmla="sin 10800 G39"/>
                <a:gd name="G42" fmla="cos 9746 G39"/>
                <a:gd name="G43" fmla="sin 9746 G39"/>
                <a:gd name="G44" fmla="+- G40 10800 0"/>
                <a:gd name="G45" fmla="+- G41 10800 0"/>
                <a:gd name="G46" fmla="+- G42 10800 0"/>
                <a:gd name="G47" fmla="+- G43 10800 0"/>
                <a:gd name="G48" fmla="+- G35 10800 0"/>
                <a:gd name="G49" fmla="+- G36 10800 0"/>
                <a:gd name="T4" fmla="*/ 6472 w 21600"/>
                <a:gd name="T5" fmla="*/ 905 h 21600"/>
                <a:gd name="T6" fmla="*/ 777 w 21600"/>
                <a:gd name="T7" fmla="*/ 13052 h 21600"/>
                <a:gd name="T8" fmla="*/ 6894 w 21600"/>
                <a:gd name="T9" fmla="*/ 1870 h 21600"/>
                <a:gd name="T10" fmla="*/ 21914 w 21600"/>
                <a:gd name="T11" fmla="*/ 3137 h 21600"/>
                <a:gd name="T12" fmla="*/ 21089 w 21600"/>
                <a:gd name="T13" fmla="*/ 7626 h 21600"/>
                <a:gd name="T14" fmla="*/ 16601 w 21600"/>
                <a:gd name="T15" fmla="*/ 6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824" y="5268"/>
                  </a:moveTo>
                  <a:cubicBezTo>
                    <a:pt x="17005" y="2629"/>
                    <a:pt x="14005" y="1054"/>
                    <a:pt x="10800" y="1054"/>
                  </a:cubicBezTo>
                  <a:cubicBezTo>
                    <a:pt x="5417" y="1054"/>
                    <a:pt x="1054" y="5417"/>
                    <a:pt x="1054" y="10800"/>
                  </a:cubicBezTo>
                  <a:cubicBezTo>
                    <a:pt x="1053" y="11518"/>
                    <a:pt x="1133" y="12235"/>
                    <a:pt x="1291" y="12937"/>
                  </a:cubicBezTo>
                  <a:lnTo>
                    <a:pt x="262" y="13168"/>
                  </a:lnTo>
                  <a:cubicBezTo>
                    <a:pt x="88" y="12390"/>
                    <a:pt x="0" y="11596"/>
                    <a:pt x="0" y="10800"/>
                  </a:cubicBezTo>
                  <a:cubicBezTo>
                    <a:pt x="0" y="4835"/>
                    <a:pt x="4835" y="0"/>
                    <a:pt x="10800" y="0"/>
                  </a:cubicBezTo>
                  <a:cubicBezTo>
                    <a:pt x="14351" y="-1"/>
                    <a:pt x="17676" y="1746"/>
                    <a:pt x="19691" y="4670"/>
                  </a:cubicBezTo>
                  <a:lnTo>
                    <a:pt x="21914" y="3137"/>
                  </a:lnTo>
                  <a:lnTo>
                    <a:pt x="21089" y="7626"/>
                  </a:lnTo>
                  <a:lnTo>
                    <a:pt x="16601" y="6800"/>
                  </a:lnTo>
                  <a:lnTo>
                    <a:pt x="18824" y="5268"/>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540" name="AutoShape 28"/>
            <p:cNvSpPr>
              <a:spLocks noChangeArrowheads="1"/>
            </p:cNvSpPr>
            <p:nvPr/>
          </p:nvSpPr>
          <p:spPr bwMode="auto">
            <a:xfrm flipV="1">
              <a:off x="1584" y="864"/>
              <a:ext cx="1152" cy="615"/>
            </a:xfrm>
            <a:custGeom>
              <a:avLst/>
              <a:gdLst>
                <a:gd name="G0" fmla="+- -643365 0 0"/>
                <a:gd name="G1" fmla="+- -11717698 0 0"/>
                <a:gd name="G2" fmla="+- -643365 0 -11717698"/>
                <a:gd name="G3" fmla="+- 10800 0 0"/>
                <a:gd name="G4" fmla="+- 0 0 -643365"/>
                <a:gd name="T0" fmla="*/ 360 256 1"/>
                <a:gd name="T1" fmla="*/ 0 256 1"/>
                <a:gd name="G5" fmla="+- G2 T0 T1"/>
                <a:gd name="G6" fmla="?: G2 G2 G5"/>
                <a:gd name="G7" fmla="+- 0 0 G6"/>
                <a:gd name="G8" fmla="+- 10199 0 0"/>
                <a:gd name="G9" fmla="+- 0 0 -11717698"/>
                <a:gd name="G10" fmla="+- 10199 0 2700"/>
                <a:gd name="G11" fmla="cos G10 -643365"/>
                <a:gd name="G12" fmla="sin G10 -643365"/>
                <a:gd name="G13" fmla="cos 13500 -643365"/>
                <a:gd name="G14" fmla="sin 13500 -643365"/>
                <a:gd name="G15" fmla="+- G11 10800 0"/>
                <a:gd name="G16" fmla="+- G12 10800 0"/>
                <a:gd name="G17" fmla="+- G13 10800 0"/>
                <a:gd name="G18" fmla="+- G14 10800 0"/>
                <a:gd name="G19" fmla="*/ 10199 1 2"/>
                <a:gd name="G20" fmla="+- G19 5400 0"/>
                <a:gd name="G21" fmla="cos G20 -643365"/>
                <a:gd name="G22" fmla="sin G20 -643365"/>
                <a:gd name="G23" fmla="+- G21 10800 0"/>
                <a:gd name="G24" fmla="+- G12 G23 G22"/>
                <a:gd name="G25" fmla="+- G22 G23 G11"/>
                <a:gd name="G26" fmla="cos 10800 -643365"/>
                <a:gd name="G27" fmla="sin 10800 -643365"/>
                <a:gd name="G28" fmla="cos 10199 -643365"/>
                <a:gd name="G29" fmla="sin 10199 -643365"/>
                <a:gd name="G30" fmla="+- G26 10800 0"/>
                <a:gd name="G31" fmla="+- G27 10800 0"/>
                <a:gd name="G32" fmla="+- G28 10800 0"/>
                <a:gd name="G33" fmla="+- G29 10800 0"/>
                <a:gd name="G34" fmla="+- G19 5400 0"/>
                <a:gd name="G35" fmla="cos G34 -11717698"/>
                <a:gd name="G36" fmla="sin G34 -11717698"/>
                <a:gd name="G37" fmla="+/ -11717698 -643365 2"/>
                <a:gd name="T2" fmla="*/ 180 256 1"/>
                <a:gd name="T3" fmla="*/ 0 256 1"/>
                <a:gd name="G38" fmla="+- G37 T2 T3"/>
                <a:gd name="G39" fmla="?: G2 G37 G38"/>
                <a:gd name="G40" fmla="cos 10800 G39"/>
                <a:gd name="G41" fmla="sin 10800 G39"/>
                <a:gd name="G42" fmla="cos 10199 G39"/>
                <a:gd name="G43" fmla="sin 10199 G39"/>
                <a:gd name="G44" fmla="+- G40 10800 0"/>
                <a:gd name="G45" fmla="+- G41 10800 0"/>
                <a:gd name="G46" fmla="+- G42 10800 0"/>
                <a:gd name="G47" fmla="+- G43 10800 0"/>
                <a:gd name="G48" fmla="+- G35 10800 0"/>
                <a:gd name="G49" fmla="+- G36 10800 0"/>
                <a:gd name="T4" fmla="*/ 9988 w 21600"/>
                <a:gd name="T5" fmla="*/ 30 h 21600"/>
                <a:gd name="T6" fmla="*/ 302 w 21600"/>
                <a:gd name="T7" fmla="*/ 10579 h 21600"/>
                <a:gd name="T8" fmla="*/ 10033 w 21600"/>
                <a:gd name="T9" fmla="*/ 629 h 21600"/>
                <a:gd name="T10" fmla="*/ 24102 w 21600"/>
                <a:gd name="T11" fmla="*/ 8498 h 21600"/>
                <a:gd name="T12" fmla="*/ 21658 w 21600"/>
                <a:gd name="T13" fmla="*/ 11966 h 21600"/>
                <a:gd name="T14" fmla="*/ 18189 w 21600"/>
                <a:gd name="T15" fmla="*/ 9521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0849" y="9061"/>
                  </a:moveTo>
                  <a:cubicBezTo>
                    <a:pt x="20003" y="4171"/>
                    <a:pt x="15761" y="601"/>
                    <a:pt x="10800" y="601"/>
                  </a:cubicBezTo>
                  <a:cubicBezTo>
                    <a:pt x="5250" y="600"/>
                    <a:pt x="719" y="5037"/>
                    <a:pt x="603" y="10586"/>
                  </a:cubicBezTo>
                  <a:lnTo>
                    <a:pt x="2" y="10573"/>
                  </a:lnTo>
                  <a:cubicBezTo>
                    <a:pt x="125" y="4698"/>
                    <a:pt x="4923" y="-1"/>
                    <a:pt x="10800" y="0"/>
                  </a:cubicBezTo>
                  <a:cubicBezTo>
                    <a:pt x="16054" y="0"/>
                    <a:pt x="20546" y="3781"/>
                    <a:pt x="21441" y="8958"/>
                  </a:cubicBezTo>
                  <a:lnTo>
                    <a:pt x="24102" y="8498"/>
                  </a:lnTo>
                  <a:lnTo>
                    <a:pt x="21658" y="11966"/>
                  </a:lnTo>
                  <a:lnTo>
                    <a:pt x="18189" y="9521"/>
                  </a:lnTo>
                  <a:lnTo>
                    <a:pt x="20849" y="9061"/>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541" name="AutoShape 29"/>
            <p:cNvSpPr>
              <a:spLocks noChangeArrowheads="1"/>
            </p:cNvSpPr>
            <p:nvPr/>
          </p:nvSpPr>
          <p:spPr bwMode="auto">
            <a:xfrm>
              <a:off x="1584" y="960"/>
              <a:ext cx="1152" cy="519"/>
            </a:xfrm>
            <a:custGeom>
              <a:avLst/>
              <a:gdLst>
                <a:gd name="G0" fmla="+- -2285154 0 0"/>
                <a:gd name="G1" fmla="+- 10966348 0 0"/>
                <a:gd name="G2" fmla="+- -2285154 0 10966348"/>
                <a:gd name="G3" fmla="+- 10800 0 0"/>
                <a:gd name="G4" fmla="+- 0 0 -2285154"/>
                <a:gd name="T0" fmla="*/ 360 256 1"/>
                <a:gd name="T1" fmla="*/ 0 256 1"/>
                <a:gd name="G5" fmla="+- G2 T0 T1"/>
                <a:gd name="G6" fmla="?: G2 G2 G5"/>
                <a:gd name="G7" fmla="+- 0 0 G6"/>
                <a:gd name="G8" fmla="+- 9209 0 0"/>
                <a:gd name="G9" fmla="+- 0 0 10966348"/>
                <a:gd name="G10" fmla="+- 9209 0 2700"/>
                <a:gd name="G11" fmla="cos G10 -2285154"/>
                <a:gd name="G12" fmla="sin G10 -2285154"/>
                <a:gd name="G13" fmla="cos 13500 -2285154"/>
                <a:gd name="G14" fmla="sin 13500 -2285154"/>
                <a:gd name="G15" fmla="+- G11 10800 0"/>
                <a:gd name="G16" fmla="+- G12 10800 0"/>
                <a:gd name="G17" fmla="+- G13 10800 0"/>
                <a:gd name="G18" fmla="+- G14 10800 0"/>
                <a:gd name="G19" fmla="*/ 9209 1 2"/>
                <a:gd name="G20" fmla="+- G19 5400 0"/>
                <a:gd name="G21" fmla="cos G20 -2285154"/>
                <a:gd name="G22" fmla="sin G20 -2285154"/>
                <a:gd name="G23" fmla="+- G21 10800 0"/>
                <a:gd name="G24" fmla="+- G12 G23 G22"/>
                <a:gd name="G25" fmla="+- G22 G23 G11"/>
                <a:gd name="G26" fmla="cos 10800 -2285154"/>
                <a:gd name="G27" fmla="sin 10800 -2285154"/>
                <a:gd name="G28" fmla="cos 9209 -2285154"/>
                <a:gd name="G29" fmla="sin 9209 -2285154"/>
                <a:gd name="G30" fmla="+- G26 10800 0"/>
                <a:gd name="G31" fmla="+- G27 10800 0"/>
                <a:gd name="G32" fmla="+- G28 10800 0"/>
                <a:gd name="G33" fmla="+- G29 10800 0"/>
                <a:gd name="G34" fmla="+- G19 5400 0"/>
                <a:gd name="G35" fmla="cos G34 10966348"/>
                <a:gd name="G36" fmla="sin G34 10966348"/>
                <a:gd name="G37" fmla="+/ 10966348 -2285154 2"/>
                <a:gd name="T2" fmla="*/ 180 256 1"/>
                <a:gd name="T3" fmla="*/ 0 256 1"/>
                <a:gd name="G38" fmla="+- G37 T2 T3"/>
                <a:gd name="G39" fmla="?: G2 G37 G38"/>
                <a:gd name="G40" fmla="cos 10800 G39"/>
                <a:gd name="G41" fmla="sin 10800 G39"/>
                <a:gd name="G42" fmla="cos 9209 G39"/>
                <a:gd name="G43" fmla="sin 9209 G39"/>
                <a:gd name="G44" fmla="+- G40 10800 0"/>
                <a:gd name="G45" fmla="+- G41 10800 0"/>
                <a:gd name="G46" fmla="+- G42 10800 0"/>
                <a:gd name="G47" fmla="+- G43 10800 0"/>
                <a:gd name="G48" fmla="+- G35 10800 0"/>
                <a:gd name="G49" fmla="+- G36 10800 0"/>
                <a:gd name="T4" fmla="*/ 6447 w 21600"/>
                <a:gd name="T5" fmla="*/ 915 h 21600"/>
                <a:gd name="T6" fmla="*/ 1038 w 21600"/>
                <a:gd name="T7" fmla="*/ 12993 h 21600"/>
                <a:gd name="T8" fmla="*/ 7088 w 21600"/>
                <a:gd name="T9" fmla="*/ 2372 h 21600"/>
                <a:gd name="T10" fmla="*/ 21876 w 21600"/>
                <a:gd name="T11" fmla="*/ 3082 h 21600"/>
                <a:gd name="T12" fmla="*/ 21006 w 21600"/>
                <a:gd name="T13" fmla="*/ 7948 h 21600"/>
                <a:gd name="T14" fmla="*/ 16140 w 21600"/>
                <a:gd name="T15" fmla="*/ 7078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355" y="5535"/>
                  </a:moveTo>
                  <a:cubicBezTo>
                    <a:pt x="16633" y="3063"/>
                    <a:pt x="13812" y="1591"/>
                    <a:pt x="10800" y="1591"/>
                  </a:cubicBezTo>
                  <a:cubicBezTo>
                    <a:pt x="5714" y="1591"/>
                    <a:pt x="1591" y="5714"/>
                    <a:pt x="1591" y="10800"/>
                  </a:cubicBezTo>
                  <a:cubicBezTo>
                    <a:pt x="1590" y="11479"/>
                    <a:pt x="1666" y="12156"/>
                    <a:pt x="1815" y="12819"/>
                  </a:cubicBezTo>
                  <a:lnTo>
                    <a:pt x="262" y="13168"/>
                  </a:lnTo>
                  <a:cubicBezTo>
                    <a:pt x="88" y="12390"/>
                    <a:pt x="0" y="11596"/>
                    <a:pt x="0" y="10800"/>
                  </a:cubicBezTo>
                  <a:cubicBezTo>
                    <a:pt x="0" y="4835"/>
                    <a:pt x="4835" y="0"/>
                    <a:pt x="10800" y="0"/>
                  </a:cubicBezTo>
                  <a:cubicBezTo>
                    <a:pt x="14332" y="-1"/>
                    <a:pt x="17641" y="1727"/>
                    <a:pt x="19661" y="4625"/>
                  </a:cubicBezTo>
                  <a:lnTo>
                    <a:pt x="21876" y="3082"/>
                  </a:lnTo>
                  <a:lnTo>
                    <a:pt x="21006" y="7948"/>
                  </a:lnTo>
                  <a:lnTo>
                    <a:pt x="16140" y="7078"/>
                  </a:lnTo>
                  <a:lnTo>
                    <a:pt x="18355" y="5535"/>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542" name="AutoShape 30"/>
            <p:cNvSpPr>
              <a:spLocks noChangeArrowheads="1"/>
            </p:cNvSpPr>
            <p:nvPr/>
          </p:nvSpPr>
          <p:spPr bwMode="auto">
            <a:xfrm rot="20668553" flipV="1">
              <a:off x="1632" y="960"/>
              <a:ext cx="1152" cy="375"/>
            </a:xfrm>
            <a:custGeom>
              <a:avLst/>
              <a:gdLst>
                <a:gd name="G0" fmla="+- -3200674 0 0"/>
                <a:gd name="G1" fmla="+- 11438232 0 0"/>
                <a:gd name="G2" fmla="+- -3200674 0 11438232"/>
                <a:gd name="G3" fmla="+- 10800 0 0"/>
                <a:gd name="G4" fmla="+- 0 0 -3200674"/>
                <a:gd name="T0" fmla="*/ 360 256 1"/>
                <a:gd name="T1" fmla="*/ 0 256 1"/>
                <a:gd name="G5" fmla="+- G2 T0 T1"/>
                <a:gd name="G6" fmla="?: G2 G2 G5"/>
                <a:gd name="G7" fmla="+- 0 0 G6"/>
                <a:gd name="G8" fmla="+- 8862 0 0"/>
                <a:gd name="G9" fmla="+- 0 0 11438232"/>
                <a:gd name="G10" fmla="+- 8862 0 2700"/>
                <a:gd name="G11" fmla="cos G10 -3200674"/>
                <a:gd name="G12" fmla="sin G10 -3200674"/>
                <a:gd name="G13" fmla="cos 13500 -3200674"/>
                <a:gd name="G14" fmla="sin 13500 -3200674"/>
                <a:gd name="G15" fmla="+- G11 10800 0"/>
                <a:gd name="G16" fmla="+- G12 10800 0"/>
                <a:gd name="G17" fmla="+- G13 10800 0"/>
                <a:gd name="G18" fmla="+- G14 10800 0"/>
                <a:gd name="G19" fmla="*/ 8862 1 2"/>
                <a:gd name="G20" fmla="+- G19 5400 0"/>
                <a:gd name="G21" fmla="cos G20 -3200674"/>
                <a:gd name="G22" fmla="sin G20 -3200674"/>
                <a:gd name="G23" fmla="+- G21 10800 0"/>
                <a:gd name="G24" fmla="+- G12 G23 G22"/>
                <a:gd name="G25" fmla="+- G22 G23 G11"/>
                <a:gd name="G26" fmla="cos 10800 -3200674"/>
                <a:gd name="G27" fmla="sin 10800 -3200674"/>
                <a:gd name="G28" fmla="cos 8862 -3200674"/>
                <a:gd name="G29" fmla="sin 8862 -3200674"/>
                <a:gd name="G30" fmla="+- G26 10800 0"/>
                <a:gd name="G31" fmla="+- G27 10800 0"/>
                <a:gd name="G32" fmla="+- G28 10800 0"/>
                <a:gd name="G33" fmla="+- G29 10800 0"/>
                <a:gd name="G34" fmla="+- G19 5400 0"/>
                <a:gd name="G35" fmla="cos G34 11438232"/>
                <a:gd name="G36" fmla="sin G34 11438232"/>
                <a:gd name="G37" fmla="+/ 11438232 -3200674 2"/>
                <a:gd name="T2" fmla="*/ 180 256 1"/>
                <a:gd name="T3" fmla="*/ 0 256 1"/>
                <a:gd name="G38" fmla="+- G37 T2 T3"/>
                <a:gd name="G39" fmla="?: G2 G37 G38"/>
                <a:gd name="G40" fmla="cos 10800 G39"/>
                <a:gd name="G41" fmla="sin 10800 G39"/>
                <a:gd name="G42" fmla="cos 8862 G39"/>
                <a:gd name="G43" fmla="sin 8862 G39"/>
                <a:gd name="G44" fmla="+- G40 10800 0"/>
                <a:gd name="G45" fmla="+- G41 10800 0"/>
                <a:gd name="G46" fmla="+- G42 10800 0"/>
                <a:gd name="G47" fmla="+- G43 10800 0"/>
                <a:gd name="G48" fmla="+- G35 10800 0"/>
                <a:gd name="G49" fmla="+- G36 10800 0"/>
                <a:gd name="T4" fmla="*/ 5871 w 21600"/>
                <a:gd name="T5" fmla="*/ 1190 h 21600"/>
                <a:gd name="T6" fmla="*/ 1013 w 21600"/>
                <a:gd name="T7" fmla="*/ 11736 h 21600"/>
                <a:gd name="T8" fmla="*/ 6755 w 21600"/>
                <a:gd name="T9" fmla="*/ 2914 h 21600"/>
                <a:gd name="T10" fmla="*/ 19685 w 21600"/>
                <a:gd name="T11" fmla="*/ 636 h 21600"/>
                <a:gd name="T12" fmla="*/ 20032 w 21600"/>
                <a:gd name="T13" fmla="*/ 5813 h 21600"/>
                <a:gd name="T14" fmla="*/ 14855 w 21600"/>
                <a:gd name="T15" fmla="*/ 616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632" y="4128"/>
                  </a:moveTo>
                  <a:cubicBezTo>
                    <a:pt x="15017" y="2716"/>
                    <a:pt x="12945" y="1938"/>
                    <a:pt x="10800" y="1938"/>
                  </a:cubicBezTo>
                  <a:cubicBezTo>
                    <a:pt x="5905" y="1938"/>
                    <a:pt x="1938" y="5905"/>
                    <a:pt x="1938" y="10800"/>
                  </a:cubicBezTo>
                  <a:cubicBezTo>
                    <a:pt x="1937" y="11081"/>
                    <a:pt x="1951" y="11363"/>
                    <a:pt x="1978" y="11644"/>
                  </a:cubicBezTo>
                  <a:lnTo>
                    <a:pt x="49" y="11828"/>
                  </a:lnTo>
                  <a:cubicBezTo>
                    <a:pt x="16" y="11486"/>
                    <a:pt x="0" y="11143"/>
                    <a:pt x="0" y="10800"/>
                  </a:cubicBezTo>
                  <a:cubicBezTo>
                    <a:pt x="0" y="4835"/>
                    <a:pt x="4835" y="0"/>
                    <a:pt x="10800" y="0"/>
                  </a:cubicBezTo>
                  <a:cubicBezTo>
                    <a:pt x="13414" y="-1"/>
                    <a:pt x="15940" y="948"/>
                    <a:pt x="17908" y="2669"/>
                  </a:cubicBezTo>
                  <a:lnTo>
                    <a:pt x="19685" y="636"/>
                  </a:lnTo>
                  <a:lnTo>
                    <a:pt x="20032" y="5813"/>
                  </a:lnTo>
                  <a:lnTo>
                    <a:pt x="14855" y="6160"/>
                  </a:lnTo>
                  <a:lnTo>
                    <a:pt x="16632" y="4128"/>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543" name="AutoShape 31"/>
            <p:cNvSpPr>
              <a:spLocks noChangeArrowheads="1"/>
            </p:cNvSpPr>
            <p:nvPr/>
          </p:nvSpPr>
          <p:spPr bwMode="auto">
            <a:xfrm rot="-558497">
              <a:off x="1632" y="1056"/>
              <a:ext cx="1104" cy="154"/>
            </a:xfrm>
            <a:prstGeom prst="rightArrow">
              <a:avLst>
                <a:gd name="adj1" fmla="val 32222"/>
                <a:gd name="adj2" fmla="val 16976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48544" name="Text Box 32"/>
          <p:cNvSpPr txBox="1">
            <a:spLocks noChangeArrowheads="1"/>
          </p:cNvSpPr>
          <p:nvPr/>
        </p:nvSpPr>
        <p:spPr bwMode="auto">
          <a:xfrm>
            <a:off x="3200401" y="4419600"/>
            <a:ext cx="103105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80808"/>
                </a:solidFill>
                <a:latin typeface="Arial" pitchFamily="34" charset="0"/>
              </a:rPr>
              <a:t>Animation/</a:t>
            </a:r>
          </a:p>
          <a:p>
            <a:r>
              <a:rPr lang="en-US" altLang="en-US" sz="1400">
                <a:solidFill>
                  <a:srgbClr val="080808"/>
                </a:solidFill>
                <a:latin typeface="Arial" pitchFamily="34" charset="0"/>
              </a:rPr>
              <a:t>Skinning</a:t>
            </a:r>
          </a:p>
        </p:txBody>
      </p:sp>
      <p:sp>
        <p:nvSpPr>
          <p:cNvPr id="448545" name="Text Box 33"/>
          <p:cNvSpPr txBox="1">
            <a:spLocks noChangeArrowheads="1"/>
          </p:cNvSpPr>
          <p:nvPr/>
        </p:nvSpPr>
        <p:spPr bwMode="auto">
          <a:xfrm>
            <a:off x="7972425" y="4267200"/>
            <a:ext cx="15065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80808"/>
                </a:solidFill>
                <a:latin typeface="Arial" pitchFamily="34" charset="0"/>
              </a:rPr>
              <a:t>Particle Systems</a:t>
            </a:r>
          </a:p>
        </p:txBody>
      </p:sp>
      <p:sp>
        <p:nvSpPr>
          <p:cNvPr id="448546" name="AutoShape 34"/>
          <p:cNvSpPr>
            <a:spLocks noChangeArrowheads="1"/>
          </p:cNvSpPr>
          <p:nvPr/>
        </p:nvSpPr>
        <p:spPr bwMode="auto">
          <a:xfrm>
            <a:off x="3657600" y="3810000"/>
            <a:ext cx="304800" cy="304800"/>
          </a:xfrm>
          <a:prstGeom prst="octagon">
            <a:avLst>
              <a:gd name="adj" fmla="val 2928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547" name="AutoShape 35"/>
          <p:cNvSpPr>
            <a:spLocks noChangeArrowheads="1"/>
          </p:cNvSpPr>
          <p:nvPr/>
        </p:nvSpPr>
        <p:spPr bwMode="auto">
          <a:xfrm>
            <a:off x="5410200" y="3962400"/>
            <a:ext cx="304800" cy="304800"/>
          </a:xfrm>
          <a:prstGeom prst="octagon">
            <a:avLst>
              <a:gd name="adj" fmla="val 2928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548" name="AutoShape 36"/>
          <p:cNvSpPr>
            <a:spLocks noChangeArrowheads="1"/>
          </p:cNvSpPr>
          <p:nvPr/>
        </p:nvSpPr>
        <p:spPr bwMode="auto">
          <a:xfrm>
            <a:off x="7239000" y="3886200"/>
            <a:ext cx="304800" cy="304800"/>
          </a:xfrm>
          <a:prstGeom prst="octagon">
            <a:avLst>
              <a:gd name="adj" fmla="val 2928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549" name="AutoShape 37"/>
          <p:cNvSpPr>
            <a:spLocks noChangeArrowheads="1"/>
          </p:cNvSpPr>
          <p:nvPr/>
        </p:nvSpPr>
        <p:spPr bwMode="auto">
          <a:xfrm>
            <a:off x="8839200" y="3352800"/>
            <a:ext cx="304800" cy="304800"/>
          </a:xfrm>
          <a:prstGeom prst="octagon">
            <a:avLst>
              <a:gd name="adj" fmla="val 2928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550" name="AutoShape 38"/>
          <p:cNvSpPr>
            <a:spLocks noChangeArrowheads="1"/>
          </p:cNvSpPr>
          <p:nvPr/>
        </p:nvSpPr>
        <p:spPr bwMode="auto">
          <a:xfrm>
            <a:off x="1981200" y="5257800"/>
            <a:ext cx="8153400" cy="304800"/>
          </a:xfrm>
          <a:prstGeom prst="rightArrow">
            <a:avLst>
              <a:gd name="adj1" fmla="val 30204"/>
              <a:gd name="adj2" fmla="val 14997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228600" anchor="b"/>
          <a:lstStyle/>
          <a:p>
            <a:pPr algn="ctr"/>
            <a:r>
              <a:rPr lang="en-US" altLang="en-US">
                <a:solidFill>
                  <a:srgbClr val="080808"/>
                </a:solidFill>
                <a:latin typeface="Arial" pitchFamily="34" charset="0"/>
              </a:rPr>
              <a:t>Networking</a:t>
            </a:r>
          </a:p>
        </p:txBody>
      </p:sp>
      <p:sp>
        <p:nvSpPr>
          <p:cNvPr id="448551" name="AutoShape 39"/>
          <p:cNvSpPr>
            <a:spLocks noChangeArrowheads="1"/>
          </p:cNvSpPr>
          <p:nvPr/>
        </p:nvSpPr>
        <p:spPr bwMode="auto">
          <a:xfrm>
            <a:off x="1981200" y="6096000"/>
            <a:ext cx="8153400" cy="304800"/>
          </a:xfrm>
          <a:prstGeom prst="rightArrow">
            <a:avLst>
              <a:gd name="adj1" fmla="val 30204"/>
              <a:gd name="adj2" fmla="val 14997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228600" anchor="b"/>
          <a:lstStyle/>
          <a:p>
            <a:pPr algn="ctr"/>
            <a:r>
              <a:rPr lang="en-US" altLang="en-US">
                <a:solidFill>
                  <a:srgbClr val="080808"/>
                </a:solidFill>
                <a:latin typeface="Arial" pitchFamily="34" charset="0"/>
              </a:rPr>
              <a:t>File I/O</a:t>
            </a:r>
          </a:p>
        </p:txBody>
      </p:sp>
      <p:sp>
        <p:nvSpPr>
          <p:cNvPr id="448552" name="AutoShape 40"/>
          <p:cNvSpPr>
            <a:spLocks noChangeArrowheads="1"/>
          </p:cNvSpPr>
          <p:nvPr/>
        </p:nvSpPr>
        <p:spPr bwMode="auto">
          <a:xfrm>
            <a:off x="2438400" y="2895600"/>
            <a:ext cx="152400" cy="2509838"/>
          </a:xfrm>
          <a:prstGeom prst="upDownArrow">
            <a:avLst>
              <a:gd name="adj1" fmla="val 50000"/>
              <a:gd name="adj2" fmla="val 329375"/>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48553" name="AutoShape 41"/>
          <p:cNvSpPr>
            <a:spLocks noChangeArrowheads="1"/>
          </p:cNvSpPr>
          <p:nvPr/>
        </p:nvSpPr>
        <p:spPr bwMode="auto">
          <a:xfrm>
            <a:off x="2209800" y="2895600"/>
            <a:ext cx="152400" cy="3276600"/>
          </a:xfrm>
          <a:prstGeom prst="upDownArrow">
            <a:avLst>
              <a:gd name="adj1" fmla="val 50000"/>
              <a:gd name="adj2" fmla="val 430000"/>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48555" name="AutoShape 43"/>
          <p:cNvSpPr>
            <a:spLocks noChangeArrowheads="1"/>
          </p:cNvSpPr>
          <p:nvPr/>
        </p:nvSpPr>
        <p:spPr bwMode="auto">
          <a:xfrm>
            <a:off x="9448800" y="2971800"/>
            <a:ext cx="152400" cy="2509838"/>
          </a:xfrm>
          <a:prstGeom prst="upDownArrow">
            <a:avLst>
              <a:gd name="adj1" fmla="val 50000"/>
              <a:gd name="adj2" fmla="val 329375"/>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48556" name="AutoShape 44"/>
          <p:cNvSpPr>
            <a:spLocks noChangeArrowheads="1"/>
          </p:cNvSpPr>
          <p:nvPr/>
        </p:nvSpPr>
        <p:spPr bwMode="auto">
          <a:xfrm>
            <a:off x="9677400" y="2971800"/>
            <a:ext cx="152400" cy="3276600"/>
          </a:xfrm>
          <a:prstGeom prst="upDownArrow">
            <a:avLst>
              <a:gd name="adj1" fmla="val 50000"/>
              <a:gd name="adj2" fmla="val 430000"/>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48557" name="AutoShape 45"/>
          <p:cNvSpPr>
            <a:spLocks noChangeArrowheads="1"/>
          </p:cNvSpPr>
          <p:nvPr/>
        </p:nvSpPr>
        <p:spPr bwMode="auto">
          <a:xfrm>
            <a:off x="9448800" y="2667000"/>
            <a:ext cx="457200" cy="457200"/>
          </a:xfrm>
          <a:prstGeom prst="octagon">
            <a:avLst>
              <a:gd name="adj" fmla="val 2928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524" name="AutoShape 12"/>
          <p:cNvSpPr>
            <a:spLocks noChangeArrowheads="1"/>
          </p:cNvSpPr>
          <p:nvPr/>
        </p:nvSpPr>
        <p:spPr bwMode="auto">
          <a:xfrm>
            <a:off x="1981200" y="1600200"/>
            <a:ext cx="7848600" cy="2590800"/>
          </a:xfrm>
          <a:custGeom>
            <a:avLst/>
            <a:gdLst>
              <a:gd name="G0" fmla="+- -9217781 0 0"/>
              <a:gd name="G1" fmla="+- -11769506 0 0"/>
              <a:gd name="G2" fmla="+- -9217781 0 -11769506"/>
              <a:gd name="G3" fmla="+- 10800 0 0"/>
              <a:gd name="G4" fmla="+- 0 0 -9217781"/>
              <a:gd name="T0" fmla="*/ 360 256 1"/>
              <a:gd name="T1" fmla="*/ 0 256 1"/>
              <a:gd name="G5" fmla="+- G2 T0 T1"/>
              <a:gd name="G6" fmla="?: G2 G2 G5"/>
              <a:gd name="G7" fmla="+- 0 0 G6"/>
              <a:gd name="G8" fmla="+- 8830 0 0"/>
              <a:gd name="G9" fmla="+- 0 0 -11769506"/>
              <a:gd name="G10" fmla="+- 8830 0 2700"/>
              <a:gd name="G11" fmla="cos G10 -9217781"/>
              <a:gd name="G12" fmla="sin G10 -9217781"/>
              <a:gd name="G13" fmla="cos 13500 -9217781"/>
              <a:gd name="G14" fmla="sin 13500 -9217781"/>
              <a:gd name="G15" fmla="+- G11 10800 0"/>
              <a:gd name="G16" fmla="+- G12 10800 0"/>
              <a:gd name="G17" fmla="+- G13 10800 0"/>
              <a:gd name="G18" fmla="+- G14 10800 0"/>
              <a:gd name="G19" fmla="*/ 8830 1 2"/>
              <a:gd name="G20" fmla="+- G19 5400 0"/>
              <a:gd name="G21" fmla="cos G20 -9217781"/>
              <a:gd name="G22" fmla="sin G20 -9217781"/>
              <a:gd name="G23" fmla="+- G21 10800 0"/>
              <a:gd name="G24" fmla="+- G12 G23 G22"/>
              <a:gd name="G25" fmla="+- G22 G23 G11"/>
              <a:gd name="G26" fmla="cos 10800 -9217781"/>
              <a:gd name="G27" fmla="sin 10800 -9217781"/>
              <a:gd name="G28" fmla="cos 8830 -9217781"/>
              <a:gd name="G29" fmla="sin 8830 -9217781"/>
              <a:gd name="G30" fmla="+- G26 10800 0"/>
              <a:gd name="G31" fmla="+- G27 10800 0"/>
              <a:gd name="G32" fmla="+- G28 10800 0"/>
              <a:gd name="G33" fmla="+- G29 10800 0"/>
              <a:gd name="G34" fmla="+- G19 5400 0"/>
              <a:gd name="G35" fmla="cos G34 -11769506"/>
              <a:gd name="G36" fmla="sin G34 -11769506"/>
              <a:gd name="G37" fmla="+/ -11769506 -9217781 2"/>
              <a:gd name="T2" fmla="*/ 180 256 1"/>
              <a:gd name="T3" fmla="*/ 0 256 1"/>
              <a:gd name="G38" fmla="+- G37 T2 T3"/>
              <a:gd name="G39" fmla="?: G2 G37 G38"/>
              <a:gd name="G40" fmla="cos 10800 G39"/>
              <a:gd name="G41" fmla="sin 10800 G39"/>
              <a:gd name="G42" fmla="cos 8830 G39"/>
              <a:gd name="G43" fmla="sin 8830 G39"/>
              <a:gd name="G44" fmla="+- G40 10800 0"/>
              <a:gd name="G45" fmla="+- G41 10800 0"/>
              <a:gd name="G46" fmla="+- G42 10800 0"/>
              <a:gd name="G47" fmla="+- G43 10800 0"/>
              <a:gd name="G48" fmla="+- G35 10800 0"/>
              <a:gd name="G49" fmla="+- G36 10800 0"/>
              <a:gd name="T4" fmla="*/ 643 w 21600"/>
              <a:gd name="T5" fmla="*/ 7127 h 21600"/>
              <a:gd name="T6" fmla="*/ 985 w 21600"/>
              <a:gd name="T7" fmla="*/ 10729 h 21600"/>
              <a:gd name="T8" fmla="*/ 2496 w 21600"/>
              <a:gd name="T9" fmla="*/ 7797 h 21600"/>
              <a:gd name="T10" fmla="*/ 360 w 21600"/>
              <a:gd name="T11" fmla="*/ 2240 h 21600"/>
              <a:gd name="T12" fmla="*/ 5545 w 21600"/>
              <a:gd name="T13" fmla="*/ 1727 h 21600"/>
              <a:gd name="T14" fmla="*/ 6059 w 21600"/>
              <a:gd name="T15" fmla="*/ 691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3971" y="5201"/>
                </a:moveTo>
                <a:cubicBezTo>
                  <a:pt x="2691" y="6763"/>
                  <a:pt x="1984" y="8716"/>
                  <a:pt x="1970" y="10736"/>
                </a:cubicBezTo>
                <a:lnTo>
                  <a:pt x="0" y="10722"/>
                </a:lnTo>
                <a:cubicBezTo>
                  <a:pt x="18" y="8252"/>
                  <a:pt x="882" y="5862"/>
                  <a:pt x="2448" y="3952"/>
                </a:cubicBezTo>
                <a:lnTo>
                  <a:pt x="360" y="2240"/>
                </a:lnTo>
                <a:lnTo>
                  <a:pt x="5545" y="1727"/>
                </a:lnTo>
                <a:lnTo>
                  <a:pt x="6059" y="6913"/>
                </a:lnTo>
                <a:lnTo>
                  <a:pt x="3971" y="5201"/>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lstStyle/>
          <a:p>
            <a:pPr algn="ctr"/>
            <a:r>
              <a:rPr lang="en-US" altLang="en-US">
                <a:solidFill>
                  <a:srgbClr val="080808"/>
                </a:solidFill>
                <a:latin typeface="Arial" pitchFamily="34" charset="0"/>
              </a:rPr>
              <a:t>Game Thread</a:t>
            </a:r>
          </a:p>
        </p:txBody>
      </p:sp>
      <p:sp>
        <p:nvSpPr>
          <p:cNvPr id="448554" name="AutoShape 42"/>
          <p:cNvSpPr>
            <a:spLocks noChangeArrowheads="1"/>
          </p:cNvSpPr>
          <p:nvPr/>
        </p:nvSpPr>
        <p:spPr bwMode="auto">
          <a:xfrm>
            <a:off x="2133600" y="2667000"/>
            <a:ext cx="457200" cy="457200"/>
          </a:xfrm>
          <a:prstGeom prst="octagon">
            <a:avLst>
              <a:gd name="adj" fmla="val 2928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535" name="AutoShape 23"/>
          <p:cNvSpPr>
            <a:spLocks noChangeArrowheads="1"/>
          </p:cNvSpPr>
          <p:nvPr/>
        </p:nvSpPr>
        <p:spPr bwMode="auto">
          <a:xfrm>
            <a:off x="3886200" y="1752600"/>
            <a:ext cx="304800" cy="304800"/>
          </a:xfrm>
          <a:prstGeom prst="octagon">
            <a:avLst>
              <a:gd name="adj" fmla="val 2928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灯片编号占位符 1">
            <a:extLst>
              <a:ext uri="{FF2B5EF4-FFF2-40B4-BE49-F238E27FC236}">
                <a16:creationId xmlns:a16="http://schemas.microsoft.com/office/drawing/2014/main" id="{2798AA7E-7292-4428-9DBE-71C3947A1F89}"/>
              </a:ext>
            </a:extLst>
          </p:cNvPr>
          <p:cNvSpPr>
            <a:spLocks noGrp="1"/>
          </p:cNvSpPr>
          <p:nvPr>
            <p:ph type="sldNum" sz="quarter" idx="12"/>
          </p:nvPr>
        </p:nvSpPr>
        <p:spPr/>
        <p:txBody>
          <a:bodyPr/>
          <a:lstStyle/>
          <a:p>
            <a:fld id="{838759A6-4310-42B8-8FEF-8113EE3D32AF}" type="slidenum">
              <a:rPr lang="zh-CN" altLang="en-US" smtClean="0"/>
              <a:t>27</a:t>
            </a:fld>
            <a:endParaRPr lang="zh-CN" altLang="en-US"/>
          </a:p>
        </p:txBody>
      </p:sp>
    </p:spTree>
    <p:extLst>
      <p:ext uri="{BB962C8B-B14F-4D97-AF65-F5344CB8AC3E}">
        <p14:creationId xmlns:p14="http://schemas.microsoft.com/office/powerpoint/2010/main" val="36322746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448526"/>
                                        </p:tgtEl>
                                      </p:cBhvr>
                                    </p:animEffect>
                                    <p:set>
                                      <p:cBhvr>
                                        <p:cTn id="7" dur="1" fill="hold">
                                          <p:stCondLst>
                                            <p:cond delay="499"/>
                                          </p:stCondLst>
                                        </p:cTn>
                                        <p:tgtEl>
                                          <p:spTgt spid="448526"/>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448523"/>
                                        </p:tgtEl>
                                        <p:attrNameLst>
                                          <p:attrName>style.visibility</p:attrName>
                                        </p:attrNameLst>
                                      </p:cBhvr>
                                      <p:to>
                                        <p:strVal val="visible"/>
                                      </p:to>
                                    </p:set>
                                    <p:animEffect transition="in" filter="dissolve">
                                      <p:cBhvr>
                                        <p:cTn id="10" dur="500"/>
                                        <p:tgtEl>
                                          <p:spTgt spid="44852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48514"/>
                                        </p:tgtEl>
                                        <p:attrNameLst>
                                          <p:attrName>style.visibility</p:attrName>
                                        </p:attrNameLst>
                                      </p:cBhvr>
                                      <p:to>
                                        <p:strVal val="visible"/>
                                      </p:to>
                                    </p:set>
                                    <p:animEffect transition="in" filter="dissolve">
                                      <p:cBhvr>
                                        <p:cTn id="13" dur="500"/>
                                        <p:tgtEl>
                                          <p:spTgt spid="44851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448557"/>
                                        </p:tgtEl>
                                        <p:attrNameLst>
                                          <p:attrName>style.visibility</p:attrName>
                                        </p:attrNameLst>
                                      </p:cBhvr>
                                      <p:to>
                                        <p:strVal val="visible"/>
                                      </p:to>
                                    </p:set>
                                    <p:animEffect transition="in" filter="dissolve">
                                      <p:cBhvr>
                                        <p:cTn id="18" dur="500"/>
                                        <p:tgtEl>
                                          <p:spTgt spid="44855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448554"/>
                                        </p:tgtEl>
                                        <p:attrNameLst>
                                          <p:attrName>style.visibility</p:attrName>
                                        </p:attrNameLst>
                                      </p:cBhvr>
                                      <p:to>
                                        <p:strVal val="visible"/>
                                      </p:to>
                                    </p:set>
                                    <p:animEffect transition="in" filter="dissolve">
                                      <p:cBhvr>
                                        <p:cTn id="21" dur="500"/>
                                        <p:tgtEl>
                                          <p:spTgt spid="44855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xit" presetSubtype="0" fill="hold" grpId="1" nodeType="clickEffect">
                                  <p:stCondLst>
                                    <p:cond delay="0"/>
                                  </p:stCondLst>
                                  <p:childTnLst>
                                    <p:animEffect transition="out" filter="dissolve">
                                      <p:cBhvr>
                                        <p:cTn id="25" dur="500"/>
                                        <p:tgtEl>
                                          <p:spTgt spid="448523"/>
                                        </p:tgtEl>
                                      </p:cBhvr>
                                    </p:animEffect>
                                    <p:set>
                                      <p:cBhvr>
                                        <p:cTn id="26" dur="1" fill="hold">
                                          <p:stCondLst>
                                            <p:cond delay="499"/>
                                          </p:stCondLst>
                                        </p:cTn>
                                        <p:tgtEl>
                                          <p:spTgt spid="448523"/>
                                        </p:tgtEl>
                                        <p:attrNameLst>
                                          <p:attrName>style.visibility</p:attrName>
                                        </p:attrNameLst>
                                      </p:cBhvr>
                                      <p:to>
                                        <p:strVal val="hidden"/>
                                      </p:to>
                                    </p:set>
                                  </p:childTnLst>
                                </p:cTn>
                              </p:par>
                              <p:par>
                                <p:cTn id="27" presetID="9" presetClass="entr" presetSubtype="0" fill="hold" grpId="0" nodeType="withEffect">
                                  <p:stCondLst>
                                    <p:cond delay="0"/>
                                  </p:stCondLst>
                                  <p:childTnLst>
                                    <p:set>
                                      <p:cBhvr>
                                        <p:cTn id="28" dur="1" fill="hold">
                                          <p:stCondLst>
                                            <p:cond delay="0"/>
                                          </p:stCondLst>
                                        </p:cTn>
                                        <p:tgtEl>
                                          <p:spTgt spid="448524"/>
                                        </p:tgtEl>
                                        <p:attrNameLst>
                                          <p:attrName>style.visibility</p:attrName>
                                        </p:attrNameLst>
                                      </p:cBhvr>
                                      <p:to>
                                        <p:strVal val="visible"/>
                                      </p:to>
                                    </p:set>
                                    <p:animEffect transition="in" filter="dissolve">
                                      <p:cBhvr>
                                        <p:cTn id="29" dur="500"/>
                                        <p:tgtEl>
                                          <p:spTgt spid="448524"/>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448527"/>
                                        </p:tgtEl>
                                        <p:attrNameLst>
                                          <p:attrName>style.visibility</p:attrName>
                                        </p:attrNameLst>
                                      </p:cBhvr>
                                      <p:to>
                                        <p:strVal val="visible"/>
                                      </p:to>
                                    </p:set>
                                    <p:animEffect transition="in" filter="dissolve">
                                      <p:cBhvr>
                                        <p:cTn id="32" dur="500"/>
                                        <p:tgtEl>
                                          <p:spTgt spid="448527"/>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48534"/>
                                        </p:tgtEl>
                                        <p:attrNameLst>
                                          <p:attrName>style.visibility</p:attrName>
                                        </p:attrNameLst>
                                      </p:cBhvr>
                                      <p:to>
                                        <p:strVal val="visible"/>
                                      </p:to>
                                    </p:set>
                                    <p:animEffect transition="in" filter="dissolve">
                                      <p:cBhvr>
                                        <p:cTn id="35" dur="500"/>
                                        <p:tgtEl>
                                          <p:spTgt spid="448534"/>
                                        </p:tgtEl>
                                      </p:cBhvr>
                                    </p:animEffect>
                                  </p:childTnLst>
                                </p:cTn>
                              </p:par>
                              <p:par>
                                <p:cTn id="36" presetID="9" presetClass="entr" presetSubtype="0" fill="hold" nodeType="withEffect">
                                  <p:stCondLst>
                                    <p:cond delay="0"/>
                                  </p:stCondLst>
                                  <p:childTnLst>
                                    <p:set>
                                      <p:cBhvr>
                                        <p:cTn id="37" dur="1" fill="hold">
                                          <p:stCondLst>
                                            <p:cond delay="0"/>
                                          </p:stCondLst>
                                        </p:cTn>
                                        <p:tgtEl>
                                          <p:spTgt spid="448528"/>
                                        </p:tgtEl>
                                        <p:attrNameLst>
                                          <p:attrName>style.visibility</p:attrName>
                                        </p:attrNameLst>
                                      </p:cBhvr>
                                      <p:to>
                                        <p:strVal val="visible"/>
                                      </p:to>
                                    </p:set>
                                    <p:animEffect transition="in" filter="dissolve">
                                      <p:cBhvr>
                                        <p:cTn id="38" dur="500"/>
                                        <p:tgtEl>
                                          <p:spTgt spid="44852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448536"/>
                                        </p:tgtEl>
                                        <p:attrNameLst>
                                          <p:attrName>style.visibility</p:attrName>
                                        </p:attrNameLst>
                                      </p:cBhvr>
                                      <p:to>
                                        <p:strVal val="visible"/>
                                      </p:to>
                                    </p:set>
                                    <p:animEffect transition="in" filter="dissolve">
                                      <p:cBhvr>
                                        <p:cTn id="43" dur="500"/>
                                        <p:tgtEl>
                                          <p:spTgt spid="44853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448535"/>
                                        </p:tgtEl>
                                        <p:attrNameLst>
                                          <p:attrName>style.visibility</p:attrName>
                                        </p:attrNameLst>
                                      </p:cBhvr>
                                      <p:to>
                                        <p:strVal val="visible"/>
                                      </p:to>
                                    </p:set>
                                    <p:animEffect transition="in" filter="dissolve">
                                      <p:cBhvr>
                                        <p:cTn id="46" dur="500"/>
                                        <p:tgtEl>
                                          <p:spTgt spid="44853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448521"/>
                                        </p:tgtEl>
                                        <p:attrNameLst>
                                          <p:attrName>style.visibility</p:attrName>
                                        </p:attrNameLst>
                                      </p:cBhvr>
                                      <p:to>
                                        <p:strVal val="visible"/>
                                      </p:to>
                                    </p:set>
                                    <p:animEffect transition="in" filter="dissolve">
                                      <p:cBhvr>
                                        <p:cTn id="51" dur="500"/>
                                        <p:tgtEl>
                                          <p:spTgt spid="448521"/>
                                        </p:tgtEl>
                                      </p:cBhvr>
                                    </p:animEffect>
                                  </p:childTnLst>
                                </p:cTn>
                              </p:par>
                              <p:par>
                                <p:cTn id="52" presetID="9" presetClass="exit" presetSubtype="0" fill="hold" grpId="1" nodeType="withEffect">
                                  <p:stCondLst>
                                    <p:cond delay="0"/>
                                  </p:stCondLst>
                                  <p:childTnLst>
                                    <p:animEffect transition="out" filter="dissolve">
                                      <p:cBhvr>
                                        <p:cTn id="53" dur="500"/>
                                        <p:tgtEl>
                                          <p:spTgt spid="448514"/>
                                        </p:tgtEl>
                                      </p:cBhvr>
                                    </p:animEffect>
                                    <p:set>
                                      <p:cBhvr>
                                        <p:cTn id="54" dur="1" fill="hold">
                                          <p:stCondLst>
                                            <p:cond delay="499"/>
                                          </p:stCondLst>
                                        </p:cTn>
                                        <p:tgtEl>
                                          <p:spTgt spid="448514"/>
                                        </p:tgtEl>
                                        <p:attrNameLst>
                                          <p:attrName>style.visibility</p:attrName>
                                        </p:attrNameLst>
                                      </p:cBhvr>
                                      <p:to>
                                        <p:strVal val="hidden"/>
                                      </p:to>
                                    </p:set>
                                  </p:childTnLst>
                                </p:cTn>
                              </p:par>
                              <p:par>
                                <p:cTn id="55" presetID="9" presetClass="entr" presetSubtype="0" fill="hold" grpId="0" nodeType="withEffect">
                                  <p:stCondLst>
                                    <p:cond delay="0"/>
                                  </p:stCondLst>
                                  <p:childTnLst>
                                    <p:set>
                                      <p:cBhvr>
                                        <p:cTn id="56" dur="1" fill="hold">
                                          <p:stCondLst>
                                            <p:cond delay="0"/>
                                          </p:stCondLst>
                                        </p:cTn>
                                        <p:tgtEl>
                                          <p:spTgt spid="448522"/>
                                        </p:tgtEl>
                                        <p:attrNameLst>
                                          <p:attrName>style.visibility</p:attrName>
                                        </p:attrNameLst>
                                      </p:cBhvr>
                                      <p:to>
                                        <p:strVal val="visible"/>
                                      </p:to>
                                    </p:set>
                                    <p:animEffect transition="in" filter="dissolve">
                                      <p:cBhvr>
                                        <p:cTn id="57" dur="500"/>
                                        <p:tgtEl>
                                          <p:spTgt spid="448522"/>
                                        </p:tgtEl>
                                      </p:cBhvr>
                                    </p:animEffect>
                                  </p:childTnLst>
                                </p:cTn>
                              </p:par>
                              <p:par>
                                <p:cTn id="58" presetID="9" presetClass="entr" presetSubtype="0" fill="hold" nodeType="withEffect">
                                  <p:stCondLst>
                                    <p:cond delay="0"/>
                                  </p:stCondLst>
                                  <p:childTnLst>
                                    <p:set>
                                      <p:cBhvr>
                                        <p:cTn id="59" dur="1" fill="hold">
                                          <p:stCondLst>
                                            <p:cond delay="0"/>
                                          </p:stCondLst>
                                        </p:cTn>
                                        <p:tgtEl>
                                          <p:spTgt spid="448515"/>
                                        </p:tgtEl>
                                        <p:attrNameLst>
                                          <p:attrName>style.visibility</p:attrName>
                                        </p:attrNameLst>
                                      </p:cBhvr>
                                      <p:to>
                                        <p:strVal val="visible"/>
                                      </p:to>
                                    </p:set>
                                    <p:animEffect transition="in" filter="dissolve">
                                      <p:cBhvr>
                                        <p:cTn id="60" dur="500"/>
                                        <p:tgtEl>
                                          <p:spTgt spid="448515"/>
                                        </p:tgtEl>
                                      </p:cBhvr>
                                    </p:animEffect>
                                  </p:childTnLst>
                                </p:cTn>
                              </p:par>
                              <p:par>
                                <p:cTn id="61" presetID="9" presetClass="entr" presetSubtype="0" fill="hold" nodeType="withEffect">
                                  <p:stCondLst>
                                    <p:cond delay="0"/>
                                  </p:stCondLst>
                                  <p:childTnLst>
                                    <p:set>
                                      <p:cBhvr>
                                        <p:cTn id="62" dur="1" fill="hold">
                                          <p:stCondLst>
                                            <p:cond delay="0"/>
                                          </p:stCondLst>
                                        </p:cTn>
                                        <p:tgtEl>
                                          <p:spTgt spid="448538"/>
                                        </p:tgtEl>
                                        <p:attrNameLst>
                                          <p:attrName>style.visibility</p:attrName>
                                        </p:attrNameLst>
                                      </p:cBhvr>
                                      <p:to>
                                        <p:strVal val="visible"/>
                                      </p:to>
                                    </p:set>
                                    <p:animEffect transition="in" filter="dissolve">
                                      <p:cBhvr>
                                        <p:cTn id="63" dur="500"/>
                                        <p:tgtEl>
                                          <p:spTgt spid="448538"/>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448537"/>
                                        </p:tgtEl>
                                        <p:attrNameLst>
                                          <p:attrName>style.visibility</p:attrName>
                                        </p:attrNameLst>
                                      </p:cBhvr>
                                      <p:to>
                                        <p:strVal val="visible"/>
                                      </p:to>
                                    </p:set>
                                    <p:animEffect transition="in" filter="dissolve">
                                      <p:cBhvr>
                                        <p:cTn id="66" dur="500"/>
                                        <p:tgtEl>
                                          <p:spTgt spid="448537"/>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448544"/>
                                        </p:tgtEl>
                                        <p:attrNameLst>
                                          <p:attrName>style.visibility</p:attrName>
                                        </p:attrNameLst>
                                      </p:cBhvr>
                                      <p:to>
                                        <p:strVal val="visible"/>
                                      </p:to>
                                    </p:set>
                                    <p:animEffect transition="in" filter="dissolve">
                                      <p:cBhvr>
                                        <p:cTn id="69" dur="500"/>
                                        <p:tgtEl>
                                          <p:spTgt spid="448544"/>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448545"/>
                                        </p:tgtEl>
                                        <p:attrNameLst>
                                          <p:attrName>style.visibility</p:attrName>
                                        </p:attrNameLst>
                                      </p:cBhvr>
                                      <p:to>
                                        <p:strVal val="visible"/>
                                      </p:to>
                                    </p:set>
                                    <p:animEffect transition="in" filter="dissolve">
                                      <p:cBhvr>
                                        <p:cTn id="72" dur="500"/>
                                        <p:tgtEl>
                                          <p:spTgt spid="448545"/>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448546"/>
                                        </p:tgtEl>
                                        <p:attrNameLst>
                                          <p:attrName>style.visibility</p:attrName>
                                        </p:attrNameLst>
                                      </p:cBhvr>
                                      <p:to>
                                        <p:strVal val="visible"/>
                                      </p:to>
                                    </p:set>
                                    <p:animEffect transition="in" filter="dissolve">
                                      <p:cBhvr>
                                        <p:cTn id="75" dur="500"/>
                                        <p:tgtEl>
                                          <p:spTgt spid="448546"/>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448547"/>
                                        </p:tgtEl>
                                        <p:attrNameLst>
                                          <p:attrName>style.visibility</p:attrName>
                                        </p:attrNameLst>
                                      </p:cBhvr>
                                      <p:to>
                                        <p:strVal val="visible"/>
                                      </p:to>
                                    </p:set>
                                    <p:animEffect transition="in" filter="dissolve">
                                      <p:cBhvr>
                                        <p:cTn id="78" dur="500"/>
                                        <p:tgtEl>
                                          <p:spTgt spid="448547"/>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448548"/>
                                        </p:tgtEl>
                                        <p:attrNameLst>
                                          <p:attrName>style.visibility</p:attrName>
                                        </p:attrNameLst>
                                      </p:cBhvr>
                                      <p:to>
                                        <p:strVal val="visible"/>
                                      </p:to>
                                    </p:set>
                                    <p:animEffect transition="in" filter="dissolve">
                                      <p:cBhvr>
                                        <p:cTn id="81" dur="500"/>
                                        <p:tgtEl>
                                          <p:spTgt spid="448548"/>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448549"/>
                                        </p:tgtEl>
                                        <p:attrNameLst>
                                          <p:attrName>style.visibility</p:attrName>
                                        </p:attrNameLst>
                                      </p:cBhvr>
                                      <p:to>
                                        <p:strVal val="visible"/>
                                      </p:to>
                                    </p:set>
                                    <p:animEffect transition="in" filter="dissolve">
                                      <p:cBhvr>
                                        <p:cTn id="84" dur="500"/>
                                        <p:tgtEl>
                                          <p:spTgt spid="448549"/>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448550"/>
                                        </p:tgtEl>
                                        <p:attrNameLst>
                                          <p:attrName>style.visibility</p:attrName>
                                        </p:attrNameLst>
                                      </p:cBhvr>
                                      <p:to>
                                        <p:strVal val="visible"/>
                                      </p:to>
                                    </p:set>
                                    <p:animEffect transition="in" filter="dissolve">
                                      <p:cBhvr>
                                        <p:cTn id="89" dur="500"/>
                                        <p:tgtEl>
                                          <p:spTgt spid="448550"/>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448551"/>
                                        </p:tgtEl>
                                        <p:attrNameLst>
                                          <p:attrName>style.visibility</p:attrName>
                                        </p:attrNameLst>
                                      </p:cBhvr>
                                      <p:to>
                                        <p:strVal val="visible"/>
                                      </p:to>
                                    </p:set>
                                    <p:animEffect transition="in" filter="dissolve">
                                      <p:cBhvr>
                                        <p:cTn id="92" dur="500"/>
                                        <p:tgtEl>
                                          <p:spTgt spid="448551"/>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448552"/>
                                        </p:tgtEl>
                                        <p:attrNameLst>
                                          <p:attrName>style.visibility</p:attrName>
                                        </p:attrNameLst>
                                      </p:cBhvr>
                                      <p:to>
                                        <p:strVal val="visible"/>
                                      </p:to>
                                    </p:set>
                                    <p:animEffect transition="in" filter="dissolve">
                                      <p:cBhvr>
                                        <p:cTn id="97" dur="500"/>
                                        <p:tgtEl>
                                          <p:spTgt spid="448552"/>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448553"/>
                                        </p:tgtEl>
                                        <p:attrNameLst>
                                          <p:attrName>style.visibility</p:attrName>
                                        </p:attrNameLst>
                                      </p:cBhvr>
                                      <p:to>
                                        <p:strVal val="visible"/>
                                      </p:to>
                                    </p:set>
                                    <p:animEffect transition="in" filter="dissolve">
                                      <p:cBhvr>
                                        <p:cTn id="100" dur="500"/>
                                        <p:tgtEl>
                                          <p:spTgt spid="448553"/>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448555"/>
                                        </p:tgtEl>
                                        <p:attrNameLst>
                                          <p:attrName>style.visibility</p:attrName>
                                        </p:attrNameLst>
                                      </p:cBhvr>
                                      <p:to>
                                        <p:strVal val="visible"/>
                                      </p:to>
                                    </p:set>
                                    <p:animEffect transition="in" filter="dissolve">
                                      <p:cBhvr>
                                        <p:cTn id="103" dur="500"/>
                                        <p:tgtEl>
                                          <p:spTgt spid="448555"/>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448556"/>
                                        </p:tgtEl>
                                        <p:attrNameLst>
                                          <p:attrName>style.visibility</p:attrName>
                                        </p:attrNameLst>
                                      </p:cBhvr>
                                      <p:to>
                                        <p:strVal val="visible"/>
                                      </p:to>
                                    </p:set>
                                    <p:animEffect transition="in" filter="dissolve">
                                      <p:cBhvr>
                                        <p:cTn id="106" dur="500"/>
                                        <p:tgtEl>
                                          <p:spTgt spid="448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14" grpId="0" animBg="1"/>
      <p:bldP spid="448514" grpId="1" animBg="1"/>
      <p:bldP spid="448521" grpId="0" animBg="1"/>
      <p:bldP spid="448522" grpId="0" animBg="1"/>
      <p:bldP spid="448523" grpId="0" animBg="1"/>
      <p:bldP spid="448523" grpId="1" animBg="1"/>
      <p:bldP spid="448526" grpId="0" animBg="1"/>
      <p:bldP spid="448527" grpId="0" animBg="1"/>
      <p:bldP spid="448534" grpId="0"/>
      <p:bldP spid="448536" grpId="0" animBg="1"/>
      <p:bldP spid="448537" grpId="0" animBg="1"/>
      <p:bldP spid="448544" grpId="0"/>
      <p:bldP spid="448545" grpId="0"/>
      <p:bldP spid="448546" grpId="0" animBg="1"/>
      <p:bldP spid="448547" grpId="0" animBg="1"/>
      <p:bldP spid="448548" grpId="0" animBg="1"/>
      <p:bldP spid="448549" grpId="0" animBg="1"/>
      <p:bldP spid="448550" grpId="0" animBg="1"/>
      <p:bldP spid="448551" grpId="0" animBg="1"/>
      <p:bldP spid="448552" grpId="0" animBg="1"/>
      <p:bldP spid="448553" grpId="0" animBg="1"/>
      <p:bldP spid="448555" grpId="0" animBg="1"/>
      <p:bldP spid="448556" grpId="0" animBg="1"/>
      <p:bldP spid="448557" grpId="0" animBg="1"/>
      <p:bldP spid="448524" grpId="0" animBg="1"/>
      <p:bldP spid="448554" grpId="0" animBg="1"/>
      <p:bldP spid="44853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2" name="AutoShape 12"/>
          <p:cNvSpPr>
            <a:spLocks noChangeArrowheads="1"/>
          </p:cNvSpPr>
          <p:nvPr/>
        </p:nvSpPr>
        <p:spPr bwMode="auto">
          <a:xfrm>
            <a:off x="2076450" y="4429125"/>
            <a:ext cx="8153400" cy="304800"/>
          </a:xfrm>
          <a:prstGeom prst="rightArrow">
            <a:avLst>
              <a:gd name="adj1" fmla="val 30204"/>
              <a:gd name="adj2" fmla="val 14997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228600" anchor="b"/>
          <a:lstStyle/>
          <a:p>
            <a:pPr algn="ctr"/>
            <a:r>
              <a:rPr lang="en-US" altLang="en-US">
                <a:solidFill>
                  <a:srgbClr val="080808"/>
                </a:solidFill>
                <a:latin typeface="Arial" pitchFamily="34" charset="0"/>
              </a:rPr>
              <a:t>Present</a:t>
            </a:r>
          </a:p>
        </p:txBody>
      </p:sp>
      <p:sp>
        <p:nvSpPr>
          <p:cNvPr id="450571" name="AutoShape 11"/>
          <p:cNvSpPr>
            <a:spLocks noChangeArrowheads="1"/>
          </p:cNvSpPr>
          <p:nvPr/>
        </p:nvSpPr>
        <p:spPr bwMode="auto">
          <a:xfrm>
            <a:off x="2076450" y="3668713"/>
            <a:ext cx="8153400" cy="304800"/>
          </a:xfrm>
          <a:prstGeom prst="rightArrow">
            <a:avLst>
              <a:gd name="adj1" fmla="val 30204"/>
              <a:gd name="adj2" fmla="val 14997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228600" anchor="b"/>
          <a:lstStyle/>
          <a:p>
            <a:pPr algn="ctr"/>
            <a:r>
              <a:rPr lang="en-US" altLang="en-US" dirty="0">
                <a:solidFill>
                  <a:srgbClr val="080808"/>
                </a:solidFill>
                <a:latin typeface="Arial" pitchFamily="34" charset="0"/>
              </a:rPr>
              <a:t>Rendering</a:t>
            </a:r>
          </a:p>
        </p:txBody>
      </p:sp>
      <p:sp>
        <p:nvSpPr>
          <p:cNvPr id="450570" name="AutoShape 10"/>
          <p:cNvSpPr>
            <a:spLocks noChangeArrowheads="1"/>
          </p:cNvSpPr>
          <p:nvPr/>
        </p:nvSpPr>
        <p:spPr bwMode="auto">
          <a:xfrm>
            <a:off x="2076450" y="2909888"/>
            <a:ext cx="8153400" cy="304800"/>
          </a:xfrm>
          <a:prstGeom prst="rightArrow">
            <a:avLst>
              <a:gd name="adj1" fmla="val 30204"/>
              <a:gd name="adj2" fmla="val 14997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228600" anchor="b"/>
          <a:lstStyle/>
          <a:p>
            <a:pPr algn="ctr"/>
            <a:r>
              <a:rPr lang="en-US" altLang="en-US">
                <a:solidFill>
                  <a:srgbClr val="080808"/>
                </a:solidFill>
                <a:latin typeface="Arial" pitchFamily="34" charset="0"/>
              </a:rPr>
              <a:t>AI</a:t>
            </a:r>
          </a:p>
        </p:txBody>
      </p:sp>
      <p:sp>
        <p:nvSpPr>
          <p:cNvPr id="450569" name="AutoShape 9"/>
          <p:cNvSpPr>
            <a:spLocks noChangeArrowheads="1"/>
          </p:cNvSpPr>
          <p:nvPr/>
        </p:nvSpPr>
        <p:spPr bwMode="auto">
          <a:xfrm>
            <a:off x="2076450" y="2149475"/>
            <a:ext cx="8153400" cy="304800"/>
          </a:xfrm>
          <a:prstGeom prst="rightArrow">
            <a:avLst>
              <a:gd name="adj1" fmla="val 30204"/>
              <a:gd name="adj2" fmla="val 14997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228600" anchor="b"/>
          <a:lstStyle/>
          <a:p>
            <a:pPr algn="ctr"/>
            <a:r>
              <a:rPr lang="en-US" altLang="en-US">
                <a:solidFill>
                  <a:srgbClr val="080808"/>
                </a:solidFill>
                <a:latin typeface="Arial" pitchFamily="34" charset="0"/>
              </a:rPr>
              <a:t>Physics</a:t>
            </a:r>
          </a:p>
        </p:txBody>
      </p:sp>
      <p:sp>
        <p:nvSpPr>
          <p:cNvPr id="450568" name="AutoShape 8"/>
          <p:cNvSpPr>
            <a:spLocks noChangeArrowheads="1"/>
          </p:cNvSpPr>
          <p:nvPr/>
        </p:nvSpPr>
        <p:spPr bwMode="auto">
          <a:xfrm>
            <a:off x="2076450" y="1390650"/>
            <a:ext cx="8153400" cy="304800"/>
          </a:xfrm>
          <a:prstGeom prst="rightArrow">
            <a:avLst>
              <a:gd name="adj1" fmla="val 30204"/>
              <a:gd name="adj2" fmla="val 14997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228600" anchor="b"/>
          <a:lstStyle/>
          <a:p>
            <a:pPr algn="ctr"/>
            <a:r>
              <a:rPr lang="en-US" altLang="en-US">
                <a:solidFill>
                  <a:srgbClr val="080808"/>
                </a:solidFill>
                <a:latin typeface="Arial" pitchFamily="34" charset="0"/>
              </a:rPr>
              <a:t>Input</a:t>
            </a:r>
          </a:p>
        </p:txBody>
      </p:sp>
      <p:sp>
        <p:nvSpPr>
          <p:cNvPr id="450574" name="Rectangle 14"/>
          <p:cNvSpPr>
            <a:spLocks noChangeArrowheads="1"/>
          </p:cNvSpPr>
          <p:nvPr/>
        </p:nvSpPr>
        <p:spPr bwMode="auto">
          <a:xfrm>
            <a:off x="2305051" y="1285876"/>
            <a:ext cx="1171575" cy="523875"/>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2700">
            <a:solidFill>
              <a:schemeClr val="folHlink"/>
            </a:solidFill>
            <a:miter lim="800000"/>
            <a:headEnd/>
            <a:tailEnd/>
          </a:ln>
          <a:effectLst/>
        </p:spPr>
        <p:txBody>
          <a:bodyPr wrap="none" anchor="ctr"/>
          <a:lstStyle/>
          <a:p>
            <a:pPr algn="ctr"/>
            <a:r>
              <a:rPr lang="en-US" altLang="en-US" dirty="0">
                <a:solidFill>
                  <a:schemeClr val="accent1"/>
                </a:solidFill>
                <a:latin typeface="Verdana" pitchFamily="34" charset="0"/>
              </a:rPr>
              <a:t>Frame 2</a:t>
            </a:r>
          </a:p>
        </p:txBody>
      </p:sp>
      <p:sp>
        <p:nvSpPr>
          <p:cNvPr id="450575" name="Rectangle 15"/>
          <p:cNvSpPr>
            <a:spLocks noChangeArrowheads="1"/>
          </p:cNvSpPr>
          <p:nvPr/>
        </p:nvSpPr>
        <p:spPr bwMode="auto">
          <a:xfrm>
            <a:off x="2314576" y="1285876"/>
            <a:ext cx="1171575" cy="523875"/>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2700">
            <a:solidFill>
              <a:schemeClr val="folHlink"/>
            </a:solidFill>
            <a:miter lim="800000"/>
            <a:headEnd/>
            <a:tailEnd/>
          </a:ln>
          <a:effectLst/>
        </p:spPr>
        <p:txBody>
          <a:bodyPr wrap="none" anchor="ctr"/>
          <a:lstStyle/>
          <a:p>
            <a:pPr algn="ctr"/>
            <a:r>
              <a:rPr lang="en-US" altLang="en-US" dirty="0">
                <a:solidFill>
                  <a:schemeClr val="accent1"/>
                </a:solidFill>
                <a:latin typeface="Verdana" pitchFamily="34" charset="0"/>
              </a:rPr>
              <a:t>Frame 3</a:t>
            </a:r>
          </a:p>
        </p:txBody>
      </p:sp>
      <p:sp>
        <p:nvSpPr>
          <p:cNvPr id="450576" name="Rectangle 16"/>
          <p:cNvSpPr>
            <a:spLocks noChangeArrowheads="1"/>
          </p:cNvSpPr>
          <p:nvPr/>
        </p:nvSpPr>
        <p:spPr bwMode="auto">
          <a:xfrm>
            <a:off x="2305051" y="1285876"/>
            <a:ext cx="1171575" cy="523875"/>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2700">
            <a:solidFill>
              <a:schemeClr val="folHlink"/>
            </a:solidFill>
            <a:miter lim="800000"/>
            <a:headEnd/>
            <a:tailEnd/>
          </a:ln>
          <a:effectLst/>
        </p:spPr>
        <p:txBody>
          <a:bodyPr wrap="none" anchor="ctr"/>
          <a:lstStyle/>
          <a:p>
            <a:pPr algn="ctr"/>
            <a:r>
              <a:rPr lang="en-US" altLang="en-US">
                <a:solidFill>
                  <a:schemeClr val="accent1"/>
                </a:solidFill>
                <a:latin typeface="Verdana" pitchFamily="34" charset="0"/>
              </a:rPr>
              <a:t>Frame 4</a:t>
            </a:r>
          </a:p>
        </p:txBody>
      </p:sp>
      <p:sp>
        <p:nvSpPr>
          <p:cNvPr id="450562" name="Rectangle 2"/>
          <p:cNvSpPr>
            <a:spLocks noGrp="1" noChangeArrowheads="1"/>
          </p:cNvSpPr>
          <p:nvPr>
            <p:ph type="title"/>
          </p:nvPr>
        </p:nvSpPr>
        <p:spPr>
          <a:xfrm>
            <a:off x="2076450" y="152400"/>
            <a:ext cx="7467600" cy="884238"/>
          </a:xfrm>
        </p:spPr>
        <p:txBody>
          <a:bodyPr/>
          <a:lstStyle/>
          <a:p>
            <a:r>
              <a:rPr lang="en-US" altLang="en-US" dirty="0"/>
              <a:t>Another Paradigm: Cascades</a:t>
            </a:r>
          </a:p>
        </p:txBody>
      </p:sp>
      <p:sp>
        <p:nvSpPr>
          <p:cNvPr id="450563" name="AutoShape 3"/>
          <p:cNvSpPr>
            <a:spLocks noChangeArrowheads="1"/>
          </p:cNvSpPr>
          <p:nvPr/>
        </p:nvSpPr>
        <p:spPr bwMode="auto">
          <a:xfrm>
            <a:off x="2076450" y="1390650"/>
            <a:ext cx="8153400" cy="304800"/>
          </a:xfrm>
          <a:prstGeom prst="rightArrow">
            <a:avLst>
              <a:gd name="adj1" fmla="val 30204"/>
              <a:gd name="adj2" fmla="val 14997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228600" anchor="b"/>
          <a:lstStyle/>
          <a:p>
            <a:pPr algn="ctr"/>
            <a:r>
              <a:rPr lang="en-US" altLang="en-US" dirty="0">
                <a:solidFill>
                  <a:srgbClr val="080808"/>
                </a:solidFill>
                <a:latin typeface="Arial" pitchFamily="34" charset="0"/>
              </a:rPr>
              <a:t>Thread 1</a:t>
            </a:r>
          </a:p>
        </p:txBody>
      </p:sp>
      <p:sp>
        <p:nvSpPr>
          <p:cNvPr id="450564" name="AutoShape 4"/>
          <p:cNvSpPr>
            <a:spLocks noChangeArrowheads="1"/>
          </p:cNvSpPr>
          <p:nvPr/>
        </p:nvSpPr>
        <p:spPr bwMode="auto">
          <a:xfrm>
            <a:off x="2076450" y="2149475"/>
            <a:ext cx="8153400" cy="304800"/>
          </a:xfrm>
          <a:prstGeom prst="rightArrow">
            <a:avLst>
              <a:gd name="adj1" fmla="val 30204"/>
              <a:gd name="adj2" fmla="val 14997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228600" anchor="b"/>
          <a:lstStyle/>
          <a:p>
            <a:pPr algn="ctr"/>
            <a:r>
              <a:rPr lang="en-US" altLang="en-US">
                <a:solidFill>
                  <a:srgbClr val="080808"/>
                </a:solidFill>
                <a:latin typeface="Arial" pitchFamily="34" charset="0"/>
              </a:rPr>
              <a:t>Thread 2</a:t>
            </a:r>
          </a:p>
        </p:txBody>
      </p:sp>
      <p:sp>
        <p:nvSpPr>
          <p:cNvPr id="450565" name="AutoShape 5"/>
          <p:cNvSpPr>
            <a:spLocks noChangeArrowheads="1"/>
          </p:cNvSpPr>
          <p:nvPr/>
        </p:nvSpPr>
        <p:spPr bwMode="auto">
          <a:xfrm>
            <a:off x="2076450" y="2909888"/>
            <a:ext cx="8153400" cy="304800"/>
          </a:xfrm>
          <a:prstGeom prst="rightArrow">
            <a:avLst>
              <a:gd name="adj1" fmla="val 30204"/>
              <a:gd name="adj2" fmla="val 14997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228600" anchor="b"/>
          <a:lstStyle/>
          <a:p>
            <a:pPr algn="ctr"/>
            <a:r>
              <a:rPr lang="en-US" altLang="en-US">
                <a:solidFill>
                  <a:srgbClr val="080808"/>
                </a:solidFill>
                <a:latin typeface="Arial" pitchFamily="34" charset="0"/>
              </a:rPr>
              <a:t>Thread 3</a:t>
            </a:r>
          </a:p>
        </p:txBody>
      </p:sp>
      <p:sp>
        <p:nvSpPr>
          <p:cNvPr id="450566" name="AutoShape 6"/>
          <p:cNvSpPr>
            <a:spLocks noChangeArrowheads="1"/>
          </p:cNvSpPr>
          <p:nvPr/>
        </p:nvSpPr>
        <p:spPr bwMode="auto">
          <a:xfrm>
            <a:off x="2076450" y="3668713"/>
            <a:ext cx="8153400" cy="304800"/>
          </a:xfrm>
          <a:prstGeom prst="rightArrow">
            <a:avLst>
              <a:gd name="adj1" fmla="val 30204"/>
              <a:gd name="adj2" fmla="val 14997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228600" anchor="b"/>
          <a:lstStyle/>
          <a:p>
            <a:pPr algn="ctr"/>
            <a:r>
              <a:rPr lang="en-US" altLang="en-US" dirty="0">
                <a:solidFill>
                  <a:srgbClr val="080808"/>
                </a:solidFill>
                <a:latin typeface="Arial" pitchFamily="34" charset="0"/>
              </a:rPr>
              <a:t>Thread 4</a:t>
            </a:r>
          </a:p>
        </p:txBody>
      </p:sp>
      <p:sp>
        <p:nvSpPr>
          <p:cNvPr id="450567" name="AutoShape 7"/>
          <p:cNvSpPr>
            <a:spLocks noChangeArrowheads="1"/>
          </p:cNvSpPr>
          <p:nvPr/>
        </p:nvSpPr>
        <p:spPr bwMode="auto">
          <a:xfrm>
            <a:off x="2076450" y="4429125"/>
            <a:ext cx="8153400" cy="304800"/>
          </a:xfrm>
          <a:prstGeom prst="rightArrow">
            <a:avLst>
              <a:gd name="adj1" fmla="val 30204"/>
              <a:gd name="adj2" fmla="val 14997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228600" anchor="b"/>
          <a:lstStyle/>
          <a:p>
            <a:pPr algn="ctr"/>
            <a:r>
              <a:rPr lang="en-US" altLang="en-US">
                <a:solidFill>
                  <a:srgbClr val="080808"/>
                </a:solidFill>
                <a:latin typeface="Arial" pitchFamily="34" charset="0"/>
              </a:rPr>
              <a:t>Thread 5</a:t>
            </a:r>
          </a:p>
        </p:txBody>
      </p:sp>
      <p:sp>
        <p:nvSpPr>
          <p:cNvPr id="450573" name="Rectangle 13"/>
          <p:cNvSpPr>
            <a:spLocks noChangeArrowheads="1"/>
          </p:cNvSpPr>
          <p:nvPr/>
        </p:nvSpPr>
        <p:spPr bwMode="auto">
          <a:xfrm>
            <a:off x="2295526" y="1276351"/>
            <a:ext cx="1171575" cy="523875"/>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2700">
            <a:solidFill>
              <a:schemeClr val="folHlink"/>
            </a:solidFill>
            <a:miter lim="800000"/>
            <a:headEnd/>
            <a:tailEnd/>
          </a:ln>
          <a:effectLst/>
        </p:spPr>
        <p:txBody>
          <a:bodyPr wrap="none" anchor="ctr"/>
          <a:lstStyle/>
          <a:p>
            <a:pPr algn="ctr"/>
            <a:r>
              <a:rPr lang="en-US" altLang="en-US" dirty="0">
                <a:solidFill>
                  <a:schemeClr val="accent1"/>
                </a:solidFill>
                <a:latin typeface="Verdana" pitchFamily="34" charset="0"/>
              </a:rPr>
              <a:t>Frame 1</a:t>
            </a:r>
          </a:p>
        </p:txBody>
      </p:sp>
      <p:sp>
        <p:nvSpPr>
          <p:cNvPr id="450577" name="Rectangle 17"/>
          <p:cNvSpPr>
            <a:spLocks noGrp="1" noChangeArrowheads="1"/>
          </p:cNvSpPr>
          <p:nvPr>
            <p:ph type="body" idx="1"/>
          </p:nvPr>
        </p:nvSpPr>
        <p:spPr>
          <a:xfrm>
            <a:off x="1774826" y="4652963"/>
            <a:ext cx="8380413" cy="1908728"/>
          </a:xfrm>
          <a:noFill/>
          <a:ln/>
        </p:spPr>
        <p:txBody>
          <a:bodyPr>
            <a:spAutoFit/>
          </a:bodyPr>
          <a:lstStyle/>
          <a:p>
            <a:r>
              <a:rPr lang="en-US" altLang="en-US" sz="2400" dirty="0"/>
              <a:t>Advantages:</a:t>
            </a:r>
          </a:p>
          <a:p>
            <a:pPr lvl="1"/>
            <a:r>
              <a:rPr lang="zh-CN" altLang="en-US" sz="2000" dirty="0"/>
              <a:t>同步点少并且经过良好设计</a:t>
            </a:r>
            <a:endParaRPr lang="en-US" altLang="en-US" sz="2000" dirty="0"/>
          </a:p>
          <a:p>
            <a:r>
              <a:rPr lang="en-US" altLang="en-US" sz="2400" dirty="0"/>
              <a:t>Disadvantages:</a:t>
            </a:r>
          </a:p>
          <a:p>
            <a:pPr lvl="1"/>
            <a:r>
              <a:rPr lang="zh-CN" altLang="en-US" sz="2000" dirty="0"/>
              <a:t>增加延迟</a:t>
            </a:r>
            <a:r>
              <a:rPr lang="en-US" altLang="en-US" sz="2000" dirty="0"/>
              <a:t> (for constant frame rate)</a:t>
            </a:r>
          </a:p>
          <a:p>
            <a:pPr lvl="1"/>
            <a:r>
              <a:rPr lang="zh-CN" altLang="en-US" sz="2000" dirty="0"/>
              <a:t>需要简单的数据流</a:t>
            </a:r>
            <a:endParaRPr lang="en-US" altLang="en-US" sz="2000" dirty="0"/>
          </a:p>
        </p:txBody>
      </p:sp>
      <p:sp>
        <p:nvSpPr>
          <p:cNvPr id="2" name="灯片编号占位符 1">
            <a:extLst>
              <a:ext uri="{FF2B5EF4-FFF2-40B4-BE49-F238E27FC236}">
                <a16:creationId xmlns:a16="http://schemas.microsoft.com/office/drawing/2014/main" id="{24EA0F7A-C98E-4304-807D-62C1708DA215}"/>
              </a:ext>
            </a:extLst>
          </p:cNvPr>
          <p:cNvSpPr>
            <a:spLocks noGrp="1"/>
          </p:cNvSpPr>
          <p:nvPr>
            <p:ph type="sldNum" sz="quarter" idx="12"/>
          </p:nvPr>
        </p:nvSpPr>
        <p:spPr/>
        <p:txBody>
          <a:bodyPr/>
          <a:lstStyle/>
          <a:p>
            <a:fld id="{838759A6-4310-42B8-8FEF-8113EE3D32AF}" type="slidenum">
              <a:rPr lang="zh-CN" altLang="en-US" smtClean="0"/>
              <a:t>28</a:t>
            </a:fld>
            <a:endParaRPr lang="zh-CN" altLang="en-US"/>
          </a:p>
        </p:txBody>
      </p:sp>
    </p:spTree>
    <p:extLst>
      <p:ext uri="{BB962C8B-B14F-4D97-AF65-F5344CB8AC3E}">
        <p14:creationId xmlns:p14="http://schemas.microsoft.com/office/powerpoint/2010/main" val="30311444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0568"/>
                                        </p:tgtEl>
                                        <p:attrNameLst>
                                          <p:attrName>style.visibility</p:attrName>
                                        </p:attrNameLst>
                                      </p:cBhvr>
                                      <p:to>
                                        <p:strVal val="visible"/>
                                      </p:to>
                                    </p:set>
                                    <p:animEffect transition="in" filter="dissolve">
                                      <p:cBhvr>
                                        <p:cTn id="7" dur="500"/>
                                        <p:tgtEl>
                                          <p:spTgt spid="45056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50569"/>
                                        </p:tgtEl>
                                        <p:attrNameLst>
                                          <p:attrName>style.visibility</p:attrName>
                                        </p:attrNameLst>
                                      </p:cBhvr>
                                      <p:to>
                                        <p:strVal val="visible"/>
                                      </p:to>
                                    </p:set>
                                    <p:animEffect transition="in" filter="dissolve">
                                      <p:cBhvr>
                                        <p:cTn id="10" dur="500"/>
                                        <p:tgtEl>
                                          <p:spTgt spid="45056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50570"/>
                                        </p:tgtEl>
                                        <p:attrNameLst>
                                          <p:attrName>style.visibility</p:attrName>
                                        </p:attrNameLst>
                                      </p:cBhvr>
                                      <p:to>
                                        <p:strVal val="visible"/>
                                      </p:to>
                                    </p:set>
                                    <p:animEffect transition="in" filter="dissolve">
                                      <p:cBhvr>
                                        <p:cTn id="13" dur="500"/>
                                        <p:tgtEl>
                                          <p:spTgt spid="45057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50571"/>
                                        </p:tgtEl>
                                        <p:attrNameLst>
                                          <p:attrName>style.visibility</p:attrName>
                                        </p:attrNameLst>
                                      </p:cBhvr>
                                      <p:to>
                                        <p:strVal val="visible"/>
                                      </p:to>
                                    </p:set>
                                    <p:animEffect transition="in" filter="dissolve">
                                      <p:cBhvr>
                                        <p:cTn id="16" dur="500"/>
                                        <p:tgtEl>
                                          <p:spTgt spid="450571"/>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50572"/>
                                        </p:tgtEl>
                                        <p:attrNameLst>
                                          <p:attrName>style.visibility</p:attrName>
                                        </p:attrNameLst>
                                      </p:cBhvr>
                                      <p:to>
                                        <p:strVal val="visible"/>
                                      </p:to>
                                    </p:set>
                                    <p:animEffect transition="in" filter="dissolve">
                                      <p:cBhvr>
                                        <p:cTn id="19" dur="500"/>
                                        <p:tgtEl>
                                          <p:spTgt spid="450572"/>
                                        </p:tgtEl>
                                      </p:cBhvr>
                                    </p:animEffect>
                                  </p:childTnLst>
                                </p:cTn>
                              </p:par>
                            </p:childTnLst>
                          </p:cTn>
                        </p:par>
                        <p:par>
                          <p:cTn id="20" fill="hold" nodeType="afterGroup">
                            <p:stCondLst>
                              <p:cond delay="500"/>
                            </p:stCondLst>
                            <p:childTnLst>
                              <p:par>
                                <p:cTn id="21" presetID="9" presetClass="exit" presetSubtype="0" fill="hold" grpId="0" nodeType="afterEffect">
                                  <p:stCondLst>
                                    <p:cond delay="0"/>
                                  </p:stCondLst>
                                  <p:childTnLst>
                                    <p:animEffect transition="out" filter="dissolve">
                                      <p:cBhvr>
                                        <p:cTn id="22" dur="500"/>
                                        <p:tgtEl>
                                          <p:spTgt spid="450563"/>
                                        </p:tgtEl>
                                      </p:cBhvr>
                                    </p:animEffect>
                                    <p:set>
                                      <p:cBhvr>
                                        <p:cTn id="23" dur="1" fill="hold">
                                          <p:stCondLst>
                                            <p:cond delay="499"/>
                                          </p:stCondLst>
                                        </p:cTn>
                                        <p:tgtEl>
                                          <p:spTgt spid="450563"/>
                                        </p:tgtEl>
                                        <p:attrNameLst>
                                          <p:attrName>style.visibility</p:attrName>
                                        </p:attrNameLst>
                                      </p:cBhvr>
                                      <p:to>
                                        <p:strVal val="hidden"/>
                                      </p:to>
                                    </p:set>
                                  </p:childTnLst>
                                </p:cTn>
                              </p:par>
                              <p:par>
                                <p:cTn id="24" presetID="9" presetClass="exit" presetSubtype="0" fill="hold" grpId="0" nodeType="withEffect">
                                  <p:stCondLst>
                                    <p:cond delay="0"/>
                                  </p:stCondLst>
                                  <p:childTnLst>
                                    <p:animEffect transition="out" filter="dissolve">
                                      <p:cBhvr>
                                        <p:cTn id="25" dur="500"/>
                                        <p:tgtEl>
                                          <p:spTgt spid="450564"/>
                                        </p:tgtEl>
                                      </p:cBhvr>
                                    </p:animEffect>
                                    <p:set>
                                      <p:cBhvr>
                                        <p:cTn id="26" dur="1" fill="hold">
                                          <p:stCondLst>
                                            <p:cond delay="499"/>
                                          </p:stCondLst>
                                        </p:cTn>
                                        <p:tgtEl>
                                          <p:spTgt spid="450564"/>
                                        </p:tgtEl>
                                        <p:attrNameLst>
                                          <p:attrName>style.visibility</p:attrName>
                                        </p:attrNameLst>
                                      </p:cBhvr>
                                      <p:to>
                                        <p:strVal val="hidden"/>
                                      </p:to>
                                    </p:set>
                                  </p:childTnLst>
                                </p:cTn>
                              </p:par>
                              <p:par>
                                <p:cTn id="27" presetID="9" presetClass="exit" presetSubtype="0" fill="hold" grpId="0" nodeType="withEffect">
                                  <p:stCondLst>
                                    <p:cond delay="0"/>
                                  </p:stCondLst>
                                  <p:childTnLst>
                                    <p:animEffect transition="out" filter="dissolve">
                                      <p:cBhvr>
                                        <p:cTn id="28" dur="500"/>
                                        <p:tgtEl>
                                          <p:spTgt spid="450565"/>
                                        </p:tgtEl>
                                      </p:cBhvr>
                                    </p:animEffect>
                                    <p:set>
                                      <p:cBhvr>
                                        <p:cTn id="29" dur="1" fill="hold">
                                          <p:stCondLst>
                                            <p:cond delay="499"/>
                                          </p:stCondLst>
                                        </p:cTn>
                                        <p:tgtEl>
                                          <p:spTgt spid="450565"/>
                                        </p:tgtEl>
                                        <p:attrNameLst>
                                          <p:attrName>style.visibility</p:attrName>
                                        </p:attrNameLst>
                                      </p:cBhvr>
                                      <p:to>
                                        <p:strVal val="hidden"/>
                                      </p:to>
                                    </p:set>
                                  </p:childTnLst>
                                </p:cTn>
                              </p:par>
                              <p:par>
                                <p:cTn id="30" presetID="9" presetClass="exit" presetSubtype="0" fill="hold" grpId="0" nodeType="withEffect">
                                  <p:stCondLst>
                                    <p:cond delay="0"/>
                                  </p:stCondLst>
                                  <p:childTnLst>
                                    <p:animEffect transition="out" filter="dissolve">
                                      <p:cBhvr>
                                        <p:cTn id="31" dur="500"/>
                                        <p:tgtEl>
                                          <p:spTgt spid="450566"/>
                                        </p:tgtEl>
                                      </p:cBhvr>
                                    </p:animEffect>
                                    <p:set>
                                      <p:cBhvr>
                                        <p:cTn id="32" dur="1" fill="hold">
                                          <p:stCondLst>
                                            <p:cond delay="499"/>
                                          </p:stCondLst>
                                        </p:cTn>
                                        <p:tgtEl>
                                          <p:spTgt spid="450566"/>
                                        </p:tgtEl>
                                        <p:attrNameLst>
                                          <p:attrName>style.visibility</p:attrName>
                                        </p:attrNameLst>
                                      </p:cBhvr>
                                      <p:to>
                                        <p:strVal val="hidden"/>
                                      </p:to>
                                    </p:set>
                                  </p:childTnLst>
                                </p:cTn>
                              </p:par>
                              <p:par>
                                <p:cTn id="33" presetID="9" presetClass="exit" presetSubtype="0" fill="hold" grpId="0" nodeType="withEffect">
                                  <p:stCondLst>
                                    <p:cond delay="0"/>
                                  </p:stCondLst>
                                  <p:childTnLst>
                                    <p:animEffect transition="out" filter="dissolve">
                                      <p:cBhvr>
                                        <p:cTn id="34" dur="500"/>
                                        <p:tgtEl>
                                          <p:spTgt spid="450567"/>
                                        </p:tgtEl>
                                      </p:cBhvr>
                                    </p:animEffect>
                                    <p:set>
                                      <p:cBhvr>
                                        <p:cTn id="35" dur="1" fill="hold">
                                          <p:stCondLst>
                                            <p:cond delay="499"/>
                                          </p:stCondLst>
                                        </p:cTn>
                                        <p:tgtEl>
                                          <p:spTgt spid="450567"/>
                                        </p:tgtEl>
                                        <p:attrNameLst>
                                          <p:attrName>style.visibility</p:attrName>
                                        </p:attrNameLst>
                                      </p:cBhvr>
                                      <p:to>
                                        <p:strVal val="hidden"/>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450573"/>
                                        </p:tgtEl>
                                        <p:attrNameLst>
                                          <p:attrName>style.visibility</p:attrName>
                                        </p:attrNameLst>
                                      </p:cBhvr>
                                      <p:to>
                                        <p:strVal val="visible"/>
                                      </p:to>
                                    </p:set>
                                    <p:anim calcmode="lin" valueType="num">
                                      <p:cBhvr additive="base">
                                        <p:cTn id="40" dur="500" fill="hold"/>
                                        <p:tgtEl>
                                          <p:spTgt spid="450573"/>
                                        </p:tgtEl>
                                        <p:attrNameLst>
                                          <p:attrName>ppt_x</p:attrName>
                                        </p:attrNameLst>
                                      </p:cBhvr>
                                      <p:tavLst>
                                        <p:tav tm="0">
                                          <p:val>
                                            <p:strVal val="0-#ppt_w/2"/>
                                          </p:val>
                                        </p:tav>
                                        <p:tav tm="100000">
                                          <p:val>
                                            <p:strVal val="#ppt_x"/>
                                          </p:val>
                                        </p:tav>
                                      </p:tavLst>
                                    </p:anim>
                                    <p:anim calcmode="lin" valueType="num">
                                      <p:cBhvr additive="base">
                                        <p:cTn id="41" dur="500" fill="hold"/>
                                        <p:tgtEl>
                                          <p:spTgt spid="450573"/>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0" presetClass="path" presetSubtype="0" accel="50000" decel="50000" fill="hold" grpId="1" nodeType="clickEffect">
                                  <p:stCondLst>
                                    <p:cond delay="0"/>
                                  </p:stCondLst>
                                  <p:childTnLst>
                                    <p:animMotion origin="layout" path="M 0 0 L 0.09375 0 " pathEditMode="relative" ptsTypes="AA">
                                      <p:cBhvr>
                                        <p:cTn id="45" dur="1000" fill="hold"/>
                                        <p:tgtEl>
                                          <p:spTgt spid="450573"/>
                                        </p:tgtEl>
                                        <p:attrNameLst>
                                          <p:attrName>ppt_x</p:attrName>
                                          <p:attrName>ppt_y</p:attrName>
                                        </p:attrNameLst>
                                      </p:cBhvr>
                                    </p:animMotion>
                                  </p:childTnLst>
                                </p:cTn>
                              </p:par>
                            </p:childTnLst>
                          </p:cTn>
                        </p:par>
                        <p:par>
                          <p:cTn id="46" fill="hold" nodeType="afterGroup">
                            <p:stCondLst>
                              <p:cond delay="1000"/>
                            </p:stCondLst>
                            <p:childTnLst>
                              <p:par>
                                <p:cTn id="47" presetID="0" presetClass="path" presetSubtype="0" accel="50000" decel="50000" fill="hold" grpId="2" nodeType="afterEffect">
                                  <p:stCondLst>
                                    <p:cond delay="0"/>
                                  </p:stCondLst>
                                  <p:childTnLst>
                                    <p:animMotion origin="layout" path="M 0.09375 4.44444E-6 L 0.09375 0.10833 " pathEditMode="relative" rAng="0" ptsTypes="AA">
                                      <p:cBhvr>
                                        <p:cTn id="48" dur="1000" fill="hold"/>
                                        <p:tgtEl>
                                          <p:spTgt spid="450573"/>
                                        </p:tgtEl>
                                        <p:attrNameLst>
                                          <p:attrName>ppt_x</p:attrName>
                                          <p:attrName>ppt_y</p:attrName>
                                        </p:attrNameLst>
                                      </p:cBhvr>
                                      <p:rCtr x="0" y="5417"/>
                                    </p:animMotion>
                                  </p:childTnLst>
                                </p:cTn>
                              </p:par>
                              <p:par>
                                <p:cTn id="49" presetID="2" presetClass="entr" presetSubtype="8" fill="hold" grpId="0" nodeType="withEffect">
                                  <p:stCondLst>
                                    <p:cond delay="0"/>
                                  </p:stCondLst>
                                  <p:childTnLst>
                                    <p:set>
                                      <p:cBhvr>
                                        <p:cTn id="50" dur="1" fill="hold">
                                          <p:stCondLst>
                                            <p:cond delay="0"/>
                                          </p:stCondLst>
                                        </p:cTn>
                                        <p:tgtEl>
                                          <p:spTgt spid="450574"/>
                                        </p:tgtEl>
                                        <p:attrNameLst>
                                          <p:attrName>style.visibility</p:attrName>
                                        </p:attrNameLst>
                                      </p:cBhvr>
                                      <p:to>
                                        <p:strVal val="visible"/>
                                      </p:to>
                                    </p:set>
                                    <p:anim calcmode="lin" valueType="num">
                                      <p:cBhvr additive="base">
                                        <p:cTn id="51" dur="500" fill="hold"/>
                                        <p:tgtEl>
                                          <p:spTgt spid="450574"/>
                                        </p:tgtEl>
                                        <p:attrNameLst>
                                          <p:attrName>ppt_x</p:attrName>
                                        </p:attrNameLst>
                                      </p:cBhvr>
                                      <p:tavLst>
                                        <p:tav tm="0">
                                          <p:val>
                                            <p:strVal val="0-#ppt_w/2"/>
                                          </p:val>
                                        </p:tav>
                                        <p:tav tm="100000">
                                          <p:val>
                                            <p:strVal val="#ppt_x"/>
                                          </p:val>
                                        </p:tav>
                                      </p:tavLst>
                                    </p:anim>
                                    <p:anim calcmode="lin" valueType="num">
                                      <p:cBhvr additive="base">
                                        <p:cTn id="52" dur="500" fill="hold"/>
                                        <p:tgtEl>
                                          <p:spTgt spid="450574"/>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0" presetClass="path" presetSubtype="0" accel="50000" decel="50000" fill="hold" grpId="3" nodeType="clickEffect">
                                  <p:stCondLst>
                                    <p:cond delay="0"/>
                                  </p:stCondLst>
                                  <p:childTnLst>
                                    <p:animMotion origin="layout" path="M 0.09375 0.10833 L 0.18646 0.10833 " pathEditMode="relative" rAng="0" ptsTypes="AA">
                                      <p:cBhvr>
                                        <p:cTn id="56" dur="1000" fill="hold"/>
                                        <p:tgtEl>
                                          <p:spTgt spid="450573"/>
                                        </p:tgtEl>
                                        <p:attrNameLst>
                                          <p:attrName>ppt_x</p:attrName>
                                          <p:attrName>ppt_y</p:attrName>
                                        </p:attrNameLst>
                                      </p:cBhvr>
                                      <p:rCtr x="4635" y="0"/>
                                    </p:animMotion>
                                  </p:childTnLst>
                                </p:cTn>
                              </p:par>
                              <p:par>
                                <p:cTn id="57" presetID="0" presetClass="path" presetSubtype="0" accel="50000" decel="50000" fill="hold" grpId="1" nodeType="withEffect">
                                  <p:stCondLst>
                                    <p:cond delay="0"/>
                                  </p:stCondLst>
                                  <p:childTnLst>
                                    <p:animMotion origin="layout" path="M 0 0 L 0.09375 0 " pathEditMode="relative" ptsTypes="AA">
                                      <p:cBhvr>
                                        <p:cTn id="58" dur="1000" fill="hold"/>
                                        <p:tgtEl>
                                          <p:spTgt spid="450574"/>
                                        </p:tgtEl>
                                        <p:attrNameLst>
                                          <p:attrName>ppt_x</p:attrName>
                                          <p:attrName>ppt_y</p:attrName>
                                        </p:attrNameLst>
                                      </p:cBhvr>
                                    </p:animMotion>
                                  </p:childTnLst>
                                </p:cTn>
                              </p:par>
                            </p:childTnLst>
                          </p:cTn>
                        </p:par>
                        <p:par>
                          <p:cTn id="59" fill="hold" nodeType="afterGroup">
                            <p:stCondLst>
                              <p:cond delay="1000"/>
                            </p:stCondLst>
                            <p:childTnLst>
                              <p:par>
                                <p:cTn id="60" presetID="0" presetClass="path" presetSubtype="0" accel="50000" decel="50000" fill="hold" grpId="2" nodeType="afterEffect">
                                  <p:stCondLst>
                                    <p:cond delay="0"/>
                                  </p:stCondLst>
                                  <p:childTnLst>
                                    <p:animMotion origin="layout" path="M 0.09375 4.44444E-6 L 0.09375 0.10833 " pathEditMode="relative" rAng="0" ptsTypes="AA">
                                      <p:cBhvr>
                                        <p:cTn id="61" dur="1000" fill="hold"/>
                                        <p:tgtEl>
                                          <p:spTgt spid="450574"/>
                                        </p:tgtEl>
                                        <p:attrNameLst>
                                          <p:attrName>ppt_x</p:attrName>
                                          <p:attrName>ppt_y</p:attrName>
                                        </p:attrNameLst>
                                      </p:cBhvr>
                                      <p:rCtr x="0" y="5417"/>
                                    </p:animMotion>
                                  </p:childTnLst>
                                </p:cTn>
                              </p:par>
                              <p:par>
                                <p:cTn id="62" presetID="0" presetClass="path" presetSubtype="0" accel="50000" decel="50000" fill="hold" grpId="4" nodeType="withEffect">
                                  <p:stCondLst>
                                    <p:cond delay="0"/>
                                  </p:stCondLst>
                                  <p:childTnLst>
                                    <p:animMotion origin="layout" path="M 0.18645 0.10834 L 0.18645 0.21806 " pathEditMode="relative" rAng="0" ptsTypes="AA">
                                      <p:cBhvr>
                                        <p:cTn id="63" dur="1000" fill="hold"/>
                                        <p:tgtEl>
                                          <p:spTgt spid="450573"/>
                                        </p:tgtEl>
                                        <p:attrNameLst>
                                          <p:attrName>ppt_x</p:attrName>
                                          <p:attrName>ppt_y</p:attrName>
                                        </p:attrNameLst>
                                      </p:cBhvr>
                                      <p:rCtr x="0" y="5486"/>
                                    </p:animMotion>
                                  </p:childTnLst>
                                </p:cTn>
                              </p:par>
                              <p:par>
                                <p:cTn id="64" presetID="2" presetClass="entr" presetSubtype="8" fill="hold" grpId="0" nodeType="withEffect">
                                  <p:stCondLst>
                                    <p:cond delay="0"/>
                                  </p:stCondLst>
                                  <p:childTnLst>
                                    <p:set>
                                      <p:cBhvr>
                                        <p:cTn id="65" dur="1" fill="hold">
                                          <p:stCondLst>
                                            <p:cond delay="0"/>
                                          </p:stCondLst>
                                        </p:cTn>
                                        <p:tgtEl>
                                          <p:spTgt spid="450575"/>
                                        </p:tgtEl>
                                        <p:attrNameLst>
                                          <p:attrName>style.visibility</p:attrName>
                                        </p:attrNameLst>
                                      </p:cBhvr>
                                      <p:to>
                                        <p:strVal val="visible"/>
                                      </p:to>
                                    </p:set>
                                    <p:anim calcmode="lin" valueType="num">
                                      <p:cBhvr additive="base">
                                        <p:cTn id="66" dur="500" fill="hold"/>
                                        <p:tgtEl>
                                          <p:spTgt spid="450575"/>
                                        </p:tgtEl>
                                        <p:attrNameLst>
                                          <p:attrName>ppt_x</p:attrName>
                                        </p:attrNameLst>
                                      </p:cBhvr>
                                      <p:tavLst>
                                        <p:tav tm="0">
                                          <p:val>
                                            <p:strVal val="0-#ppt_w/2"/>
                                          </p:val>
                                        </p:tav>
                                        <p:tav tm="100000">
                                          <p:val>
                                            <p:strVal val="#ppt_x"/>
                                          </p:val>
                                        </p:tav>
                                      </p:tavLst>
                                    </p:anim>
                                    <p:anim calcmode="lin" valueType="num">
                                      <p:cBhvr additive="base">
                                        <p:cTn id="67" dur="500" fill="hold"/>
                                        <p:tgtEl>
                                          <p:spTgt spid="450575"/>
                                        </p:tgtEl>
                                        <p:attrNameLst>
                                          <p:attrName>ppt_y</p:attrName>
                                        </p:attrNameLst>
                                      </p:cBhvr>
                                      <p:tavLst>
                                        <p:tav tm="0">
                                          <p:val>
                                            <p:strVal val="#ppt_y"/>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0" presetClass="path" presetSubtype="0" accel="50000" decel="50000" fill="hold" grpId="5" nodeType="clickEffect">
                                  <p:stCondLst>
                                    <p:cond delay="0"/>
                                  </p:stCondLst>
                                  <p:childTnLst>
                                    <p:animMotion origin="layout" path="M 0.18645 0.21806 L 0.28125 0.21806 " pathEditMode="relative" rAng="0" ptsTypes="AA">
                                      <p:cBhvr>
                                        <p:cTn id="71" dur="1000" fill="hold"/>
                                        <p:tgtEl>
                                          <p:spTgt spid="450573"/>
                                        </p:tgtEl>
                                        <p:attrNameLst>
                                          <p:attrName>ppt_x</p:attrName>
                                          <p:attrName>ppt_y</p:attrName>
                                        </p:attrNameLst>
                                      </p:cBhvr>
                                      <p:rCtr x="4740" y="0"/>
                                    </p:animMotion>
                                  </p:childTnLst>
                                </p:cTn>
                              </p:par>
                              <p:par>
                                <p:cTn id="72" presetID="0" presetClass="path" presetSubtype="0" accel="50000" decel="50000" fill="hold" grpId="3" nodeType="withEffect">
                                  <p:stCondLst>
                                    <p:cond delay="0"/>
                                  </p:stCondLst>
                                  <p:childTnLst>
                                    <p:animMotion origin="layout" path="M 0.09375 0.10833 L 0.18646 0.10833 " pathEditMode="relative" rAng="0" ptsTypes="AA">
                                      <p:cBhvr>
                                        <p:cTn id="73" dur="1000" fill="hold"/>
                                        <p:tgtEl>
                                          <p:spTgt spid="450574"/>
                                        </p:tgtEl>
                                        <p:attrNameLst>
                                          <p:attrName>ppt_x</p:attrName>
                                          <p:attrName>ppt_y</p:attrName>
                                        </p:attrNameLst>
                                      </p:cBhvr>
                                      <p:rCtr x="4635" y="0"/>
                                    </p:animMotion>
                                  </p:childTnLst>
                                </p:cTn>
                              </p:par>
                              <p:par>
                                <p:cTn id="74" presetID="0" presetClass="path" presetSubtype="0" accel="50000" decel="50000" fill="hold" grpId="1" nodeType="withEffect">
                                  <p:stCondLst>
                                    <p:cond delay="0"/>
                                  </p:stCondLst>
                                  <p:childTnLst>
                                    <p:animMotion origin="layout" path="M 0 0 L 0.09375 0 " pathEditMode="relative" ptsTypes="AA">
                                      <p:cBhvr>
                                        <p:cTn id="75" dur="1000" fill="hold"/>
                                        <p:tgtEl>
                                          <p:spTgt spid="450575"/>
                                        </p:tgtEl>
                                        <p:attrNameLst>
                                          <p:attrName>ppt_x</p:attrName>
                                          <p:attrName>ppt_y</p:attrName>
                                        </p:attrNameLst>
                                      </p:cBhvr>
                                    </p:animMotion>
                                  </p:childTnLst>
                                </p:cTn>
                              </p:par>
                            </p:childTnLst>
                          </p:cTn>
                        </p:par>
                        <p:par>
                          <p:cTn id="76" fill="hold" nodeType="afterGroup">
                            <p:stCondLst>
                              <p:cond delay="1000"/>
                            </p:stCondLst>
                            <p:childTnLst>
                              <p:par>
                                <p:cTn id="77" presetID="0" presetClass="path" presetSubtype="0" accel="50000" decel="50000" fill="hold" grpId="4" nodeType="afterEffect">
                                  <p:stCondLst>
                                    <p:cond delay="0"/>
                                  </p:stCondLst>
                                  <p:childTnLst>
                                    <p:animMotion origin="layout" path="M 0.18645 0.10834 L 0.18645 0.21806 " pathEditMode="relative" rAng="0" ptsTypes="AA">
                                      <p:cBhvr>
                                        <p:cTn id="78" dur="1000" fill="hold"/>
                                        <p:tgtEl>
                                          <p:spTgt spid="450574"/>
                                        </p:tgtEl>
                                        <p:attrNameLst>
                                          <p:attrName>ppt_x</p:attrName>
                                          <p:attrName>ppt_y</p:attrName>
                                        </p:attrNameLst>
                                      </p:cBhvr>
                                      <p:rCtr x="0" y="5486"/>
                                    </p:animMotion>
                                  </p:childTnLst>
                                </p:cTn>
                              </p:par>
                              <p:par>
                                <p:cTn id="79" presetID="0" presetClass="path" presetSubtype="0" accel="50000" decel="50000" fill="hold" grpId="6" nodeType="withEffect">
                                  <p:stCondLst>
                                    <p:cond delay="0"/>
                                  </p:stCondLst>
                                  <p:childTnLst>
                                    <p:animMotion origin="layout" path="M 0.28125 0.21806 L 0.28125 0.32361 " pathEditMode="relative" rAng="0" ptsTypes="AA">
                                      <p:cBhvr>
                                        <p:cTn id="80" dur="1000" fill="hold"/>
                                        <p:tgtEl>
                                          <p:spTgt spid="450573"/>
                                        </p:tgtEl>
                                        <p:attrNameLst>
                                          <p:attrName>ppt_x</p:attrName>
                                          <p:attrName>ppt_y</p:attrName>
                                        </p:attrNameLst>
                                      </p:cBhvr>
                                      <p:rCtr x="0" y="5278"/>
                                    </p:animMotion>
                                  </p:childTnLst>
                                </p:cTn>
                              </p:par>
                              <p:par>
                                <p:cTn id="81" presetID="0" presetClass="path" presetSubtype="0" accel="50000" decel="50000" fill="hold" grpId="2" nodeType="withEffect">
                                  <p:stCondLst>
                                    <p:cond delay="0"/>
                                  </p:stCondLst>
                                  <p:childTnLst>
                                    <p:animMotion origin="layout" path="M 0.09375 4.44444E-6 L 0.09375 0.10833 " pathEditMode="relative" rAng="0" ptsTypes="AA">
                                      <p:cBhvr>
                                        <p:cTn id="82" dur="1000" fill="hold"/>
                                        <p:tgtEl>
                                          <p:spTgt spid="450575"/>
                                        </p:tgtEl>
                                        <p:attrNameLst>
                                          <p:attrName>ppt_x</p:attrName>
                                          <p:attrName>ppt_y</p:attrName>
                                        </p:attrNameLst>
                                      </p:cBhvr>
                                      <p:rCtr x="0" y="5417"/>
                                    </p:animMotion>
                                  </p:childTnLst>
                                </p:cTn>
                              </p:par>
                              <p:par>
                                <p:cTn id="83" presetID="2" presetClass="entr" presetSubtype="8" fill="hold" grpId="0" nodeType="withEffect">
                                  <p:stCondLst>
                                    <p:cond delay="0"/>
                                  </p:stCondLst>
                                  <p:childTnLst>
                                    <p:set>
                                      <p:cBhvr>
                                        <p:cTn id="84" dur="1" fill="hold">
                                          <p:stCondLst>
                                            <p:cond delay="0"/>
                                          </p:stCondLst>
                                        </p:cTn>
                                        <p:tgtEl>
                                          <p:spTgt spid="450576"/>
                                        </p:tgtEl>
                                        <p:attrNameLst>
                                          <p:attrName>style.visibility</p:attrName>
                                        </p:attrNameLst>
                                      </p:cBhvr>
                                      <p:to>
                                        <p:strVal val="visible"/>
                                      </p:to>
                                    </p:set>
                                    <p:anim calcmode="lin" valueType="num">
                                      <p:cBhvr additive="base">
                                        <p:cTn id="85" dur="500" fill="hold"/>
                                        <p:tgtEl>
                                          <p:spTgt spid="450576"/>
                                        </p:tgtEl>
                                        <p:attrNameLst>
                                          <p:attrName>ppt_x</p:attrName>
                                        </p:attrNameLst>
                                      </p:cBhvr>
                                      <p:tavLst>
                                        <p:tav tm="0">
                                          <p:val>
                                            <p:strVal val="0-#ppt_w/2"/>
                                          </p:val>
                                        </p:tav>
                                        <p:tav tm="100000">
                                          <p:val>
                                            <p:strVal val="#ppt_x"/>
                                          </p:val>
                                        </p:tav>
                                      </p:tavLst>
                                    </p:anim>
                                    <p:anim calcmode="lin" valueType="num">
                                      <p:cBhvr additive="base">
                                        <p:cTn id="86" dur="500" fill="hold"/>
                                        <p:tgtEl>
                                          <p:spTgt spid="450576"/>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0" presetClass="path" presetSubtype="0" accel="50000" decel="50000" fill="hold" grpId="7" nodeType="clickEffect">
                                  <p:stCondLst>
                                    <p:cond delay="0"/>
                                  </p:stCondLst>
                                  <p:childTnLst>
                                    <p:animMotion origin="layout" path="M 0.28125 0.32361 L 0.37396 0.32361 " pathEditMode="relative" rAng="0" ptsTypes="AA">
                                      <p:cBhvr>
                                        <p:cTn id="90" dur="1000" fill="hold"/>
                                        <p:tgtEl>
                                          <p:spTgt spid="450573"/>
                                        </p:tgtEl>
                                        <p:attrNameLst>
                                          <p:attrName>ppt_x</p:attrName>
                                          <p:attrName>ppt_y</p:attrName>
                                        </p:attrNameLst>
                                      </p:cBhvr>
                                      <p:rCtr x="4635" y="0"/>
                                    </p:animMotion>
                                  </p:childTnLst>
                                </p:cTn>
                              </p:par>
                              <p:par>
                                <p:cTn id="91" presetID="0" presetClass="path" presetSubtype="0" accel="50000" decel="50000" fill="hold" grpId="5" nodeType="withEffect">
                                  <p:stCondLst>
                                    <p:cond delay="0"/>
                                  </p:stCondLst>
                                  <p:childTnLst>
                                    <p:animMotion origin="layout" path="M 0.18645 0.21806 L 0.28125 0.21806 " pathEditMode="relative" rAng="0" ptsTypes="AA">
                                      <p:cBhvr>
                                        <p:cTn id="92" dur="1000" fill="hold"/>
                                        <p:tgtEl>
                                          <p:spTgt spid="450574"/>
                                        </p:tgtEl>
                                        <p:attrNameLst>
                                          <p:attrName>ppt_x</p:attrName>
                                          <p:attrName>ppt_y</p:attrName>
                                        </p:attrNameLst>
                                      </p:cBhvr>
                                      <p:rCtr x="4740" y="0"/>
                                    </p:animMotion>
                                  </p:childTnLst>
                                </p:cTn>
                              </p:par>
                              <p:par>
                                <p:cTn id="93" presetID="0" presetClass="path" presetSubtype="0" accel="50000" decel="50000" fill="hold" grpId="3" nodeType="withEffect">
                                  <p:stCondLst>
                                    <p:cond delay="0"/>
                                  </p:stCondLst>
                                  <p:childTnLst>
                                    <p:animMotion origin="layout" path="M 0.09375 0.10833 L 0.18646 0.10833 " pathEditMode="relative" rAng="0" ptsTypes="AA">
                                      <p:cBhvr>
                                        <p:cTn id="94" dur="1000" fill="hold"/>
                                        <p:tgtEl>
                                          <p:spTgt spid="450575"/>
                                        </p:tgtEl>
                                        <p:attrNameLst>
                                          <p:attrName>ppt_x</p:attrName>
                                          <p:attrName>ppt_y</p:attrName>
                                        </p:attrNameLst>
                                      </p:cBhvr>
                                      <p:rCtr x="4635" y="0"/>
                                    </p:animMotion>
                                  </p:childTnLst>
                                </p:cTn>
                              </p:par>
                              <p:par>
                                <p:cTn id="95" presetID="0" presetClass="path" presetSubtype="0" accel="50000" decel="50000" fill="hold" grpId="1" nodeType="withEffect">
                                  <p:stCondLst>
                                    <p:cond delay="0"/>
                                  </p:stCondLst>
                                  <p:childTnLst>
                                    <p:animMotion origin="layout" path="M 0 0 L 0.09375 0 " pathEditMode="relative" ptsTypes="AA">
                                      <p:cBhvr>
                                        <p:cTn id="96" dur="1000" fill="hold"/>
                                        <p:tgtEl>
                                          <p:spTgt spid="450576"/>
                                        </p:tgtEl>
                                        <p:attrNameLst>
                                          <p:attrName>ppt_x</p:attrName>
                                          <p:attrName>ppt_y</p:attrName>
                                        </p:attrNameLst>
                                      </p:cBhvr>
                                    </p:animMotion>
                                  </p:childTnLst>
                                </p:cTn>
                              </p:par>
                            </p:childTnLst>
                          </p:cTn>
                        </p:par>
                        <p:par>
                          <p:cTn id="97" fill="hold" nodeType="afterGroup">
                            <p:stCondLst>
                              <p:cond delay="1000"/>
                            </p:stCondLst>
                            <p:childTnLst>
                              <p:par>
                                <p:cTn id="98" presetID="0" presetClass="path" presetSubtype="0" accel="50000" decel="50000" fill="hold" grpId="6" nodeType="afterEffect">
                                  <p:stCondLst>
                                    <p:cond delay="0"/>
                                  </p:stCondLst>
                                  <p:childTnLst>
                                    <p:animMotion origin="layout" path="M 0.28125 0.21806 L 0.28125 0.32361 " pathEditMode="relative" rAng="0" ptsTypes="AA">
                                      <p:cBhvr>
                                        <p:cTn id="99" dur="1000" fill="hold"/>
                                        <p:tgtEl>
                                          <p:spTgt spid="450574"/>
                                        </p:tgtEl>
                                        <p:attrNameLst>
                                          <p:attrName>ppt_x</p:attrName>
                                          <p:attrName>ppt_y</p:attrName>
                                        </p:attrNameLst>
                                      </p:cBhvr>
                                      <p:rCtr x="0" y="5278"/>
                                    </p:animMotion>
                                  </p:childTnLst>
                                </p:cTn>
                              </p:par>
                              <p:par>
                                <p:cTn id="100" presetID="0" presetClass="path" presetSubtype="0" accel="50000" decel="50000" fill="hold" grpId="8" nodeType="withEffect">
                                  <p:stCondLst>
                                    <p:cond delay="0"/>
                                  </p:stCondLst>
                                  <p:childTnLst>
                                    <p:animMotion origin="layout" path="M 0.37396 0.32361 L 0.37396 0.43055 " pathEditMode="relative" rAng="0" ptsTypes="AA">
                                      <p:cBhvr>
                                        <p:cTn id="101" dur="1000" fill="hold"/>
                                        <p:tgtEl>
                                          <p:spTgt spid="450573"/>
                                        </p:tgtEl>
                                        <p:attrNameLst>
                                          <p:attrName>ppt_x</p:attrName>
                                          <p:attrName>ppt_y</p:attrName>
                                        </p:attrNameLst>
                                      </p:cBhvr>
                                      <p:rCtr x="0" y="5347"/>
                                    </p:animMotion>
                                  </p:childTnLst>
                                </p:cTn>
                              </p:par>
                              <p:par>
                                <p:cTn id="102" presetID="0" presetClass="path" presetSubtype="0" accel="50000" decel="50000" fill="hold" grpId="4" nodeType="withEffect">
                                  <p:stCondLst>
                                    <p:cond delay="0"/>
                                  </p:stCondLst>
                                  <p:childTnLst>
                                    <p:animMotion origin="layout" path="M 0.18645 0.10834 L 0.18645 0.21806 " pathEditMode="relative" rAng="0" ptsTypes="AA">
                                      <p:cBhvr>
                                        <p:cTn id="103" dur="1000" fill="hold"/>
                                        <p:tgtEl>
                                          <p:spTgt spid="450575"/>
                                        </p:tgtEl>
                                        <p:attrNameLst>
                                          <p:attrName>ppt_x</p:attrName>
                                          <p:attrName>ppt_y</p:attrName>
                                        </p:attrNameLst>
                                      </p:cBhvr>
                                      <p:rCtr x="0" y="5486"/>
                                    </p:animMotion>
                                  </p:childTnLst>
                                </p:cTn>
                              </p:par>
                              <p:par>
                                <p:cTn id="104" presetID="0" presetClass="path" presetSubtype="0" accel="50000" decel="50000" fill="hold" grpId="2" nodeType="withEffect">
                                  <p:stCondLst>
                                    <p:cond delay="0"/>
                                  </p:stCondLst>
                                  <p:childTnLst>
                                    <p:animMotion origin="layout" path="M 0.09375 4.44444E-6 L 0.09375 0.10833 " pathEditMode="relative" rAng="0" ptsTypes="AA">
                                      <p:cBhvr>
                                        <p:cTn id="105" dur="1000" fill="hold"/>
                                        <p:tgtEl>
                                          <p:spTgt spid="450576"/>
                                        </p:tgtEl>
                                        <p:attrNameLst>
                                          <p:attrName>ppt_x</p:attrName>
                                          <p:attrName>ppt_y</p:attrName>
                                        </p:attrNameLst>
                                      </p:cBhvr>
                                      <p:rCtr x="0" y="5417"/>
                                    </p:animMotion>
                                  </p:childTnLst>
                                </p:cTn>
                              </p:par>
                            </p:childTnLst>
                          </p:cTn>
                        </p:par>
                        <p:par>
                          <p:cTn id="106" fill="hold" nodeType="afterGroup">
                            <p:stCondLst>
                              <p:cond delay="2000"/>
                            </p:stCondLst>
                            <p:childTnLst>
                              <p:par>
                                <p:cTn id="107" presetID="2" presetClass="exit" presetSubtype="2" fill="hold" grpId="9" nodeType="afterEffect">
                                  <p:stCondLst>
                                    <p:cond delay="0"/>
                                  </p:stCondLst>
                                  <p:childTnLst>
                                    <p:anim calcmode="lin" valueType="num">
                                      <p:cBhvr additive="base">
                                        <p:cTn id="108" dur="500"/>
                                        <p:tgtEl>
                                          <p:spTgt spid="450573"/>
                                        </p:tgtEl>
                                        <p:attrNameLst>
                                          <p:attrName>ppt_x</p:attrName>
                                        </p:attrNameLst>
                                      </p:cBhvr>
                                      <p:tavLst>
                                        <p:tav tm="0">
                                          <p:val>
                                            <p:strVal val="ppt_x"/>
                                          </p:val>
                                        </p:tav>
                                        <p:tav tm="100000">
                                          <p:val>
                                            <p:strVal val="1+ppt_w/2"/>
                                          </p:val>
                                        </p:tav>
                                      </p:tavLst>
                                    </p:anim>
                                    <p:anim calcmode="lin" valueType="num">
                                      <p:cBhvr additive="base">
                                        <p:cTn id="109" dur="500"/>
                                        <p:tgtEl>
                                          <p:spTgt spid="450573"/>
                                        </p:tgtEl>
                                        <p:attrNameLst>
                                          <p:attrName>ppt_y</p:attrName>
                                        </p:attrNameLst>
                                      </p:cBhvr>
                                      <p:tavLst>
                                        <p:tav tm="0">
                                          <p:val>
                                            <p:strVal val="ppt_y"/>
                                          </p:val>
                                        </p:tav>
                                        <p:tav tm="100000">
                                          <p:val>
                                            <p:strVal val="ppt_y"/>
                                          </p:val>
                                        </p:tav>
                                      </p:tavLst>
                                    </p:anim>
                                    <p:set>
                                      <p:cBhvr>
                                        <p:cTn id="110" dur="1" fill="hold">
                                          <p:stCondLst>
                                            <p:cond delay="499"/>
                                          </p:stCondLst>
                                        </p:cTn>
                                        <p:tgtEl>
                                          <p:spTgt spid="450573"/>
                                        </p:tgtEl>
                                        <p:attrNameLst>
                                          <p:attrName>style.visibility</p:attrName>
                                        </p:attrNameLst>
                                      </p:cBhvr>
                                      <p:to>
                                        <p:strVal val="hidden"/>
                                      </p:to>
                                    </p:set>
                                  </p:childTnLst>
                                </p:cTn>
                              </p:par>
                              <p:par>
                                <p:cTn id="111" presetID="0" presetClass="path" presetSubtype="0" accel="50000" decel="50000" fill="hold" grpId="7" nodeType="withEffect">
                                  <p:stCondLst>
                                    <p:cond delay="0"/>
                                  </p:stCondLst>
                                  <p:childTnLst>
                                    <p:animMotion origin="layout" path="M 0.28125 0.32361 L 0.37396 0.32361 " pathEditMode="relative" rAng="0" ptsTypes="AA">
                                      <p:cBhvr>
                                        <p:cTn id="112" dur="1000" fill="hold"/>
                                        <p:tgtEl>
                                          <p:spTgt spid="450574"/>
                                        </p:tgtEl>
                                        <p:attrNameLst>
                                          <p:attrName>ppt_x</p:attrName>
                                          <p:attrName>ppt_y</p:attrName>
                                        </p:attrNameLst>
                                      </p:cBhvr>
                                      <p:rCtr x="4635" y="0"/>
                                    </p:animMotion>
                                  </p:childTnLst>
                                </p:cTn>
                              </p:par>
                              <p:par>
                                <p:cTn id="113" presetID="0" presetClass="path" presetSubtype="0" accel="50000" decel="50000" fill="hold" grpId="5" nodeType="withEffect">
                                  <p:stCondLst>
                                    <p:cond delay="0"/>
                                  </p:stCondLst>
                                  <p:childTnLst>
                                    <p:animMotion origin="layout" path="M 0.18645 0.21806 L 0.28125 0.21806 " pathEditMode="relative" rAng="0" ptsTypes="AA">
                                      <p:cBhvr>
                                        <p:cTn id="114" dur="1000" fill="hold"/>
                                        <p:tgtEl>
                                          <p:spTgt spid="450575"/>
                                        </p:tgtEl>
                                        <p:attrNameLst>
                                          <p:attrName>ppt_x</p:attrName>
                                          <p:attrName>ppt_y</p:attrName>
                                        </p:attrNameLst>
                                      </p:cBhvr>
                                      <p:rCtr x="4740" y="0"/>
                                    </p:animMotion>
                                  </p:childTnLst>
                                </p:cTn>
                              </p:par>
                              <p:par>
                                <p:cTn id="115" presetID="0" presetClass="path" presetSubtype="0" accel="50000" decel="50000" fill="hold" grpId="3" nodeType="withEffect">
                                  <p:stCondLst>
                                    <p:cond delay="0"/>
                                  </p:stCondLst>
                                  <p:childTnLst>
                                    <p:animMotion origin="layout" path="M 0.09375 0.10833 L 0.18646 0.10833 " pathEditMode="relative" rAng="0" ptsTypes="AA">
                                      <p:cBhvr>
                                        <p:cTn id="116" dur="1000" fill="hold"/>
                                        <p:tgtEl>
                                          <p:spTgt spid="450576"/>
                                        </p:tgtEl>
                                        <p:attrNameLst>
                                          <p:attrName>ppt_x</p:attrName>
                                          <p:attrName>ppt_y</p:attrName>
                                        </p:attrNameLst>
                                      </p:cBhvr>
                                      <p:rCtr x="4635" y="0"/>
                                    </p:animMotion>
                                  </p:childTnLst>
                                </p:cTn>
                              </p:par>
                            </p:childTnLst>
                          </p:cTn>
                        </p:par>
                        <p:par>
                          <p:cTn id="117" fill="hold" nodeType="afterGroup">
                            <p:stCondLst>
                              <p:cond delay="3000"/>
                            </p:stCondLst>
                            <p:childTnLst>
                              <p:par>
                                <p:cTn id="118" presetID="0" presetClass="path" presetSubtype="0" accel="50000" decel="50000" fill="hold" grpId="8" nodeType="afterEffect">
                                  <p:stCondLst>
                                    <p:cond delay="0"/>
                                  </p:stCondLst>
                                  <p:childTnLst>
                                    <p:animMotion origin="layout" path="M 0.37396 0.32361 L 0.37396 0.43055 " pathEditMode="relative" rAng="0" ptsTypes="AA">
                                      <p:cBhvr>
                                        <p:cTn id="119" dur="1000" fill="hold"/>
                                        <p:tgtEl>
                                          <p:spTgt spid="450574"/>
                                        </p:tgtEl>
                                        <p:attrNameLst>
                                          <p:attrName>ppt_x</p:attrName>
                                          <p:attrName>ppt_y</p:attrName>
                                        </p:attrNameLst>
                                      </p:cBhvr>
                                      <p:rCtr x="0" y="5347"/>
                                    </p:animMotion>
                                  </p:childTnLst>
                                </p:cTn>
                              </p:par>
                              <p:par>
                                <p:cTn id="120" presetID="0" presetClass="path" presetSubtype="0" accel="50000" decel="50000" fill="hold" grpId="6" nodeType="withEffect">
                                  <p:stCondLst>
                                    <p:cond delay="0"/>
                                  </p:stCondLst>
                                  <p:childTnLst>
                                    <p:animMotion origin="layout" path="M 0.28125 0.21806 L 0.28125 0.32361 " pathEditMode="relative" rAng="0" ptsTypes="AA">
                                      <p:cBhvr>
                                        <p:cTn id="121" dur="1000" fill="hold"/>
                                        <p:tgtEl>
                                          <p:spTgt spid="450575"/>
                                        </p:tgtEl>
                                        <p:attrNameLst>
                                          <p:attrName>ppt_x</p:attrName>
                                          <p:attrName>ppt_y</p:attrName>
                                        </p:attrNameLst>
                                      </p:cBhvr>
                                      <p:rCtr x="0" y="5278"/>
                                    </p:animMotion>
                                  </p:childTnLst>
                                </p:cTn>
                              </p:par>
                              <p:par>
                                <p:cTn id="122" presetID="0" presetClass="path" presetSubtype="0" accel="50000" decel="50000" fill="hold" grpId="4" nodeType="withEffect">
                                  <p:stCondLst>
                                    <p:cond delay="0"/>
                                  </p:stCondLst>
                                  <p:childTnLst>
                                    <p:animMotion origin="layout" path="M 0.18645 0.10834 L 0.18645 0.21806 " pathEditMode="relative" rAng="0" ptsTypes="AA">
                                      <p:cBhvr>
                                        <p:cTn id="123" dur="1000" fill="hold"/>
                                        <p:tgtEl>
                                          <p:spTgt spid="450576"/>
                                        </p:tgtEl>
                                        <p:attrNameLst>
                                          <p:attrName>ppt_x</p:attrName>
                                          <p:attrName>ppt_y</p:attrName>
                                        </p:attrNameLst>
                                      </p:cBhvr>
                                      <p:rCtr x="0" y="5486"/>
                                    </p:animMotion>
                                  </p:childTnLst>
                                </p:cTn>
                              </p:par>
                            </p:childTnLst>
                          </p:cTn>
                        </p:par>
                        <p:par>
                          <p:cTn id="124" fill="hold" nodeType="afterGroup">
                            <p:stCondLst>
                              <p:cond delay="4000"/>
                            </p:stCondLst>
                            <p:childTnLst>
                              <p:par>
                                <p:cTn id="125" presetID="2" presetClass="exit" presetSubtype="2" fill="hold" grpId="9" nodeType="afterEffect">
                                  <p:stCondLst>
                                    <p:cond delay="0"/>
                                  </p:stCondLst>
                                  <p:childTnLst>
                                    <p:anim calcmode="lin" valueType="num">
                                      <p:cBhvr additive="base">
                                        <p:cTn id="126" dur="500"/>
                                        <p:tgtEl>
                                          <p:spTgt spid="450574"/>
                                        </p:tgtEl>
                                        <p:attrNameLst>
                                          <p:attrName>ppt_x</p:attrName>
                                        </p:attrNameLst>
                                      </p:cBhvr>
                                      <p:tavLst>
                                        <p:tav tm="0">
                                          <p:val>
                                            <p:strVal val="ppt_x"/>
                                          </p:val>
                                        </p:tav>
                                        <p:tav tm="100000">
                                          <p:val>
                                            <p:strVal val="1+ppt_w/2"/>
                                          </p:val>
                                        </p:tav>
                                      </p:tavLst>
                                    </p:anim>
                                    <p:anim calcmode="lin" valueType="num">
                                      <p:cBhvr additive="base">
                                        <p:cTn id="127" dur="500"/>
                                        <p:tgtEl>
                                          <p:spTgt spid="450574"/>
                                        </p:tgtEl>
                                        <p:attrNameLst>
                                          <p:attrName>ppt_y</p:attrName>
                                        </p:attrNameLst>
                                      </p:cBhvr>
                                      <p:tavLst>
                                        <p:tav tm="0">
                                          <p:val>
                                            <p:strVal val="ppt_y"/>
                                          </p:val>
                                        </p:tav>
                                        <p:tav tm="100000">
                                          <p:val>
                                            <p:strVal val="ppt_y"/>
                                          </p:val>
                                        </p:tav>
                                      </p:tavLst>
                                    </p:anim>
                                    <p:set>
                                      <p:cBhvr>
                                        <p:cTn id="128" dur="1" fill="hold">
                                          <p:stCondLst>
                                            <p:cond delay="499"/>
                                          </p:stCondLst>
                                        </p:cTn>
                                        <p:tgtEl>
                                          <p:spTgt spid="450574"/>
                                        </p:tgtEl>
                                        <p:attrNameLst>
                                          <p:attrName>style.visibility</p:attrName>
                                        </p:attrNameLst>
                                      </p:cBhvr>
                                      <p:to>
                                        <p:strVal val="hidden"/>
                                      </p:to>
                                    </p:set>
                                  </p:childTnLst>
                                </p:cTn>
                              </p:par>
                              <p:par>
                                <p:cTn id="129" presetID="0" presetClass="path" presetSubtype="0" accel="50000" decel="50000" fill="hold" grpId="7" nodeType="withEffect">
                                  <p:stCondLst>
                                    <p:cond delay="0"/>
                                  </p:stCondLst>
                                  <p:childTnLst>
                                    <p:animMotion origin="layout" path="M 0.28125 0.32361 L 0.37396 0.32361 " pathEditMode="relative" rAng="0" ptsTypes="AA">
                                      <p:cBhvr>
                                        <p:cTn id="130" dur="1000" fill="hold"/>
                                        <p:tgtEl>
                                          <p:spTgt spid="450575"/>
                                        </p:tgtEl>
                                        <p:attrNameLst>
                                          <p:attrName>ppt_x</p:attrName>
                                          <p:attrName>ppt_y</p:attrName>
                                        </p:attrNameLst>
                                      </p:cBhvr>
                                      <p:rCtr x="4635" y="0"/>
                                    </p:animMotion>
                                  </p:childTnLst>
                                </p:cTn>
                              </p:par>
                              <p:par>
                                <p:cTn id="131" presetID="0" presetClass="path" presetSubtype="0" accel="50000" decel="50000" fill="hold" grpId="5" nodeType="withEffect">
                                  <p:stCondLst>
                                    <p:cond delay="0"/>
                                  </p:stCondLst>
                                  <p:childTnLst>
                                    <p:animMotion origin="layout" path="M 0.18645 0.21806 L 0.28125 0.21806 " pathEditMode="relative" rAng="0" ptsTypes="AA">
                                      <p:cBhvr>
                                        <p:cTn id="132" dur="1000" fill="hold"/>
                                        <p:tgtEl>
                                          <p:spTgt spid="450576"/>
                                        </p:tgtEl>
                                        <p:attrNameLst>
                                          <p:attrName>ppt_x</p:attrName>
                                          <p:attrName>ppt_y</p:attrName>
                                        </p:attrNameLst>
                                      </p:cBhvr>
                                      <p:rCtr x="4740" y="0"/>
                                    </p:animMotion>
                                  </p:childTnLst>
                                </p:cTn>
                              </p:par>
                            </p:childTnLst>
                          </p:cTn>
                        </p:par>
                        <p:par>
                          <p:cTn id="133" fill="hold" nodeType="afterGroup">
                            <p:stCondLst>
                              <p:cond delay="5000"/>
                            </p:stCondLst>
                            <p:childTnLst>
                              <p:par>
                                <p:cTn id="134" presetID="0" presetClass="path" presetSubtype="0" accel="50000" decel="50000" fill="hold" grpId="8" nodeType="afterEffect">
                                  <p:stCondLst>
                                    <p:cond delay="0"/>
                                  </p:stCondLst>
                                  <p:childTnLst>
                                    <p:animMotion origin="layout" path="M 0.37396 0.32361 L 0.37396 0.43055 " pathEditMode="relative" rAng="0" ptsTypes="AA">
                                      <p:cBhvr>
                                        <p:cTn id="135" dur="1000" fill="hold"/>
                                        <p:tgtEl>
                                          <p:spTgt spid="450575"/>
                                        </p:tgtEl>
                                        <p:attrNameLst>
                                          <p:attrName>ppt_x</p:attrName>
                                          <p:attrName>ppt_y</p:attrName>
                                        </p:attrNameLst>
                                      </p:cBhvr>
                                      <p:rCtr x="0" y="5347"/>
                                    </p:animMotion>
                                  </p:childTnLst>
                                </p:cTn>
                              </p:par>
                              <p:par>
                                <p:cTn id="136" presetID="0" presetClass="path" presetSubtype="0" accel="50000" decel="50000" fill="hold" grpId="6" nodeType="withEffect">
                                  <p:stCondLst>
                                    <p:cond delay="0"/>
                                  </p:stCondLst>
                                  <p:childTnLst>
                                    <p:animMotion origin="layout" path="M 0.28125 0.21806 L 0.28125 0.32361 " pathEditMode="relative" rAng="0" ptsTypes="AA">
                                      <p:cBhvr>
                                        <p:cTn id="137" dur="1000" fill="hold"/>
                                        <p:tgtEl>
                                          <p:spTgt spid="450576"/>
                                        </p:tgtEl>
                                        <p:attrNameLst>
                                          <p:attrName>ppt_x</p:attrName>
                                          <p:attrName>ppt_y</p:attrName>
                                        </p:attrNameLst>
                                      </p:cBhvr>
                                      <p:rCtr x="0" y="5278"/>
                                    </p:animMotion>
                                  </p:childTnLst>
                                </p:cTn>
                              </p:par>
                            </p:childTnLst>
                          </p:cTn>
                        </p:par>
                        <p:par>
                          <p:cTn id="138" fill="hold" nodeType="afterGroup">
                            <p:stCondLst>
                              <p:cond delay="6000"/>
                            </p:stCondLst>
                            <p:childTnLst>
                              <p:par>
                                <p:cTn id="139" presetID="2" presetClass="exit" presetSubtype="2" fill="hold" grpId="9" nodeType="afterEffect">
                                  <p:stCondLst>
                                    <p:cond delay="0"/>
                                  </p:stCondLst>
                                  <p:childTnLst>
                                    <p:anim calcmode="lin" valueType="num">
                                      <p:cBhvr additive="base">
                                        <p:cTn id="140" dur="500"/>
                                        <p:tgtEl>
                                          <p:spTgt spid="450575"/>
                                        </p:tgtEl>
                                        <p:attrNameLst>
                                          <p:attrName>ppt_x</p:attrName>
                                        </p:attrNameLst>
                                      </p:cBhvr>
                                      <p:tavLst>
                                        <p:tav tm="0">
                                          <p:val>
                                            <p:strVal val="ppt_x"/>
                                          </p:val>
                                        </p:tav>
                                        <p:tav tm="100000">
                                          <p:val>
                                            <p:strVal val="1+ppt_w/2"/>
                                          </p:val>
                                        </p:tav>
                                      </p:tavLst>
                                    </p:anim>
                                    <p:anim calcmode="lin" valueType="num">
                                      <p:cBhvr additive="base">
                                        <p:cTn id="141" dur="500"/>
                                        <p:tgtEl>
                                          <p:spTgt spid="450575"/>
                                        </p:tgtEl>
                                        <p:attrNameLst>
                                          <p:attrName>ppt_y</p:attrName>
                                        </p:attrNameLst>
                                      </p:cBhvr>
                                      <p:tavLst>
                                        <p:tav tm="0">
                                          <p:val>
                                            <p:strVal val="ppt_y"/>
                                          </p:val>
                                        </p:tav>
                                        <p:tav tm="100000">
                                          <p:val>
                                            <p:strVal val="ppt_y"/>
                                          </p:val>
                                        </p:tav>
                                      </p:tavLst>
                                    </p:anim>
                                    <p:set>
                                      <p:cBhvr>
                                        <p:cTn id="142" dur="1" fill="hold">
                                          <p:stCondLst>
                                            <p:cond delay="499"/>
                                          </p:stCondLst>
                                        </p:cTn>
                                        <p:tgtEl>
                                          <p:spTgt spid="450575"/>
                                        </p:tgtEl>
                                        <p:attrNameLst>
                                          <p:attrName>style.visibility</p:attrName>
                                        </p:attrNameLst>
                                      </p:cBhvr>
                                      <p:to>
                                        <p:strVal val="hidden"/>
                                      </p:to>
                                    </p:set>
                                  </p:childTnLst>
                                </p:cTn>
                              </p:par>
                              <p:par>
                                <p:cTn id="143" presetID="0" presetClass="path" presetSubtype="0" accel="50000" decel="50000" fill="hold" grpId="7" nodeType="withEffect">
                                  <p:stCondLst>
                                    <p:cond delay="0"/>
                                  </p:stCondLst>
                                  <p:childTnLst>
                                    <p:animMotion origin="layout" path="M 0.28125 0.32361 L 0.37396 0.32361 " pathEditMode="relative" rAng="0" ptsTypes="AA">
                                      <p:cBhvr>
                                        <p:cTn id="144" dur="1000" fill="hold"/>
                                        <p:tgtEl>
                                          <p:spTgt spid="450576"/>
                                        </p:tgtEl>
                                        <p:attrNameLst>
                                          <p:attrName>ppt_x</p:attrName>
                                          <p:attrName>ppt_y</p:attrName>
                                        </p:attrNameLst>
                                      </p:cBhvr>
                                      <p:rCtr x="4635" y="0"/>
                                    </p:animMotion>
                                  </p:childTnLst>
                                </p:cTn>
                              </p:par>
                            </p:childTnLst>
                          </p:cTn>
                        </p:par>
                        <p:par>
                          <p:cTn id="145" fill="hold" nodeType="afterGroup">
                            <p:stCondLst>
                              <p:cond delay="7000"/>
                            </p:stCondLst>
                            <p:childTnLst>
                              <p:par>
                                <p:cTn id="146" presetID="0" presetClass="path" presetSubtype="0" accel="50000" decel="50000" fill="hold" grpId="8" nodeType="afterEffect">
                                  <p:stCondLst>
                                    <p:cond delay="0"/>
                                  </p:stCondLst>
                                  <p:childTnLst>
                                    <p:animMotion origin="layout" path="M 0.37396 0.32361 L 0.37396 0.43055 " pathEditMode="relative" rAng="0" ptsTypes="AA">
                                      <p:cBhvr>
                                        <p:cTn id="147" dur="1000" fill="hold"/>
                                        <p:tgtEl>
                                          <p:spTgt spid="450576"/>
                                        </p:tgtEl>
                                        <p:attrNameLst>
                                          <p:attrName>ppt_x</p:attrName>
                                          <p:attrName>ppt_y</p:attrName>
                                        </p:attrNameLst>
                                      </p:cBhvr>
                                      <p:rCtr x="0" y="5347"/>
                                    </p:animMotion>
                                  </p:childTnLst>
                                </p:cTn>
                              </p:par>
                            </p:childTnLst>
                          </p:cTn>
                        </p:par>
                        <p:par>
                          <p:cTn id="148" fill="hold" nodeType="afterGroup">
                            <p:stCondLst>
                              <p:cond delay="8000"/>
                            </p:stCondLst>
                            <p:childTnLst>
                              <p:par>
                                <p:cTn id="149" presetID="2" presetClass="exit" presetSubtype="2" fill="hold" grpId="9" nodeType="afterEffect">
                                  <p:stCondLst>
                                    <p:cond delay="0"/>
                                  </p:stCondLst>
                                  <p:childTnLst>
                                    <p:anim calcmode="lin" valueType="num">
                                      <p:cBhvr additive="base">
                                        <p:cTn id="150" dur="500"/>
                                        <p:tgtEl>
                                          <p:spTgt spid="450576"/>
                                        </p:tgtEl>
                                        <p:attrNameLst>
                                          <p:attrName>ppt_x</p:attrName>
                                        </p:attrNameLst>
                                      </p:cBhvr>
                                      <p:tavLst>
                                        <p:tav tm="0">
                                          <p:val>
                                            <p:strVal val="ppt_x"/>
                                          </p:val>
                                        </p:tav>
                                        <p:tav tm="100000">
                                          <p:val>
                                            <p:strVal val="1+ppt_w/2"/>
                                          </p:val>
                                        </p:tav>
                                      </p:tavLst>
                                    </p:anim>
                                    <p:anim calcmode="lin" valueType="num">
                                      <p:cBhvr additive="base">
                                        <p:cTn id="151" dur="500"/>
                                        <p:tgtEl>
                                          <p:spTgt spid="450576"/>
                                        </p:tgtEl>
                                        <p:attrNameLst>
                                          <p:attrName>ppt_y</p:attrName>
                                        </p:attrNameLst>
                                      </p:cBhvr>
                                      <p:tavLst>
                                        <p:tav tm="0">
                                          <p:val>
                                            <p:strVal val="ppt_y"/>
                                          </p:val>
                                        </p:tav>
                                        <p:tav tm="100000">
                                          <p:val>
                                            <p:strVal val="ppt_y"/>
                                          </p:val>
                                        </p:tav>
                                      </p:tavLst>
                                    </p:anim>
                                    <p:set>
                                      <p:cBhvr>
                                        <p:cTn id="152" dur="1" fill="hold">
                                          <p:stCondLst>
                                            <p:cond delay="499"/>
                                          </p:stCondLst>
                                        </p:cTn>
                                        <p:tgtEl>
                                          <p:spTgt spid="450576"/>
                                        </p:tgtEl>
                                        <p:attrNameLst>
                                          <p:attrName>style.visibility</p:attrName>
                                        </p:attrNameLst>
                                      </p:cBhvr>
                                      <p:to>
                                        <p:strVal val="hidden"/>
                                      </p:to>
                                    </p:se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450577"/>
                                        </p:tgtEl>
                                        <p:attrNameLst>
                                          <p:attrName>style.visibility</p:attrName>
                                        </p:attrNameLst>
                                      </p:cBhvr>
                                      <p:to>
                                        <p:strVal val="visible"/>
                                      </p:to>
                                    </p:set>
                                    <p:animEffect transition="in" filter="dissolve">
                                      <p:cBhvr>
                                        <p:cTn id="157" dur="500"/>
                                        <p:tgtEl>
                                          <p:spTgt spid="450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72" grpId="0" animBg="1"/>
      <p:bldP spid="450571" grpId="0" animBg="1"/>
      <p:bldP spid="450570" grpId="0" animBg="1"/>
      <p:bldP spid="450569" grpId="0" animBg="1"/>
      <p:bldP spid="450568" grpId="0" animBg="1"/>
      <p:bldP spid="450574" grpId="0" animBg="1"/>
      <p:bldP spid="450574" grpId="1" animBg="1"/>
      <p:bldP spid="450574" grpId="2" animBg="1"/>
      <p:bldP spid="450574" grpId="3" animBg="1"/>
      <p:bldP spid="450574" grpId="4" animBg="1"/>
      <p:bldP spid="450574" grpId="5" animBg="1"/>
      <p:bldP spid="450574" grpId="6" animBg="1"/>
      <p:bldP spid="450574" grpId="7" animBg="1"/>
      <p:bldP spid="450574" grpId="8" animBg="1"/>
      <p:bldP spid="450574" grpId="9" animBg="1"/>
      <p:bldP spid="450575" grpId="0" animBg="1"/>
      <p:bldP spid="450575" grpId="1" animBg="1"/>
      <p:bldP spid="450575" grpId="2" animBg="1"/>
      <p:bldP spid="450575" grpId="3" animBg="1"/>
      <p:bldP spid="450575" grpId="4" animBg="1"/>
      <p:bldP spid="450575" grpId="5" animBg="1"/>
      <p:bldP spid="450575" grpId="6" animBg="1"/>
      <p:bldP spid="450575" grpId="7" animBg="1"/>
      <p:bldP spid="450575" grpId="8" animBg="1"/>
      <p:bldP spid="450575" grpId="9" animBg="1"/>
      <p:bldP spid="450576" grpId="0" animBg="1"/>
      <p:bldP spid="450576" grpId="1" animBg="1"/>
      <p:bldP spid="450576" grpId="2" animBg="1"/>
      <p:bldP spid="450576" grpId="3" animBg="1"/>
      <p:bldP spid="450576" grpId="4" animBg="1"/>
      <p:bldP spid="450576" grpId="5" animBg="1"/>
      <p:bldP spid="450576" grpId="6" animBg="1"/>
      <p:bldP spid="450576" grpId="7" animBg="1"/>
      <p:bldP spid="450576" grpId="8" animBg="1"/>
      <p:bldP spid="450576" grpId="9" animBg="1"/>
      <p:bldP spid="450563" grpId="0" animBg="1"/>
      <p:bldP spid="450564" grpId="0" animBg="1"/>
      <p:bldP spid="450565" grpId="0" animBg="1"/>
      <p:bldP spid="450566" grpId="0" animBg="1"/>
      <p:bldP spid="450567" grpId="0" animBg="1"/>
      <p:bldP spid="450573" grpId="0" animBg="1"/>
      <p:bldP spid="450573" grpId="1" animBg="1"/>
      <p:bldP spid="450573" grpId="2" animBg="1"/>
      <p:bldP spid="450573" grpId="3" animBg="1"/>
      <p:bldP spid="450573" grpId="4" animBg="1"/>
      <p:bldP spid="450573" grpId="5" animBg="1"/>
      <p:bldP spid="450573" grpId="6" animBg="1"/>
      <p:bldP spid="450573" grpId="7" animBg="1"/>
      <p:bldP spid="450573" grpId="8" animBg="1"/>
      <p:bldP spid="450573" grpId="9" animBg="1"/>
      <p:bldP spid="45057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6F00C1F-56E9-4C2E-929E-32F1B760E54D}"/>
              </a:ext>
            </a:extLst>
          </p:cNvPr>
          <p:cNvSpPr>
            <a:spLocks noGrp="1"/>
          </p:cNvSpPr>
          <p:nvPr>
            <p:ph type="title"/>
          </p:nvPr>
        </p:nvSpPr>
        <p:spPr/>
        <p:txBody>
          <a:bodyPr/>
          <a:lstStyle/>
          <a:p>
            <a:r>
              <a:rPr lang="en-US" altLang="zh-CN" dirty="0">
                <a:solidFill>
                  <a:schemeClr val="accent2"/>
                </a:solidFill>
              </a:rPr>
              <a:t>Multithreaded Programming in</a:t>
            </a:r>
            <a:br>
              <a:rPr lang="en-US" altLang="zh-CN" dirty="0">
                <a:solidFill>
                  <a:schemeClr val="accent2"/>
                </a:solidFill>
              </a:rPr>
            </a:br>
            <a:r>
              <a:rPr lang="en-US" altLang="zh-CN" i="1" dirty="0" err="1">
                <a:solidFill>
                  <a:schemeClr val="accent2"/>
                </a:solidFill>
              </a:rPr>
              <a:t>Cilk</a:t>
            </a:r>
            <a:endParaRPr lang="zh-CN" altLang="en-US" dirty="0"/>
          </a:p>
        </p:txBody>
      </p:sp>
      <p:sp>
        <p:nvSpPr>
          <p:cNvPr id="4" name="文本占位符 3">
            <a:extLst>
              <a:ext uri="{FF2B5EF4-FFF2-40B4-BE49-F238E27FC236}">
                <a16:creationId xmlns:a16="http://schemas.microsoft.com/office/drawing/2014/main" id="{2270D069-28BA-4F1D-8056-6DEAC01B3F50}"/>
              </a:ext>
            </a:extLst>
          </p:cNvPr>
          <p:cNvSpPr>
            <a:spLocks noGrp="1"/>
          </p:cNvSpPr>
          <p:nvPr>
            <p:ph type="body" idx="1"/>
          </p:nvPr>
        </p:nvSpPr>
        <p:spPr/>
        <p:txBody>
          <a:bodyPr/>
          <a:lstStyle/>
          <a:p>
            <a:endParaRPr lang="zh-CN" altLang="en-US"/>
          </a:p>
        </p:txBody>
      </p:sp>
      <p:sp>
        <p:nvSpPr>
          <p:cNvPr id="2" name="灯片编号占位符 1">
            <a:extLst>
              <a:ext uri="{FF2B5EF4-FFF2-40B4-BE49-F238E27FC236}">
                <a16:creationId xmlns:a16="http://schemas.microsoft.com/office/drawing/2014/main" id="{30E7E925-D33A-424B-B991-63F89F48F39D}"/>
              </a:ext>
            </a:extLst>
          </p:cNvPr>
          <p:cNvSpPr>
            <a:spLocks noGrp="1"/>
          </p:cNvSpPr>
          <p:nvPr>
            <p:ph type="sldNum" sz="quarter" idx="12"/>
          </p:nvPr>
        </p:nvSpPr>
        <p:spPr/>
        <p:txBody>
          <a:bodyPr/>
          <a:lstStyle/>
          <a:p>
            <a:fld id="{838759A6-4310-42B8-8FEF-8113EE3D32AF}" type="slidenum">
              <a:rPr lang="zh-CN" altLang="en-US" smtClean="0"/>
              <a:t>29</a:t>
            </a:fld>
            <a:endParaRPr lang="zh-CN" altLang="en-US"/>
          </a:p>
        </p:txBody>
      </p:sp>
    </p:spTree>
    <p:extLst>
      <p:ext uri="{BB962C8B-B14F-4D97-AF65-F5344CB8AC3E}">
        <p14:creationId xmlns:p14="http://schemas.microsoft.com/office/powerpoint/2010/main" val="172676833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rtlCol="0">
            <a:normAutofit/>
          </a:bodyPr>
          <a:lstStyle/>
          <a:p>
            <a:pPr>
              <a:defRPr/>
            </a:pPr>
            <a:r>
              <a:rPr lang="en-US" altLang="ko-KR" dirty="0"/>
              <a:t>SAS (</a:t>
            </a:r>
            <a:r>
              <a:rPr lang="en-US" altLang="zh-CN" dirty="0"/>
              <a:t>Shared Address Space</a:t>
            </a:r>
            <a:r>
              <a:rPr lang="en-US" altLang="ko-KR" dirty="0"/>
              <a:t>) Programming Model</a:t>
            </a:r>
          </a:p>
        </p:txBody>
      </p:sp>
      <p:sp>
        <p:nvSpPr>
          <p:cNvPr id="226307" name="Rectangle 3"/>
          <p:cNvSpPr>
            <a:spLocks noChangeArrowheads="1"/>
          </p:cNvSpPr>
          <p:nvPr/>
        </p:nvSpPr>
        <p:spPr bwMode="auto">
          <a:xfrm>
            <a:off x="2207568" y="2346263"/>
            <a:ext cx="7632848" cy="3673539"/>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37893" name="Oval 4"/>
          <p:cNvSpPr>
            <a:spLocks noChangeArrowheads="1"/>
          </p:cNvSpPr>
          <p:nvPr/>
        </p:nvSpPr>
        <p:spPr bwMode="auto">
          <a:xfrm>
            <a:off x="2722143" y="2571606"/>
            <a:ext cx="1886771" cy="1326556"/>
          </a:xfrm>
          <a:prstGeom prst="ellipse">
            <a:avLst/>
          </a:prstGeom>
          <a:solidFill>
            <a:srgbClr val="CC99FF"/>
          </a:solidFill>
          <a:ln>
            <a:noFill/>
          </a:ln>
          <a:effectLst>
            <a:prstShdw prst="shdw17" dist="17961" dir="2700000">
              <a:srgbClr val="7A5C99"/>
            </a:prstShdw>
          </a:effectLst>
          <a:extLst>
            <a:ext uri="{91240B29-F687-4F45-9708-019B960494DF}">
              <a14:hiddenLine xmlns:a14="http://schemas.microsoft.com/office/drawing/2010/main" w="28575">
                <a:solidFill>
                  <a:schemeClr val="tx1"/>
                </a:solidFill>
                <a:round/>
                <a:headEnd/>
                <a:tailEnd/>
              </a14:hiddenLine>
            </a:ext>
          </a:extLst>
        </p:spPr>
        <p:txBody>
          <a:bodyPr wrap="none" anchor="ctr"/>
          <a:lstStyle/>
          <a:p>
            <a:pPr algn="ctr" latinLnBrk="1">
              <a:buClr>
                <a:schemeClr val="folHlink"/>
              </a:buClr>
              <a:buSzPct val="60000"/>
            </a:pPr>
            <a:r>
              <a:rPr kumimoji="1" lang="en-US" altLang="ko-KR" sz="2000" dirty="0">
                <a:latin typeface="Georgia" pitchFamily="18" charset="0"/>
                <a:ea typeface="Gulim" pitchFamily="34" charset="-127"/>
              </a:rPr>
              <a:t>Process</a:t>
            </a:r>
            <a:r>
              <a:rPr kumimoji="1" lang="en-US" altLang="zh-CN" sz="2000" dirty="0">
                <a:latin typeface="Georgia" pitchFamily="18" charset="0"/>
                <a:ea typeface="Gulim" pitchFamily="34" charset="-127"/>
              </a:rPr>
              <a:t>/</a:t>
            </a:r>
          </a:p>
          <a:p>
            <a:pPr algn="ctr" latinLnBrk="1">
              <a:buClr>
                <a:schemeClr val="folHlink"/>
              </a:buClr>
              <a:buSzPct val="60000"/>
            </a:pPr>
            <a:r>
              <a:rPr kumimoji="1" lang="en-US" altLang="ko-KR" sz="2000" dirty="0">
                <a:latin typeface="Georgia" pitchFamily="18" charset="0"/>
                <a:ea typeface="Gulim" pitchFamily="34" charset="-127"/>
              </a:rPr>
              <a:t>Thread</a:t>
            </a:r>
          </a:p>
        </p:txBody>
      </p:sp>
      <p:sp>
        <p:nvSpPr>
          <p:cNvPr id="37894" name="Rectangle 5"/>
          <p:cNvSpPr>
            <a:spLocks noChangeArrowheads="1"/>
          </p:cNvSpPr>
          <p:nvPr/>
        </p:nvSpPr>
        <p:spPr bwMode="auto">
          <a:xfrm>
            <a:off x="2464855" y="4387117"/>
            <a:ext cx="7118274" cy="1326556"/>
          </a:xfrm>
          <a:prstGeom prst="rect">
            <a:avLst/>
          </a:prstGeom>
          <a:solidFill>
            <a:srgbClr val="FFFF66"/>
          </a:solidFill>
          <a:ln>
            <a:noFill/>
          </a:ln>
          <a:effectLst>
            <a:prstShdw prst="shdw17" dist="17961" dir="2700000">
              <a:srgbClr val="99993D"/>
            </a:prstShdw>
          </a:effectLst>
          <a:extLst>
            <a:ext uri="{91240B29-F687-4F45-9708-019B960494DF}">
              <a14:hiddenLine xmlns:a14="http://schemas.microsoft.com/office/drawing/2010/main" w="28575">
                <a:solidFill>
                  <a:schemeClr val="tx1"/>
                </a:solidFill>
                <a:miter lim="800000"/>
                <a:headEnd/>
                <a:tailEnd/>
              </a14:hiddenLine>
            </a:ext>
          </a:extLst>
        </p:spPr>
        <p:txBody>
          <a:bodyPr wrap="none" anchor="ctr"/>
          <a:lstStyle/>
          <a:p>
            <a:pPr latinLnBrk="1">
              <a:buClr>
                <a:schemeClr val="folHlink"/>
              </a:buClr>
              <a:buSzPct val="60000"/>
              <a:buFont typeface="Wingdings" pitchFamily="2" charset="2"/>
              <a:buChar char="n"/>
            </a:pPr>
            <a:endParaRPr kumimoji="1" lang="en-US" sz="2000" b="1">
              <a:latin typeface="Georgia" pitchFamily="18" charset="0"/>
              <a:ea typeface="Gulim" pitchFamily="34" charset="-127"/>
            </a:endParaRPr>
          </a:p>
        </p:txBody>
      </p:sp>
      <p:sp>
        <p:nvSpPr>
          <p:cNvPr id="37895" name="Oval 6"/>
          <p:cNvSpPr>
            <a:spLocks noChangeArrowheads="1"/>
          </p:cNvSpPr>
          <p:nvPr/>
        </p:nvSpPr>
        <p:spPr bwMode="auto">
          <a:xfrm>
            <a:off x="7353309" y="2571606"/>
            <a:ext cx="1886771" cy="1326556"/>
          </a:xfrm>
          <a:prstGeom prst="ellipse">
            <a:avLst/>
          </a:prstGeom>
          <a:solidFill>
            <a:srgbClr val="CC99FF"/>
          </a:solidFill>
          <a:ln>
            <a:noFill/>
          </a:ln>
          <a:effectLst>
            <a:prstShdw prst="shdw17" dist="17961" dir="2700000">
              <a:srgbClr val="7A5C99"/>
            </a:prstShdw>
          </a:effectLst>
          <a:extLst>
            <a:ext uri="{91240B29-F687-4F45-9708-019B960494DF}">
              <a14:hiddenLine xmlns:a14="http://schemas.microsoft.com/office/drawing/2010/main" w="28575">
                <a:solidFill>
                  <a:schemeClr val="tx1"/>
                </a:solidFill>
                <a:round/>
                <a:headEnd/>
                <a:tailEnd/>
              </a14:hiddenLine>
            </a:ext>
          </a:extLst>
        </p:spPr>
        <p:txBody>
          <a:bodyPr wrap="none" anchor="ctr"/>
          <a:lstStyle/>
          <a:p>
            <a:pPr algn="ctr" latinLnBrk="1">
              <a:buClr>
                <a:schemeClr val="folHlink"/>
              </a:buClr>
              <a:buSzPct val="60000"/>
            </a:pPr>
            <a:r>
              <a:rPr kumimoji="1" lang="en-US" altLang="ko-KR" sz="2000" dirty="0">
                <a:latin typeface="Georgia" pitchFamily="18" charset="0"/>
                <a:ea typeface="Gulim" pitchFamily="34" charset="-127"/>
              </a:rPr>
              <a:t>Process</a:t>
            </a:r>
            <a:r>
              <a:rPr kumimoji="1" lang="en-US" altLang="zh-CN" sz="2000" dirty="0">
                <a:latin typeface="Georgia" pitchFamily="18" charset="0"/>
                <a:ea typeface="Gulim" pitchFamily="34" charset="-127"/>
              </a:rPr>
              <a:t>/</a:t>
            </a:r>
          </a:p>
          <a:p>
            <a:pPr algn="ctr" latinLnBrk="1">
              <a:buClr>
                <a:schemeClr val="folHlink"/>
              </a:buClr>
              <a:buSzPct val="60000"/>
            </a:pPr>
            <a:r>
              <a:rPr kumimoji="1" lang="en-US" altLang="ko-KR" sz="2000" dirty="0">
                <a:latin typeface="Georgia" pitchFamily="18" charset="0"/>
                <a:ea typeface="Gulim" pitchFamily="34" charset="-127"/>
              </a:rPr>
              <a:t>Thread</a:t>
            </a:r>
          </a:p>
        </p:txBody>
      </p:sp>
      <p:sp>
        <p:nvSpPr>
          <p:cNvPr id="226311" name="Line 7"/>
          <p:cNvSpPr>
            <a:spLocks noChangeShapeType="1"/>
          </p:cNvSpPr>
          <p:nvPr/>
        </p:nvSpPr>
        <p:spPr bwMode="auto">
          <a:xfrm>
            <a:off x="3665528" y="3898162"/>
            <a:ext cx="0" cy="510214"/>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226312" name="Line 8"/>
          <p:cNvSpPr>
            <a:spLocks noChangeShapeType="1"/>
          </p:cNvSpPr>
          <p:nvPr/>
        </p:nvSpPr>
        <p:spPr bwMode="auto">
          <a:xfrm>
            <a:off x="8296694" y="3898162"/>
            <a:ext cx="0" cy="510214"/>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37898" name="Text Box 9"/>
          <p:cNvSpPr txBox="1">
            <a:spLocks noChangeArrowheads="1"/>
          </p:cNvSpPr>
          <p:nvPr/>
        </p:nvSpPr>
        <p:spPr bwMode="auto">
          <a:xfrm>
            <a:off x="5437950" y="1916832"/>
            <a:ext cx="1003801" cy="400110"/>
          </a:xfrm>
          <a:prstGeom prst="rect">
            <a:avLst/>
          </a:prstGeom>
          <a:solidFill>
            <a:srgbClr val="CCFF99"/>
          </a:solidFill>
          <a:ln>
            <a:noFill/>
          </a:ln>
          <a:effectLst>
            <a:prstShdw prst="shdw17" dist="17961" dir="2700000">
              <a:srgbClr val="7A995C"/>
            </a:prst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sz="2400">
                <a:solidFill>
                  <a:schemeClr val="bg2"/>
                </a:solidFill>
                <a:latin typeface="Comic Sans MS" pitchFamily="66" charset="0"/>
                <a:ea typeface="黑体" pitchFamily="2" charset="-122"/>
              </a:defRPr>
            </a:lvl1pPr>
            <a:lvl2pPr marL="742950" indent="-285750" eaLnBrk="0" hangingPunct="0">
              <a:defRPr sz="2400">
                <a:solidFill>
                  <a:schemeClr val="bg2"/>
                </a:solidFill>
                <a:latin typeface="Comic Sans MS" pitchFamily="66" charset="0"/>
                <a:ea typeface="黑体" pitchFamily="2" charset="-122"/>
              </a:defRPr>
            </a:lvl2pPr>
            <a:lvl3pPr marL="1143000" indent="-228600" eaLnBrk="0" hangingPunct="0">
              <a:defRPr sz="2400">
                <a:solidFill>
                  <a:schemeClr val="bg2"/>
                </a:solidFill>
                <a:latin typeface="Comic Sans MS" pitchFamily="66" charset="0"/>
                <a:ea typeface="黑体" pitchFamily="2" charset="-122"/>
              </a:defRPr>
            </a:lvl3pPr>
            <a:lvl4pPr marL="1600200" indent="-228600" eaLnBrk="0" hangingPunct="0">
              <a:defRPr sz="2400">
                <a:solidFill>
                  <a:schemeClr val="bg2"/>
                </a:solidFill>
                <a:latin typeface="Comic Sans MS" pitchFamily="66" charset="0"/>
                <a:ea typeface="黑体" pitchFamily="2" charset="-122"/>
              </a:defRPr>
            </a:lvl4pPr>
            <a:lvl5pPr marL="2057400" indent="-228600" eaLnBrk="0" hangingPunct="0">
              <a:defRPr sz="2400">
                <a:solidFill>
                  <a:schemeClr val="bg2"/>
                </a:solidFill>
                <a:latin typeface="Comic Sans MS" pitchFamily="66" charset="0"/>
                <a:ea typeface="黑体" pitchFamily="2" charset="-122"/>
              </a:defRPr>
            </a:lvl5pPr>
            <a:lvl6pPr marL="2514600" indent="-228600" algn="ctr" eaLnBrk="0" fontAlgn="base" hangingPunct="0">
              <a:spcBef>
                <a:spcPct val="20000"/>
              </a:spcBef>
              <a:spcAft>
                <a:spcPct val="0"/>
              </a:spcAft>
              <a:defRPr sz="2400">
                <a:solidFill>
                  <a:schemeClr val="bg2"/>
                </a:solidFill>
                <a:latin typeface="Comic Sans MS" pitchFamily="66" charset="0"/>
                <a:ea typeface="黑体" pitchFamily="2" charset="-122"/>
              </a:defRPr>
            </a:lvl6pPr>
            <a:lvl7pPr marL="2971800" indent="-228600" algn="ctr" eaLnBrk="0" fontAlgn="base" hangingPunct="0">
              <a:spcBef>
                <a:spcPct val="20000"/>
              </a:spcBef>
              <a:spcAft>
                <a:spcPct val="0"/>
              </a:spcAft>
              <a:defRPr sz="2400">
                <a:solidFill>
                  <a:schemeClr val="bg2"/>
                </a:solidFill>
                <a:latin typeface="Comic Sans MS" pitchFamily="66" charset="0"/>
                <a:ea typeface="黑体" pitchFamily="2" charset="-122"/>
              </a:defRPr>
            </a:lvl7pPr>
            <a:lvl8pPr marL="3429000" indent="-228600" algn="ctr" eaLnBrk="0" fontAlgn="base" hangingPunct="0">
              <a:spcBef>
                <a:spcPct val="20000"/>
              </a:spcBef>
              <a:spcAft>
                <a:spcPct val="0"/>
              </a:spcAft>
              <a:defRPr sz="2400">
                <a:solidFill>
                  <a:schemeClr val="bg2"/>
                </a:solidFill>
                <a:latin typeface="Comic Sans MS" pitchFamily="66" charset="0"/>
                <a:ea typeface="黑体" pitchFamily="2" charset="-122"/>
              </a:defRPr>
            </a:lvl8pPr>
            <a:lvl9pPr marL="3886200" indent="-228600" algn="ctr" eaLnBrk="0" fontAlgn="base" hangingPunct="0">
              <a:spcBef>
                <a:spcPct val="20000"/>
              </a:spcBef>
              <a:spcAft>
                <a:spcPct val="0"/>
              </a:spcAft>
              <a:defRPr sz="2400">
                <a:solidFill>
                  <a:schemeClr val="bg2"/>
                </a:solidFill>
                <a:latin typeface="Comic Sans MS" pitchFamily="66" charset="0"/>
                <a:ea typeface="黑体" pitchFamily="2" charset="-122"/>
              </a:defRPr>
            </a:lvl9pPr>
          </a:lstStyle>
          <a:p>
            <a:pPr algn="l" eaLnBrk="1" latinLnBrk="1" hangingPunct="1">
              <a:buClr>
                <a:schemeClr val="folHlink"/>
              </a:buClr>
              <a:buSzPct val="60000"/>
              <a:buFont typeface="Wingdings" pitchFamily="2" charset="2"/>
              <a:buNone/>
            </a:pPr>
            <a:r>
              <a:rPr kumimoji="1" lang="en-US" altLang="ko-KR" sz="2000">
                <a:solidFill>
                  <a:schemeClr val="tx1"/>
                </a:solidFill>
                <a:latin typeface="Georgia" pitchFamily="18" charset="0"/>
                <a:ea typeface="Gulim" pitchFamily="34" charset="-127"/>
              </a:rPr>
              <a:t>System</a:t>
            </a:r>
          </a:p>
        </p:txBody>
      </p:sp>
      <p:sp>
        <p:nvSpPr>
          <p:cNvPr id="37899" name="AutoShape 10"/>
          <p:cNvSpPr>
            <a:spLocks noChangeArrowheads="1"/>
          </p:cNvSpPr>
          <p:nvPr/>
        </p:nvSpPr>
        <p:spPr bwMode="auto">
          <a:xfrm>
            <a:off x="5295012" y="4693245"/>
            <a:ext cx="1457960" cy="510214"/>
          </a:xfrm>
          <a:prstGeom prst="roundRect">
            <a:avLst>
              <a:gd name="adj" fmla="val 16667"/>
            </a:avLst>
          </a:prstGeom>
          <a:solidFill>
            <a:schemeClr val="hlink"/>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buClr>
                <a:schemeClr val="folHlink"/>
              </a:buClr>
              <a:buSzPct val="60000"/>
              <a:buFont typeface="Wingdings" pitchFamily="2" charset="2"/>
              <a:buNone/>
            </a:pPr>
            <a:r>
              <a:rPr kumimoji="1" lang="en-US" altLang="ko-KR" sz="2000" b="1">
                <a:latin typeface="Georgia" pitchFamily="18" charset="0"/>
                <a:ea typeface="Gulim" pitchFamily="34" charset="-127"/>
              </a:rPr>
              <a:t>X</a:t>
            </a:r>
          </a:p>
        </p:txBody>
      </p:sp>
      <p:sp>
        <p:nvSpPr>
          <p:cNvPr id="37900" name="Text Box 11"/>
          <p:cNvSpPr txBox="1">
            <a:spLocks noChangeArrowheads="1"/>
          </p:cNvSpPr>
          <p:nvPr/>
        </p:nvSpPr>
        <p:spPr bwMode="auto">
          <a:xfrm>
            <a:off x="3665528" y="3876903"/>
            <a:ext cx="12202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bg2"/>
                </a:solidFill>
                <a:latin typeface="Comic Sans MS" pitchFamily="66" charset="0"/>
                <a:ea typeface="黑体" pitchFamily="2" charset="-122"/>
              </a:defRPr>
            </a:lvl1pPr>
            <a:lvl2pPr marL="742950" indent="-285750" eaLnBrk="0" hangingPunct="0">
              <a:defRPr sz="2400">
                <a:solidFill>
                  <a:schemeClr val="bg2"/>
                </a:solidFill>
                <a:latin typeface="Comic Sans MS" pitchFamily="66" charset="0"/>
                <a:ea typeface="黑体" pitchFamily="2" charset="-122"/>
              </a:defRPr>
            </a:lvl2pPr>
            <a:lvl3pPr marL="1143000" indent="-228600" eaLnBrk="0" hangingPunct="0">
              <a:defRPr sz="2400">
                <a:solidFill>
                  <a:schemeClr val="bg2"/>
                </a:solidFill>
                <a:latin typeface="Comic Sans MS" pitchFamily="66" charset="0"/>
                <a:ea typeface="黑体" pitchFamily="2" charset="-122"/>
              </a:defRPr>
            </a:lvl3pPr>
            <a:lvl4pPr marL="1600200" indent="-228600" eaLnBrk="0" hangingPunct="0">
              <a:defRPr sz="2400">
                <a:solidFill>
                  <a:schemeClr val="bg2"/>
                </a:solidFill>
                <a:latin typeface="Comic Sans MS" pitchFamily="66" charset="0"/>
                <a:ea typeface="黑体" pitchFamily="2" charset="-122"/>
              </a:defRPr>
            </a:lvl4pPr>
            <a:lvl5pPr marL="2057400" indent="-228600" eaLnBrk="0" hangingPunct="0">
              <a:defRPr sz="2400">
                <a:solidFill>
                  <a:schemeClr val="bg2"/>
                </a:solidFill>
                <a:latin typeface="Comic Sans MS" pitchFamily="66" charset="0"/>
                <a:ea typeface="黑体" pitchFamily="2" charset="-122"/>
              </a:defRPr>
            </a:lvl5pPr>
            <a:lvl6pPr marL="2514600" indent="-228600" algn="ctr" eaLnBrk="0" fontAlgn="base" hangingPunct="0">
              <a:spcBef>
                <a:spcPct val="20000"/>
              </a:spcBef>
              <a:spcAft>
                <a:spcPct val="0"/>
              </a:spcAft>
              <a:defRPr sz="2400">
                <a:solidFill>
                  <a:schemeClr val="bg2"/>
                </a:solidFill>
                <a:latin typeface="Comic Sans MS" pitchFamily="66" charset="0"/>
                <a:ea typeface="黑体" pitchFamily="2" charset="-122"/>
              </a:defRPr>
            </a:lvl6pPr>
            <a:lvl7pPr marL="2971800" indent="-228600" algn="ctr" eaLnBrk="0" fontAlgn="base" hangingPunct="0">
              <a:spcBef>
                <a:spcPct val="20000"/>
              </a:spcBef>
              <a:spcAft>
                <a:spcPct val="0"/>
              </a:spcAft>
              <a:defRPr sz="2400">
                <a:solidFill>
                  <a:schemeClr val="bg2"/>
                </a:solidFill>
                <a:latin typeface="Comic Sans MS" pitchFamily="66" charset="0"/>
                <a:ea typeface="黑体" pitchFamily="2" charset="-122"/>
              </a:defRPr>
            </a:lvl7pPr>
            <a:lvl8pPr marL="3429000" indent="-228600" algn="ctr" eaLnBrk="0" fontAlgn="base" hangingPunct="0">
              <a:spcBef>
                <a:spcPct val="20000"/>
              </a:spcBef>
              <a:spcAft>
                <a:spcPct val="0"/>
              </a:spcAft>
              <a:defRPr sz="2400">
                <a:solidFill>
                  <a:schemeClr val="bg2"/>
                </a:solidFill>
                <a:latin typeface="Comic Sans MS" pitchFamily="66" charset="0"/>
                <a:ea typeface="黑体" pitchFamily="2" charset="-122"/>
              </a:defRPr>
            </a:lvl8pPr>
            <a:lvl9pPr marL="3886200" indent="-228600" algn="ctr" eaLnBrk="0" fontAlgn="base" hangingPunct="0">
              <a:spcBef>
                <a:spcPct val="20000"/>
              </a:spcBef>
              <a:spcAft>
                <a:spcPct val="0"/>
              </a:spcAft>
              <a:defRPr sz="2400">
                <a:solidFill>
                  <a:schemeClr val="bg2"/>
                </a:solidFill>
                <a:latin typeface="Comic Sans MS" pitchFamily="66" charset="0"/>
                <a:ea typeface="黑体" pitchFamily="2" charset="-122"/>
              </a:defRPr>
            </a:lvl9pPr>
          </a:lstStyle>
          <a:p>
            <a:pPr algn="l" eaLnBrk="1" latinLnBrk="1" hangingPunct="1">
              <a:buClr>
                <a:schemeClr val="folHlink"/>
              </a:buClr>
              <a:buSzPct val="60000"/>
              <a:buFont typeface="Wingdings" pitchFamily="2" charset="2"/>
              <a:buNone/>
            </a:pPr>
            <a:r>
              <a:rPr kumimoji="1" lang="en-US" altLang="ko-KR" sz="2000" b="1">
                <a:solidFill>
                  <a:schemeClr val="folHlink"/>
                </a:solidFill>
                <a:latin typeface="Georgia" pitchFamily="18" charset="0"/>
                <a:ea typeface="Gulim" pitchFamily="34" charset="-127"/>
              </a:rPr>
              <a:t>read(X)</a:t>
            </a:r>
          </a:p>
        </p:txBody>
      </p:sp>
      <p:sp>
        <p:nvSpPr>
          <p:cNvPr id="37901" name="Text Box 12"/>
          <p:cNvSpPr txBox="1">
            <a:spLocks noChangeArrowheads="1"/>
          </p:cNvSpPr>
          <p:nvPr/>
        </p:nvSpPr>
        <p:spPr bwMode="auto">
          <a:xfrm>
            <a:off x="8323495" y="3876903"/>
            <a:ext cx="131318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bg2"/>
                </a:solidFill>
                <a:latin typeface="Comic Sans MS" pitchFamily="66" charset="0"/>
                <a:ea typeface="黑体" pitchFamily="2" charset="-122"/>
              </a:defRPr>
            </a:lvl1pPr>
            <a:lvl2pPr marL="742950" indent="-285750" eaLnBrk="0" hangingPunct="0">
              <a:defRPr sz="2400">
                <a:solidFill>
                  <a:schemeClr val="bg2"/>
                </a:solidFill>
                <a:latin typeface="Comic Sans MS" pitchFamily="66" charset="0"/>
                <a:ea typeface="黑体" pitchFamily="2" charset="-122"/>
              </a:defRPr>
            </a:lvl2pPr>
            <a:lvl3pPr marL="1143000" indent="-228600" eaLnBrk="0" hangingPunct="0">
              <a:defRPr sz="2400">
                <a:solidFill>
                  <a:schemeClr val="bg2"/>
                </a:solidFill>
                <a:latin typeface="Comic Sans MS" pitchFamily="66" charset="0"/>
                <a:ea typeface="黑体" pitchFamily="2" charset="-122"/>
              </a:defRPr>
            </a:lvl3pPr>
            <a:lvl4pPr marL="1600200" indent="-228600" eaLnBrk="0" hangingPunct="0">
              <a:defRPr sz="2400">
                <a:solidFill>
                  <a:schemeClr val="bg2"/>
                </a:solidFill>
                <a:latin typeface="Comic Sans MS" pitchFamily="66" charset="0"/>
                <a:ea typeface="黑体" pitchFamily="2" charset="-122"/>
              </a:defRPr>
            </a:lvl4pPr>
            <a:lvl5pPr marL="2057400" indent="-228600" eaLnBrk="0" hangingPunct="0">
              <a:defRPr sz="2400">
                <a:solidFill>
                  <a:schemeClr val="bg2"/>
                </a:solidFill>
                <a:latin typeface="Comic Sans MS" pitchFamily="66" charset="0"/>
                <a:ea typeface="黑体" pitchFamily="2" charset="-122"/>
              </a:defRPr>
            </a:lvl5pPr>
            <a:lvl6pPr marL="2514600" indent="-228600" algn="ctr" eaLnBrk="0" fontAlgn="base" hangingPunct="0">
              <a:spcBef>
                <a:spcPct val="20000"/>
              </a:spcBef>
              <a:spcAft>
                <a:spcPct val="0"/>
              </a:spcAft>
              <a:defRPr sz="2400">
                <a:solidFill>
                  <a:schemeClr val="bg2"/>
                </a:solidFill>
                <a:latin typeface="Comic Sans MS" pitchFamily="66" charset="0"/>
                <a:ea typeface="黑体" pitchFamily="2" charset="-122"/>
              </a:defRPr>
            </a:lvl6pPr>
            <a:lvl7pPr marL="2971800" indent="-228600" algn="ctr" eaLnBrk="0" fontAlgn="base" hangingPunct="0">
              <a:spcBef>
                <a:spcPct val="20000"/>
              </a:spcBef>
              <a:spcAft>
                <a:spcPct val="0"/>
              </a:spcAft>
              <a:defRPr sz="2400">
                <a:solidFill>
                  <a:schemeClr val="bg2"/>
                </a:solidFill>
                <a:latin typeface="Comic Sans MS" pitchFamily="66" charset="0"/>
                <a:ea typeface="黑体" pitchFamily="2" charset="-122"/>
              </a:defRPr>
            </a:lvl7pPr>
            <a:lvl8pPr marL="3429000" indent="-228600" algn="ctr" eaLnBrk="0" fontAlgn="base" hangingPunct="0">
              <a:spcBef>
                <a:spcPct val="20000"/>
              </a:spcBef>
              <a:spcAft>
                <a:spcPct val="0"/>
              </a:spcAft>
              <a:defRPr sz="2400">
                <a:solidFill>
                  <a:schemeClr val="bg2"/>
                </a:solidFill>
                <a:latin typeface="Comic Sans MS" pitchFamily="66" charset="0"/>
                <a:ea typeface="黑体" pitchFamily="2" charset="-122"/>
              </a:defRPr>
            </a:lvl8pPr>
            <a:lvl9pPr marL="3886200" indent="-228600" algn="ctr" eaLnBrk="0" fontAlgn="base" hangingPunct="0">
              <a:spcBef>
                <a:spcPct val="20000"/>
              </a:spcBef>
              <a:spcAft>
                <a:spcPct val="0"/>
              </a:spcAft>
              <a:defRPr sz="2400">
                <a:solidFill>
                  <a:schemeClr val="bg2"/>
                </a:solidFill>
                <a:latin typeface="Comic Sans MS" pitchFamily="66" charset="0"/>
                <a:ea typeface="黑体" pitchFamily="2" charset="-122"/>
              </a:defRPr>
            </a:lvl9pPr>
          </a:lstStyle>
          <a:p>
            <a:pPr algn="l" eaLnBrk="1" latinLnBrk="1" hangingPunct="1">
              <a:buClr>
                <a:schemeClr val="folHlink"/>
              </a:buClr>
              <a:buSzPct val="60000"/>
              <a:buFont typeface="Wingdings" pitchFamily="2" charset="2"/>
              <a:buNone/>
            </a:pPr>
            <a:r>
              <a:rPr kumimoji="1" lang="en-US" altLang="ko-KR" sz="2000" b="1">
                <a:solidFill>
                  <a:schemeClr val="folHlink"/>
                </a:solidFill>
                <a:latin typeface="Georgia" pitchFamily="18" charset="0"/>
                <a:ea typeface="Gulim" pitchFamily="34" charset="-127"/>
              </a:rPr>
              <a:t>write(X)</a:t>
            </a:r>
          </a:p>
        </p:txBody>
      </p:sp>
      <p:sp>
        <p:nvSpPr>
          <p:cNvPr id="226317" name="Line 13"/>
          <p:cNvSpPr>
            <a:spLocks noChangeShapeType="1"/>
          </p:cNvSpPr>
          <p:nvPr/>
        </p:nvSpPr>
        <p:spPr bwMode="auto">
          <a:xfrm>
            <a:off x="3408241" y="3876903"/>
            <a:ext cx="0" cy="1122470"/>
          </a:xfrm>
          <a:prstGeom prst="line">
            <a:avLst/>
          </a:prstGeom>
          <a:noFill/>
          <a:ln w="28575">
            <a:solidFill>
              <a:srgbClr val="C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226318" name="Line 14"/>
          <p:cNvSpPr>
            <a:spLocks noChangeShapeType="1"/>
          </p:cNvSpPr>
          <p:nvPr/>
        </p:nvSpPr>
        <p:spPr bwMode="auto">
          <a:xfrm>
            <a:off x="3408242" y="4999373"/>
            <a:ext cx="1886771" cy="0"/>
          </a:xfrm>
          <a:prstGeom prst="line">
            <a:avLst/>
          </a:prstGeom>
          <a:noFill/>
          <a:ln w="2857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226319" name="Line 15"/>
          <p:cNvSpPr>
            <a:spLocks noChangeShapeType="1"/>
          </p:cNvSpPr>
          <p:nvPr/>
        </p:nvSpPr>
        <p:spPr bwMode="auto">
          <a:xfrm>
            <a:off x="6752973" y="4999373"/>
            <a:ext cx="1286435" cy="0"/>
          </a:xfrm>
          <a:prstGeom prst="line">
            <a:avLst/>
          </a:prstGeom>
          <a:noFill/>
          <a:ln w="28575">
            <a:solidFill>
              <a:srgbClr val="C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226320" name="Line 16"/>
          <p:cNvSpPr>
            <a:spLocks noChangeShapeType="1"/>
          </p:cNvSpPr>
          <p:nvPr/>
        </p:nvSpPr>
        <p:spPr bwMode="auto">
          <a:xfrm>
            <a:off x="8039407" y="3876903"/>
            <a:ext cx="0" cy="1122470"/>
          </a:xfrm>
          <a:prstGeom prst="line">
            <a:avLst/>
          </a:prstGeom>
          <a:noFill/>
          <a:ln w="2857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37906" name="Text Box 21"/>
          <p:cNvSpPr txBox="1">
            <a:spLocks noChangeArrowheads="1"/>
          </p:cNvSpPr>
          <p:nvPr/>
        </p:nvSpPr>
        <p:spPr bwMode="auto">
          <a:xfrm>
            <a:off x="4780439" y="5203459"/>
            <a:ext cx="22669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bg2"/>
                </a:solidFill>
                <a:latin typeface="Comic Sans MS" pitchFamily="66" charset="0"/>
                <a:ea typeface="黑体" pitchFamily="2" charset="-122"/>
              </a:defRPr>
            </a:lvl1pPr>
            <a:lvl2pPr marL="742950" indent="-285750" eaLnBrk="0" hangingPunct="0">
              <a:defRPr sz="2400">
                <a:solidFill>
                  <a:schemeClr val="bg2"/>
                </a:solidFill>
                <a:latin typeface="Comic Sans MS" pitchFamily="66" charset="0"/>
                <a:ea typeface="黑体" pitchFamily="2" charset="-122"/>
              </a:defRPr>
            </a:lvl2pPr>
            <a:lvl3pPr marL="1143000" indent="-228600" eaLnBrk="0" hangingPunct="0">
              <a:defRPr sz="2400">
                <a:solidFill>
                  <a:schemeClr val="bg2"/>
                </a:solidFill>
                <a:latin typeface="Comic Sans MS" pitchFamily="66" charset="0"/>
                <a:ea typeface="黑体" pitchFamily="2" charset="-122"/>
              </a:defRPr>
            </a:lvl3pPr>
            <a:lvl4pPr marL="1600200" indent="-228600" eaLnBrk="0" hangingPunct="0">
              <a:defRPr sz="2400">
                <a:solidFill>
                  <a:schemeClr val="bg2"/>
                </a:solidFill>
                <a:latin typeface="Comic Sans MS" pitchFamily="66" charset="0"/>
                <a:ea typeface="黑体" pitchFamily="2" charset="-122"/>
              </a:defRPr>
            </a:lvl4pPr>
            <a:lvl5pPr marL="2057400" indent="-228600" eaLnBrk="0" hangingPunct="0">
              <a:defRPr sz="2400">
                <a:solidFill>
                  <a:schemeClr val="bg2"/>
                </a:solidFill>
                <a:latin typeface="Comic Sans MS" pitchFamily="66" charset="0"/>
                <a:ea typeface="黑体" pitchFamily="2" charset="-122"/>
              </a:defRPr>
            </a:lvl5pPr>
            <a:lvl6pPr marL="2514600" indent="-228600" algn="ctr" eaLnBrk="0" fontAlgn="base" hangingPunct="0">
              <a:spcBef>
                <a:spcPct val="20000"/>
              </a:spcBef>
              <a:spcAft>
                <a:spcPct val="0"/>
              </a:spcAft>
              <a:defRPr sz="2400">
                <a:solidFill>
                  <a:schemeClr val="bg2"/>
                </a:solidFill>
                <a:latin typeface="Comic Sans MS" pitchFamily="66" charset="0"/>
                <a:ea typeface="黑体" pitchFamily="2" charset="-122"/>
              </a:defRPr>
            </a:lvl6pPr>
            <a:lvl7pPr marL="2971800" indent="-228600" algn="ctr" eaLnBrk="0" fontAlgn="base" hangingPunct="0">
              <a:spcBef>
                <a:spcPct val="20000"/>
              </a:spcBef>
              <a:spcAft>
                <a:spcPct val="0"/>
              </a:spcAft>
              <a:defRPr sz="2400">
                <a:solidFill>
                  <a:schemeClr val="bg2"/>
                </a:solidFill>
                <a:latin typeface="Comic Sans MS" pitchFamily="66" charset="0"/>
                <a:ea typeface="黑体" pitchFamily="2" charset="-122"/>
              </a:defRPr>
            </a:lvl7pPr>
            <a:lvl8pPr marL="3429000" indent="-228600" algn="ctr" eaLnBrk="0" fontAlgn="base" hangingPunct="0">
              <a:spcBef>
                <a:spcPct val="20000"/>
              </a:spcBef>
              <a:spcAft>
                <a:spcPct val="0"/>
              </a:spcAft>
              <a:defRPr sz="2400">
                <a:solidFill>
                  <a:schemeClr val="bg2"/>
                </a:solidFill>
                <a:latin typeface="Comic Sans MS" pitchFamily="66" charset="0"/>
                <a:ea typeface="黑体" pitchFamily="2" charset="-122"/>
              </a:defRPr>
            </a:lvl8pPr>
            <a:lvl9pPr marL="3886200" indent="-228600" algn="ctr" eaLnBrk="0" fontAlgn="base" hangingPunct="0">
              <a:spcBef>
                <a:spcPct val="20000"/>
              </a:spcBef>
              <a:spcAft>
                <a:spcPct val="0"/>
              </a:spcAft>
              <a:defRPr sz="2400">
                <a:solidFill>
                  <a:schemeClr val="bg2"/>
                </a:solidFill>
                <a:latin typeface="Comic Sans MS" pitchFamily="66" charset="0"/>
                <a:ea typeface="黑体" pitchFamily="2" charset="-122"/>
              </a:defRPr>
            </a:lvl9pPr>
          </a:lstStyle>
          <a:p>
            <a:pPr algn="l" eaLnBrk="1" latinLnBrk="1" hangingPunct="1">
              <a:buClr>
                <a:schemeClr val="folHlink"/>
              </a:buClr>
              <a:buSzPct val="60000"/>
              <a:buFont typeface="Wingdings" pitchFamily="2" charset="2"/>
              <a:buNone/>
            </a:pPr>
            <a:r>
              <a:rPr kumimoji="1" lang="en-US" altLang="ko-KR" sz="2000" b="1">
                <a:solidFill>
                  <a:schemeClr val="tx1"/>
                </a:solidFill>
                <a:latin typeface="Georgia" pitchFamily="18" charset="0"/>
                <a:ea typeface="Gulim" pitchFamily="34" charset="-127"/>
              </a:rPr>
              <a:t>Shared variable</a:t>
            </a:r>
          </a:p>
        </p:txBody>
      </p:sp>
      <p:sp>
        <p:nvSpPr>
          <p:cNvPr id="2" name="灯片编号占位符 1">
            <a:extLst>
              <a:ext uri="{FF2B5EF4-FFF2-40B4-BE49-F238E27FC236}">
                <a16:creationId xmlns:a16="http://schemas.microsoft.com/office/drawing/2014/main" id="{5D9DDD23-B43B-4E99-A84D-658001615491}"/>
              </a:ext>
            </a:extLst>
          </p:cNvPr>
          <p:cNvSpPr>
            <a:spLocks noGrp="1"/>
          </p:cNvSpPr>
          <p:nvPr>
            <p:ph type="sldNum" sz="quarter" idx="12"/>
          </p:nvPr>
        </p:nvSpPr>
        <p:spPr/>
        <p:txBody>
          <a:bodyPr/>
          <a:lstStyle/>
          <a:p>
            <a:fld id="{838759A6-4310-42B8-8FEF-8113EE3D32AF}" type="slidenum">
              <a:rPr lang="zh-CN" altLang="en-US" smtClean="0"/>
              <a:t>3</a:t>
            </a:fld>
            <a:endParaRPr lang="zh-CN" altLang="en-US"/>
          </a:p>
        </p:txBody>
      </p:sp>
    </p:spTree>
    <p:extLst>
      <p:ext uri="{BB962C8B-B14F-4D97-AF65-F5344CB8AC3E}">
        <p14:creationId xmlns:p14="http://schemas.microsoft.com/office/powerpoint/2010/main" val="195863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600" dirty="0"/>
              <a:t>Content</a:t>
            </a:r>
          </a:p>
        </p:txBody>
      </p:sp>
      <p:sp>
        <p:nvSpPr>
          <p:cNvPr id="4" name="内容占位符 3"/>
          <p:cNvSpPr>
            <a:spLocks noGrp="1"/>
          </p:cNvSpPr>
          <p:nvPr>
            <p:ph idx="1"/>
          </p:nvPr>
        </p:nvSpPr>
        <p:spPr/>
        <p:txBody>
          <a:bodyPr/>
          <a:lstStyle/>
          <a:p>
            <a:r>
              <a:rPr lang="en-US" altLang="zh-CN" dirty="0" err="1"/>
              <a:t>Cilk</a:t>
            </a:r>
            <a:r>
              <a:rPr lang="zh-CN" altLang="en-US" dirty="0"/>
              <a:t>简介</a:t>
            </a:r>
            <a:endParaRPr lang="en-US" altLang="zh-CN" dirty="0"/>
          </a:p>
          <a:p>
            <a:r>
              <a:rPr lang="en-US" altLang="zh-CN" dirty="0" err="1"/>
              <a:t>Cilk</a:t>
            </a:r>
            <a:r>
              <a:rPr lang="zh-CN" altLang="en-US" dirty="0"/>
              <a:t>程序实例</a:t>
            </a:r>
            <a:endParaRPr lang="en-US" altLang="zh-CN" dirty="0"/>
          </a:p>
          <a:p>
            <a:pPr lvl="1"/>
            <a:r>
              <a:rPr lang="zh-CN" altLang="en-US" dirty="0"/>
              <a:t>执行过程</a:t>
            </a:r>
            <a:endParaRPr lang="en-US" altLang="zh-CN" dirty="0"/>
          </a:p>
          <a:p>
            <a:pPr lvl="1"/>
            <a:r>
              <a:rPr lang="zh-CN" altLang="en-US" dirty="0"/>
              <a:t>加速比分析</a:t>
            </a:r>
            <a:endParaRPr lang="en-US" altLang="zh-CN" dirty="0"/>
          </a:p>
          <a:p>
            <a:r>
              <a:rPr lang="en-US" altLang="zh-CN" dirty="0"/>
              <a:t>Inlet</a:t>
            </a:r>
          </a:p>
          <a:p>
            <a:r>
              <a:rPr lang="en-US" altLang="zh-CN" dirty="0"/>
              <a:t>Abort</a:t>
            </a:r>
          </a:p>
          <a:p>
            <a:r>
              <a:rPr lang="en-US" altLang="zh-CN" dirty="0"/>
              <a:t>Lock</a:t>
            </a:r>
            <a:endParaRPr lang="zh-CN" altLang="en-US" dirty="0"/>
          </a:p>
        </p:txBody>
      </p:sp>
      <p:sp>
        <p:nvSpPr>
          <p:cNvPr id="11" name="灯片编号占位符 1"/>
          <p:cNvSpPr txBox="1">
            <a:spLocks/>
          </p:cNvSpPr>
          <p:nvPr/>
        </p:nvSpPr>
        <p:spPr>
          <a:xfrm>
            <a:off x="9677400" y="5715000"/>
            <a:ext cx="609600" cy="521208"/>
          </a:xfrm>
          <a:prstGeom prst="rect">
            <a:avLst/>
          </a:prstGeom>
          <a:noFill/>
        </p:spPr>
        <p:txBody>
          <a:bodyPr vert="horz" rtlCol="0" anchor="ctr" anchorCtr="0"/>
          <a:lstStyle>
            <a:defPPr>
              <a:defRPr lang="en-US"/>
            </a:defPPr>
            <a:lvl1pPr algn="l" rtl="0" eaLnBrk="0" fontAlgn="base" latinLnBrk="0" hangingPunct="0">
              <a:spcBef>
                <a:spcPct val="0"/>
              </a:spcBef>
              <a:spcAft>
                <a:spcPct val="0"/>
              </a:spcAft>
              <a:defRPr kumimoji="0" sz="2400" kern="1200">
                <a:solidFill>
                  <a:schemeClr val="tx1"/>
                </a:solidFill>
                <a:latin typeface="Arial" charset="0"/>
                <a:ea typeface="+mn-ea"/>
                <a:cs typeface="Arial" charset="0"/>
              </a:defRPr>
            </a:lvl1pPr>
            <a:lvl2pPr marL="742950" indent="-285750" algn="l" rtl="0" eaLnBrk="0" fontAlgn="base" hangingPunct="0">
              <a:spcBef>
                <a:spcPct val="0"/>
              </a:spcBef>
              <a:spcAft>
                <a:spcPct val="0"/>
              </a:spcAft>
              <a:defRPr sz="2400" kern="1200">
                <a:solidFill>
                  <a:schemeClr val="tx1"/>
                </a:solidFill>
                <a:latin typeface="Arial" charset="0"/>
                <a:ea typeface="+mn-ea"/>
                <a:cs typeface="Arial" charset="0"/>
              </a:defRPr>
            </a:lvl2pPr>
            <a:lvl3pPr marL="1143000" indent="-228600" algn="l" rtl="0" eaLnBrk="0" fontAlgn="base" hangingPunct="0">
              <a:spcBef>
                <a:spcPct val="0"/>
              </a:spcBef>
              <a:spcAft>
                <a:spcPct val="0"/>
              </a:spcAft>
              <a:defRPr sz="2400" kern="1200">
                <a:solidFill>
                  <a:schemeClr val="tx1"/>
                </a:solidFill>
                <a:latin typeface="Arial" charset="0"/>
                <a:ea typeface="+mn-ea"/>
                <a:cs typeface="Arial" charset="0"/>
              </a:defRPr>
            </a:lvl3pPr>
            <a:lvl4pPr marL="1600200" indent="-228600" algn="l" rtl="0" eaLnBrk="0" fontAlgn="base" hangingPunct="0">
              <a:spcBef>
                <a:spcPct val="0"/>
              </a:spcBef>
              <a:spcAft>
                <a:spcPct val="0"/>
              </a:spcAft>
              <a:defRPr sz="2400" kern="1200">
                <a:solidFill>
                  <a:schemeClr val="tx1"/>
                </a:solidFill>
                <a:latin typeface="Arial" charset="0"/>
                <a:ea typeface="+mn-ea"/>
                <a:cs typeface="Arial" charset="0"/>
              </a:defRPr>
            </a:lvl4pPr>
            <a:lvl5pPr marL="2057400" indent="-228600" algn="l" rtl="0" eaLnBrk="0" fontAlgn="base" hangingPunct="0">
              <a:spcBef>
                <a:spcPct val="0"/>
              </a:spcBef>
              <a:spcAft>
                <a:spcPct val="0"/>
              </a:spcAft>
              <a:defRPr sz="2400" kern="1200">
                <a:solidFill>
                  <a:schemeClr val="tx1"/>
                </a:solidFill>
                <a:latin typeface="Arial" charset="0"/>
                <a:ea typeface="+mn-ea"/>
                <a:cs typeface="Arial" charset="0"/>
              </a:defRPr>
            </a:lvl5pPr>
            <a:lvl6pPr marL="2514600" indent="-228600" algn="l" defTabSz="914400" rtl="0" eaLnBrk="0" fontAlgn="base" latinLnBrk="0" hangingPunct="0">
              <a:spcBef>
                <a:spcPct val="0"/>
              </a:spcBef>
              <a:spcAft>
                <a:spcPct val="0"/>
              </a:spcAft>
              <a:defRPr sz="2400" kern="1200">
                <a:solidFill>
                  <a:schemeClr val="tx1"/>
                </a:solidFill>
                <a:latin typeface="Arial" charset="0"/>
                <a:ea typeface="+mn-ea"/>
                <a:cs typeface="Arial" charset="0"/>
              </a:defRPr>
            </a:lvl6pPr>
            <a:lvl7pPr marL="2971800" indent="-228600" algn="l" defTabSz="914400" rtl="0" eaLnBrk="0" fontAlgn="base" latinLnBrk="0" hangingPunct="0">
              <a:spcBef>
                <a:spcPct val="0"/>
              </a:spcBef>
              <a:spcAft>
                <a:spcPct val="0"/>
              </a:spcAft>
              <a:defRPr sz="2400" kern="1200">
                <a:solidFill>
                  <a:schemeClr val="tx1"/>
                </a:solidFill>
                <a:latin typeface="Arial" charset="0"/>
                <a:ea typeface="+mn-ea"/>
                <a:cs typeface="Arial" charset="0"/>
              </a:defRPr>
            </a:lvl7pPr>
            <a:lvl8pPr marL="3429000" indent="-228600" algn="l" defTabSz="914400" rtl="0" eaLnBrk="0" fontAlgn="base" latinLnBrk="0" hangingPunct="0">
              <a:spcBef>
                <a:spcPct val="0"/>
              </a:spcBef>
              <a:spcAft>
                <a:spcPct val="0"/>
              </a:spcAft>
              <a:defRPr sz="2400" kern="1200">
                <a:solidFill>
                  <a:schemeClr val="tx1"/>
                </a:solidFill>
                <a:latin typeface="Arial" charset="0"/>
                <a:ea typeface="+mn-ea"/>
                <a:cs typeface="Arial" charset="0"/>
              </a:defRPr>
            </a:lvl8pPr>
            <a:lvl9pPr marL="3886200" indent="-228600" algn="l" defTabSz="914400" rtl="0" eaLnBrk="0" fontAlgn="base" latinLnBrk="0" hangingPunct="0">
              <a:spcBef>
                <a:spcPct val="0"/>
              </a:spcBef>
              <a:spcAft>
                <a:spcPct val="0"/>
              </a:spcAft>
              <a:defRPr sz="2400" kern="1200">
                <a:solidFill>
                  <a:schemeClr val="tx1"/>
                </a:solidFill>
                <a:latin typeface="Arial" charset="0"/>
                <a:ea typeface="+mn-ea"/>
                <a:cs typeface="Arial" charset="0"/>
              </a:defRPr>
            </a:lvl9pPr>
          </a:lstStyle>
          <a:p>
            <a:pPr eaLnBrk="1" hangingPunct="1"/>
            <a:r>
              <a:rPr lang="zh-CN" altLang="en-US" sz="1400" dirty="0"/>
              <a:t>  </a:t>
            </a:r>
            <a:fld id="{3672B716-37EA-4D05-A318-9A0EA5645F13}" type="slidenum">
              <a:rPr lang="zh-CN" altLang="en-US" sz="1400"/>
              <a:pPr eaLnBrk="1" hangingPunct="1"/>
              <a:t>30</a:t>
            </a:fld>
            <a:endParaRPr lang="en-US" altLang="zh-CN" sz="1400" dirty="0"/>
          </a:p>
        </p:txBody>
      </p:sp>
      <p:sp>
        <p:nvSpPr>
          <p:cNvPr id="3" name="灯片编号占位符 2">
            <a:extLst>
              <a:ext uri="{FF2B5EF4-FFF2-40B4-BE49-F238E27FC236}">
                <a16:creationId xmlns:a16="http://schemas.microsoft.com/office/drawing/2014/main" id="{94ED795D-46C0-4211-86E5-6E119ABEA89A}"/>
              </a:ext>
            </a:extLst>
          </p:cNvPr>
          <p:cNvSpPr>
            <a:spLocks noGrp="1"/>
          </p:cNvSpPr>
          <p:nvPr>
            <p:ph type="sldNum" sz="quarter" idx="12"/>
          </p:nvPr>
        </p:nvSpPr>
        <p:spPr/>
        <p:txBody>
          <a:bodyPr/>
          <a:lstStyle/>
          <a:p>
            <a:fld id="{838759A6-4310-42B8-8FEF-8113EE3D32AF}" type="slidenum">
              <a:rPr lang="zh-CN" altLang="en-US" smtClean="0"/>
              <a:t>30</a:t>
            </a:fld>
            <a:endParaRPr lang="zh-CN" altLang="en-US"/>
          </a:p>
        </p:txBody>
      </p:sp>
    </p:spTree>
    <p:extLst>
      <p:ext uri="{BB962C8B-B14F-4D97-AF65-F5344CB8AC3E}">
        <p14:creationId xmlns:p14="http://schemas.microsoft.com/office/powerpoint/2010/main" val="390782384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729AFA-222B-4B38-9AE5-49CEF3CE65D2}"/>
              </a:ext>
            </a:extLst>
          </p:cNvPr>
          <p:cNvSpPr>
            <a:spLocks noGrp="1"/>
          </p:cNvSpPr>
          <p:nvPr>
            <p:ph type="title"/>
          </p:nvPr>
        </p:nvSpPr>
        <p:spPr/>
        <p:txBody>
          <a:bodyPr/>
          <a:lstStyle/>
          <a:p>
            <a:r>
              <a:rPr lang="en-US" altLang="en-US" dirty="0" err="1"/>
              <a:t>Cilk</a:t>
            </a:r>
            <a:r>
              <a:rPr lang="zh-CN" altLang="en-US" dirty="0"/>
              <a:t>简介</a:t>
            </a:r>
          </a:p>
        </p:txBody>
      </p:sp>
      <p:sp>
        <p:nvSpPr>
          <p:cNvPr id="3" name="内容占位符 2">
            <a:extLst>
              <a:ext uri="{FF2B5EF4-FFF2-40B4-BE49-F238E27FC236}">
                <a16:creationId xmlns:a16="http://schemas.microsoft.com/office/drawing/2014/main" id="{B522C25C-09CC-4066-8686-7A49CD50996B}"/>
              </a:ext>
            </a:extLst>
          </p:cNvPr>
          <p:cNvSpPr>
            <a:spLocks noGrp="1"/>
          </p:cNvSpPr>
          <p:nvPr>
            <p:ph idx="1"/>
          </p:nvPr>
        </p:nvSpPr>
        <p:spPr/>
        <p:txBody>
          <a:bodyPr/>
          <a:lstStyle/>
          <a:p>
            <a:r>
              <a:rPr lang="zh-CN" altLang="en-US" sz="2000" dirty="0"/>
              <a:t>扩展</a:t>
            </a:r>
            <a:r>
              <a:rPr lang="en-US" altLang="en-US" sz="2000" dirty="0"/>
              <a:t>C</a:t>
            </a:r>
            <a:r>
              <a:rPr lang="zh-CN" altLang="en-US" sz="2000" dirty="0"/>
              <a:t>语言支持并行，同时不改变原来的串行语义</a:t>
            </a:r>
            <a:r>
              <a:rPr lang="en-US" altLang="en-US" sz="2000" dirty="0"/>
              <a:t>.</a:t>
            </a:r>
          </a:p>
          <a:p>
            <a:r>
              <a:rPr lang="zh-CN" altLang="en-US" sz="2000" dirty="0"/>
              <a:t>面向</a:t>
            </a:r>
            <a:r>
              <a:rPr lang="en-US" altLang="en-US" sz="2000" dirty="0"/>
              <a:t>fork-join</a:t>
            </a:r>
            <a:r>
              <a:rPr lang="zh-CN" altLang="en-US" sz="2000" dirty="0"/>
              <a:t>方式任务产生的编程模型适合递归算法</a:t>
            </a:r>
            <a:r>
              <a:rPr lang="en-US" altLang="en-US" sz="2000" dirty="0"/>
              <a:t> (e.g. branch-and-bound)</a:t>
            </a:r>
          </a:p>
          <a:p>
            <a:r>
              <a:rPr lang="zh-CN" altLang="en-US" sz="2000" dirty="0"/>
              <a:t>有着坚实的理论基础</a:t>
            </a:r>
            <a:r>
              <a:rPr lang="en-US" altLang="en-US" sz="2000" dirty="0"/>
              <a:t> … </a:t>
            </a:r>
            <a:r>
              <a:rPr lang="zh-CN" altLang="en-US" sz="2000" dirty="0"/>
              <a:t>能够证明性能</a:t>
            </a:r>
            <a:r>
              <a:rPr lang="en-US" altLang="en-US" sz="2000" dirty="0"/>
              <a:t> </a:t>
            </a:r>
          </a:p>
          <a:p>
            <a:endParaRPr lang="en-US" altLang="en-US" sz="2000" dirty="0"/>
          </a:p>
          <a:p>
            <a:endParaRPr lang="en-US" altLang="en-US" sz="2000" dirty="0"/>
          </a:p>
          <a:p>
            <a:endParaRPr lang="en-US" altLang="en-US" sz="2000" dirty="0"/>
          </a:p>
          <a:p>
            <a:endParaRPr lang="en-US" altLang="en-US" sz="2000" dirty="0"/>
          </a:p>
          <a:p>
            <a:r>
              <a:rPr lang="zh-CN" altLang="en-US" sz="2000" dirty="0"/>
              <a:t>高级关键字</a:t>
            </a:r>
            <a:endParaRPr lang="en-US" altLang="en-US" sz="2000" dirty="0"/>
          </a:p>
          <a:p>
            <a:endParaRPr lang="en-US" altLang="en-US" dirty="0"/>
          </a:p>
          <a:p>
            <a:endParaRPr lang="zh-CN" altLang="en-US" dirty="0"/>
          </a:p>
        </p:txBody>
      </p:sp>
      <p:graphicFrame>
        <p:nvGraphicFramePr>
          <p:cNvPr id="4" name="Group 4">
            <a:extLst>
              <a:ext uri="{FF2B5EF4-FFF2-40B4-BE49-F238E27FC236}">
                <a16:creationId xmlns:a16="http://schemas.microsoft.com/office/drawing/2014/main" id="{2D27A60B-C29F-4F1D-B285-C4F923D7A689}"/>
              </a:ext>
            </a:extLst>
          </p:cNvPr>
          <p:cNvGraphicFramePr>
            <a:graphicFrameLocks/>
          </p:cNvGraphicFramePr>
          <p:nvPr>
            <p:extLst>
              <p:ext uri="{D42A27DB-BD31-4B8C-83A1-F6EECF244321}">
                <p14:modId xmlns:p14="http://schemas.microsoft.com/office/powerpoint/2010/main" val="1488752827"/>
              </p:ext>
            </p:extLst>
          </p:nvPr>
        </p:nvGraphicFramePr>
        <p:xfrm>
          <a:off x="1178337" y="2977965"/>
          <a:ext cx="10515601" cy="1635126"/>
        </p:xfrm>
        <a:graphic>
          <a:graphicData uri="http://schemas.openxmlformats.org/drawingml/2006/table">
            <a:tbl>
              <a:tblPr/>
              <a:tblGrid>
                <a:gridCol w="1059265">
                  <a:extLst>
                    <a:ext uri="{9D8B030D-6E8A-4147-A177-3AD203B41FA5}">
                      <a16:colId xmlns:a16="http://schemas.microsoft.com/office/drawing/2014/main" val="20000"/>
                    </a:ext>
                  </a:extLst>
                </a:gridCol>
                <a:gridCol w="9456336">
                  <a:extLst>
                    <a:ext uri="{9D8B030D-6E8A-4147-A177-3AD203B41FA5}">
                      <a16:colId xmlns:a16="http://schemas.microsoft.com/office/drawing/2014/main" val="20001"/>
                    </a:ext>
                  </a:extLst>
                </a:gridCol>
              </a:tblGrid>
              <a:tr h="544513">
                <a:tc>
                  <a:txBody>
                    <a:bodyPr/>
                    <a:lstStyle>
                      <a:lvl1pPr eaLnBrk="0" hangingPunct="0">
                        <a:spcBef>
                          <a:spcPct val="20000"/>
                        </a:spcBef>
                        <a:defRPr sz="2400">
                          <a:solidFill>
                            <a:schemeClr val="tx1"/>
                          </a:solidFill>
                          <a:latin typeface="Arial" charset="0"/>
                          <a:cs typeface="Arial" charset="0"/>
                        </a:defRPr>
                      </a:lvl1pPr>
                      <a:lvl2pPr marL="37931725" indent="-37474525" eaLnBrk="0" hangingPunct="0">
                        <a:spcBef>
                          <a:spcPct val="20000"/>
                        </a:spcBef>
                        <a:defRPr sz="2000">
                          <a:solidFill>
                            <a:schemeClr val="tx1"/>
                          </a:solidFill>
                          <a:latin typeface="Arial" charset="0"/>
                          <a:cs typeface="Arial" charset="0"/>
                        </a:defRPr>
                      </a:lvl2pPr>
                      <a:lvl3pPr eaLnBrk="0" hangingPunct="0">
                        <a:spcBef>
                          <a:spcPct val="20000"/>
                        </a:spcBef>
                        <a:defRPr>
                          <a:solidFill>
                            <a:schemeClr val="tx1"/>
                          </a:solidFill>
                          <a:latin typeface="Arial" charset="0"/>
                          <a:cs typeface="Arial" charset="0"/>
                        </a:defRPr>
                      </a:lvl3pPr>
                      <a:lvl4pPr eaLnBrk="0" hangingPunct="0">
                        <a:spcBef>
                          <a:spcPct val="20000"/>
                        </a:spcBef>
                        <a:defRPr sz="1600">
                          <a:solidFill>
                            <a:schemeClr val="tx1"/>
                          </a:solidFill>
                          <a:latin typeface="Arial" charset="0"/>
                          <a:cs typeface="Arial" charset="0"/>
                        </a:defRPr>
                      </a:lvl4pPr>
                      <a:lvl5pPr eaLnBrk="0" hangingPunct="0">
                        <a:spcBef>
                          <a:spcPct val="20000"/>
                        </a:spcBef>
                        <a:defRPr sz="1600">
                          <a:solidFill>
                            <a:schemeClr val="tx1"/>
                          </a:solidFill>
                          <a:latin typeface="Arial" charset="0"/>
                          <a:cs typeface="Arial" charset="0"/>
                        </a:defRPr>
                      </a:lvl5pPr>
                      <a:lvl6pPr marL="457200" eaLnBrk="0" fontAlgn="base" hangingPunct="0">
                        <a:spcBef>
                          <a:spcPct val="20000"/>
                        </a:spcBef>
                        <a:spcAft>
                          <a:spcPct val="0"/>
                        </a:spcAft>
                        <a:defRPr sz="1600">
                          <a:solidFill>
                            <a:schemeClr val="tx1"/>
                          </a:solidFill>
                          <a:latin typeface="Arial" charset="0"/>
                          <a:cs typeface="Arial" charset="0"/>
                        </a:defRPr>
                      </a:lvl6pPr>
                      <a:lvl7pPr marL="914400" eaLnBrk="0" fontAlgn="base" hangingPunct="0">
                        <a:spcBef>
                          <a:spcPct val="20000"/>
                        </a:spcBef>
                        <a:spcAft>
                          <a:spcPct val="0"/>
                        </a:spcAft>
                        <a:defRPr sz="1600">
                          <a:solidFill>
                            <a:schemeClr val="tx1"/>
                          </a:solidFill>
                          <a:latin typeface="Arial" charset="0"/>
                          <a:cs typeface="Arial" charset="0"/>
                        </a:defRPr>
                      </a:lvl7pPr>
                      <a:lvl8pPr marL="1371600" eaLnBrk="0" fontAlgn="base" hangingPunct="0">
                        <a:spcBef>
                          <a:spcPct val="20000"/>
                        </a:spcBef>
                        <a:spcAft>
                          <a:spcPct val="0"/>
                        </a:spcAft>
                        <a:defRPr sz="1600">
                          <a:solidFill>
                            <a:schemeClr val="tx1"/>
                          </a:solidFill>
                          <a:latin typeface="Arial" charset="0"/>
                          <a:cs typeface="Arial" charset="0"/>
                        </a:defRPr>
                      </a:lvl8pPr>
                      <a:lvl9pPr marL="1828800" eaLnBrk="0" fontAlgn="base" hangingPunct="0">
                        <a:spcBef>
                          <a:spcPct val="20000"/>
                        </a:spcBef>
                        <a:spcAft>
                          <a:spcPct val="0"/>
                        </a:spcAft>
                        <a:defRPr sz="16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Arial" charset="0"/>
                          <a:cs typeface="Arial" charset="0"/>
                        </a:rPr>
                        <a:t>cilk</a:t>
                      </a:r>
                      <a:endParaRPr kumimoji="0" lang="en-US" altLang="en-US" sz="2000" b="1" i="0" u="none" strike="noStrike" cap="none" normalizeH="0" baseline="0" dirty="0">
                        <a:ln>
                          <a:noFill/>
                        </a:ln>
                        <a:solidFill>
                          <a:schemeClr val="tx1"/>
                        </a:solidFill>
                        <a:effectLst/>
                        <a:latin typeface="Arial" charset="0"/>
                        <a:cs typeface="Arial" charset="0"/>
                      </a:endParaRPr>
                    </a:p>
                  </a:txBody>
                  <a:tcPr marL="110388" marR="1103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400">
                          <a:solidFill>
                            <a:schemeClr val="tx1"/>
                          </a:solidFill>
                          <a:latin typeface="Arial" charset="0"/>
                          <a:cs typeface="Arial" charset="0"/>
                        </a:defRPr>
                      </a:lvl1pPr>
                      <a:lvl2pPr marL="37931725" indent="-37474525" eaLnBrk="0" hangingPunct="0">
                        <a:spcBef>
                          <a:spcPct val="20000"/>
                        </a:spcBef>
                        <a:defRPr sz="2000">
                          <a:solidFill>
                            <a:schemeClr val="tx1"/>
                          </a:solidFill>
                          <a:latin typeface="Arial" charset="0"/>
                          <a:cs typeface="Arial" charset="0"/>
                        </a:defRPr>
                      </a:lvl2pPr>
                      <a:lvl3pPr eaLnBrk="0" hangingPunct="0">
                        <a:spcBef>
                          <a:spcPct val="20000"/>
                        </a:spcBef>
                        <a:defRPr>
                          <a:solidFill>
                            <a:schemeClr val="tx1"/>
                          </a:solidFill>
                          <a:latin typeface="Arial" charset="0"/>
                          <a:cs typeface="Arial" charset="0"/>
                        </a:defRPr>
                      </a:lvl3pPr>
                      <a:lvl4pPr eaLnBrk="0" hangingPunct="0">
                        <a:spcBef>
                          <a:spcPct val="20000"/>
                        </a:spcBef>
                        <a:defRPr sz="1600">
                          <a:solidFill>
                            <a:schemeClr val="tx1"/>
                          </a:solidFill>
                          <a:latin typeface="Arial" charset="0"/>
                          <a:cs typeface="Arial" charset="0"/>
                        </a:defRPr>
                      </a:lvl4pPr>
                      <a:lvl5pPr eaLnBrk="0" hangingPunct="0">
                        <a:spcBef>
                          <a:spcPct val="20000"/>
                        </a:spcBef>
                        <a:defRPr sz="1600">
                          <a:solidFill>
                            <a:schemeClr val="tx1"/>
                          </a:solidFill>
                          <a:latin typeface="Arial" charset="0"/>
                          <a:cs typeface="Arial" charset="0"/>
                        </a:defRPr>
                      </a:lvl5pPr>
                      <a:lvl6pPr marL="457200" eaLnBrk="0" fontAlgn="base" hangingPunct="0">
                        <a:spcBef>
                          <a:spcPct val="20000"/>
                        </a:spcBef>
                        <a:spcAft>
                          <a:spcPct val="0"/>
                        </a:spcAft>
                        <a:defRPr sz="1600">
                          <a:solidFill>
                            <a:schemeClr val="tx1"/>
                          </a:solidFill>
                          <a:latin typeface="Arial" charset="0"/>
                          <a:cs typeface="Arial" charset="0"/>
                        </a:defRPr>
                      </a:lvl6pPr>
                      <a:lvl7pPr marL="914400" eaLnBrk="0" fontAlgn="base" hangingPunct="0">
                        <a:spcBef>
                          <a:spcPct val="20000"/>
                        </a:spcBef>
                        <a:spcAft>
                          <a:spcPct val="0"/>
                        </a:spcAft>
                        <a:defRPr sz="1600">
                          <a:solidFill>
                            <a:schemeClr val="tx1"/>
                          </a:solidFill>
                          <a:latin typeface="Arial" charset="0"/>
                          <a:cs typeface="Arial" charset="0"/>
                        </a:defRPr>
                      </a:lvl7pPr>
                      <a:lvl8pPr marL="1371600" eaLnBrk="0" fontAlgn="base" hangingPunct="0">
                        <a:spcBef>
                          <a:spcPct val="20000"/>
                        </a:spcBef>
                        <a:spcAft>
                          <a:spcPct val="0"/>
                        </a:spcAft>
                        <a:defRPr sz="1600">
                          <a:solidFill>
                            <a:schemeClr val="tx1"/>
                          </a:solidFill>
                          <a:latin typeface="Arial" charset="0"/>
                          <a:cs typeface="Arial" charset="0"/>
                        </a:defRPr>
                      </a:lvl8pPr>
                      <a:lvl9pPr marL="1828800" eaLnBrk="0" fontAlgn="base" hangingPunct="0">
                        <a:spcBef>
                          <a:spcPct val="20000"/>
                        </a:spcBef>
                        <a:spcAft>
                          <a:spcPct val="0"/>
                        </a:spcAft>
                        <a:defRPr sz="16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cs typeface="Arial" charset="0"/>
                        </a:rPr>
                        <a:t>Marks a function as a “cilk” function that can be spawned</a:t>
                      </a:r>
                    </a:p>
                  </a:txBody>
                  <a:tcPr marL="110388" marR="1103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546100">
                <a:tc>
                  <a:txBody>
                    <a:bodyPr/>
                    <a:lstStyle>
                      <a:lvl1pPr eaLnBrk="0" hangingPunct="0">
                        <a:spcBef>
                          <a:spcPct val="20000"/>
                        </a:spcBef>
                        <a:defRPr sz="2400">
                          <a:solidFill>
                            <a:schemeClr val="tx1"/>
                          </a:solidFill>
                          <a:latin typeface="Arial" charset="0"/>
                          <a:cs typeface="Arial" charset="0"/>
                        </a:defRPr>
                      </a:lvl1pPr>
                      <a:lvl2pPr marL="37931725" indent="-37474525" eaLnBrk="0" hangingPunct="0">
                        <a:spcBef>
                          <a:spcPct val="20000"/>
                        </a:spcBef>
                        <a:defRPr sz="2000">
                          <a:solidFill>
                            <a:schemeClr val="tx1"/>
                          </a:solidFill>
                          <a:latin typeface="Arial" charset="0"/>
                          <a:cs typeface="Arial" charset="0"/>
                        </a:defRPr>
                      </a:lvl2pPr>
                      <a:lvl3pPr eaLnBrk="0" hangingPunct="0">
                        <a:spcBef>
                          <a:spcPct val="20000"/>
                        </a:spcBef>
                        <a:defRPr>
                          <a:solidFill>
                            <a:schemeClr val="tx1"/>
                          </a:solidFill>
                          <a:latin typeface="Arial" charset="0"/>
                          <a:cs typeface="Arial" charset="0"/>
                        </a:defRPr>
                      </a:lvl3pPr>
                      <a:lvl4pPr eaLnBrk="0" hangingPunct="0">
                        <a:spcBef>
                          <a:spcPct val="20000"/>
                        </a:spcBef>
                        <a:defRPr sz="1600">
                          <a:solidFill>
                            <a:schemeClr val="tx1"/>
                          </a:solidFill>
                          <a:latin typeface="Arial" charset="0"/>
                          <a:cs typeface="Arial" charset="0"/>
                        </a:defRPr>
                      </a:lvl4pPr>
                      <a:lvl5pPr eaLnBrk="0" hangingPunct="0">
                        <a:spcBef>
                          <a:spcPct val="20000"/>
                        </a:spcBef>
                        <a:defRPr sz="1600">
                          <a:solidFill>
                            <a:schemeClr val="tx1"/>
                          </a:solidFill>
                          <a:latin typeface="Arial" charset="0"/>
                          <a:cs typeface="Arial" charset="0"/>
                        </a:defRPr>
                      </a:lvl5pPr>
                      <a:lvl6pPr marL="457200" eaLnBrk="0" fontAlgn="base" hangingPunct="0">
                        <a:spcBef>
                          <a:spcPct val="20000"/>
                        </a:spcBef>
                        <a:spcAft>
                          <a:spcPct val="0"/>
                        </a:spcAft>
                        <a:defRPr sz="1600">
                          <a:solidFill>
                            <a:schemeClr val="tx1"/>
                          </a:solidFill>
                          <a:latin typeface="Arial" charset="0"/>
                          <a:cs typeface="Arial" charset="0"/>
                        </a:defRPr>
                      </a:lvl6pPr>
                      <a:lvl7pPr marL="914400" eaLnBrk="0" fontAlgn="base" hangingPunct="0">
                        <a:spcBef>
                          <a:spcPct val="20000"/>
                        </a:spcBef>
                        <a:spcAft>
                          <a:spcPct val="0"/>
                        </a:spcAft>
                        <a:defRPr sz="1600">
                          <a:solidFill>
                            <a:schemeClr val="tx1"/>
                          </a:solidFill>
                          <a:latin typeface="Arial" charset="0"/>
                          <a:cs typeface="Arial" charset="0"/>
                        </a:defRPr>
                      </a:lvl7pPr>
                      <a:lvl8pPr marL="1371600" eaLnBrk="0" fontAlgn="base" hangingPunct="0">
                        <a:spcBef>
                          <a:spcPct val="20000"/>
                        </a:spcBef>
                        <a:spcAft>
                          <a:spcPct val="0"/>
                        </a:spcAft>
                        <a:defRPr sz="1600">
                          <a:solidFill>
                            <a:schemeClr val="tx1"/>
                          </a:solidFill>
                          <a:latin typeface="Arial" charset="0"/>
                          <a:cs typeface="Arial" charset="0"/>
                        </a:defRPr>
                      </a:lvl8pPr>
                      <a:lvl9pPr marL="1828800" eaLnBrk="0" fontAlgn="base" hangingPunct="0">
                        <a:spcBef>
                          <a:spcPct val="20000"/>
                        </a:spcBef>
                        <a:spcAft>
                          <a:spcPct val="0"/>
                        </a:spcAft>
                        <a:defRPr sz="16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cs typeface="Arial" charset="0"/>
                        </a:rPr>
                        <a:t>spawn</a:t>
                      </a:r>
                    </a:p>
                  </a:txBody>
                  <a:tcPr marL="110388" marR="1103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400">
                          <a:solidFill>
                            <a:schemeClr val="tx1"/>
                          </a:solidFill>
                          <a:latin typeface="Arial" charset="0"/>
                          <a:cs typeface="Arial" charset="0"/>
                        </a:defRPr>
                      </a:lvl1pPr>
                      <a:lvl2pPr marL="37931725" indent="-37474525" eaLnBrk="0" hangingPunct="0">
                        <a:spcBef>
                          <a:spcPct val="20000"/>
                        </a:spcBef>
                        <a:defRPr sz="2000">
                          <a:solidFill>
                            <a:schemeClr val="tx1"/>
                          </a:solidFill>
                          <a:latin typeface="Arial" charset="0"/>
                          <a:cs typeface="Arial" charset="0"/>
                        </a:defRPr>
                      </a:lvl2pPr>
                      <a:lvl3pPr eaLnBrk="0" hangingPunct="0">
                        <a:spcBef>
                          <a:spcPct val="20000"/>
                        </a:spcBef>
                        <a:defRPr>
                          <a:solidFill>
                            <a:schemeClr val="tx1"/>
                          </a:solidFill>
                          <a:latin typeface="Arial" charset="0"/>
                          <a:cs typeface="Arial" charset="0"/>
                        </a:defRPr>
                      </a:lvl3pPr>
                      <a:lvl4pPr eaLnBrk="0" hangingPunct="0">
                        <a:spcBef>
                          <a:spcPct val="20000"/>
                        </a:spcBef>
                        <a:defRPr sz="1600">
                          <a:solidFill>
                            <a:schemeClr val="tx1"/>
                          </a:solidFill>
                          <a:latin typeface="Arial" charset="0"/>
                          <a:cs typeface="Arial" charset="0"/>
                        </a:defRPr>
                      </a:lvl4pPr>
                      <a:lvl5pPr eaLnBrk="0" hangingPunct="0">
                        <a:spcBef>
                          <a:spcPct val="20000"/>
                        </a:spcBef>
                        <a:defRPr sz="1600">
                          <a:solidFill>
                            <a:schemeClr val="tx1"/>
                          </a:solidFill>
                          <a:latin typeface="Arial" charset="0"/>
                          <a:cs typeface="Arial" charset="0"/>
                        </a:defRPr>
                      </a:lvl5pPr>
                      <a:lvl6pPr marL="457200" eaLnBrk="0" fontAlgn="base" hangingPunct="0">
                        <a:spcBef>
                          <a:spcPct val="20000"/>
                        </a:spcBef>
                        <a:spcAft>
                          <a:spcPct val="0"/>
                        </a:spcAft>
                        <a:defRPr sz="1600">
                          <a:solidFill>
                            <a:schemeClr val="tx1"/>
                          </a:solidFill>
                          <a:latin typeface="Arial" charset="0"/>
                          <a:cs typeface="Arial" charset="0"/>
                        </a:defRPr>
                      </a:lvl6pPr>
                      <a:lvl7pPr marL="914400" eaLnBrk="0" fontAlgn="base" hangingPunct="0">
                        <a:spcBef>
                          <a:spcPct val="20000"/>
                        </a:spcBef>
                        <a:spcAft>
                          <a:spcPct val="0"/>
                        </a:spcAft>
                        <a:defRPr sz="1600">
                          <a:solidFill>
                            <a:schemeClr val="tx1"/>
                          </a:solidFill>
                          <a:latin typeface="Arial" charset="0"/>
                          <a:cs typeface="Arial" charset="0"/>
                        </a:defRPr>
                      </a:lvl7pPr>
                      <a:lvl8pPr marL="1371600" eaLnBrk="0" fontAlgn="base" hangingPunct="0">
                        <a:spcBef>
                          <a:spcPct val="20000"/>
                        </a:spcBef>
                        <a:spcAft>
                          <a:spcPct val="0"/>
                        </a:spcAft>
                        <a:defRPr sz="1600">
                          <a:solidFill>
                            <a:schemeClr val="tx1"/>
                          </a:solidFill>
                          <a:latin typeface="Arial" charset="0"/>
                          <a:cs typeface="Arial" charset="0"/>
                        </a:defRPr>
                      </a:lvl8pPr>
                      <a:lvl9pPr marL="1828800" eaLnBrk="0" fontAlgn="base" hangingPunct="0">
                        <a:spcBef>
                          <a:spcPct val="20000"/>
                        </a:spcBef>
                        <a:spcAft>
                          <a:spcPct val="0"/>
                        </a:spcAft>
                        <a:defRPr sz="16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cs typeface="Arial" charset="0"/>
                        </a:rPr>
                        <a:t>Spawns a cilk function … only 2 to 5 times the cost of a regular function call</a:t>
                      </a:r>
                    </a:p>
                  </a:txBody>
                  <a:tcPr marL="110388" marR="1103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544513">
                <a:tc>
                  <a:txBody>
                    <a:bodyPr/>
                    <a:lstStyle>
                      <a:lvl1pPr eaLnBrk="0" hangingPunct="0">
                        <a:spcBef>
                          <a:spcPct val="20000"/>
                        </a:spcBef>
                        <a:defRPr sz="2400">
                          <a:solidFill>
                            <a:schemeClr val="tx1"/>
                          </a:solidFill>
                          <a:latin typeface="Arial" charset="0"/>
                          <a:cs typeface="Arial" charset="0"/>
                        </a:defRPr>
                      </a:lvl1pPr>
                      <a:lvl2pPr marL="37931725" indent="-37474525" eaLnBrk="0" hangingPunct="0">
                        <a:spcBef>
                          <a:spcPct val="20000"/>
                        </a:spcBef>
                        <a:defRPr sz="2000">
                          <a:solidFill>
                            <a:schemeClr val="tx1"/>
                          </a:solidFill>
                          <a:latin typeface="Arial" charset="0"/>
                          <a:cs typeface="Arial" charset="0"/>
                        </a:defRPr>
                      </a:lvl2pPr>
                      <a:lvl3pPr eaLnBrk="0" hangingPunct="0">
                        <a:spcBef>
                          <a:spcPct val="20000"/>
                        </a:spcBef>
                        <a:defRPr>
                          <a:solidFill>
                            <a:schemeClr val="tx1"/>
                          </a:solidFill>
                          <a:latin typeface="Arial" charset="0"/>
                          <a:cs typeface="Arial" charset="0"/>
                        </a:defRPr>
                      </a:lvl3pPr>
                      <a:lvl4pPr eaLnBrk="0" hangingPunct="0">
                        <a:spcBef>
                          <a:spcPct val="20000"/>
                        </a:spcBef>
                        <a:defRPr sz="1600">
                          <a:solidFill>
                            <a:schemeClr val="tx1"/>
                          </a:solidFill>
                          <a:latin typeface="Arial" charset="0"/>
                          <a:cs typeface="Arial" charset="0"/>
                        </a:defRPr>
                      </a:lvl4pPr>
                      <a:lvl5pPr eaLnBrk="0" hangingPunct="0">
                        <a:spcBef>
                          <a:spcPct val="20000"/>
                        </a:spcBef>
                        <a:defRPr sz="1600">
                          <a:solidFill>
                            <a:schemeClr val="tx1"/>
                          </a:solidFill>
                          <a:latin typeface="Arial" charset="0"/>
                          <a:cs typeface="Arial" charset="0"/>
                        </a:defRPr>
                      </a:lvl5pPr>
                      <a:lvl6pPr marL="457200" eaLnBrk="0" fontAlgn="base" hangingPunct="0">
                        <a:spcBef>
                          <a:spcPct val="20000"/>
                        </a:spcBef>
                        <a:spcAft>
                          <a:spcPct val="0"/>
                        </a:spcAft>
                        <a:defRPr sz="1600">
                          <a:solidFill>
                            <a:schemeClr val="tx1"/>
                          </a:solidFill>
                          <a:latin typeface="Arial" charset="0"/>
                          <a:cs typeface="Arial" charset="0"/>
                        </a:defRPr>
                      </a:lvl6pPr>
                      <a:lvl7pPr marL="914400" eaLnBrk="0" fontAlgn="base" hangingPunct="0">
                        <a:spcBef>
                          <a:spcPct val="20000"/>
                        </a:spcBef>
                        <a:spcAft>
                          <a:spcPct val="0"/>
                        </a:spcAft>
                        <a:defRPr sz="1600">
                          <a:solidFill>
                            <a:schemeClr val="tx1"/>
                          </a:solidFill>
                          <a:latin typeface="Arial" charset="0"/>
                          <a:cs typeface="Arial" charset="0"/>
                        </a:defRPr>
                      </a:lvl7pPr>
                      <a:lvl8pPr marL="1371600" eaLnBrk="0" fontAlgn="base" hangingPunct="0">
                        <a:spcBef>
                          <a:spcPct val="20000"/>
                        </a:spcBef>
                        <a:spcAft>
                          <a:spcPct val="0"/>
                        </a:spcAft>
                        <a:defRPr sz="1600">
                          <a:solidFill>
                            <a:schemeClr val="tx1"/>
                          </a:solidFill>
                          <a:latin typeface="Arial" charset="0"/>
                          <a:cs typeface="Arial" charset="0"/>
                        </a:defRPr>
                      </a:lvl8pPr>
                      <a:lvl9pPr marL="1828800" eaLnBrk="0" fontAlgn="base" hangingPunct="0">
                        <a:spcBef>
                          <a:spcPct val="20000"/>
                        </a:spcBef>
                        <a:spcAft>
                          <a:spcPct val="0"/>
                        </a:spcAft>
                        <a:defRPr sz="16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cs typeface="Arial" charset="0"/>
                        </a:rPr>
                        <a:t>sync</a:t>
                      </a:r>
                    </a:p>
                  </a:txBody>
                  <a:tcPr marL="110388" marR="1103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400">
                          <a:solidFill>
                            <a:schemeClr val="tx1"/>
                          </a:solidFill>
                          <a:latin typeface="Arial" charset="0"/>
                          <a:cs typeface="Arial" charset="0"/>
                        </a:defRPr>
                      </a:lvl1pPr>
                      <a:lvl2pPr marL="37931725" indent="-37474525" eaLnBrk="0" hangingPunct="0">
                        <a:spcBef>
                          <a:spcPct val="20000"/>
                        </a:spcBef>
                        <a:defRPr sz="2000">
                          <a:solidFill>
                            <a:schemeClr val="tx1"/>
                          </a:solidFill>
                          <a:latin typeface="Arial" charset="0"/>
                          <a:cs typeface="Arial" charset="0"/>
                        </a:defRPr>
                      </a:lvl2pPr>
                      <a:lvl3pPr eaLnBrk="0" hangingPunct="0">
                        <a:spcBef>
                          <a:spcPct val="20000"/>
                        </a:spcBef>
                        <a:defRPr>
                          <a:solidFill>
                            <a:schemeClr val="tx1"/>
                          </a:solidFill>
                          <a:latin typeface="Arial" charset="0"/>
                          <a:cs typeface="Arial" charset="0"/>
                        </a:defRPr>
                      </a:lvl3pPr>
                      <a:lvl4pPr eaLnBrk="0" hangingPunct="0">
                        <a:spcBef>
                          <a:spcPct val="20000"/>
                        </a:spcBef>
                        <a:defRPr sz="1600">
                          <a:solidFill>
                            <a:schemeClr val="tx1"/>
                          </a:solidFill>
                          <a:latin typeface="Arial" charset="0"/>
                          <a:cs typeface="Arial" charset="0"/>
                        </a:defRPr>
                      </a:lvl4pPr>
                      <a:lvl5pPr eaLnBrk="0" hangingPunct="0">
                        <a:spcBef>
                          <a:spcPct val="20000"/>
                        </a:spcBef>
                        <a:defRPr sz="1600">
                          <a:solidFill>
                            <a:schemeClr val="tx1"/>
                          </a:solidFill>
                          <a:latin typeface="Arial" charset="0"/>
                          <a:cs typeface="Arial" charset="0"/>
                        </a:defRPr>
                      </a:lvl5pPr>
                      <a:lvl6pPr marL="457200" eaLnBrk="0" fontAlgn="base" hangingPunct="0">
                        <a:spcBef>
                          <a:spcPct val="20000"/>
                        </a:spcBef>
                        <a:spcAft>
                          <a:spcPct val="0"/>
                        </a:spcAft>
                        <a:defRPr sz="1600">
                          <a:solidFill>
                            <a:schemeClr val="tx1"/>
                          </a:solidFill>
                          <a:latin typeface="Arial" charset="0"/>
                          <a:cs typeface="Arial" charset="0"/>
                        </a:defRPr>
                      </a:lvl6pPr>
                      <a:lvl7pPr marL="914400" eaLnBrk="0" fontAlgn="base" hangingPunct="0">
                        <a:spcBef>
                          <a:spcPct val="20000"/>
                        </a:spcBef>
                        <a:spcAft>
                          <a:spcPct val="0"/>
                        </a:spcAft>
                        <a:defRPr sz="1600">
                          <a:solidFill>
                            <a:schemeClr val="tx1"/>
                          </a:solidFill>
                          <a:latin typeface="Arial" charset="0"/>
                          <a:cs typeface="Arial" charset="0"/>
                        </a:defRPr>
                      </a:lvl7pPr>
                      <a:lvl8pPr marL="1371600" eaLnBrk="0" fontAlgn="base" hangingPunct="0">
                        <a:spcBef>
                          <a:spcPct val="20000"/>
                        </a:spcBef>
                        <a:spcAft>
                          <a:spcPct val="0"/>
                        </a:spcAft>
                        <a:defRPr sz="1600">
                          <a:solidFill>
                            <a:schemeClr val="tx1"/>
                          </a:solidFill>
                          <a:latin typeface="Arial" charset="0"/>
                          <a:cs typeface="Arial" charset="0"/>
                        </a:defRPr>
                      </a:lvl8pPr>
                      <a:lvl9pPr marL="1828800" eaLnBrk="0" fontAlgn="base" hangingPunct="0">
                        <a:spcBef>
                          <a:spcPct val="20000"/>
                        </a:spcBef>
                        <a:spcAft>
                          <a:spcPct val="0"/>
                        </a:spcAft>
                        <a:defRPr sz="16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charset="0"/>
                          <a:cs typeface="Arial" charset="0"/>
                        </a:rPr>
                        <a:t>Wait until immediate children spawned functions return</a:t>
                      </a:r>
                    </a:p>
                  </a:txBody>
                  <a:tcPr marL="110388" marR="1103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bl>
          </a:graphicData>
        </a:graphic>
      </p:graphicFrame>
      <p:graphicFrame>
        <p:nvGraphicFramePr>
          <p:cNvPr id="5" name="Group 34">
            <a:extLst>
              <a:ext uri="{FF2B5EF4-FFF2-40B4-BE49-F238E27FC236}">
                <a16:creationId xmlns:a16="http://schemas.microsoft.com/office/drawing/2014/main" id="{8C364717-5E9B-41C2-BB61-EB5D5B911BE0}"/>
              </a:ext>
            </a:extLst>
          </p:cNvPr>
          <p:cNvGraphicFramePr>
            <a:graphicFrameLocks/>
          </p:cNvGraphicFramePr>
          <p:nvPr>
            <p:extLst>
              <p:ext uri="{D42A27DB-BD31-4B8C-83A1-F6EECF244321}">
                <p14:modId xmlns:p14="http://schemas.microsoft.com/office/powerpoint/2010/main" val="440810326"/>
              </p:ext>
            </p:extLst>
          </p:nvPr>
        </p:nvGraphicFramePr>
        <p:xfrm>
          <a:off x="1178337" y="5078043"/>
          <a:ext cx="10515600" cy="1368426"/>
        </p:xfrm>
        <a:graphic>
          <a:graphicData uri="http://schemas.openxmlformats.org/drawingml/2006/table">
            <a:tbl>
              <a:tblPr/>
              <a:tblGrid>
                <a:gridCol w="1840183">
                  <a:extLst>
                    <a:ext uri="{9D8B030D-6E8A-4147-A177-3AD203B41FA5}">
                      <a16:colId xmlns:a16="http://schemas.microsoft.com/office/drawing/2014/main" val="20000"/>
                    </a:ext>
                  </a:extLst>
                </a:gridCol>
                <a:gridCol w="8675417">
                  <a:extLst>
                    <a:ext uri="{9D8B030D-6E8A-4147-A177-3AD203B41FA5}">
                      <a16:colId xmlns:a16="http://schemas.microsoft.com/office/drawing/2014/main" val="20001"/>
                    </a:ext>
                  </a:extLst>
                </a:gridCol>
              </a:tblGrid>
              <a:tr h="455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Arial" charset="0"/>
                          <a:cs typeface="Arial" charset="0"/>
                        </a:rPr>
                        <a:t>inlet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ea typeface="Arial" charset="0"/>
                          <a:cs typeface="Arial" charset="0"/>
                        </a:rPr>
                        <a:t>Define a function to handle return values from a cilk task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ea typeface="Arial" charset="0"/>
                          <a:cs typeface="Arial" charset="0"/>
                        </a:rPr>
                        <a:t>cilk_fence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Arial" charset="0"/>
                          <a:cs typeface="Arial" charset="0"/>
                        </a:rPr>
                        <a:t>A portable memory fence.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455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Arial" charset="0"/>
                          <a:cs typeface="Arial" charset="0"/>
                        </a:rPr>
                        <a:t>abort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Arial" charset="0"/>
                          <a:cs typeface="Arial" charset="0"/>
                        </a:rPr>
                        <a:t>Terminate all currently existing spawned tasks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bl>
          </a:graphicData>
        </a:graphic>
      </p:graphicFrame>
      <p:sp>
        <p:nvSpPr>
          <p:cNvPr id="6" name="灯片编号占位符 5">
            <a:extLst>
              <a:ext uri="{FF2B5EF4-FFF2-40B4-BE49-F238E27FC236}">
                <a16:creationId xmlns:a16="http://schemas.microsoft.com/office/drawing/2014/main" id="{E5479600-37C5-402D-8F3F-B848852409D9}"/>
              </a:ext>
            </a:extLst>
          </p:cNvPr>
          <p:cNvSpPr>
            <a:spLocks noGrp="1"/>
          </p:cNvSpPr>
          <p:nvPr>
            <p:ph type="sldNum" sz="quarter" idx="12"/>
          </p:nvPr>
        </p:nvSpPr>
        <p:spPr/>
        <p:txBody>
          <a:bodyPr/>
          <a:lstStyle/>
          <a:p>
            <a:fld id="{838759A6-4310-42B8-8FEF-8113EE3D32AF}" type="slidenum">
              <a:rPr lang="zh-CN" altLang="en-US" smtClean="0"/>
              <a:t>31</a:t>
            </a:fld>
            <a:endParaRPr lang="zh-CN" altLang="en-US"/>
          </a:p>
        </p:txBody>
      </p:sp>
    </p:spTree>
    <p:extLst>
      <p:ext uri="{BB962C8B-B14F-4D97-AF65-F5344CB8AC3E}">
        <p14:creationId xmlns:p14="http://schemas.microsoft.com/office/powerpoint/2010/main" val="19810241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6" name="Rectangle 2"/>
          <p:cNvSpPr>
            <a:spLocks noGrp="1" noChangeArrowheads="1"/>
          </p:cNvSpPr>
          <p:nvPr>
            <p:ph type="title"/>
          </p:nvPr>
        </p:nvSpPr>
        <p:spPr/>
        <p:txBody>
          <a:bodyPr/>
          <a:lstStyle/>
          <a:p>
            <a:pPr eaLnBrk="1" hangingPunct="1"/>
            <a:r>
              <a:rPr lang="en-US" altLang="en-US" dirty="0" err="1"/>
              <a:t>Cilk</a:t>
            </a:r>
            <a:r>
              <a:rPr lang="zh-CN" altLang="en-US" dirty="0"/>
              <a:t>的核心是递归</a:t>
            </a:r>
            <a:endParaRPr lang="en-US" altLang="en-US" dirty="0"/>
          </a:p>
        </p:txBody>
      </p:sp>
      <p:sp>
        <p:nvSpPr>
          <p:cNvPr id="2" name="内容占位符 1"/>
          <p:cNvSpPr>
            <a:spLocks noGrp="1"/>
          </p:cNvSpPr>
          <p:nvPr>
            <p:ph sz="quarter" idx="1"/>
          </p:nvPr>
        </p:nvSpPr>
        <p:spPr/>
        <p:txBody>
          <a:bodyPr/>
          <a:lstStyle/>
          <a:p>
            <a:pPr>
              <a:lnSpc>
                <a:spcPct val="100000"/>
              </a:lnSpc>
            </a:pPr>
            <a:r>
              <a:rPr lang="en-US" altLang="zh-CN" dirty="0" err="1"/>
              <a:t>Cilk</a:t>
            </a:r>
            <a:r>
              <a:rPr lang="en-US" altLang="zh-CN" dirty="0"/>
              <a:t> </a:t>
            </a:r>
            <a:r>
              <a:rPr lang="en-US" altLang="zh-CN" i="1" dirty="0">
                <a:solidFill>
                  <a:srgbClr val="C80000"/>
                </a:solidFill>
              </a:rPr>
              <a:t>program</a:t>
            </a:r>
            <a:r>
              <a:rPr lang="en-US" altLang="zh-CN" dirty="0"/>
              <a:t> </a:t>
            </a:r>
            <a:r>
              <a:rPr lang="zh-CN" altLang="en-US" dirty="0"/>
              <a:t>是一组</a:t>
            </a:r>
            <a:r>
              <a:rPr lang="en-US" altLang="zh-CN" dirty="0"/>
              <a:t> </a:t>
            </a:r>
            <a:r>
              <a:rPr lang="en-US" altLang="zh-CN" dirty="0">
                <a:solidFill>
                  <a:srgbClr val="C80000"/>
                </a:solidFill>
              </a:rPr>
              <a:t>procedures</a:t>
            </a:r>
          </a:p>
          <a:p>
            <a:pPr>
              <a:lnSpc>
                <a:spcPct val="100000"/>
              </a:lnSpc>
            </a:pPr>
            <a:r>
              <a:rPr lang="en-US" altLang="zh-CN" i="1" dirty="0">
                <a:solidFill>
                  <a:srgbClr val="C80000"/>
                </a:solidFill>
              </a:rPr>
              <a:t>procedure</a:t>
            </a:r>
            <a:r>
              <a:rPr lang="en-US" altLang="zh-CN" dirty="0">
                <a:solidFill>
                  <a:srgbClr val="C80000"/>
                </a:solidFill>
              </a:rPr>
              <a:t> </a:t>
            </a:r>
            <a:r>
              <a:rPr lang="zh-CN" altLang="en-US" dirty="0"/>
              <a:t>是一系列</a:t>
            </a:r>
            <a:r>
              <a:rPr lang="en-US" altLang="zh-CN" dirty="0"/>
              <a:t> </a:t>
            </a:r>
            <a:r>
              <a:rPr lang="en-US" altLang="zh-CN" dirty="0">
                <a:solidFill>
                  <a:srgbClr val="C80000"/>
                </a:solidFill>
              </a:rPr>
              <a:t>threads</a:t>
            </a:r>
            <a:endParaRPr lang="en-US" altLang="en-US" dirty="0"/>
          </a:p>
          <a:p>
            <a:pPr>
              <a:lnSpc>
                <a:spcPct val="100000"/>
              </a:lnSpc>
            </a:pPr>
            <a:r>
              <a:rPr lang="en-US" altLang="en-US" dirty="0" err="1"/>
              <a:t>Cilk</a:t>
            </a:r>
            <a:r>
              <a:rPr lang="en-US" altLang="en-US" dirty="0"/>
              <a:t> </a:t>
            </a:r>
            <a:r>
              <a:rPr lang="zh-CN" altLang="en-US" dirty="0"/>
              <a:t>中派生新任务非常方便</a:t>
            </a:r>
            <a:r>
              <a:rPr lang="en-US" altLang="en-US" dirty="0"/>
              <a:t>.</a:t>
            </a:r>
          </a:p>
          <a:p>
            <a:pPr>
              <a:lnSpc>
                <a:spcPct val="100000"/>
              </a:lnSpc>
            </a:pPr>
            <a:r>
              <a:rPr lang="zh-CN" altLang="en-US" dirty="0"/>
              <a:t>不是采用循环，而是递归地产生很多任务</a:t>
            </a:r>
            <a:r>
              <a:rPr lang="en-US" altLang="en-US" dirty="0"/>
              <a:t>.</a:t>
            </a:r>
          </a:p>
          <a:p>
            <a:pPr>
              <a:lnSpc>
                <a:spcPct val="100000"/>
              </a:lnSpc>
            </a:pPr>
            <a:r>
              <a:rPr lang="zh-CN" altLang="en-US" dirty="0"/>
              <a:t>创建任务嵌套队列，调度器采用</a:t>
            </a:r>
            <a:r>
              <a:rPr lang="en-US" altLang="en-US" dirty="0"/>
              <a:t>work stealing</a:t>
            </a:r>
            <a:r>
              <a:rPr lang="zh-CN" altLang="en-US" dirty="0"/>
              <a:t>确保所有的核都忙</a:t>
            </a:r>
            <a:endParaRPr lang="en-US" altLang="en-US" dirty="0"/>
          </a:p>
          <a:p>
            <a:endParaRPr lang="zh-CN" altLang="en-US" dirty="0"/>
          </a:p>
        </p:txBody>
      </p:sp>
      <p:sp>
        <p:nvSpPr>
          <p:cNvPr id="162820" name="Text Box 4"/>
          <p:cNvSpPr txBox="1">
            <a:spLocks noChangeArrowheads="1"/>
          </p:cNvSpPr>
          <p:nvPr/>
        </p:nvSpPr>
        <p:spPr bwMode="auto">
          <a:xfrm>
            <a:off x="2343514" y="4616449"/>
            <a:ext cx="7150100" cy="1563688"/>
          </a:xfrm>
          <a:prstGeom prst="rect">
            <a:avLst/>
          </a:prstGeom>
          <a:solidFill>
            <a:srgbClr val="FFFFCD"/>
          </a:solidFill>
          <a:ln w="9525">
            <a:solidFill>
              <a:schemeClr val="tx1"/>
            </a:solidFill>
            <a:miter lim="800000"/>
            <a:headEnd/>
            <a:tailEnd/>
          </a:ln>
          <a:effectLst>
            <a:outerShdw blurRad="63500" dist="107763" dir="2700000" algn="ctr" rotWithShape="0">
              <a:schemeClr val="bg2">
                <a:alpha val="50000"/>
              </a:schemeClr>
            </a:outerShdw>
          </a:effectLst>
        </p:spPr>
        <p:txBody>
          <a:bodyPr>
            <a:spAutoFit/>
          </a:bodyPr>
          <a:lstStyle/>
          <a:p>
            <a:pPr algn="ctr" eaLnBrk="0" hangingPunct="0">
              <a:spcBef>
                <a:spcPct val="50000"/>
              </a:spcBef>
              <a:defRPr/>
            </a:pPr>
            <a:r>
              <a:rPr lang="en-US" sz="3200">
                <a:effectLst>
                  <a:outerShdw blurRad="38100" dist="38100" dir="2700000" algn="tl">
                    <a:srgbClr val="FFFFFF"/>
                  </a:outerShdw>
                </a:effectLst>
                <a:latin typeface="Times" charset="0"/>
              </a:rPr>
              <a:t>With Cilk, the programmer worries about expressing concurrency, not the details of how it is implemented</a:t>
            </a:r>
          </a:p>
        </p:txBody>
      </p:sp>
      <p:sp>
        <p:nvSpPr>
          <p:cNvPr id="3" name="灯片编号占位符 2">
            <a:extLst>
              <a:ext uri="{FF2B5EF4-FFF2-40B4-BE49-F238E27FC236}">
                <a16:creationId xmlns:a16="http://schemas.microsoft.com/office/drawing/2014/main" id="{7FA57BF1-93FF-430C-84D7-802511C9CC59}"/>
              </a:ext>
            </a:extLst>
          </p:cNvPr>
          <p:cNvSpPr>
            <a:spLocks noGrp="1"/>
          </p:cNvSpPr>
          <p:nvPr>
            <p:ph type="sldNum" sz="quarter" idx="12"/>
          </p:nvPr>
        </p:nvSpPr>
        <p:spPr/>
        <p:txBody>
          <a:bodyPr/>
          <a:lstStyle/>
          <a:p>
            <a:fld id="{838759A6-4310-42B8-8FEF-8113EE3D32AF}" type="slidenum">
              <a:rPr lang="zh-CN" altLang="en-US" smtClean="0"/>
              <a:t>32</a:t>
            </a:fld>
            <a:endParaRPr lang="zh-CN" altLang="en-US"/>
          </a:p>
        </p:txBody>
      </p:sp>
    </p:spTree>
    <p:extLst>
      <p:ext uri="{BB962C8B-B14F-4D97-AF65-F5344CB8AC3E}">
        <p14:creationId xmlns:p14="http://schemas.microsoft.com/office/powerpoint/2010/main" val="130251978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r>
              <a:rPr lang="en-US" dirty="0"/>
              <a:t>Fibonacci </a:t>
            </a:r>
            <a:r>
              <a:rPr lang="en-US" altLang="zh-CN" dirty="0"/>
              <a:t>– an example</a:t>
            </a:r>
            <a:endParaRPr lang="en-US" dirty="0"/>
          </a:p>
        </p:txBody>
      </p:sp>
      <p:grpSp>
        <p:nvGrpSpPr>
          <p:cNvPr id="11280" name="Group 16"/>
          <p:cNvGrpSpPr>
            <a:grpSpLocks/>
          </p:cNvGrpSpPr>
          <p:nvPr/>
        </p:nvGrpSpPr>
        <p:grpSpPr bwMode="auto">
          <a:xfrm>
            <a:off x="1311275" y="1550074"/>
            <a:ext cx="9013825" cy="4056063"/>
            <a:chOff x="-110" y="480"/>
            <a:chExt cx="5678" cy="2555"/>
          </a:xfrm>
        </p:grpSpPr>
        <p:sp>
          <p:nvSpPr>
            <p:cNvPr id="11269" name="Rectangle 5"/>
            <p:cNvSpPr>
              <a:spLocks noChangeArrowheads="1"/>
            </p:cNvSpPr>
            <p:nvPr/>
          </p:nvSpPr>
          <p:spPr bwMode="auto">
            <a:xfrm>
              <a:off x="-110" y="480"/>
              <a:ext cx="2928" cy="1745"/>
            </a:xfrm>
            <a:prstGeom prst="rect">
              <a:avLst/>
            </a:prstGeom>
            <a:solidFill>
              <a:srgbClr val="FFFFCC"/>
            </a:solidFill>
            <a:ln w="6350">
              <a:solidFill>
                <a:schemeClr val="folHlink"/>
              </a:solidFill>
              <a:miter lim="800000"/>
              <a:headEnd/>
              <a:tailEnd/>
            </a:ln>
            <a:effectLst>
              <a:outerShdw dist="107763" dir="2700000" algn="ctr" rotWithShape="0">
                <a:schemeClr val="bg2"/>
              </a:outerShdw>
            </a:effectLst>
          </p:spPr>
          <p:txBody>
            <a:bodyPr wrap="square" anchorCtr="1">
              <a:spAutoFit/>
            </a:bodyPr>
            <a:lstStyle/>
            <a:p>
              <a:pPr defTabSz="455613">
                <a:lnSpc>
                  <a:spcPct val="80000"/>
                </a:lnSpc>
                <a:spcBef>
                  <a:spcPct val="0"/>
                </a:spcBef>
              </a:pPr>
              <a:r>
                <a:rPr lang="en-US" sz="2400" b="1" dirty="0">
                  <a:latin typeface="Courier New" pitchFamily="49" charset="0"/>
                </a:rPr>
                <a:t>int fib (int n) {</a:t>
              </a:r>
            </a:p>
            <a:p>
              <a:pPr lvl="1" defTabSz="455613">
                <a:lnSpc>
                  <a:spcPct val="80000"/>
                </a:lnSpc>
                <a:spcBef>
                  <a:spcPct val="0"/>
                </a:spcBef>
              </a:pPr>
              <a:r>
                <a:rPr lang="en-US" sz="2400" b="1" dirty="0">
                  <a:latin typeface="Courier New" pitchFamily="49" charset="0"/>
                </a:rPr>
                <a:t>if (n&lt;2) return (n);</a:t>
              </a:r>
            </a:p>
            <a:p>
              <a:pPr lvl="1" defTabSz="455613">
                <a:lnSpc>
                  <a:spcPct val="80000"/>
                </a:lnSpc>
                <a:spcBef>
                  <a:spcPct val="0"/>
                </a:spcBef>
              </a:pPr>
              <a:r>
                <a:rPr lang="en-US" sz="2400" b="1" dirty="0">
                  <a:latin typeface="Courier New" pitchFamily="49" charset="0"/>
                </a:rPr>
                <a:t>else {</a:t>
              </a:r>
            </a:p>
            <a:p>
              <a:pPr lvl="1" defTabSz="455613">
                <a:lnSpc>
                  <a:spcPct val="80000"/>
                </a:lnSpc>
                <a:spcBef>
                  <a:spcPct val="0"/>
                </a:spcBef>
              </a:pPr>
              <a:r>
                <a:rPr lang="en-US" sz="2400" b="1" dirty="0">
                  <a:latin typeface="Courier New" pitchFamily="49" charset="0"/>
                </a:rPr>
                <a:t>    int </a:t>
              </a:r>
              <a:r>
                <a:rPr lang="en-US" sz="2400" b="1" dirty="0" err="1">
                  <a:latin typeface="Courier New" pitchFamily="49" charset="0"/>
                </a:rPr>
                <a:t>x,y</a:t>
              </a:r>
              <a:r>
                <a:rPr lang="en-US" sz="2400" b="1" dirty="0">
                  <a:latin typeface="Courier New" pitchFamily="49" charset="0"/>
                </a:rPr>
                <a:t>;</a:t>
              </a:r>
            </a:p>
            <a:p>
              <a:pPr lvl="1" defTabSz="455613">
                <a:lnSpc>
                  <a:spcPct val="80000"/>
                </a:lnSpc>
                <a:spcBef>
                  <a:spcPct val="0"/>
                </a:spcBef>
              </a:pPr>
              <a:r>
                <a:rPr lang="en-US" sz="2400" b="1" dirty="0">
                  <a:latin typeface="Courier New" pitchFamily="49" charset="0"/>
                </a:rPr>
                <a:t>    x = fib(n-1);</a:t>
              </a:r>
            </a:p>
            <a:p>
              <a:pPr lvl="1" defTabSz="455613">
                <a:lnSpc>
                  <a:spcPct val="80000"/>
                </a:lnSpc>
                <a:spcBef>
                  <a:spcPct val="0"/>
                </a:spcBef>
              </a:pPr>
              <a:r>
                <a:rPr lang="en-US" sz="2400" b="1" dirty="0">
                  <a:latin typeface="Courier New" pitchFamily="49" charset="0"/>
                </a:rPr>
                <a:t>    y = fib(n-2);</a:t>
              </a:r>
            </a:p>
            <a:p>
              <a:pPr lvl="1" defTabSz="455613">
                <a:lnSpc>
                  <a:spcPct val="80000"/>
                </a:lnSpc>
                <a:spcBef>
                  <a:spcPct val="0"/>
                </a:spcBef>
              </a:pPr>
              <a:r>
                <a:rPr lang="en-US" sz="2400" b="1" dirty="0">
                  <a:latin typeface="Courier New" pitchFamily="49" charset="0"/>
                </a:rPr>
                <a:t>    return (</a:t>
              </a:r>
              <a:r>
                <a:rPr lang="en-US" sz="2400" b="1" dirty="0" err="1">
                  <a:latin typeface="Courier New" pitchFamily="49" charset="0"/>
                </a:rPr>
                <a:t>x+y</a:t>
              </a:r>
              <a:r>
                <a:rPr lang="en-US" sz="2400" b="1" dirty="0">
                  <a:latin typeface="Courier New" pitchFamily="49" charset="0"/>
                </a:rPr>
                <a:t>);</a:t>
              </a:r>
            </a:p>
            <a:p>
              <a:pPr lvl="1" defTabSz="455613">
                <a:lnSpc>
                  <a:spcPct val="80000"/>
                </a:lnSpc>
                <a:spcBef>
                  <a:spcPct val="0"/>
                </a:spcBef>
              </a:pPr>
              <a:r>
                <a:rPr lang="en-US" sz="2400" b="1" dirty="0">
                  <a:latin typeface="Courier New" pitchFamily="49" charset="0"/>
                </a:rPr>
                <a:t>  }</a:t>
              </a:r>
            </a:p>
            <a:p>
              <a:pPr defTabSz="455613">
                <a:lnSpc>
                  <a:spcPct val="80000"/>
                </a:lnSpc>
                <a:spcBef>
                  <a:spcPct val="0"/>
                </a:spcBef>
              </a:pPr>
              <a:r>
                <a:rPr lang="en-US" sz="2400" b="1" dirty="0">
                  <a:latin typeface="Courier New" pitchFamily="49" charset="0"/>
                </a:rPr>
                <a:t>}</a:t>
              </a:r>
            </a:p>
          </p:txBody>
        </p:sp>
        <p:sp>
          <p:nvSpPr>
            <p:cNvPr id="11275" name="Text Box 11"/>
            <p:cNvSpPr txBox="1">
              <a:spLocks noChangeArrowheads="1"/>
            </p:cNvSpPr>
            <p:nvPr/>
          </p:nvSpPr>
          <p:spPr bwMode="auto">
            <a:xfrm>
              <a:off x="1363" y="2206"/>
              <a:ext cx="332" cy="407"/>
            </a:xfrm>
            <a:prstGeom prst="rect">
              <a:avLst/>
            </a:prstGeom>
            <a:noFill/>
            <a:ln>
              <a:noFill/>
            </a:ln>
            <a:effectLst>
              <a:outerShdw dist="12700" algn="ctr" rotWithShape="0">
                <a:schemeClr val="bg2"/>
              </a:outerShdw>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solidFill>
                    <a:schemeClr val="tx1"/>
                  </a:solidFill>
                  <a:miter lim="800000"/>
                  <a:headEnd/>
                  <a:tailEnd/>
                </a14:hiddenLine>
              </a:ext>
            </a:extLst>
          </p:spPr>
          <p:txBody>
            <a:bodyPr wrap="none" anchor="ctr">
              <a:spAutoFit/>
            </a:bodyPr>
            <a:lstStyle/>
            <a:p>
              <a:pPr algn="ctr">
                <a:lnSpc>
                  <a:spcPct val="100000"/>
                </a:lnSpc>
                <a:spcBef>
                  <a:spcPct val="0"/>
                </a:spcBef>
              </a:pPr>
              <a:r>
                <a:rPr lang="en-US" sz="3600" b="1" i="1" dirty="0">
                  <a:solidFill>
                    <a:srgbClr val="D765FF"/>
                  </a:solidFill>
                </a:rPr>
                <a:t>C </a:t>
              </a:r>
            </a:p>
          </p:txBody>
        </p:sp>
        <p:sp>
          <p:nvSpPr>
            <p:cNvPr id="11272" name="Rectangle 8"/>
            <p:cNvSpPr>
              <a:spLocks noChangeArrowheads="1"/>
            </p:cNvSpPr>
            <p:nvPr/>
          </p:nvSpPr>
          <p:spPr bwMode="auto">
            <a:xfrm>
              <a:off x="2640" y="1104"/>
              <a:ext cx="2928" cy="1931"/>
            </a:xfrm>
            <a:prstGeom prst="rect">
              <a:avLst/>
            </a:prstGeom>
            <a:solidFill>
              <a:srgbClr val="FFFFCC"/>
            </a:solidFill>
            <a:ln w="6350">
              <a:solidFill>
                <a:schemeClr val="folHlink"/>
              </a:solidFill>
              <a:miter lim="800000"/>
              <a:headEnd/>
              <a:tailEnd/>
            </a:ln>
            <a:effectLst>
              <a:outerShdw dist="107763" dir="2700000" algn="ctr" rotWithShape="0">
                <a:schemeClr val="bg2"/>
              </a:outerShdw>
            </a:effectLst>
          </p:spPr>
          <p:txBody>
            <a:bodyPr anchorCtr="1">
              <a:spAutoFit/>
            </a:bodyPr>
            <a:lstStyle/>
            <a:p>
              <a:pPr defTabSz="455613">
                <a:lnSpc>
                  <a:spcPct val="80000"/>
                </a:lnSpc>
                <a:spcBef>
                  <a:spcPct val="0"/>
                </a:spcBef>
              </a:pPr>
              <a:r>
                <a:rPr lang="en-US" sz="2400" b="1">
                  <a:solidFill>
                    <a:srgbClr val="FF3300"/>
                  </a:solidFill>
                  <a:latin typeface="Courier New" pitchFamily="49" charset="0"/>
                </a:rPr>
                <a:t>cilk </a:t>
              </a:r>
              <a:r>
                <a:rPr lang="en-US" sz="2400" b="1">
                  <a:latin typeface="Courier New" pitchFamily="49" charset="0"/>
                </a:rPr>
                <a:t>int fib (int n) {</a:t>
              </a:r>
            </a:p>
            <a:p>
              <a:pPr defTabSz="455613">
                <a:lnSpc>
                  <a:spcPct val="80000"/>
                </a:lnSpc>
                <a:spcBef>
                  <a:spcPct val="0"/>
                </a:spcBef>
              </a:pPr>
              <a:r>
                <a:rPr lang="en-US" sz="2400" b="1">
                  <a:latin typeface="Courier New" pitchFamily="49" charset="0"/>
                </a:rPr>
                <a:t>  if (n&lt;2) return (n);</a:t>
              </a:r>
            </a:p>
            <a:p>
              <a:pPr defTabSz="455613">
                <a:lnSpc>
                  <a:spcPct val="80000"/>
                </a:lnSpc>
                <a:spcBef>
                  <a:spcPct val="0"/>
                </a:spcBef>
              </a:pPr>
              <a:r>
                <a:rPr lang="en-US" sz="2400" b="1">
                  <a:latin typeface="Courier New" pitchFamily="49" charset="0"/>
                </a:rPr>
                <a:t>  else {</a:t>
              </a:r>
            </a:p>
            <a:p>
              <a:pPr defTabSz="455613">
                <a:lnSpc>
                  <a:spcPct val="80000"/>
                </a:lnSpc>
                <a:spcBef>
                  <a:spcPct val="0"/>
                </a:spcBef>
              </a:pPr>
              <a:r>
                <a:rPr lang="en-US" sz="2400" b="1">
                  <a:latin typeface="Courier New" pitchFamily="49" charset="0"/>
                </a:rPr>
                <a:t>    int x,y;</a:t>
              </a:r>
            </a:p>
            <a:p>
              <a:pPr defTabSz="455613">
                <a:lnSpc>
                  <a:spcPct val="80000"/>
                </a:lnSpc>
                <a:spcBef>
                  <a:spcPct val="0"/>
                </a:spcBef>
              </a:pPr>
              <a:r>
                <a:rPr lang="en-US" sz="2400" b="1">
                  <a:latin typeface="Courier New" pitchFamily="49" charset="0"/>
                </a:rPr>
                <a:t>    x = </a:t>
              </a:r>
              <a:r>
                <a:rPr lang="en-US" sz="2400" b="1">
                  <a:solidFill>
                    <a:srgbClr val="FF3300"/>
                  </a:solidFill>
                  <a:latin typeface="Courier New" pitchFamily="49" charset="0"/>
                </a:rPr>
                <a:t>spawn</a:t>
              </a:r>
              <a:r>
                <a:rPr lang="en-US" sz="2400" b="1">
                  <a:latin typeface="Courier New" pitchFamily="49" charset="0"/>
                </a:rPr>
                <a:t> fib(n-1);</a:t>
              </a:r>
            </a:p>
            <a:p>
              <a:pPr defTabSz="455613">
                <a:lnSpc>
                  <a:spcPct val="80000"/>
                </a:lnSpc>
                <a:spcBef>
                  <a:spcPct val="0"/>
                </a:spcBef>
              </a:pPr>
              <a:r>
                <a:rPr lang="en-US" sz="2400" b="1">
                  <a:latin typeface="Courier New" pitchFamily="49" charset="0"/>
                </a:rPr>
                <a:t>    y = </a:t>
              </a:r>
              <a:r>
                <a:rPr lang="en-US" sz="2400" b="1">
                  <a:solidFill>
                    <a:srgbClr val="FF3300"/>
                  </a:solidFill>
                  <a:latin typeface="Courier New" pitchFamily="49" charset="0"/>
                </a:rPr>
                <a:t>spawn</a:t>
              </a:r>
              <a:r>
                <a:rPr lang="en-US" sz="2400" b="1">
                  <a:latin typeface="Courier New" pitchFamily="49" charset="0"/>
                </a:rPr>
                <a:t> fib(n-2);</a:t>
              </a:r>
            </a:p>
            <a:p>
              <a:pPr defTabSz="455613">
                <a:lnSpc>
                  <a:spcPct val="80000"/>
                </a:lnSpc>
                <a:spcBef>
                  <a:spcPct val="0"/>
                </a:spcBef>
              </a:pPr>
              <a:r>
                <a:rPr lang="en-US" sz="2400" b="1">
                  <a:latin typeface="Courier New" pitchFamily="49" charset="0"/>
                </a:rPr>
                <a:t>    </a:t>
              </a:r>
              <a:r>
                <a:rPr lang="en-US" sz="2400" b="1">
                  <a:solidFill>
                    <a:srgbClr val="FF3300"/>
                  </a:solidFill>
                  <a:latin typeface="Courier New" pitchFamily="49" charset="0"/>
                </a:rPr>
                <a:t>sync;</a:t>
              </a:r>
              <a:endParaRPr lang="en-US" sz="2400" b="1">
                <a:latin typeface="Courier New" pitchFamily="49" charset="0"/>
              </a:endParaRPr>
            </a:p>
            <a:p>
              <a:pPr defTabSz="455613">
                <a:lnSpc>
                  <a:spcPct val="80000"/>
                </a:lnSpc>
                <a:spcBef>
                  <a:spcPct val="0"/>
                </a:spcBef>
              </a:pPr>
              <a:r>
                <a:rPr lang="en-US" sz="2400" b="1">
                  <a:latin typeface="Courier New" pitchFamily="49" charset="0"/>
                </a:rPr>
                <a:t>    return (x+y);</a:t>
              </a:r>
            </a:p>
            <a:p>
              <a:pPr defTabSz="455613">
                <a:lnSpc>
                  <a:spcPct val="80000"/>
                </a:lnSpc>
                <a:spcBef>
                  <a:spcPct val="0"/>
                </a:spcBef>
              </a:pPr>
              <a:r>
                <a:rPr lang="en-US" sz="2400" b="1">
                  <a:latin typeface="Courier New" pitchFamily="49" charset="0"/>
                </a:rPr>
                <a:t>  }</a:t>
              </a:r>
            </a:p>
            <a:p>
              <a:pPr defTabSz="455613">
                <a:lnSpc>
                  <a:spcPct val="80000"/>
                </a:lnSpc>
                <a:spcBef>
                  <a:spcPct val="0"/>
                </a:spcBef>
              </a:pPr>
              <a:r>
                <a:rPr lang="en-US" sz="2400" b="1">
                  <a:latin typeface="Courier New" pitchFamily="49" charset="0"/>
                </a:rPr>
                <a:t>}</a:t>
              </a:r>
            </a:p>
          </p:txBody>
        </p:sp>
        <p:sp>
          <p:nvSpPr>
            <p:cNvPr id="11274" name="Text Box 10"/>
            <p:cNvSpPr txBox="1">
              <a:spLocks noChangeArrowheads="1"/>
            </p:cNvSpPr>
            <p:nvPr/>
          </p:nvSpPr>
          <p:spPr bwMode="auto">
            <a:xfrm>
              <a:off x="3490" y="720"/>
              <a:ext cx="1228" cy="404"/>
            </a:xfrm>
            <a:prstGeom prst="rect">
              <a:avLst/>
            </a:prstGeom>
            <a:noFill/>
            <a:ln>
              <a:noFill/>
            </a:ln>
            <a:effectLst>
              <a:outerShdw dist="12700" algn="ctr" rotWithShape="0">
                <a:schemeClr val="bg2"/>
              </a:outerShdw>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solidFill>
                    <a:schemeClr val="tx1"/>
                  </a:solidFill>
                  <a:miter lim="800000"/>
                  <a:headEnd/>
                  <a:tailEnd/>
                </a14:hiddenLine>
              </a:ext>
            </a:extLst>
          </p:spPr>
          <p:txBody>
            <a:bodyPr wrap="none" anchor="ctr">
              <a:spAutoFit/>
            </a:bodyPr>
            <a:lstStyle/>
            <a:p>
              <a:pPr algn="ctr">
                <a:lnSpc>
                  <a:spcPct val="100000"/>
                </a:lnSpc>
                <a:spcBef>
                  <a:spcPct val="0"/>
                </a:spcBef>
              </a:pPr>
              <a:r>
                <a:rPr lang="en-US" sz="3600" b="1" i="1">
                  <a:solidFill>
                    <a:srgbClr val="D765FF"/>
                  </a:solidFill>
                </a:rPr>
                <a:t>Cilk code</a:t>
              </a:r>
            </a:p>
          </p:txBody>
        </p:sp>
      </p:grpSp>
      <p:sp>
        <p:nvSpPr>
          <p:cNvPr id="11279" name="Text Box 15"/>
          <p:cNvSpPr txBox="1">
            <a:spLocks noChangeArrowheads="1"/>
          </p:cNvSpPr>
          <p:nvPr/>
        </p:nvSpPr>
        <p:spPr bwMode="auto">
          <a:xfrm>
            <a:off x="2039939" y="6185292"/>
            <a:ext cx="8112125" cy="48474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85000"/>
              </a:lnSpc>
            </a:pPr>
            <a:r>
              <a:rPr lang="en-US" sz="3000" dirty="0" err="1"/>
              <a:t>Cilk</a:t>
            </a:r>
            <a:r>
              <a:rPr lang="en-US" sz="3000" dirty="0"/>
              <a:t> provides </a:t>
            </a:r>
            <a:r>
              <a:rPr lang="en-US" sz="3000" i="1" dirty="0">
                <a:solidFill>
                  <a:schemeClr val="accent2"/>
                </a:solidFill>
              </a:rPr>
              <a:t>no</a:t>
            </a:r>
            <a:r>
              <a:rPr lang="en-US" sz="3000" i="1" dirty="0"/>
              <a:t> </a:t>
            </a:r>
            <a:r>
              <a:rPr lang="en-US" sz="3000" dirty="0"/>
              <a:t>new data types.</a:t>
            </a:r>
          </a:p>
        </p:txBody>
      </p:sp>
      <p:sp>
        <p:nvSpPr>
          <p:cNvPr id="2" name="灯片编号占位符 1">
            <a:extLst>
              <a:ext uri="{FF2B5EF4-FFF2-40B4-BE49-F238E27FC236}">
                <a16:creationId xmlns:a16="http://schemas.microsoft.com/office/drawing/2014/main" id="{EA0B3C75-CAA2-4765-BAE8-3E37D085ABD0}"/>
              </a:ext>
            </a:extLst>
          </p:cNvPr>
          <p:cNvSpPr>
            <a:spLocks noGrp="1"/>
          </p:cNvSpPr>
          <p:nvPr>
            <p:ph type="sldNum" sz="quarter" idx="12"/>
          </p:nvPr>
        </p:nvSpPr>
        <p:spPr/>
        <p:txBody>
          <a:bodyPr/>
          <a:lstStyle/>
          <a:p>
            <a:fld id="{838759A6-4310-42B8-8FEF-8113EE3D32AF}" type="slidenum">
              <a:rPr lang="zh-CN" altLang="en-US" smtClean="0"/>
              <a:t>33</a:t>
            </a:fld>
            <a:endParaRPr lang="zh-CN" altLang="en-US"/>
          </a:p>
        </p:txBody>
      </p:sp>
    </p:spTree>
    <p:extLst>
      <p:ext uri="{BB962C8B-B14F-4D97-AF65-F5344CB8AC3E}">
        <p14:creationId xmlns:p14="http://schemas.microsoft.com/office/powerpoint/2010/main" val="145451980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505" name="Rectangle 33"/>
          <p:cNvSpPr>
            <a:spLocks noGrp="1" noChangeArrowheads="1"/>
          </p:cNvSpPr>
          <p:nvPr>
            <p:ph type="title"/>
          </p:nvPr>
        </p:nvSpPr>
        <p:spPr/>
        <p:txBody>
          <a:bodyPr>
            <a:normAutofit/>
          </a:bodyPr>
          <a:lstStyle/>
          <a:p>
            <a:r>
              <a:rPr lang="en-US" sz="3600" dirty="0"/>
              <a:t>Dynamic Multithreading</a:t>
            </a:r>
          </a:p>
        </p:txBody>
      </p:sp>
      <p:sp>
        <p:nvSpPr>
          <p:cNvPr id="489474" name="AutoShape 2"/>
          <p:cNvSpPr>
            <a:spLocks noChangeArrowheads="1"/>
          </p:cNvSpPr>
          <p:nvPr/>
        </p:nvSpPr>
        <p:spPr bwMode="auto">
          <a:xfrm>
            <a:off x="9144000" y="4835576"/>
            <a:ext cx="838200" cy="779463"/>
          </a:xfrm>
          <a:prstGeom prst="roundRect">
            <a:avLst>
              <a:gd name="adj" fmla="val 16667"/>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w="635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489475" name="AutoShape 3"/>
          <p:cNvSpPr>
            <a:spLocks noChangeArrowheads="1"/>
          </p:cNvSpPr>
          <p:nvPr/>
        </p:nvSpPr>
        <p:spPr bwMode="auto">
          <a:xfrm>
            <a:off x="7848600" y="4835576"/>
            <a:ext cx="838200" cy="779463"/>
          </a:xfrm>
          <a:prstGeom prst="roundRect">
            <a:avLst>
              <a:gd name="adj" fmla="val 16667"/>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w="635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489476" name="AutoShape 4"/>
          <p:cNvSpPr>
            <a:spLocks noChangeArrowheads="1"/>
          </p:cNvSpPr>
          <p:nvPr/>
        </p:nvSpPr>
        <p:spPr bwMode="auto">
          <a:xfrm>
            <a:off x="6477000" y="4835576"/>
            <a:ext cx="838200" cy="779463"/>
          </a:xfrm>
          <a:prstGeom prst="roundRect">
            <a:avLst>
              <a:gd name="adj" fmla="val 16667"/>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w="635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489477" name="AutoShape 5"/>
          <p:cNvSpPr>
            <a:spLocks noChangeArrowheads="1"/>
          </p:cNvSpPr>
          <p:nvPr/>
        </p:nvSpPr>
        <p:spPr bwMode="auto">
          <a:xfrm>
            <a:off x="4943475" y="5902375"/>
            <a:ext cx="914400" cy="762000"/>
          </a:xfrm>
          <a:prstGeom prst="roundRect">
            <a:avLst>
              <a:gd name="adj" fmla="val 16667"/>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w="635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489478" name="AutoShape 6"/>
          <p:cNvSpPr>
            <a:spLocks noChangeArrowheads="1"/>
          </p:cNvSpPr>
          <p:nvPr/>
        </p:nvSpPr>
        <p:spPr bwMode="auto">
          <a:xfrm>
            <a:off x="3657600" y="5902375"/>
            <a:ext cx="914400" cy="762000"/>
          </a:xfrm>
          <a:prstGeom prst="roundRect">
            <a:avLst>
              <a:gd name="adj" fmla="val 16667"/>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w="635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489479" name="AutoShape 7"/>
          <p:cNvSpPr>
            <a:spLocks noChangeArrowheads="1"/>
          </p:cNvSpPr>
          <p:nvPr/>
        </p:nvSpPr>
        <p:spPr bwMode="auto">
          <a:xfrm>
            <a:off x="3810000" y="4835576"/>
            <a:ext cx="2286000" cy="779463"/>
          </a:xfrm>
          <a:prstGeom prst="roundRect">
            <a:avLst>
              <a:gd name="adj" fmla="val 16667"/>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w="635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489480" name="Oval 8"/>
          <p:cNvSpPr>
            <a:spLocks noChangeArrowheads="1"/>
          </p:cNvSpPr>
          <p:nvPr/>
        </p:nvSpPr>
        <p:spPr bwMode="auto">
          <a:xfrm>
            <a:off x="4038600" y="4995913"/>
            <a:ext cx="457200" cy="457200"/>
          </a:xfrm>
          <a:prstGeom prst="ellipse">
            <a:avLst/>
          </a:prstGeom>
          <a:solidFill>
            <a:srgbClr val="FF00FF"/>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489481" name="Oval 9"/>
          <p:cNvSpPr>
            <a:spLocks noChangeArrowheads="1"/>
          </p:cNvSpPr>
          <p:nvPr/>
        </p:nvSpPr>
        <p:spPr bwMode="auto">
          <a:xfrm>
            <a:off x="3876675" y="6016675"/>
            <a:ext cx="457200" cy="457200"/>
          </a:xfrm>
          <a:prstGeom prst="ellipse">
            <a:avLst/>
          </a:prstGeom>
          <a:solidFill>
            <a:srgbClr val="FF00FF"/>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489482" name="Oval 10"/>
          <p:cNvSpPr>
            <a:spLocks noChangeArrowheads="1"/>
          </p:cNvSpPr>
          <p:nvPr/>
        </p:nvSpPr>
        <p:spPr bwMode="auto">
          <a:xfrm>
            <a:off x="4724400" y="4995913"/>
            <a:ext cx="457200" cy="457200"/>
          </a:xfrm>
          <a:prstGeom prst="ellipse">
            <a:avLst/>
          </a:prstGeom>
          <a:solidFill>
            <a:schemeClr val="accent1"/>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489483" name="AutoShape 11"/>
          <p:cNvCxnSpPr>
            <a:cxnSpLocks noChangeShapeType="1"/>
            <a:stCxn id="489480" idx="6"/>
            <a:endCxn id="489482" idx="2"/>
          </p:cNvCxnSpPr>
          <p:nvPr/>
        </p:nvCxnSpPr>
        <p:spPr bwMode="auto">
          <a:xfrm>
            <a:off x="4495800" y="5224513"/>
            <a:ext cx="228600" cy="0"/>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9484" name="AutoShape 12"/>
          <p:cNvCxnSpPr>
            <a:cxnSpLocks noChangeShapeType="1"/>
            <a:stCxn id="489480" idx="4"/>
            <a:endCxn id="489481" idx="0"/>
          </p:cNvCxnSpPr>
          <p:nvPr/>
        </p:nvCxnSpPr>
        <p:spPr bwMode="auto">
          <a:xfrm flipH="1">
            <a:off x="4105276" y="5453113"/>
            <a:ext cx="161925" cy="563562"/>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9485" name="Oval 13"/>
          <p:cNvSpPr>
            <a:spLocks noChangeArrowheads="1"/>
          </p:cNvSpPr>
          <p:nvPr/>
        </p:nvSpPr>
        <p:spPr bwMode="auto">
          <a:xfrm>
            <a:off x="5172075" y="6016675"/>
            <a:ext cx="457200" cy="457200"/>
          </a:xfrm>
          <a:prstGeom prst="ellipse">
            <a:avLst/>
          </a:prstGeom>
          <a:solidFill>
            <a:srgbClr val="FF00FF"/>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489486" name="AutoShape 14"/>
          <p:cNvCxnSpPr>
            <a:cxnSpLocks noChangeShapeType="1"/>
            <a:stCxn id="489482" idx="4"/>
            <a:endCxn id="489485" idx="1"/>
          </p:cNvCxnSpPr>
          <p:nvPr/>
        </p:nvCxnSpPr>
        <p:spPr bwMode="auto">
          <a:xfrm>
            <a:off x="4953000" y="5453114"/>
            <a:ext cx="285750" cy="630237"/>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9487" name="Oval 15"/>
          <p:cNvSpPr>
            <a:spLocks noChangeArrowheads="1"/>
          </p:cNvSpPr>
          <p:nvPr/>
        </p:nvSpPr>
        <p:spPr bwMode="auto">
          <a:xfrm>
            <a:off x="5410200" y="4995913"/>
            <a:ext cx="457200" cy="457200"/>
          </a:xfrm>
          <a:prstGeom prst="ellipse">
            <a:avLst/>
          </a:prstGeom>
          <a:solidFill>
            <a:schemeClr val="accent2"/>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489488" name="AutoShape 16"/>
          <p:cNvCxnSpPr>
            <a:cxnSpLocks noChangeShapeType="1"/>
            <a:stCxn id="489482" idx="6"/>
            <a:endCxn id="489487" idx="2"/>
          </p:cNvCxnSpPr>
          <p:nvPr/>
        </p:nvCxnSpPr>
        <p:spPr bwMode="auto">
          <a:xfrm>
            <a:off x="5181600" y="5224513"/>
            <a:ext cx="228600" cy="0"/>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9489" name="AutoShape 17"/>
          <p:cNvCxnSpPr>
            <a:cxnSpLocks noChangeShapeType="1"/>
            <a:stCxn id="489481" idx="7"/>
            <a:endCxn id="489487" idx="3"/>
          </p:cNvCxnSpPr>
          <p:nvPr/>
        </p:nvCxnSpPr>
        <p:spPr bwMode="auto">
          <a:xfrm flipV="1">
            <a:off x="4267201" y="5386438"/>
            <a:ext cx="1209675" cy="696912"/>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9490" name="AutoShape 18"/>
          <p:cNvCxnSpPr>
            <a:cxnSpLocks noChangeShapeType="1"/>
            <a:stCxn id="489485" idx="0"/>
            <a:endCxn id="489487" idx="4"/>
          </p:cNvCxnSpPr>
          <p:nvPr/>
        </p:nvCxnSpPr>
        <p:spPr bwMode="auto">
          <a:xfrm flipV="1">
            <a:off x="5400676" y="5453113"/>
            <a:ext cx="238125" cy="563562"/>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9491" name="Rectangle 19"/>
          <p:cNvSpPr>
            <a:spLocks noChangeArrowheads="1"/>
          </p:cNvSpPr>
          <p:nvPr/>
        </p:nvSpPr>
        <p:spPr bwMode="auto">
          <a:xfrm>
            <a:off x="1995489" y="1330376"/>
            <a:ext cx="4424609" cy="3065455"/>
          </a:xfrm>
          <a:prstGeom prst="rect">
            <a:avLst/>
          </a:prstGeom>
          <a:solidFill>
            <a:srgbClr val="FFFFCC"/>
          </a:solidFill>
          <a:ln w="6350">
            <a:solidFill>
              <a:schemeClr val="folHlink"/>
            </a:solidFill>
            <a:miter lim="800000"/>
            <a:headEnd/>
            <a:tailEnd/>
          </a:ln>
          <a:effectLst>
            <a:outerShdw dist="107763" dir="2700000" algn="ctr" rotWithShape="0">
              <a:schemeClr val="bg2"/>
            </a:outerShdw>
          </a:effectLst>
        </p:spPr>
        <p:txBody>
          <a:bodyPr wrap="none">
            <a:spAutoFit/>
          </a:bodyPr>
          <a:lstStyle/>
          <a:p>
            <a:pPr>
              <a:lnSpc>
                <a:spcPct val="80000"/>
              </a:lnSpc>
              <a:spcBef>
                <a:spcPct val="50000"/>
              </a:spcBef>
            </a:pPr>
            <a:r>
              <a:rPr lang="en-US" sz="2400" b="1" dirty="0" err="1">
                <a:solidFill>
                  <a:srgbClr val="00B050"/>
                </a:solidFill>
                <a:latin typeface="Courier New" pitchFamily="49" charset="0"/>
              </a:rPr>
              <a:t>cilk</a:t>
            </a:r>
            <a:r>
              <a:rPr lang="en-US" sz="2400" b="1" dirty="0">
                <a:solidFill>
                  <a:srgbClr val="FF3300"/>
                </a:solidFill>
                <a:latin typeface="Courier New" pitchFamily="49" charset="0"/>
              </a:rPr>
              <a:t> </a:t>
            </a:r>
            <a:r>
              <a:rPr lang="en-US" sz="2400" b="1" dirty="0" err="1">
                <a:solidFill>
                  <a:srgbClr val="FF00FF"/>
                </a:solidFill>
                <a:latin typeface="Courier New" pitchFamily="49" charset="0"/>
              </a:rPr>
              <a:t>int</a:t>
            </a:r>
            <a:r>
              <a:rPr lang="en-US" sz="2400" b="1" dirty="0">
                <a:solidFill>
                  <a:srgbClr val="FF00FF"/>
                </a:solidFill>
                <a:latin typeface="Courier New" pitchFamily="49" charset="0"/>
              </a:rPr>
              <a:t> fib (</a:t>
            </a:r>
            <a:r>
              <a:rPr lang="en-US" sz="2400" b="1" dirty="0" err="1">
                <a:solidFill>
                  <a:srgbClr val="FF00FF"/>
                </a:solidFill>
                <a:latin typeface="Courier New" pitchFamily="49" charset="0"/>
              </a:rPr>
              <a:t>int</a:t>
            </a:r>
            <a:r>
              <a:rPr lang="en-US" sz="2400" b="1" dirty="0">
                <a:solidFill>
                  <a:srgbClr val="FF00FF"/>
                </a:solidFill>
                <a:latin typeface="Courier New" pitchFamily="49" charset="0"/>
              </a:rPr>
              <a:t> n) {</a:t>
            </a:r>
          </a:p>
          <a:p>
            <a:pPr>
              <a:lnSpc>
                <a:spcPct val="80000"/>
              </a:lnSpc>
              <a:spcBef>
                <a:spcPct val="0"/>
              </a:spcBef>
            </a:pPr>
            <a:r>
              <a:rPr lang="en-US" sz="2400" b="1" dirty="0">
                <a:solidFill>
                  <a:srgbClr val="FF00FF"/>
                </a:solidFill>
                <a:latin typeface="Courier New" pitchFamily="49" charset="0"/>
              </a:rPr>
              <a:t>  if (n&lt;2) return (n);</a:t>
            </a:r>
            <a:endParaRPr lang="en-US" sz="2400" b="1" dirty="0">
              <a:latin typeface="Courier New" pitchFamily="49" charset="0"/>
            </a:endParaRPr>
          </a:p>
          <a:p>
            <a:pPr>
              <a:lnSpc>
                <a:spcPct val="80000"/>
              </a:lnSpc>
              <a:spcBef>
                <a:spcPct val="0"/>
              </a:spcBef>
            </a:pPr>
            <a:r>
              <a:rPr lang="en-US" sz="2400" b="1" dirty="0">
                <a:latin typeface="Courier New" pitchFamily="49" charset="0"/>
              </a:rPr>
              <a:t>  </a:t>
            </a:r>
            <a:r>
              <a:rPr lang="en-US" sz="2400" b="1" dirty="0">
                <a:solidFill>
                  <a:srgbClr val="FF00FF"/>
                </a:solidFill>
                <a:latin typeface="Courier New" pitchFamily="49" charset="0"/>
              </a:rPr>
              <a:t>else {</a:t>
            </a:r>
          </a:p>
          <a:p>
            <a:pPr>
              <a:lnSpc>
                <a:spcPct val="80000"/>
              </a:lnSpc>
              <a:spcBef>
                <a:spcPct val="0"/>
              </a:spcBef>
            </a:pPr>
            <a:r>
              <a:rPr lang="en-US" sz="2400" b="1" dirty="0">
                <a:solidFill>
                  <a:srgbClr val="FF00FF"/>
                </a:solidFill>
                <a:latin typeface="Courier New" pitchFamily="49" charset="0"/>
              </a:rPr>
              <a:t>    </a:t>
            </a:r>
            <a:r>
              <a:rPr lang="en-US" sz="2400" b="1" dirty="0" err="1">
                <a:solidFill>
                  <a:srgbClr val="FF00FF"/>
                </a:solidFill>
                <a:latin typeface="Courier New" pitchFamily="49" charset="0"/>
              </a:rPr>
              <a:t>int</a:t>
            </a:r>
            <a:r>
              <a:rPr lang="en-US" sz="2400" b="1" dirty="0">
                <a:solidFill>
                  <a:srgbClr val="FF00FF"/>
                </a:solidFill>
                <a:latin typeface="Courier New" pitchFamily="49" charset="0"/>
              </a:rPr>
              <a:t> </a:t>
            </a:r>
            <a:r>
              <a:rPr lang="en-US" sz="2400" b="1" dirty="0" err="1">
                <a:solidFill>
                  <a:srgbClr val="FF00FF"/>
                </a:solidFill>
                <a:latin typeface="Courier New" pitchFamily="49" charset="0"/>
              </a:rPr>
              <a:t>x,y</a:t>
            </a:r>
            <a:r>
              <a:rPr lang="en-US" sz="2400" b="1" dirty="0">
                <a:solidFill>
                  <a:srgbClr val="FF00FF"/>
                </a:solidFill>
                <a:latin typeface="Courier New" pitchFamily="49" charset="0"/>
              </a:rPr>
              <a:t>;</a:t>
            </a:r>
          </a:p>
          <a:p>
            <a:pPr>
              <a:lnSpc>
                <a:spcPct val="80000"/>
              </a:lnSpc>
              <a:spcBef>
                <a:spcPct val="0"/>
              </a:spcBef>
            </a:pPr>
            <a:r>
              <a:rPr lang="en-US" sz="2400" b="1" dirty="0">
                <a:solidFill>
                  <a:srgbClr val="FF00FF"/>
                </a:solidFill>
                <a:latin typeface="Courier New" pitchFamily="49" charset="0"/>
              </a:rPr>
              <a:t>    x = </a:t>
            </a:r>
            <a:r>
              <a:rPr lang="en-US" sz="2400" b="1" dirty="0">
                <a:solidFill>
                  <a:srgbClr val="FF0000"/>
                </a:solidFill>
                <a:latin typeface="Courier New" pitchFamily="49" charset="0"/>
              </a:rPr>
              <a:t>spawn</a:t>
            </a:r>
            <a:r>
              <a:rPr lang="en-US" sz="2400" b="1" dirty="0">
                <a:solidFill>
                  <a:srgbClr val="FF00FF"/>
                </a:solidFill>
                <a:latin typeface="Courier New" pitchFamily="49" charset="0"/>
              </a:rPr>
              <a:t> fib(n-1);</a:t>
            </a:r>
            <a:endParaRPr lang="en-US" sz="2400" b="1" dirty="0">
              <a:latin typeface="Courier New" pitchFamily="49" charset="0"/>
            </a:endParaRPr>
          </a:p>
          <a:p>
            <a:pPr>
              <a:lnSpc>
                <a:spcPct val="80000"/>
              </a:lnSpc>
              <a:spcBef>
                <a:spcPct val="0"/>
              </a:spcBef>
            </a:pPr>
            <a:r>
              <a:rPr lang="en-US" sz="2400" b="1" dirty="0">
                <a:latin typeface="Courier New" pitchFamily="49" charset="0"/>
              </a:rPr>
              <a:t>    </a:t>
            </a:r>
            <a:r>
              <a:rPr lang="en-US" sz="2400" b="1" dirty="0">
                <a:solidFill>
                  <a:schemeClr val="accent1"/>
                </a:solidFill>
                <a:latin typeface="Courier New" pitchFamily="49" charset="0"/>
              </a:rPr>
              <a:t>y = </a:t>
            </a:r>
            <a:r>
              <a:rPr lang="en-US" sz="2400" b="1" dirty="0">
                <a:solidFill>
                  <a:srgbClr val="FF0000"/>
                </a:solidFill>
                <a:latin typeface="Courier New" pitchFamily="49" charset="0"/>
              </a:rPr>
              <a:t>spawn</a:t>
            </a:r>
            <a:r>
              <a:rPr lang="en-US" sz="2400" b="1" dirty="0">
                <a:solidFill>
                  <a:schemeClr val="accent1"/>
                </a:solidFill>
                <a:latin typeface="Courier New" pitchFamily="49" charset="0"/>
              </a:rPr>
              <a:t> fib(n-2);</a:t>
            </a:r>
            <a:endParaRPr lang="en-US" sz="2400" b="1" dirty="0">
              <a:latin typeface="Courier New" pitchFamily="49" charset="0"/>
            </a:endParaRPr>
          </a:p>
          <a:p>
            <a:pPr>
              <a:lnSpc>
                <a:spcPct val="80000"/>
              </a:lnSpc>
              <a:spcBef>
                <a:spcPct val="0"/>
              </a:spcBef>
            </a:pPr>
            <a:r>
              <a:rPr lang="en-US" sz="2400" b="1" dirty="0">
                <a:latin typeface="Courier New" pitchFamily="49" charset="0"/>
              </a:rPr>
              <a:t>    </a:t>
            </a:r>
            <a:r>
              <a:rPr lang="en-US" sz="2400" b="1" dirty="0">
                <a:solidFill>
                  <a:srgbClr val="FF0000"/>
                </a:solidFill>
                <a:latin typeface="Courier New" pitchFamily="49" charset="0"/>
              </a:rPr>
              <a:t>sync</a:t>
            </a:r>
            <a:r>
              <a:rPr lang="en-US" sz="2400" b="1" dirty="0">
                <a:solidFill>
                  <a:schemeClr val="accent2"/>
                </a:solidFill>
                <a:latin typeface="Courier New" pitchFamily="49" charset="0"/>
              </a:rPr>
              <a:t>;</a:t>
            </a:r>
          </a:p>
          <a:p>
            <a:pPr>
              <a:lnSpc>
                <a:spcPct val="80000"/>
              </a:lnSpc>
              <a:spcBef>
                <a:spcPct val="0"/>
              </a:spcBef>
            </a:pPr>
            <a:r>
              <a:rPr lang="en-US" sz="2400" b="1" dirty="0">
                <a:latin typeface="Courier New" pitchFamily="49" charset="0"/>
              </a:rPr>
              <a:t>    </a:t>
            </a:r>
            <a:r>
              <a:rPr lang="en-US" sz="2400" b="1" dirty="0">
                <a:solidFill>
                  <a:schemeClr val="accent2"/>
                </a:solidFill>
                <a:latin typeface="Courier New" pitchFamily="49" charset="0"/>
              </a:rPr>
              <a:t>return (</a:t>
            </a:r>
            <a:r>
              <a:rPr lang="en-US" sz="2400" b="1" dirty="0" err="1">
                <a:solidFill>
                  <a:schemeClr val="accent2"/>
                </a:solidFill>
                <a:latin typeface="Courier New" pitchFamily="49" charset="0"/>
              </a:rPr>
              <a:t>x+y</a:t>
            </a:r>
            <a:r>
              <a:rPr lang="en-US" sz="2400" b="1" dirty="0">
                <a:solidFill>
                  <a:schemeClr val="accent2"/>
                </a:solidFill>
                <a:latin typeface="Courier New" pitchFamily="49" charset="0"/>
              </a:rPr>
              <a:t>);</a:t>
            </a:r>
            <a:endParaRPr lang="en-US" sz="2400" b="1" dirty="0">
              <a:latin typeface="Courier New" pitchFamily="49" charset="0"/>
            </a:endParaRPr>
          </a:p>
          <a:p>
            <a:pPr>
              <a:lnSpc>
                <a:spcPct val="80000"/>
              </a:lnSpc>
              <a:spcBef>
                <a:spcPct val="0"/>
              </a:spcBef>
            </a:pPr>
            <a:r>
              <a:rPr lang="en-US" sz="2400" b="1" dirty="0">
                <a:latin typeface="Courier New" pitchFamily="49" charset="0"/>
              </a:rPr>
              <a:t>  </a:t>
            </a:r>
            <a:r>
              <a:rPr lang="en-US" sz="2400" b="1" dirty="0">
                <a:solidFill>
                  <a:schemeClr val="accent2"/>
                </a:solidFill>
                <a:latin typeface="Courier New" pitchFamily="49" charset="0"/>
              </a:rPr>
              <a:t>}</a:t>
            </a:r>
          </a:p>
          <a:p>
            <a:pPr>
              <a:lnSpc>
                <a:spcPct val="80000"/>
              </a:lnSpc>
              <a:spcBef>
                <a:spcPct val="0"/>
              </a:spcBef>
            </a:pPr>
            <a:r>
              <a:rPr lang="en-US" sz="2400" b="1" dirty="0">
                <a:latin typeface="Courier New" pitchFamily="49" charset="0"/>
              </a:rPr>
              <a:t>}</a:t>
            </a:r>
          </a:p>
        </p:txBody>
      </p:sp>
      <p:sp>
        <p:nvSpPr>
          <p:cNvPr id="489492" name="AutoShape 20"/>
          <p:cNvSpPr>
            <a:spLocks noChangeArrowheads="1"/>
          </p:cNvSpPr>
          <p:nvPr/>
        </p:nvSpPr>
        <p:spPr bwMode="auto">
          <a:xfrm>
            <a:off x="7239000" y="2701976"/>
            <a:ext cx="2286000" cy="779463"/>
          </a:xfrm>
          <a:prstGeom prst="roundRect">
            <a:avLst>
              <a:gd name="adj" fmla="val 16667"/>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w="635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489493" name="Oval 21"/>
          <p:cNvSpPr>
            <a:spLocks noChangeArrowheads="1"/>
          </p:cNvSpPr>
          <p:nvPr/>
        </p:nvSpPr>
        <p:spPr bwMode="auto">
          <a:xfrm>
            <a:off x="7467600" y="2862313"/>
            <a:ext cx="457200" cy="457200"/>
          </a:xfrm>
          <a:prstGeom prst="ellipse">
            <a:avLst/>
          </a:prstGeom>
          <a:solidFill>
            <a:srgbClr val="FF00FF"/>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489494" name="Oval 22"/>
          <p:cNvSpPr>
            <a:spLocks noChangeArrowheads="1"/>
          </p:cNvSpPr>
          <p:nvPr/>
        </p:nvSpPr>
        <p:spPr bwMode="auto">
          <a:xfrm>
            <a:off x="8153400" y="2862313"/>
            <a:ext cx="457200" cy="457200"/>
          </a:xfrm>
          <a:prstGeom prst="ellipse">
            <a:avLst/>
          </a:prstGeom>
          <a:solidFill>
            <a:schemeClr val="accent1"/>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489495" name="AutoShape 23"/>
          <p:cNvCxnSpPr>
            <a:cxnSpLocks noChangeShapeType="1"/>
            <a:stCxn id="489493" idx="6"/>
            <a:endCxn id="489494" idx="2"/>
          </p:cNvCxnSpPr>
          <p:nvPr/>
        </p:nvCxnSpPr>
        <p:spPr bwMode="auto">
          <a:xfrm>
            <a:off x="7924800" y="3090913"/>
            <a:ext cx="228600" cy="0"/>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9496" name="AutoShape 24"/>
          <p:cNvSpPr>
            <a:spLocks noChangeArrowheads="1"/>
          </p:cNvSpPr>
          <p:nvPr/>
        </p:nvSpPr>
        <p:spPr bwMode="auto">
          <a:xfrm>
            <a:off x="5257800" y="3768776"/>
            <a:ext cx="2286000" cy="779463"/>
          </a:xfrm>
          <a:prstGeom prst="roundRect">
            <a:avLst>
              <a:gd name="adj" fmla="val 16667"/>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w="635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489497" name="Oval 25"/>
          <p:cNvSpPr>
            <a:spLocks noChangeArrowheads="1"/>
          </p:cNvSpPr>
          <p:nvPr/>
        </p:nvSpPr>
        <p:spPr bwMode="auto">
          <a:xfrm>
            <a:off x="5486400" y="3930700"/>
            <a:ext cx="457200" cy="457200"/>
          </a:xfrm>
          <a:prstGeom prst="ellipse">
            <a:avLst/>
          </a:prstGeom>
          <a:solidFill>
            <a:srgbClr val="FF00FF"/>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489498" name="AutoShape 26"/>
          <p:cNvCxnSpPr>
            <a:cxnSpLocks noChangeShapeType="1"/>
            <a:stCxn id="489493" idx="3"/>
            <a:endCxn id="489497" idx="7"/>
          </p:cNvCxnSpPr>
          <p:nvPr/>
        </p:nvCxnSpPr>
        <p:spPr bwMode="auto">
          <a:xfrm flipH="1">
            <a:off x="5876925" y="3252839"/>
            <a:ext cx="1657350" cy="744537"/>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9499" name="Oval 27"/>
          <p:cNvSpPr>
            <a:spLocks noChangeArrowheads="1"/>
          </p:cNvSpPr>
          <p:nvPr/>
        </p:nvSpPr>
        <p:spPr bwMode="auto">
          <a:xfrm>
            <a:off x="6172200" y="3930700"/>
            <a:ext cx="457200" cy="457200"/>
          </a:xfrm>
          <a:prstGeom prst="ellipse">
            <a:avLst/>
          </a:prstGeom>
          <a:solidFill>
            <a:schemeClr val="accent1"/>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489500" name="AutoShape 28"/>
          <p:cNvCxnSpPr>
            <a:cxnSpLocks noChangeShapeType="1"/>
            <a:stCxn id="489497" idx="6"/>
            <a:endCxn id="489499" idx="2"/>
          </p:cNvCxnSpPr>
          <p:nvPr/>
        </p:nvCxnSpPr>
        <p:spPr bwMode="auto">
          <a:xfrm>
            <a:off x="5943600" y="4159300"/>
            <a:ext cx="228600" cy="0"/>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9501" name="AutoShape 29"/>
          <p:cNvSpPr>
            <a:spLocks noChangeArrowheads="1"/>
          </p:cNvSpPr>
          <p:nvPr/>
        </p:nvSpPr>
        <p:spPr bwMode="auto">
          <a:xfrm>
            <a:off x="8001000" y="3786238"/>
            <a:ext cx="2286000" cy="779462"/>
          </a:xfrm>
          <a:prstGeom prst="roundRect">
            <a:avLst>
              <a:gd name="adj" fmla="val 16667"/>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w="635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489502" name="Oval 30"/>
          <p:cNvSpPr>
            <a:spLocks noChangeArrowheads="1"/>
          </p:cNvSpPr>
          <p:nvPr/>
        </p:nvSpPr>
        <p:spPr bwMode="auto">
          <a:xfrm>
            <a:off x="8229600" y="3946575"/>
            <a:ext cx="457200" cy="457200"/>
          </a:xfrm>
          <a:prstGeom prst="ellipse">
            <a:avLst/>
          </a:prstGeom>
          <a:solidFill>
            <a:srgbClr val="FF00FF"/>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489503" name="AutoShape 31"/>
          <p:cNvCxnSpPr>
            <a:cxnSpLocks noChangeShapeType="1"/>
            <a:stCxn id="489494" idx="4"/>
            <a:endCxn id="489502" idx="0"/>
          </p:cNvCxnSpPr>
          <p:nvPr/>
        </p:nvCxnSpPr>
        <p:spPr bwMode="auto">
          <a:xfrm>
            <a:off x="8382000" y="3319513"/>
            <a:ext cx="76200" cy="627062"/>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9504" name="AutoShape 32"/>
          <p:cNvCxnSpPr>
            <a:cxnSpLocks noChangeShapeType="1"/>
            <a:stCxn id="489497" idx="3"/>
            <a:endCxn id="489480" idx="7"/>
          </p:cNvCxnSpPr>
          <p:nvPr/>
        </p:nvCxnSpPr>
        <p:spPr bwMode="auto">
          <a:xfrm flipH="1">
            <a:off x="4429125" y="4321226"/>
            <a:ext cx="1123950" cy="741363"/>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9506" name="Text Box 34"/>
          <p:cNvSpPr txBox="1">
            <a:spLocks noChangeArrowheads="1"/>
          </p:cNvSpPr>
          <p:nvPr/>
        </p:nvSpPr>
        <p:spPr bwMode="auto">
          <a:xfrm>
            <a:off x="5851526" y="6016609"/>
            <a:ext cx="3902075" cy="565283"/>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lnSpc>
                <a:spcPct val="85000"/>
              </a:lnSpc>
              <a:spcBef>
                <a:spcPct val="0"/>
              </a:spcBef>
            </a:pPr>
            <a:r>
              <a:rPr lang="en-US" i="1" dirty="0"/>
              <a:t>The </a:t>
            </a:r>
            <a:r>
              <a:rPr lang="en-US" b="1" i="1" dirty="0">
                <a:solidFill>
                  <a:schemeClr val="accent1"/>
                </a:solidFill>
              </a:rPr>
              <a:t>computation </a:t>
            </a:r>
            <a:r>
              <a:rPr lang="en-US" altLang="zh-CN" b="1" i="1" dirty="0">
                <a:solidFill>
                  <a:schemeClr val="accent1"/>
                </a:solidFill>
              </a:rPr>
              <a:t>DAG</a:t>
            </a:r>
            <a:r>
              <a:rPr lang="en-US" i="1" dirty="0"/>
              <a:t> unfolds dynamically.</a:t>
            </a:r>
          </a:p>
        </p:txBody>
      </p:sp>
      <p:sp>
        <p:nvSpPr>
          <p:cNvPr id="489507" name="Oval 35"/>
          <p:cNvSpPr>
            <a:spLocks noChangeArrowheads="1"/>
          </p:cNvSpPr>
          <p:nvPr/>
        </p:nvSpPr>
        <p:spPr bwMode="auto">
          <a:xfrm>
            <a:off x="8915400" y="3946575"/>
            <a:ext cx="457200" cy="457200"/>
          </a:xfrm>
          <a:prstGeom prst="ellipse">
            <a:avLst/>
          </a:prstGeom>
          <a:solidFill>
            <a:schemeClr val="accent1"/>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489508" name="AutoShape 36"/>
          <p:cNvCxnSpPr>
            <a:cxnSpLocks noChangeShapeType="1"/>
            <a:stCxn id="489502" idx="6"/>
            <a:endCxn id="489507" idx="2"/>
          </p:cNvCxnSpPr>
          <p:nvPr/>
        </p:nvCxnSpPr>
        <p:spPr bwMode="auto">
          <a:xfrm>
            <a:off x="8686800" y="4175175"/>
            <a:ext cx="228600" cy="0"/>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9509" name="Oval 37"/>
          <p:cNvSpPr>
            <a:spLocks noChangeArrowheads="1"/>
          </p:cNvSpPr>
          <p:nvPr/>
        </p:nvSpPr>
        <p:spPr bwMode="auto">
          <a:xfrm>
            <a:off x="6667500" y="4995913"/>
            <a:ext cx="457200" cy="457200"/>
          </a:xfrm>
          <a:prstGeom prst="ellipse">
            <a:avLst/>
          </a:prstGeom>
          <a:solidFill>
            <a:srgbClr val="FF00FF"/>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489510" name="Oval 38"/>
          <p:cNvSpPr>
            <a:spLocks noChangeArrowheads="1"/>
          </p:cNvSpPr>
          <p:nvPr/>
        </p:nvSpPr>
        <p:spPr bwMode="auto">
          <a:xfrm>
            <a:off x="8039100" y="4997500"/>
            <a:ext cx="457200" cy="457200"/>
          </a:xfrm>
          <a:prstGeom prst="ellipse">
            <a:avLst/>
          </a:prstGeom>
          <a:solidFill>
            <a:srgbClr val="FF00FF"/>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489511" name="AutoShape 39"/>
          <p:cNvCxnSpPr>
            <a:cxnSpLocks noChangeShapeType="1"/>
            <a:stCxn id="489499" idx="4"/>
            <a:endCxn id="489509" idx="1"/>
          </p:cNvCxnSpPr>
          <p:nvPr/>
        </p:nvCxnSpPr>
        <p:spPr bwMode="auto">
          <a:xfrm>
            <a:off x="6400801" y="4387900"/>
            <a:ext cx="333375" cy="674688"/>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9512" name="AutoShape 40"/>
          <p:cNvCxnSpPr>
            <a:cxnSpLocks noChangeShapeType="1"/>
            <a:stCxn id="489502" idx="4"/>
            <a:endCxn id="489510" idx="0"/>
          </p:cNvCxnSpPr>
          <p:nvPr/>
        </p:nvCxnSpPr>
        <p:spPr bwMode="auto">
          <a:xfrm flipH="1">
            <a:off x="8267700" y="4403776"/>
            <a:ext cx="190500" cy="593725"/>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9513" name="Oval 41"/>
          <p:cNvSpPr>
            <a:spLocks noChangeArrowheads="1"/>
          </p:cNvSpPr>
          <p:nvPr/>
        </p:nvSpPr>
        <p:spPr bwMode="auto">
          <a:xfrm>
            <a:off x="6858000" y="3930700"/>
            <a:ext cx="457200" cy="457200"/>
          </a:xfrm>
          <a:prstGeom prst="ellipse">
            <a:avLst/>
          </a:prstGeom>
          <a:solidFill>
            <a:schemeClr val="accent2"/>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489514" name="AutoShape 42"/>
          <p:cNvCxnSpPr>
            <a:cxnSpLocks noChangeShapeType="1"/>
            <a:stCxn id="489499" idx="6"/>
            <a:endCxn id="489513" idx="2"/>
          </p:cNvCxnSpPr>
          <p:nvPr/>
        </p:nvCxnSpPr>
        <p:spPr bwMode="auto">
          <a:xfrm>
            <a:off x="6629400" y="4159300"/>
            <a:ext cx="228600" cy="0"/>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9515" name="Oval 43"/>
          <p:cNvSpPr>
            <a:spLocks noChangeArrowheads="1"/>
          </p:cNvSpPr>
          <p:nvPr/>
        </p:nvSpPr>
        <p:spPr bwMode="auto">
          <a:xfrm>
            <a:off x="9334500" y="4997500"/>
            <a:ext cx="457200" cy="457200"/>
          </a:xfrm>
          <a:prstGeom prst="ellipse">
            <a:avLst/>
          </a:prstGeom>
          <a:solidFill>
            <a:srgbClr val="FF00FF"/>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489516" name="AutoShape 44"/>
          <p:cNvCxnSpPr>
            <a:cxnSpLocks noChangeShapeType="1"/>
            <a:stCxn id="489487" idx="7"/>
            <a:endCxn id="489513" idx="3"/>
          </p:cNvCxnSpPr>
          <p:nvPr/>
        </p:nvCxnSpPr>
        <p:spPr bwMode="auto">
          <a:xfrm flipV="1">
            <a:off x="5800725" y="4321226"/>
            <a:ext cx="1123950" cy="741363"/>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9517" name="AutoShape 45"/>
          <p:cNvCxnSpPr>
            <a:cxnSpLocks noChangeShapeType="1"/>
            <a:stCxn id="489509" idx="0"/>
            <a:endCxn id="489513" idx="4"/>
          </p:cNvCxnSpPr>
          <p:nvPr/>
        </p:nvCxnSpPr>
        <p:spPr bwMode="auto">
          <a:xfrm flipV="1">
            <a:off x="6896100" y="4387901"/>
            <a:ext cx="190500" cy="608013"/>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9518" name="AutoShape 46"/>
          <p:cNvCxnSpPr>
            <a:cxnSpLocks noChangeShapeType="1"/>
            <a:stCxn id="489507" idx="4"/>
            <a:endCxn id="489515" idx="1"/>
          </p:cNvCxnSpPr>
          <p:nvPr/>
        </p:nvCxnSpPr>
        <p:spPr bwMode="auto">
          <a:xfrm>
            <a:off x="9144001" y="4403775"/>
            <a:ext cx="257175" cy="660400"/>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9519" name="Oval 47"/>
          <p:cNvSpPr>
            <a:spLocks noChangeArrowheads="1"/>
          </p:cNvSpPr>
          <p:nvPr/>
        </p:nvSpPr>
        <p:spPr bwMode="auto">
          <a:xfrm>
            <a:off x="9601200" y="3946575"/>
            <a:ext cx="457200" cy="457200"/>
          </a:xfrm>
          <a:prstGeom prst="ellipse">
            <a:avLst/>
          </a:prstGeom>
          <a:solidFill>
            <a:schemeClr val="accent2"/>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489520" name="AutoShape 48"/>
          <p:cNvCxnSpPr>
            <a:cxnSpLocks noChangeShapeType="1"/>
            <a:stCxn id="489507" idx="6"/>
            <a:endCxn id="489519" idx="2"/>
          </p:cNvCxnSpPr>
          <p:nvPr/>
        </p:nvCxnSpPr>
        <p:spPr bwMode="auto">
          <a:xfrm>
            <a:off x="9372600" y="4175175"/>
            <a:ext cx="228600" cy="0"/>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9521" name="AutoShape 49"/>
          <p:cNvCxnSpPr>
            <a:cxnSpLocks noChangeShapeType="1"/>
            <a:stCxn id="489510" idx="7"/>
            <a:endCxn id="489519" idx="3"/>
          </p:cNvCxnSpPr>
          <p:nvPr/>
        </p:nvCxnSpPr>
        <p:spPr bwMode="auto">
          <a:xfrm flipV="1">
            <a:off x="8429625" y="4337101"/>
            <a:ext cx="1238250" cy="727075"/>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9522" name="AutoShape 50"/>
          <p:cNvCxnSpPr>
            <a:cxnSpLocks noChangeShapeType="1"/>
            <a:stCxn id="489515" idx="0"/>
            <a:endCxn id="489519" idx="4"/>
          </p:cNvCxnSpPr>
          <p:nvPr/>
        </p:nvCxnSpPr>
        <p:spPr bwMode="auto">
          <a:xfrm flipV="1">
            <a:off x="9563100" y="4403776"/>
            <a:ext cx="266700" cy="593725"/>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9523" name="Oval 51"/>
          <p:cNvSpPr>
            <a:spLocks noChangeArrowheads="1"/>
          </p:cNvSpPr>
          <p:nvPr/>
        </p:nvSpPr>
        <p:spPr bwMode="auto">
          <a:xfrm>
            <a:off x="8839200" y="2862313"/>
            <a:ext cx="457200" cy="457200"/>
          </a:xfrm>
          <a:prstGeom prst="ellipse">
            <a:avLst/>
          </a:prstGeom>
          <a:solidFill>
            <a:schemeClr val="accent2"/>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489524" name="AutoShape 52"/>
          <p:cNvCxnSpPr>
            <a:cxnSpLocks noChangeShapeType="1"/>
            <a:stCxn id="489494" idx="6"/>
            <a:endCxn id="489523" idx="2"/>
          </p:cNvCxnSpPr>
          <p:nvPr/>
        </p:nvCxnSpPr>
        <p:spPr bwMode="auto">
          <a:xfrm>
            <a:off x="8610600" y="3090913"/>
            <a:ext cx="228600" cy="0"/>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9525" name="AutoShape 53"/>
          <p:cNvCxnSpPr>
            <a:cxnSpLocks noChangeShapeType="1"/>
            <a:stCxn id="489513" idx="7"/>
            <a:endCxn id="489523" idx="3"/>
          </p:cNvCxnSpPr>
          <p:nvPr/>
        </p:nvCxnSpPr>
        <p:spPr bwMode="auto">
          <a:xfrm flipV="1">
            <a:off x="7248525" y="3252839"/>
            <a:ext cx="1657350" cy="744537"/>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9526" name="AutoShape 54"/>
          <p:cNvCxnSpPr>
            <a:cxnSpLocks noChangeShapeType="1"/>
            <a:stCxn id="489519" idx="0"/>
            <a:endCxn id="489523" idx="5"/>
          </p:cNvCxnSpPr>
          <p:nvPr/>
        </p:nvCxnSpPr>
        <p:spPr bwMode="auto">
          <a:xfrm flipH="1" flipV="1">
            <a:off x="9229726" y="3252839"/>
            <a:ext cx="600075" cy="693737"/>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9527" name="Text Box 55"/>
          <p:cNvSpPr txBox="1">
            <a:spLocks noChangeArrowheads="1"/>
          </p:cNvSpPr>
          <p:nvPr/>
        </p:nvSpPr>
        <p:spPr bwMode="auto">
          <a:xfrm>
            <a:off x="6705600" y="1714550"/>
            <a:ext cx="1939570" cy="36933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chemeClr val="accent2"/>
                </a:solidFill>
              </a:rPr>
              <a:t>Example:</a:t>
            </a:r>
            <a:r>
              <a:rPr lang="en-US"/>
              <a:t> </a:t>
            </a:r>
            <a:r>
              <a:rPr lang="en-US" b="1">
                <a:solidFill>
                  <a:srgbClr val="FF0000"/>
                </a:solidFill>
                <a:latin typeface="Courier New" pitchFamily="49" charset="0"/>
              </a:rPr>
              <a:t>fib(4)</a:t>
            </a:r>
          </a:p>
        </p:txBody>
      </p:sp>
      <p:sp>
        <p:nvSpPr>
          <p:cNvPr id="489530" name="Text Box 58"/>
          <p:cNvSpPr txBox="1">
            <a:spLocks noChangeArrowheads="1"/>
          </p:cNvSpPr>
          <p:nvPr/>
        </p:nvSpPr>
        <p:spPr bwMode="auto">
          <a:xfrm>
            <a:off x="7239001" y="2701976"/>
            <a:ext cx="295275" cy="3231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152" rIns="0" bIns="0">
            <a:spAutoFit/>
          </a:bodyPr>
          <a:lstStyle/>
          <a:p>
            <a:pPr>
              <a:spcBef>
                <a:spcPct val="50000"/>
              </a:spcBef>
            </a:pPr>
            <a:r>
              <a:rPr lang="en-US" b="1" dirty="0">
                <a:solidFill>
                  <a:srgbClr val="FFFF00"/>
                </a:solidFill>
                <a:latin typeface="Courier New" pitchFamily="49" charset="0"/>
              </a:rPr>
              <a:t>4</a:t>
            </a:r>
          </a:p>
        </p:txBody>
      </p:sp>
      <p:sp>
        <p:nvSpPr>
          <p:cNvPr id="489531" name="Text Box 59"/>
          <p:cNvSpPr txBox="1">
            <a:spLocks noChangeArrowheads="1"/>
          </p:cNvSpPr>
          <p:nvPr/>
        </p:nvSpPr>
        <p:spPr bwMode="auto">
          <a:xfrm>
            <a:off x="5257801" y="3768776"/>
            <a:ext cx="295275" cy="3231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152" rIns="0" bIns="0">
            <a:spAutoFit/>
          </a:bodyPr>
          <a:lstStyle/>
          <a:p>
            <a:pPr>
              <a:spcBef>
                <a:spcPct val="50000"/>
              </a:spcBef>
            </a:pPr>
            <a:r>
              <a:rPr lang="en-US" b="1" dirty="0">
                <a:solidFill>
                  <a:srgbClr val="FFFF00"/>
                </a:solidFill>
                <a:latin typeface="Courier New" pitchFamily="49" charset="0"/>
              </a:rPr>
              <a:t>3</a:t>
            </a:r>
          </a:p>
        </p:txBody>
      </p:sp>
      <p:sp>
        <p:nvSpPr>
          <p:cNvPr id="489532" name="Text Box 60"/>
          <p:cNvSpPr txBox="1">
            <a:spLocks noChangeArrowheads="1"/>
          </p:cNvSpPr>
          <p:nvPr/>
        </p:nvSpPr>
        <p:spPr bwMode="auto">
          <a:xfrm>
            <a:off x="3810001" y="4835576"/>
            <a:ext cx="295275" cy="3231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152" rIns="0" bIns="0">
            <a:spAutoFit/>
          </a:bodyPr>
          <a:lstStyle/>
          <a:p>
            <a:pPr>
              <a:spcBef>
                <a:spcPct val="50000"/>
              </a:spcBef>
            </a:pPr>
            <a:r>
              <a:rPr lang="en-US" b="1" dirty="0">
                <a:solidFill>
                  <a:srgbClr val="FFFF00"/>
                </a:solidFill>
                <a:latin typeface="Courier New" pitchFamily="49" charset="0"/>
              </a:rPr>
              <a:t>2</a:t>
            </a:r>
          </a:p>
        </p:txBody>
      </p:sp>
      <p:sp>
        <p:nvSpPr>
          <p:cNvPr id="489533" name="Text Box 61"/>
          <p:cNvSpPr txBox="1">
            <a:spLocks noChangeArrowheads="1"/>
          </p:cNvSpPr>
          <p:nvPr/>
        </p:nvSpPr>
        <p:spPr bwMode="auto">
          <a:xfrm>
            <a:off x="8001001" y="3786239"/>
            <a:ext cx="295275" cy="3231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152" rIns="0" bIns="0">
            <a:spAutoFit/>
          </a:bodyPr>
          <a:lstStyle/>
          <a:p>
            <a:pPr>
              <a:spcBef>
                <a:spcPct val="50000"/>
              </a:spcBef>
            </a:pPr>
            <a:r>
              <a:rPr lang="en-US" b="1" dirty="0">
                <a:solidFill>
                  <a:srgbClr val="FFFF00"/>
                </a:solidFill>
                <a:latin typeface="Courier New" pitchFamily="49" charset="0"/>
              </a:rPr>
              <a:t>2</a:t>
            </a:r>
          </a:p>
        </p:txBody>
      </p:sp>
      <p:sp>
        <p:nvSpPr>
          <p:cNvPr id="489534" name="Text Box 62"/>
          <p:cNvSpPr txBox="1">
            <a:spLocks noChangeArrowheads="1"/>
          </p:cNvSpPr>
          <p:nvPr/>
        </p:nvSpPr>
        <p:spPr bwMode="auto">
          <a:xfrm>
            <a:off x="3657601" y="5902376"/>
            <a:ext cx="295275" cy="3231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152" rIns="0" bIns="0">
            <a:spAutoFit/>
          </a:bodyPr>
          <a:lstStyle/>
          <a:p>
            <a:pPr>
              <a:spcBef>
                <a:spcPct val="50000"/>
              </a:spcBef>
            </a:pPr>
            <a:r>
              <a:rPr lang="en-US" b="1" dirty="0">
                <a:solidFill>
                  <a:srgbClr val="FFFF00"/>
                </a:solidFill>
                <a:latin typeface="Courier New" pitchFamily="49" charset="0"/>
              </a:rPr>
              <a:t>1</a:t>
            </a:r>
          </a:p>
        </p:txBody>
      </p:sp>
      <p:sp>
        <p:nvSpPr>
          <p:cNvPr id="489535" name="Text Box 63"/>
          <p:cNvSpPr txBox="1">
            <a:spLocks noChangeArrowheads="1"/>
          </p:cNvSpPr>
          <p:nvPr/>
        </p:nvSpPr>
        <p:spPr bwMode="auto">
          <a:xfrm>
            <a:off x="6477001" y="4835576"/>
            <a:ext cx="295275" cy="3231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152" rIns="0" bIns="0">
            <a:spAutoFit/>
          </a:bodyPr>
          <a:lstStyle/>
          <a:p>
            <a:pPr>
              <a:spcBef>
                <a:spcPct val="50000"/>
              </a:spcBef>
            </a:pPr>
            <a:r>
              <a:rPr lang="en-US" b="1" dirty="0">
                <a:solidFill>
                  <a:srgbClr val="FFFF00"/>
                </a:solidFill>
                <a:latin typeface="Courier New" pitchFamily="49" charset="0"/>
              </a:rPr>
              <a:t>1</a:t>
            </a:r>
          </a:p>
        </p:txBody>
      </p:sp>
      <p:sp>
        <p:nvSpPr>
          <p:cNvPr id="489536" name="Text Box 64"/>
          <p:cNvSpPr txBox="1">
            <a:spLocks noChangeArrowheads="1"/>
          </p:cNvSpPr>
          <p:nvPr/>
        </p:nvSpPr>
        <p:spPr bwMode="auto">
          <a:xfrm>
            <a:off x="7848601" y="4835576"/>
            <a:ext cx="295275" cy="3231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152" rIns="0" bIns="0">
            <a:spAutoFit/>
          </a:bodyPr>
          <a:lstStyle/>
          <a:p>
            <a:pPr>
              <a:spcBef>
                <a:spcPct val="50000"/>
              </a:spcBef>
            </a:pPr>
            <a:r>
              <a:rPr lang="en-US" b="1" dirty="0">
                <a:solidFill>
                  <a:srgbClr val="FFFF00"/>
                </a:solidFill>
                <a:latin typeface="Courier New" pitchFamily="49" charset="0"/>
              </a:rPr>
              <a:t>1</a:t>
            </a:r>
          </a:p>
        </p:txBody>
      </p:sp>
      <p:sp>
        <p:nvSpPr>
          <p:cNvPr id="489537" name="Text Box 65"/>
          <p:cNvSpPr txBox="1">
            <a:spLocks noChangeArrowheads="1"/>
          </p:cNvSpPr>
          <p:nvPr/>
        </p:nvSpPr>
        <p:spPr bwMode="auto">
          <a:xfrm>
            <a:off x="9144001" y="4835576"/>
            <a:ext cx="295275" cy="3231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152" rIns="0" bIns="0">
            <a:spAutoFit/>
          </a:bodyPr>
          <a:lstStyle/>
          <a:p>
            <a:pPr>
              <a:spcBef>
                <a:spcPct val="50000"/>
              </a:spcBef>
            </a:pPr>
            <a:r>
              <a:rPr lang="en-US" b="1" dirty="0">
                <a:solidFill>
                  <a:srgbClr val="FFFF00"/>
                </a:solidFill>
                <a:latin typeface="Courier New" pitchFamily="49" charset="0"/>
              </a:rPr>
              <a:t>0</a:t>
            </a:r>
          </a:p>
        </p:txBody>
      </p:sp>
      <p:sp>
        <p:nvSpPr>
          <p:cNvPr id="489538" name="Text Box 66"/>
          <p:cNvSpPr txBox="1">
            <a:spLocks noChangeArrowheads="1"/>
          </p:cNvSpPr>
          <p:nvPr/>
        </p:nvSpPr>
        <p:spPr bwMode="auto">
          <a:xfrm>
            <a:off x="4943476" y="5902376"/>
            <a:ext cx="295275" cy="3231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152" rIns="0" bIns="0">
            <a:spAutoFit/>
          </a:bodyPr>
          <a:lstStyle/>
          <a:p>
            <a:pPr>
              <a:spcBef>
                <a:spcPct val="50000"/>
              </a:spcBef>
            </a:pPr>
            <a:r>
              <a:rPr lang="en-US" b="1">
                <a:solidFill>
                  <a:srgbClr val="FFFF00"/>
                </a:solidFill>
                <a:latin typeface="Courier New" pitchFamily="49" charset="0"/>
              </a:rPr>
              <a:t>0</a:t>
            </a:r>
          </a:p>
        </p:txBody>
      </p:sp>
      <p:sp>
        <p:nvSpPr>
          <p:cNvPr id="2" name="灯片编号占位符 1">
            <a:extLst>
              <a:ext uri="{FF2B5EF4-FFF2-40B4-BE49-F238E27FC236}">
                <a16:creationId xmlns:a16="http://schemas.microsoft.com/office/drawing/2014/main" id="{F07364E6-7CE8-4942-8D54-66162A1BBAF3}"/>
              </a:ext>
            </a:extLst>
          </p:cNvPr>
          <p:cNvSpPr>
            <a:spLocks noGrp="1"/>
          </p:cNvSpPr>
          <p:nvPr>
            <p:ph type="sldNum" sz="quarter" idx="12"/>
          </p:nvPr>
        </p:nvSpPr>
        <p:spPr/>
        <p:txBody>
          <a:bodyPr/>
          <a:lstStyle/>
          <a:p>
            <a:fld id="{838759A6-4310-42B8-8FEF-8113EE3D32AF}" type="slidenum">
              <a:rPr lang="zh-CN" altLang="en-US" smtClean="0"/>
              <a:t>34</a:t>
            </a:fld>
            <a:endParaRPr lang="zh-CN" altLang="en-US"/>
          </a:p>
        </p:txBody>
      </p:sp>
    </p:spTree>
    <p:extLst>
      <p:ext uri="{BB962C8B-B14F-4D97-AF65-F5344CB8AC3E}">
        <p14:creationId xmlns:p14="http://schemas.microsoft.com/office/powerpoint/2010/main" val="223868520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1" nodeType="clickEffect">
                                  <p:stCondLst>
                                    <p:cond delay="0"/>
                                  </p:stCondLst>
                                  <p:childTnLst>
                                    <p:set>
                                      <p:cBhvr>
                                        <p:cTn id="6" dur="1" fill="hold">
                                          <p:stCondLst>
                                            <p:cond delay="0"/>
                                          </p:stCondLst>
                                        </p:cTn>
                                        <p:tgtEl>
                                          <p:spTgt spid="48952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949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95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949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2" fill="hold" nodeType="clickEffect">
                                  <p:stCondLst>
                                    <p:cond delay="0"/>
                                  </p:stCondLst>
                                  <p:childTnLst>
                                    <p:set>
                                      <p:cBhvr>
                                        <p:cTn id="18" dur="1" fill="hold">
                                          <p:stCondLst>
                                            <p:cond delay="0"/>
                                          </p:stCondLst>
                                        </p:cTn>
                                        <p:tgtEl>
                                          <p:spTgt spid="489498"/>
                                        </p:tgtEl>
                                        <p:attrNameLst>
                                          <p:attrName>style.visibility</p:attrName>
                                        </p:attrNameLst>
                                      </p:cBhvr>
                                      <p:to>
                                        <p:strVal val="visible"/>
                                      </p:to>
                                    </p:set>
                                    <p:animEffect transition="in" filter="wipe(right)">
                                      <p:cBhvr>
                                        <p:cTn id="19" dur="500"/>
                                        <p:tgtEl>
                                          <p:spTgt spid="489498"/>
                                        </p:tgtEl>
                                      </p:cBhvr>
                                    </p:animEffect>
                                  </p:childTnLst>
                                </p:cTn>
                              </p:par>
                              <p:par>
                                <p:cTn id="20" presetID="22" presetClass="entr" presetSubtype="8" fill="hold" nodeType="withEffect">
                                  <p:stCondLst>
                                    <p:cond delay="0"/>
                                  </p:stCondLst>
                                  <p:childTnLst>
                                    <p:set>
                                      <p:cBhvr>
                                        <p:cTn id="21" dur="1" fill="hold">
                                          <p:stCondLst>
                                            <p:cond delay="0"/>
                                          </p:stCondLst>
                                        </p:cTn>
                                        <p:tgtEl>
                                          <p:spTgt spid="489495"/>
                                        </p:tgtEl>
                                        <p:attrNameLst>
                                          <p:attrName>style.visibility</p:attrName>
                                        </p:attrNameLst>
                                      </p:cBhvr>
                                      <p:to>
                                        <p:strVal val="visible"/>
                                      </p:to>
                                    </p:set>
                                    <p:animEffect transition="in" filter="wipe(left)">
                                      <p:cBhvr>
                                        <p:cTn id="22" dur="500"/>
                                        <p:tgtEl>
                                          <p:spTgt spid="489495"/>
                                        </p:tgtEl>
                                      </p:cBhvr>
                                    </p:animEffect>
                                  </p:childTnLst>
                                </p:cTn>
                              </p:par>
                            </p:childTnLst>
                          </p:cTn>
                        </p:par>
                        <p:par>
                          <p:cTn id="23" fill="hold" nodeType="afterGroup">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48949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89531"/>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89497"/>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489494"/>
                                        </p:tgtEl>
                                        <p:attrNameLst>
                                          <p:attrName>style.visibility</p:attrName>
                                        </p:attrNameLst>
                                      </p:cBhvr>
                                      <p:to>
                                        <p:strVal val="visible"/>
                                      </p:to>
                                    </p:set>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48950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2" fill="hold" nodeType="clickEffect">
                                  <p:stCondLst>
                                    <p:cond delay="0"/>
                                  </p:stCondLst>
                                  <p:childTnLst>
                                    <p:set>
                                      <p:cBhvr>
                                        <p:cTn id="38" dur="1" fill="hold">
                                          <p:stCondLst>
                                            <p:cond delay="0"/>
                                          </p:stCondLst>
                                        </p:cTn>
                                        <p:tgtEl>
                                          <p:spTgt spid="489504"/>
                                        </p:tgtEl>
                                        <p:attrNameLst>
                                          <p:attrName>style.visibility</p:attrName>
                                        </p:attrNameLst>
                                      </p:cBhvr>
                                      <p:to>
                                        <p:strVal val="visible"/>
                                      </p:to>
                                    </p:set>
                                    <p:animEffect transition="in" filter="wipe(right)">
                                      <p:cBhvr>
                                        <p:cTn id="39" dur="500"/>
                                        <p:tgtEl>
                                          <p:spTgt spid="489504"/>
                                        </p:tgtEl>
                                      </p:cBhvr>
                                    </p:animEffect>
                                  </p:childTnLst>
                                </p:cTn>
                              </p:par>
                              <p:par>
                                <p:cTn id="40" presetID="22" presetClass="entr" presetSubtype="8" fill="hold" nodeType="withEffect">
                                  <p:stCondLst>
                                    <p:cond delay="0"/>
                                  </p:stCondLst>
                                  <p:childTnLst>
                                    <p:set>
                                      <p:cBhvr>
                                        <p:cTn id="41" dur="1" fill="hold">
                                          <p:stCondLst>
                                            <p:cond delay="0"/>
                                          </p:stCondLst>
                                        </p:cTn>
                                        <p:tgtEl>
                                          <p:spTgt spid="489500"/>
                                        </p:tgtEl>
                                        <p:attrNameLst>
                                          <p:attrName>style.visibility</p:attrName>
                                        </p:attrNameLst>
                                      </p:cBhvr>
                                      <p:to>
                                        <p:strVal val="visible"/>
                                      </p:to>
                                    </p:set>
                                    <p:animEffect transition="in" filter="wipe(left)">
                                      <p:cBhvr>
                                        <p:cTn id="42" dur="500"/>
                                        <p:tgtEl>
                                          <p:spTgt spid="489500"/>
                                        </p:tgtEl>
                                      </p:cBhvr>
                                    </p:animEffect>
                                  </p:childTnLst>
                                </p:cTn>
                              </p:par>
                              <p:par>
                                <p:cTn id="43" presetID="22" presetClass="entr" presetSubtype="8" fill="hold" nodeType="withEffect">
                                  <p:stCondLst>
                                    <p:cond delay="0"/>
                                  </p:stCondLst>
                                  <p:childTnLst>
                                    <p:set>
                                      <p:cBhvr>
                                        <p:cTn id="44" dur="1" fill="hold">
                                          <p:stCondLst>
                                            <p:cond delay="0"/>
                                          </p:stCondLst>
                                        </p:cTn>
                                        <p:tgtEl>
                                          <p:spTgt spid="489524"/>
                                        </p:tgtEl>
                                        <p:attrNameLst>
                                          <p:attrName>style.visibility</p:attrName>
                                        </p:attrNameLst>
                                      </p:cBhvr>
                                      <p:to>
                                        <p:strVal val="visible"/>
                                      </p:to>
                                    </p:set>
                                    <p:animEffect transition="in" filter="wipe(left)">
                                      <p:cBhvr>
                                        <p:cTn id="45" dur="500"/>
                                        <p:tgtEl>
                                          <p:spTgt spid="489524"/>
                                        </p:tgtEl>
                                      </p:cBhvr>
                                    </p:animEffect>
                                  </p:childTnLst>
                                </p:cTn>
                              </p:par>
                              <p:par>
                                <p:cTn id="46" presetID="22" presetClass="entr" presetSubtype="1" fill="hold" nodeType="withEffect">
                                  <p:stCondLst>
                                    <p:cond delay="0"/>
                                  </p:stCondLst>
                                  <p:childTnLst>
                                    <p:set>
                                      <p:cBhvr>
                                        <p:cTn id="47" dur="1" fill="hold">
                                          <p:stCondLst>
                                            <p:cond delay="0"/>
                                          </p:stCondLst>
                                        </p:cTn>
                                        <p:tgtEl>
                                          <p:spTgt spid="489503"/>
                                        </p:tgtEl>
                                        <p:attrNameLst>
                                          <p:attrName>style.visibility</p:attrName>
                                        </p:attrNameLst>
                                      </p:cBhvr>
                                      <p:to>
                                        <p:strVal val="visible"/>
                                      </p:to>
                                    </p:set>
                                    <p:animEffect transition="in" filter="wipe(up)">
                                      <p:cBhvr>
                                        <p:cTn id="48" dur="500"/>
                                        <p:tgtEl>
                                          <p:spTgt spid="489503"/>
                                        </p:tgtEl>
                                      </p:cBhvr>
                                    </p:animEffect>
                                  </p:childTnLst>
                                </p:cTn>
                              </p:par>
                            </p:childTnLst>
                          </p:cTn>
                        </p:par>
                        <p:par>
                          <p:cTn id="49" fill="hold" nodeType="afterGroup">
                            <p:stCondLst>
                              <p:cond delay="500"/>
                            </p:stCondLst>
                            <p:childTnLst>
                              <p:par>
                                <p:cTn id="50" presetID="1" presetClass="entr" presetSubtype="0" fill="hold" grpId="0" nodeType="afterEffect">
                                  <p:stCondLst>
                                    <p:cond delay="0"/>
                                  </p:stCondLst>
                                  <p:childTnLst>
                                    <p:set>
                                      <p:cBhvr>
                                        <p:cTn id="51" dur="1" fill="hold">
                                          <p:stCondLst>
                                            <p:cond delay="0"/>
                                          </p:stCondLst>
                                        </p:cTn>
                                        <p:tgtEl>
                                          <p:spTgt spid="489501"/>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489502"/>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489480"/>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489479"/>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489533"/>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489532"/>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489499"/>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1" fill="hold" nodeType="clickEffect">
                                  <p:stCondLst>
                                    <p:cond delay="0"/>
                                  </p:stCondLst>
                                  <p:childTnLst>
                                    <p:set>
                                      <p:cBhvr>
                                        <p:cTn id="67" dur="1" fill="hold">
                                          <p:stCondLst>
                                            <p:cond delay="0"/>
                                          </p:stCondLst>
                                        </p:cTn>
                                        <p:tgtEl>
                                          <p:spTgt spid="489484"/>
                                        </p:tgtEl>
                                        <p:attrNameLst>
                                          <p:attrName>style.visibility</p:attrName>
                                        </p:attrNameLst>
                                      </p:cBhvr>
                                      <p:to>
                                        <p:strVal val="visible"/>
                                      </p:to>
                                    </p:set>
                                    <p:animEffect transition="in" filter="wipe(up)">
                                      <p:cBhvr>
                                        <p:cTn id="68" dur="500"/>
                                        <p:tgtEl>
                                          <p:spTgt spid="489484"/>
                                        </p:tgtEl>
                                      </p:cBhvr>
                                    </p:animEffect>
                                  </p:childTnLst>
                                </p:cTn>
                              </p:par>
                              <p:par>
                                <p:cTn id="69" presetID="22" presetClass="entr" presetSubtype="8" fill="hold" nodeType="withEffect">
                                  <p:stCondLst>
                                    <p:cond delay="0"/>
                                  </p:stCondLst>
                                  <p:childTnLst>
                                    <p:set>
                                      <p:cBhvr>
                                        <p:cTn id="70" dur="1" fill="hold">
                                          <p:stCondLst>
                                            <p:cond delay="0"/>
                                          </p:stCondLst>
                                        </p:cTn>
                                        <p:tgtEl>
                                          <p:spTgt spid="489483"/>
                                        </p:tgtEl>
                                        <p:attrNameLst>
                                          <p:attrName>style.visibility</p:attrName>
                                        </p:attrNameLst>
                                      </p:cBhvr>
                                      <p:to>
                                        <p:strVal val="visible"/>
                                      </p:to>
                                    </p:set>
                                    <p:animEffect transition="in" filter="wipe(left)">
                                      <p:cBhvr>
                                        <p:cTn id="71" dur="500"/>
                                        <p:tgtEl>
                                          <p:spTgt spid="489483"/>
                                        </p:tgtEl>
                                      </p:cBhvr>
                                    </p:animEffect>
                                  </p:childTnLst>
                                </p:cTn>
                              </p:par>
                              <p:par>
                                <p:cTn id="72" presetID="22" presetClass="entr" presetSubtype="4" fill="hold" nodeType="withEffect">
                                  <p:stCondLst>
                                    <p:cond delay="0"/>
                                  </p:stCondLst>
                                  <p:childTnLst>
                                    <p:set>
                                      <p:cBhvr>
                                        <p:cTn id="73" dur="1" fill="hold">
                                          <p:stCondLst>
                                            <p:cond delay="0"/>
                                          </p:stCondLst>
                                        </p:cTn>
                                        <p:tgtEl>
                                          <p:spTgt spid="489514"/>
                                        </p:tgtEl>
                                        <p:attrNameLst>
                                          <p:attrName>style.visibility</p:attrName>
                                        </p:attrNameLst>
                                      </p:cBhvr>
                                      <p:to>
                                        <p:strVal val="visible"/>
                                      </p:to>
                                    </p:set>
                                    <p:animEffect transition="in" filter="wipe(down)">
                                      <p:cBhvr>
                                        <p:cTn id="74" dur="500"/>
                                        <p:tgtEl>
                                          <p:spTgt spid="489514"/>
                                        </p:tgtEl>
                                      </p:cBhvr>
                                    </p:animEffect>
                                  </p:childTnLst>
                                </p:cTn>
                              </p:par>
                              <p:par>
                                <p:cTn id="75" presetID="22" presetClass="entr" presetSubtype="8" fill="hold" nodeType="withEffect">
                                  <p:stCondLst>
                                    <p:cond delay="0"/>
                                  </p:stCondLst>
                                  <p:childTnLst>
                                    <p:set>
                                      <p:cBhvr>
                                        <p:cTn id="76" dur="1" fill="hold">
                                          <p:stCondLst>
                                            <p:cond delay="0"/>
                                          </p:stCondLst>
                                        </p:cTn>
                                        <p:tgtEl>
                                          <p:spTgt spid="489508"/>
                                        </p:tgtEl>
                                        <p:attrNameLst>
                                          <p:attrName>style.visibility</p:attrName>
                                        </p:attrNameLst>
                                      </p:cBhvr>
                                      <p:to>
                                        <p:strVal val="visible"/>
                                      </p:to>
                                    </p:set>
                                    <p:animEffect transition="in" filter="wipe(left)">
                                      <p:cBhvr>
                                        <p:cTn id="77" dur="500"/>
                                        <p:tgtEl>
                                          <p:spTgt spid="489508"/>
                                        </p:tgtEl>
                                      </p:cBhvr>
                                    </p:animEffect>
                                  </p:childTnLst>
                                </p:cTn>
                              </p:par>
                              <p:par>
                                <p:cTn id="78" presetID="22" presetClass="entr" presetSubtype="1" fill="hold" nodeType="withEffect">
                                  <p:stCondLst>
                                    <p:cond delay="0"/>
                                  </p:stCondLst>
                                  <p:childTnLst>
                                    <p:set>
                                      <p:cBhvr>
                                        <p:cTn id="79" dur="1" fill="hold">
                                          <p:stCondLst>
                                            <p:cond delay="0"/>
                                          </p:stCondLst>
                                        </p:cTn>
                                        <p:tgtEl>
                                          <p:spTgt spid="489512"/>
                                        </p:tgtEl>
                                        <p:attrNameLst>
                                          <p:attrName>style.visibility</p:attrName>
                                        </p:attrNameLst>
                                      </p:cBhvr>
                                      <p:to>
                                        <p:strVal val="visible"/>
                                      </p:to>
                                    </p:set>
                                    <p:animEffect transition="in" filter="wipe(up)">
                                      <p:cBhvr>
                                        <p:cTn id="80" dur="500"/>
                                        <p:tgtEl>
                                          <p:spTgt spid="489512"/>
                                        </p:tgtEl>
                                      </p:cBhvr>
                                    </p:animEffect>
                                  </p:childTnLst>
                                </p:cTn>
                              </p:par>
                              <p:par>
                                <p:cTn id="81" presetID="22" presetClass="entr" presetSubtype="1" fill="hold" nodeType="withEffect">
                                  <p:stCondLst>
                                    <p:cond delay="0"/>
                                  </p:stCondLst>
                                  <p:childTnLst>
                                    <p:set>
                                      <p:cBhvr>
                                        <p:cTn id="82" dur="1" fill="hold">
                                          <p:stCondLst>
                                            <p:cond delay="0"/>
                                          </p:stCondLst>
                                        </p:cTn>
                                        <p:tgtEl>
                                          <p:spTgt spid="489511"/>
                                        </p:tgtEl>
                                        <p:attrNameLst>
                                          <p:attrName>style.visibility</p:attrName>
                                        </p:attrNameLst>
                                      </p:cBhvr>
                                      <p:to>
                                        <p:strVal val="visible"/>
                                      </p:to>
                                    </p:set>
                                    <p:animEffect transition="in" filter="wipe(up)">
                                      <p:cBhvr>
                                        <p:cTn id="83" dur="500"/>
                                        <p:tgtEl>
                                          <p:spTgt spid="489511"/>
                                        </p:tgtEl>
                                      </p:cBhvr>
                                    </p:animEffect>
                                  </p:childTnLst>
                                </p:cTn>
                              </p:par>
                            </p:childTnLst>
                          </p:cTn>
                        </p:par>
                        <p:par>
                          <p:cTn id="84" fill="hold" nodeType="afterGroup">
                            <p:stCondLst>
                              <p:cond delay="500"/>
                            </p:stCondLst>
                            <p:childTnLst>
                              <p:par>
                                <p:cTn id="85" presetID="1" presetClass="entr" presetSubtype="0" fill="hold" grpId="0" nodeType="afterEffect">
                                  <p:stCondLst>
                                    <p:cond delay="0"/>
                                  </p:stCondLst>
                                  <p:childTnLst>
                                    <p:set>
                                      <p:cBhvr>
                                        <p:cTn id="86" dur="1" fill="hold">
                                          <p:stCondLst>
                                            <p:cond delay="0"/>
                                          </p:stCondLst>
                                        </p:cTn>
                                        <p:tgtEl>
                                          <p:spTgt spid="48947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8948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8950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8947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8953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8953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8953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8951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8947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89482"/>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89507"/>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4" fill="hold" nodeType="clickEffect">
                                  <p:stCondLst>
                                    <p:cond delay="0"/>
                                  </p:stCondLst>
                                  <p:childTnLst>
                                    <p:set>
                                      <p:cBhvr>
                                        <p:cTn id="110" dur="1" fill="hold">
                                          <p:stCondLst>
                                            <p:cond delay="0"/>
                                          </p:stCondLst>
                                        </p:cTn>
                                        <p:tgtEl>
                                          <p:spTgt spid="489489"/>
                                        </p:tgtEl>
                                        <p:attrNameLst>
                                          <p:attrName>style.visibility</p:attrName>
                                        </p:attrNameLst>
                                      </p:cBhvr>
                                      <p:to>
                                        <p:strVal val="visible"/>
                                      </p:to>
                                    </p:set>
                                    <p:animEffect transition="in" filter="wipe(down)">
                                      <p:cBhvr>
                                        <p:cTn id="111" dur="500"/>
                                        <p:tgtEl>
                                          <p:spTgt spid="489489"/>
                                        </p:tgtEl>
                                      </p:cBhvr>
                                    </p:animEffect>
                                  </p:childTnLst>
                                </p:cTn>
                              </p:par>
                              <p:par>
                                <p:cTn id="112" presetID="22" presetClass="entr" presetSubtype="1" fill="hold" nodeType="withEffect">
                                  <p:stCondLst>
                                    <p:cond delay="0"/>
                                  </p:stCondLst>
                                  <p:childTnLst>
                                    <p:set>
                                      <p:cBhvr>
                                        <p:cTn id="113" dur="1" fill="hold">
                                          <p:stCondLst>
                                            <p:cond delay="0"/>
                                          </p:stCondLst>
                                        </p:cTn>
                                        <p:tgtEl>
                                          <p:spTgt spid="489486"/>
                                        </p:tgtEl>
                                        <p:attrNameLst>
                                          <p:attrName>style.visibility</p:attrName>
                                        </p:attrNameLst>
                                      </p:cBhvr>
                                      <p:to>
                                        <p:strVal val="visible"/>
                                      </p:to>
                                    </p:set>
                                    <p:animEffect transition="in" filter="wipe(up)">
                                      <p:cBhvr>
                                        <p:cTn id="114" dur="500"/>
                                        <p:tgtEl>
                                          <p:spTgt spid="489486"/>
                                        </p:tgtEl>
                                      </p:cBhvr>
                                    </p:animEffect>
                                  </p:childTnLst>
                                </p:cTn>
                              </p:par>
                              <p:par>
                                <p:cTn id="115" presetID="22" presetClass="entr" presetSubtype="4" fill="hold" nodeType="withEffect">
                                  <p:stCondLst>
                                    <p:cond delay="0"/>
                                  </p:stCondLst>
                                  <p:childTnLst>
                                    <p:set>
                                      <p:cBhvr>
                                        <p:cTn id="116" dur="1" fill="hold">
                                          <p:stCondLst>
                                            <p:cond delay="0"/>
                                          </p:stCondLst>
                                        </p:cTn>
                                        <p:tgtEl>
                                          <p:spTgt spid="489517"/>
                                        </p:tgtEl>
                                        <p:attrNameLst>
                                          <p:attrName>style.visibility</p:attrName>
                                        </p:attrNameLst>
                                      </p:cBhvr>
                                      <p:to>
                                        <p:strVal val="visible"/>
                                      </p:to>
                                    </p:set>
                                    <p:animEffect transition="in" filter="wipe(down)">
                                      <p:cBhvr>
                                        <p:cTn id="117" dur="500"/>
                                        <p:tgtEl>
                                          <p:spTgt spid="489517"/>
                                        </p:tgtEl>
                                      </p:cBhvr>
                                    </p:animEffect>
                                  </p:childTnLst>
                                </p:cTn>
                              </p:par>
                              <p:par>
                                <p:cTn id="118" presetID="22" presetClass="entr" presetSubtype="4" fill="hold" nodeType="withEffect">
                                  <p:stCondLst>
                                    <p:cond delay="0"/>
                                  </p:stCondLst>
                                  <p:childTnLst>
                                    <p:set>
                                      <p:cBhvr>
                                        <p:cTn id="119" dur="1" fill="hold">
                                          <p:stCondLst>
                                            <p:cond delay="0"/>
                                          </p:stCondLst>
                                        </p:cTn>
                                        <p:tgtEl>
                                          <p:spTgt spid="489521"/>
                                        </p:tgtEl>
                                        <p:attrNameLst>
                                          <p:attrName>style.visibility</p:attrName>
                                        </p:attrNameLst>
                                      </p:cBhvr>
                                      <p:to>
                                        <p:strVal val="visible"/>
                                      </p:to>
                                    </p:set>
                                    <p:animEffect transition="in" filter="wipe(down)">
                                      <p:cBhvr>
                                        <p:cTn id="120" dur="500"/>
                                        <p:tgtEl>
                                          <p:spTgt spid="489521"/>
                                        </p:tgtEl>
                                      </p:cBhvr>
                                    </p:animEffect>
                                  </p:childTnLst>
                                </p:cTn>
                              </p:par>
                              <p:par>
                                <p:cTn id="121" presetID="22" presetClass="entr" presetSubtype="1" fill="hold" nodeType="withEffect">
                                  <p:stCondLst>
                                    <p:cond delay="0"/>
                                  </p:stCondLst>
                                  <p:childTnLst>
                                    <p:set>
                                      <p:cBhvr>
                                        <p:cTn id="122" dur="1" fill="hold">
                                          <p:stCondLst>
                                            <p:cond delay="0"/>
                                          </p:stCondLst>
                                        </p:cTn>
                                        <p:tgtEl>
                                          <p:spTgt spid="489518"/>
                                        </p:tgtEl>
                                        <p:attrNameLst>
                                          <p:attrName>style.visibility</p:attrName>
                                        </p:attrNameLst>
                                      </p:cBhvr>
                                      <p:to>
                                        <p:strVal val="visible"/>
                                      </p:to>
                                    </p:set>
                                    <p:animEffect transition="in" filter="wipe(up)">
                                      <p:cBhvr>
                                        <p:cTn id="123" dur="500"/>
                                        <p:tgtEl>
                                          <p:spTgt spid="489518"/>
                                        </p:tgtEl>
                                      </p:cBhvr>
                                    </p:animEffect>
                                  </p:childTnLst>
                                </p:cTn>
                              </p:par>
                              <p:par>
                                <p:cTn id="124" presetID="22" presetClass="entr" presetSubtype="4" fill="hold" nodeType="withEffect">
                                  <p:stCondLst>
                                    <p:cond delay="0"/>
                                  </p:stCondLst>
                                  <p:childTnLst>
                                    <p:set>
                                      <p:cBhvr>
                                        <p:cTn id="125" dur="1" fill="hold">
                                          <p:stCondLst>
                                            <p:cond delay="0"/>
                                          </p:stCondLst>
                                        </p:cTn>
                                        <p:tgtEl>
                                          <p:spTgt spid="489520"/>
                                        </p:tgtEl>
                                        <p:attrNameLst>
                                          <p:attrName>style.visibility</p:attrName>
                                        </p:attrNameLst>
                                      </p:cBhvr>
                                      <p:to>
                                        <p:strVal val="visible"/>
                                      </p:to>
                                    </p:set>
                                    <p:animEffect transition="in" filter="wipe(down)">
                                      <p:cBhvr>
                                        <p:cTn id="126" dur="500"/>
                                        <p:tgtEl>
                                          <p:spTgt spid="489520"/>
                                        </p:tgtEl>
                                      </p:cBhvr>
                                    </p:animEffect>
                                  </p:childTnLst>
                                </p:cTn>
                              </p:par>
                              <p:par>
                                <p:cTn id="127" presetID="22" presetClass="entr" presetSubtype="8" fill="hold" nodeType="withEffect">
                                  <p:stCondLst>
                                    <p:cond delay="0"/>
                                  </p:stCondLst>
                                  <p:childTnLst>
                                    <p:set>
                                      <p:cBhvr>
                                        <p:cTn id="128" dur="1" fill="hold">
                                          <p:stCondLst>
                                            <p:cond delay="0"/>
                                          </p:stCondLst>
                                        </p:cTn>
                                        <p:tgtEl>
                                          <p:spTgt spid="489488"/>
                                        </p:tgtEl>
                                        <p:attrNameLst>
                                          <p:attrName>style.visibility</p:attrName>
                                        </p:attrNameLst>
                                      </p:cBhvr>
                                      <p:to>
                                        <p:strVal val="visible"/>
                                      </p:to>
                                    </p:set>
                                    <p:animEffect transition="in" filter="wipe(left)">
                                      <p:cBhvr>
                                        <p:cTn id="129" dur="500"/>
                                        <p:tgtEl>
                                          <p:spTgt spid="489488"/>
                                        </p:tgtEl>
                                      </p:cBhvr>
                                    </p:animEffect>
                                  </p:childTnLst>
                                </p:cTn>
                              </p:par>
                            </p:childTnLst>
                          </p:cTn>
                        </p:par>
                        <p:par>
                          <p:cTn id="130" fill="hold" nodeType="afterGroup">
                            <p:stCondLst>
                              <p:cond delay="500"/>
                            </p:stCondLst>
                            <p:childTnLst>
                              <p:par>
                                <p:cTn id="131" presetID="1" presetClass="entr" presetSubtype="0" fill="hold" grpId="0" nodeType="afterEffect">
                                  <p:stCondLst>
                                    <p:cond delay="0"/>
                                  </p:stCondLst>
                                  <p:childTnLst>
                                    <p:set>
                                      <p:cBhvr>
                                        <p:cTn id="132" dur="1" fill="hold">
                                          <p:stCondLst>
                                            <p:cond delay="0"/>
                                          </p:stCondLst>
                                        </p:cTn>
                                        <p:tgtEl>
                                          <p:spTgt spid="489515"/>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489474"/>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489477"/>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489537"/>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489538"/>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489485"/>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2" presetClass="entr" presetSubtype="4" fill="hold" nodeType="clickEffect">
                                  <p:stCondLst>
                                    <p:cond delay="0"/>
                                  </p:stCondLst>
                                  <p:childTnLst>
                                    <p:set>
                                      <p:cBhvr>
                                        <p:cTn id="146" dur="1" fill="hold">
                                          <p:stCondLst>
                                            <p:cond delay="0"/>
                                          </p:stCondLst>
                                        </p:cTn>
                                        <p:tgtEl>
                                          <p:spTgt spid="489490"/>
                                        </p:tgtEl>
                                        <p:attrNameLst>
                                          <p:attrName>style.visibility</p:attrName>
                                        </p:attrNameLst>
                                      </p:cBhvr>
                                      <p:to>
                                        <p:strVal val="visible"/>
                                      </p:to>
                                    </p:set>
                                    <p:animEffect transition="in" filter="wipe(down)">
                                      <p:cBhvr>
                                        <p:cTn id="147" dur="500"/>
                                        <p:tgtEl>
                                          <p:spTgt spid="489490"/>
                                        </p:tgtEl>
                                      </p:cBhvr>
                                    </p:animEffect>
                                  </p:childTnLst>
                                </p:cTn>
                              </p:par>
                              <p:par>
                                <p:cTn id="148" presetID="22" presetClass="entr" presetSubtype="4" fill="hold" nodeType="withEffect">
                                  <p:stCondLst>
                                    <p:cond delay="0"/>
                                  </p:stCondLst>
                                  <p:childTnLst>
                                    <p:set>
                                      <p:cBhvr>
                                        <p:cTn id="149" dur="1" fill="hold">
                                          <p:stCondLst>
                                            <p:cond delay="0"/>
                                          </p:stCondLst>
                                        </p:cTn>
                                        <p:tgtEl>
                                          <p:spTgt spid="489522"/>
                                        </p:tgtEl>
                                        <p:attrNameLst>
                                          <p:attrName>style.visibility</p:attrName>
                                        </p:attrNameLst>
                                      </p:cBhvr>
                                      <p:to>
                                        <p:strVal val="visible"/>
                                      </p:to>
                                    </p:set>
                                    <p:animEffect transition="in" filter="wipe(down)">
                                      <p:cBhvr>
                                        <p:cTn id="150" dur="500"/>
                                        <p:tgtEl>
                                          <p:spTgt spid="489522"/>
                                        </p:tgtEl>
                                      </p:cBhvr>
                                    </p:animEffect>
                                  </p:childTnLst>
                                </p:cTn>
                              </p:par>
                            </p:childTnLst>
                          </p:cTn>
                        </p:par>
                        <p:par>
                          <p:cTn id="151" fill="hold" nodeType="afterGroup">
                            <p:stCondLst>
                              <p:cond delay="500"/>
                            </p:stCondLst>
                            <p:childTnLst>
                              <p:par>
                                <p:cTn id="152" presetID="1" presetClass="entr" presetSubtype="0" fill="hold" grpId="0" nodeType="afterEffect">
                                  <p:stCondLst>
                                    <p:cond delay="0"/>
                                  </p:stCondLst>
                                  <p:childTnLst>
                                    <p:set>
                                      <p:cBhvr>
                                        <p:cTn id="153" dur="1" fill="hold">
                                          <p:stCondLst>
                                            <p:cond delay="0"/>
                                          </p:stCondLst>
                                        </p:cTn>
                                        <p:tgtEl>
                                          <p:spTgt spid="489487"/>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489519"/>
                                        </p:tgtEl>
                                        <p:attrNameLst>
                                          <p:attrName>style.visibility</p:attrName>
                                        </p:attrNameLst>
                                      </p:cBhvr>
                                      <p:to>
                                        <p:strVal val="visible"/>
                                      </p:to>
                                    </p:se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2" presetClass="entr" presetSubtype="4" fill="hold" nodeType="clickEffect">
                                  <p:stCondLst>
                                    <p:cond delay="0"/>
                                  </p:stCondLst>
                                  <p:childTnLst>
                                    <p:set>
                                      <p:cBhvr>
                                        <p:cTn id="159" dur="1" fill="hold">
                                          <p:stCondLst>
                                            <p:cond delay="0"/>
                                          </p:stCondLst>
                                        </p:cTn>
                                        <p:tgtEl>
                                          <p:spTgt spid="489516"/>
                                        </p:tgtEl>
                                        <p:attrNameLst>
                                          <p:attrName>style.visibility</p:attrName>
                                        </p:attrNameLst>
                                      </p:cBhvr>
                                      <p:to>
                                        <p:strVal val="visible"/>
                                      </p:to>
                                    </p:set>
                                    <p:animEffect transition="in" filter="wipe(down)">
                                      <p:cBhvr>
                                        <p:cTn id="160" dur="500"/>
                                        <p:tgtEl>
                                          <p:spTgt spid="489516"/>
                                        </p:tgtEl>
                                      </p:cBhvr>
                                    </p:animEffect>
                                  </p:childTnLst>
                                </p:cTn>
                              </p:par>
                              <p:par>
                                <p:cTn id="161" presetID="22" presetClass="entr" presetSubtype="4" fill="hold" nodeType="withEffect">
                                  <p:stCondLst>
                                    <p:cond delay="0"/>
                                  </p:stCondLst>
                                  <p:childTnLst>
                                    <p:set>
                                      <p:cBhvr>
                                        <p:cTn id="162" dur="1" fill="hold">
                                          <p:stCondLst>
                                            <p:cond delay="0"/>
                                          </p:stCondLst>
                                        </p:cTn>
                                        <p:tgtEl>
                                          <p:spTgt spid="489526"/>
                                        </p:tgtEl>
                                        <p:attrNameLst>
                                          <p:attrName>style.visibility</p:attrName>
                                        </p:attrNameLst>
                                      </p:cBhvr>
                                      <p:to>
                                        <p:strVal val="visible"/>
                                      </p:to>
                                    </p:set>
                                    <p:animEffect transition="in" filter="wipe(down)">
                                      <p:cBhvr>
                                        <p:cTn id="163" dur="500"/>
                                        <p:tgtEl>
                                          <p:spTgt spid="489526"/>
                                        </p:tgtEl>
                                      </p:cBhvr>
                                    </p:animEffect>
                                  </p:childTnLst>
                                </p:cTn>
                              </p:par>
                            </p:childTnLst>
                          </p:cTn>
                        </p:par>
                        <p:par>
                          <p:cTn id="164" fill="hold" nodeType="afterGroup">
                            <p:stCondLst>
                              <p:cond delay="500"/>
                            </p:stCondLst>
                            <p:childTnLst>
                              <p:par>
                                <p:cTn id="165" presetID="1" presetClass="entr" presetSubtype="0" fill="hold" grpId="0" nodeType="afterEffect">
                                  <p:stCondLst>
                                    <p:cond delay="0"/>
                                  </p:stCondLst>
                                  <p:childTnLst>
                                    <p:set>
                                      <p:cBhvr>
                                        <p:cTn id="166" dur="1" fill="hold">
                                          <p:stCondLst>
                                            <p:cond delay="0"/>
                                          </p:stCondLst>
                                        </p:cTn>
                                        <p:tgtEl>
                                          <p:spTgt spid="489513"/>
                                        </p:tgtEl>
                                        <p:attrNameLst>
                                          <p:attrName>style.visibility</p:attrName>
                                        </p:attrNameLst>
                                      </p:cBhvr>
                                      <p:to>
                                        <p:strVal val="visible"/>
                                      </p:to>
                                    </p:se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22" presetClass="entr" presetSubtype="4" fill="hold" nodeType="clickEffect">
                                  <p:stCondLst>
                                    <p:cond delay="0"/>
                                  </p:stCondLst>
                                  <p:childTnLst>
                                    <p:set>
                                      <p:cBhvr>
                                        <p:cTn id="170" dur="1" fill="hold">
                                          <p:stCondLst>
                                            <p:cond delay="0"/>
                                          </p:stCondLst>
                                        </p:cTn>
                                        <p:tgtEl>
                                          <p:spTgt spid="489525"/>
                                        </p:tgtEl>
                                        <p:attrNameLst>
                                          <p:attrName>style.visibility</p:attrName>
                                        </p:attrNameLst>
                                      </p:cBhvr>
                                      <p:to>
                                        <p:strVal val="visible"/>
                                      </p:to>
                                    </p:set>
                                    <p:animEffect transition="in" filter="wipe(down)">
                                      <p:cBhvr>
                                        <p:cTn id="171" dur="500"/>
                                        <p:tgtEl>
                                          <p:spTgt spid="489525"/>
                                        </p:tgtEl>
                                      </p:cBhvr>
                                    </p:animEffect>
                                  </p:childTnLst>
                                </p:cTn>
                              </p:par>
                            </p:childTnLst>
                          </p:cTn>
                        </p:par>
                        <p:par>
                          <p:cTn id="172" fill="hold" nodeType="afterGroup">
                            <p:stCondLst>
                              <p:cond delay="500"/>
                            </p:stCondLst>
                            <p:childTnLst>
                              <p:par>
                                <p:cTn id="173" presetID="1" presetClass="entr" presetSubtype="0" fill="hold" grpId="0" nodeType="afterEffect">
                                  <p:stCondLst>
                                    <p:cond delay="0"/>
                                  </p:stCondLst>
                                  <p:childTnLst>
                                    <p:set>
                                      <p:cBhvr>
                                        <p:cTn id="174" dur="1" fill="hold">
                                          <p:stCondLst>
                                            <p:cond delay="0"/>
                                          </p:stCondLst>
                                        </p:cTn>
                                        <p:tgtEl>
                                          <p:spTgt spid="4895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74" grpId="0" animBg="1"/>
      <p:bldP spid="489475" grpId="0" animBg="1"/>
      <p:bldP spid="489476" grpId="0" animBg="1"/>
      <p:bldP spid="489477" grpId="0" animBg="1"/>
      <p:bldP spid="489478" grpId="0" animBg="1"/>
      <p:bldP spid="489479" grpId="0" animBg="1"/>
      <p:bldP spid="489480" grpId="0" animBg="1"/>
      <p:bldP spid="489481" grpId="0" animBg="1"/>
      <p:bldP spid="489482" grpId="0" animBg="1"/>
      <p:bldP spid="489485" grpId="0" animBg="1"/>
      <p:bldP spid="489487" grpId="0" animBg="1"/>
      <p:bldP spid="489492" grpId="0" animBg="1"/>
      <p:bldP spid="489493" grpId="0" animBg="1"/>
      <p:bldP spid="489494" grpId="0" animBg="1"/>
      <p:bldP spid="489496" grpId="0" animBg="1"/>
      <p:bldP spid="489497" grpId="0" animBg="1"/>
      <p:bldP spid="489499" grpId="0" animBg="1"/>
      <p:bldP spid="489501" grpId="0" animBg="1"/>
      <p:bldP spid="489502" grpId="0" animBg="1"/>
      <p:bldP spid="489506" grpId="0"/>
      <p:bldP spid="489507" grpId="0" animBg="1"/>
      <p:bldP spid="489509" grpId="0" animBg="1"/>
      <p:bldP spid="489510" grpId="0" animBg="1"/>
      <p:bldP spid="489513" grpId="0" animBg="1"/>
      <p:bldP spid="489515" grpId="0" animBg="1"/>
      <p:bldP spid="489519" grpId="0" animBg="1"/>
      <p:bldP spid="489523" grpId="0" animBg="1"/>
      <p:bldP spid="489527" grpId="0"/>
      <p:bldP spid="489527" grpId="1"/>
      <p:bldP spid="489530" grpId="0"/>
      <p:bldP spid="489531" grpId="0"/>
      <p:bldP spid="489532" grpId="0"/>
      <p:bldP spid="489533" grpId="0"/>
      <p:bldP spid="489534" grpId="0"/>
      <p:bldP spid="489535" grpId="0"/>
      <p:bldP spid="489536" grpId="0"/>
      <p:bldP spid="489537" grpId="0"/>
      <p:bldP spid="48953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666" name="Rectangle 2"/>
          <p:cNvSpPr>
            <a:spLocks noGrp="1" noChangeArrowheads="1"/>
          </p:cNvSpPr>
          <p:nvPr>
            <p:ph type="title"/>
          </p:nvPr>
        </p:nvSpPr>
        <p:spPr>
          <a:xfrm>
            <a:off x="1981200" y="304800"/>
            <a:ext cx="7024744" cy="762000"/>
          </a:xfrm>
        </p:spPr>
        <p:txBody>
          <a:bodyPr/>
          <a:lstStyle/>
          <a:p>
            <a:r>
              <a:rPr lang="en-US" dirty="0"/>
              <a:t>Key Ideas</a:t>
            </a:r>
          </a:p>
        </p:txBody>
      </p:sp>
      <p:sp>
        <p:nvSpPr>
          <p:cNvPr id="1009667" name="Rectangle 3"/>
          <p:cNvSpPr>
            <a:spLocks noGrp="1" noChangeArrowheads="1"/>
          </p:cNvSpPr>
          <p:nvPr>
            <p:ph sz="quarter" idx="1"/>
          </p:nvPr>
        </p:nvSpPr>
        <p:spPr>
          <a:xfrm>
            <a:off x="2010760" y="1109795"/>
            <a:ext cx="7772400" cy="5713412"/>
          </a:xfrm>
        </p:spPr>
        <p:txBody>
          <a:bodyPr>
            <a:normAutofit fontScale="92500" lnSpcReduction="10000"/>
          </a:bodyPr>
          <a:lstStyle/>
          <a:p>
            <a:pPr marL="233363" indent="-233363">
              <a:buClr>
                <a:schemeClr val="accent2"/>
              </a:buClr>
            </a:pPr>
            <a:r>
              <a:rPr lang="en-US" dirty="0" err="1"/>
              <a:t>Cilk</a:t>
            </a:r>
            <a:r>
              <a:rPr lang="en-US" dirty="0"/>
              <a:t> is simple: </a:t>
            </a:r>
            <a:r>
              <a:rPr lang="en-US" b="1" dirty="0" err="1">
                <a:solidFill>
                  <a:srgbClr val="FF0000"/>
                </a:solidFill>
                <a:latin typeface="Courier New" pitchFamily="49" charset="0"/>
              </a:rPr>
              <a:t>cilk</a:t>
            </a:r>
            <a:r>
              <a:rPr lang="en-US" dirty="0"/>
              <a:t>, </a:t>
            </a:r>
            <a:r>
              <a:rPr lang="en-US" b="1" dirty="0">
                <a:solidFill>
                  <a:srgbClr val="FF0000"/>
                </a:solidFill>
                <a:latin typeface="Courier New" pitchFamily="49" charset="0"/>
              </a:rPr>
              <a:t>spawn</a:t>
            </a:r>
            <a:r>
              <a:rPr lang="en-US" dirty="0"/>
              <a:t>, </a:t>
            </a:r>
            <a:r>
              <a:rPr lang="en-US" b="1" dirty="0">
                <a:solidFill>
                  <a:srgbClr val="FF0000"/>
                </a:solidFill>
                <a:latin typeface="Courier New" pitchFamily="49" charset="0"/>
              </a:rPr>
              <a:t>sync</a:t>
            </a:r>
            <a:r>
              <a:rPr lang="en-US" dirty="0"/>
              <a:t>,</a:t>
            </a:r>
            <a:r>
              <a:rPr lang="en-US" b="1" dirty="0">
                <a:solidFill>
                  <a:srgbClr val="FF0000"/>
                </a:solidFill>
                <a:latin typeface="Courier New" pitchFamily="49" charset="0"/>
              </a:rPr>
              <a:t> SYNCHED</a:t>
            </a:r>
            <a:r>
              <a:rPr lang="en-US" dirty="0"/>
              <a:t>,</a:t>
            </a:r>
            <a:r>
              <a:rPr lang="en-US" b="1" dirty="0">
                <a:solidFill>
                  <a:srgbClr val="FF0000"/>
                </a:solidFill>
                <a:latin typeface="Courier New" pitchFamily="49" charset="0"/>
              </a:rPr>
              <a:t> inlet</a:t>
            </a:r>
            <a:r>
              <a:rPr lang="en-US" dirty="0"/>
              <a:t>,</a:t>
            </a:r>
            <a:r>
              <a:rPr lang="en-US" b="1" dirty="0">
                <a:solidFill>
                  <a:srgbClr val="FF0000"/>
                </a:solidFill>
                <a:latin typeface="Courier New" pitchFamily="49" charset="0"/>
              </a:rPr>
              <a:t> abort</a:t>
            </a:r>
          </a:p>
          <a:p>
            <a:pPr marL="233363" indent="-233363">
              <a:spcBef>
                <a:spcPct val="0"/>
              </a:spcBef>
              <a:buClr>
                <a:schemeClr val="accent2"/>
              </a:buClr>
            </a:pPr>
            <a:r>
              <a:rPr lang="en-US" dirty="0" err="1"/>
              <a:t>JCilk</a:t>
            </a:r>
            <a:r>
              <a:rPr lang="en-US" dirty="0"/>
              <a:t> is simpler</a:t>
            </a:r>
          </a:p>
          <a:p>
            <a:pPr marL="233363" indent="-233363">
              <a:buClr>
                <a:schemeClr val="accent2"/>
              </a:buClr>
            </a:pPr>
            <a:r>
              <a:rPr lang="en-US" dirty="0"/>
              <a:t>Work &amp; span</a:t>
            </a:r>
          </a:p>
          <a:p>
            <a:pPr marL="233363" indent="-233363">
              <a:buClr>
                <a:schemeClr val="accent2"/>
              </a:buClr>
            </a:pPr>
            <a:r>
              <a:rPr lang="en-US" sz="3200" dirty="0"/>
              <a:t>Work &amp; span</a:t>
            </a:r>
          </a:p>
          <a:p>
            <a:pPr marL="233363" indent="-233363">
              <a:buClr>
                <a:schemeClr val="accent2"/>
              </a:buClr>
            </a:pPr>
            <a:r>
              <a:rPr lang="en-US" dirty="0"/>
              <a:t>Work &amp; span</a:t>
            </a:r>
          </a:p>
          <a:p>
            <a:pPr marL="233363" indent="-233363">
              <a:buClr>
                <a:schemeClr val="accent2"/>
              </a:buClr>
            </a:pPr>
            <a:r>
              <a:rPr lang="en-US" sz="2400" dirty="0"/>
              <a:t>Work &amp; span</a:t>
            </a:r>
          </a:p>
          <a:p>
            <a:pPr marL="233363" indent="-233363">
              <a:buClr>
                <a:schemeClr val="accent2"/>
              </a:buClr>
            </a:pPr>
            <a:r>
              <a:rPr lang="en-US" sz="2000" dirty="0"/>
              <a:t>Work &amp; span</a:t>
            </a:r>
          </a:p>
          <a:p>
            <a:pPr marL="233363" indent="-233363">
              <a:buClr>
                <a:schemeClr val="accent2"/>
              </a:buClr>
            </a:pPr>
            <a:r>
              <a:rPr lang="en-US" sz="1800" dirty="0"/>
              <a:t>Work &amp; span</a:t>
            </a:r>
          </a:p>
          <a:p>
            <a:pPr marL="233363" indent="-233363">
              <a:buClr>
                <a:schemeClr val="accent2"/>
              </a:buClr>
            </a:pPr>
            <a:r>
              <a:rPr lang="en-US" sz="1600" dirty="0"/>
              <a:t>Work &amp; span</a:t>
            </a:r>
          </a:p>
          <a:p>
            <a:pPr marL="233363" indent="-233363">
              <a:buClr>
                <a:schemeClr val="accent2"/>
              </a:buClr>
            </a:pPr>
            <a:r>
              <a:rPr lang="en-US" sz="1400" dirty="0"/>
              <a:t>Work &amp; span</a:t>
            </a:r>
          </a:p>
          <a:p>
            <a:pPr marL="233363" indent="-233363">
              <a:buClr>
                <a:schemeClr val="accent2"/>
              </a:buClr>
            </a:pPr>
            <a:r>
              <a:rPr lang="en-US" sz="1200" dirty="0"/>
              <a:t>Work &amp; span</a:t>
            </a:r>
          </a:p>
          <a:p>
            <a:pPr marL="233363" indent="-233363">
              <a:buClr>
                <a:schemeClr val="accent2"/>
              </a:buClr>
            </a:pPr>
            <a:r>
              <a:rPr lang="en-US" sz="1000" dirty="0"/>
              <a:t>Work &amp; span</a:t>
            </a:r>
          </a:p>
          <a:p>
            <a:pPr marL="233363" indent="-233363">
              <a:buClr>
                <a:schemeClr val="accent2"/>
              </a:buClr>
            </a:pPr>
            <a:r>
              <a:rPr lang="en-US" sz="900" dirty="0"/>
              <a:t>Work &amp; span</a:t>
            </a:r>
          </a:p>
          <a:p>
            <a:pPr marL="233363" indent="-233363">
              <a:buClr>
                <a:schemeClr val="accent2"/>
              </a:buClr>
            </a:pPr>
            <a:r>
              <a:rPr lang="en-US" sz="800" dirty="0"/>
              <a:t>Work &amp; span</a:t>
            </a:r>
          </a:p>
          <a:p>
            <a:pPr marL="233363" indent="-233363">
              <a:buClr>
                <a:schemeClr val="accent2"/>
              </a:buClr>
            </a:pPr>
            <a:r>
              <a:rPr lang="en-US" sz="600" dirty="0"/>
              <a:t>Work &amp; span</a:t>
            </a:r>
          </a:p>
          <a:p>
            <a:pPr marL="233363" indent="-233363">
              <a:buClr>
                <a:schemeClr val="accent2"/>
              </a:buClr>
            </a:pPr>
            <a:r>
              <a:rPr lang="en-US" sz="500" dirty="0"/>
              <a:t>Work &amp; span</a:t>
            </a:r>
            <a:endParaRPr lang="en-US" sz="400" dirty="0"/>
          </a:p>
          <a:p>
            <a:pPr marL="233363" indent="-233363">
              <a:buClr>
                <a:schemeClr val="accent2"/>
              </a:buClr>
            </a:pPr>
            <a:r>
              <a:rPr lang="en-US" sz="400" dirty="0"/>
              <a:t>Work &amp; span</a:t>
            </a:r>
            <a:endParaRPr lang="en-US" sz="500" dirty="0"/>
          </a:p>
          <a:p>
            <a:pPr marL="233363" indent="-233363">
              <a:buClr>
                <a:schemeClr val="accent2"/>
              </a:buClr>
            </a:pPr>
            <a:endParaRPr lang="en-US" sz="500" dirty="0"/>
          </a:p>
        </p:txBody>
      </p:sp>
      <p:grpSp>
        <p:nvGrpSpPr>
          <p:cNvPr id="1009668" name="Group 4"/>
          <p:cNvGrpSpPr>
            <a:grpSpLocks/>
          </p:cNvGrpSpPr>
          <p:nvPr/>
        </p:nvGrpSpPr>
        <p:grpSpPr bwMode="auto">
          <a:xfrm>
            <a:off x="4038600" y="2362200"/>
            <a:ext cx="6248400" cy="3735388"/>
            <a:chOff x="1344" y="1584"/>
            <a:chExt cx="4176" cy="2496"/>
          </a:xfrm>
        </p:grpSpPr>
        <p:sp>
          <p:nvSpPr>
            <p:cNvPr id="1009669" name="AutoShape 5"/>
            <p:cNvSpPr>
              <a:spLocks noChangeArrowheads="1"/>
            </p:cNvSpPr>
            <p:nvPr/>
          </p:nvSpPr>
          <p:spPr bwMode="auto">
            <a:xfrm>
              <a:off x="4800" y="2928"/>
              <a:ext cx="528" cy="491"/>
            </a:xfrm>
            <a:prstGeom prst="roundRect">
              <a:avLst>
                <a:gd name="adj" fmla="val 16667"/>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w="635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1009670" name="AutoShape 6"/>
            <p:cNvSpPr>
              <a:spLocks noChangeArrowheads="1"/>
            </p:cNvSpPr>
            <p:nvPr/>
          </p:nvSpPr>
          <p:spPr bwMode="auto">
            <a:xfrm>
              <a:off x="3984" y="2928"/>
              <a:ext cx="528" cy="491"/>
            </a:xfrm>
            <a:prstGeom prst="roundRect">
              <a:avLst>
                <a:gd name="adj" fmla="val 16667"/>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w="635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1009671" name="AutoShape 7"/>
            <p:cNvSpPr>
              <a:spLocks noChangeArrowheads="1"/>
            </p:cNvSpPr>
            <p:nvPr/>
          </p:nvSpPr>
          <p:spPr bwMode="auto">
            <a:xfrm>
              <a:off x="3120" y="2928"/>
              <a:ext cx="528" cy="491"/>
            </a:xfrm>
            <a:prstGeom prst="roundRect">
              <a:avLst>
                <a:gd name="adj" fmla="val 16667"/>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w="635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1009672" name="AutoShape 8"/>
            <p:cNvSpPr>
              <a:spLocks noChangeArrowheads="1"/>
            </p:cNvSpPr>
            <p:nvPr/>
          </p:nvSpPr>
          <p:spPr bwMode="auto">
            <a:xfrm>
              <a:off x="2154" y="3600"/>
              <a:ext cx="576" cy="480"/>
            </a:xfrm>
            <a:prstGeom prst="roundRect">
              <a:avLst>
                <a:gd name="adj" fmla="val 16667"/>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w="635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1009673" name="AutoShape 9"/>
            <p:cNvSpPr>
              <a:spLocks noChangeArrowheads="1"/>
            </p:cNvSpPr>
            <p:nvPr/>
          </p:nvSpPr>
          <p:spPr bwMode="auto">
            <a:xfrm>
              <a:off x="1344" y="3600"/>
              <a:ext cx="576" cy="480"/>
            </a:xfrm>
            <a:prstGeom prst="roundRect">
              <a:avLst>
                <a:gd name="adj" fmla="val 16667"/>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w="635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1009674" name="AutoShape 10"/>
            <p:cNvSpPr>
              <a:spLocks noChangeArrowheads="1"/>
            </p:cNvSpPr>
            <p:nvPr/>
          </p:nvSpPr>
          <p:spPr bwMode="auto">
            <a:xfrm>
              <a:off x="1440" y="2928"/>
              <a:ext cx="1440" cy="491"/>
            </a:xfrm>
            <a:prstGeom prst="roundRect">
              <a:avLst>
                <a:gd name="adj" fmla="val 16667"/>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w="635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1009675" name="Oval 11"/>
            <p:cNvSpPr>
              <a:spLocks noChangeArrowheads="1"/>
            </p:cNvSpPr>
            <p:nvPr/>
          </p:nvSpPr>
          <p:spPr bwMode="auto">
            <a:xfrm>
              <a:off x="1584" y="3029"/>
              <a:ext cx="288" cy="288"/>
            </a:xfrm>
            <a:prstGeom prst="ellipse">
              <a:avLst/>
            </a:prstGeom>
            <a:solidFill>
              <a:srgbClr val="FF00FF"/>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1009676" name="Oval 12"/>
            <p:cNvSpPr>
              <a:spLocks noChangeArrowheads="1"/>
            </p:cNvSpPr>
            <p:nvPr/>
          </p:nvSpPr>
          <p:spPr bwMode="auto">
            <a:xfrm>
              <a:off x="1482" y="3672"/>
              <a:ext cx="288" cy="288"/>
            </a:xfrm>
            <a:prstGeom prst="ellipse">
              <a:avLst/>
            </a:prstGeom>
            <a:solidFill>
              <a:srgbClr val="FF00FF"/>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1009677" name="Oval 13"/>
            <p:cNvSpPr>
              <a:spLocks noChangeArrowheads="1"/>
            </p:cNvSpPr>
            <p:nvPr/>
          </p:nvSpPr>
          <p:spPr bwMode="auto">
            <a:xfrm>
              <a:off x="2016" y="3029"/>
              <a:ext cx="288" cy="288"/>
            </a:xfrm>
            <a:prstGeom prst="ellipse">
              <a:avLst/>
            </a:prstGeom>
            <a:solidFill>
              <a:schemeClr val="accent1"/>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1009678" name="AutoShape 14"/>
            <p:cNvCxnSpPr>
              <a:cxnSpLocks noChangeShapeType="1"/>
              <a:stCxn id="1009675" idx="6"/>
              <a:endCxn id="1009677" idx="2"/>
            </p:cNvCxnSpPr>
            <p:nvPr/>
          </p:nvCxnSpPr>
          <p:spPr bwMode="auto">
            <a:xfrm>
              <a:off x="1872" y="3173"/>
              <a:ext cx="144" cy="0"/>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9679" name="AutoShape 15"/>
            <p:cNvCxnSpPr>
              <a:cxnSpLocks noChangeShapeType="1"/>
              <a:stCxn id="1009675" idx="4"/>
              <a:endCxn id="1009676" idx="0"/>
            </p:cNvCxnSpPr>
            <p:nvPr/>
          </p:nvCxnSpPr>
          <p:spPr bwMode="auto">
            <a:xfrm flipH="1">
              <a:off x="1626" y="3317"/>
              <a:ext cx="102" cy="355"/>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09680" name="Oval 16"/>
            <p:cNvSpPr>
              <a:spLocks noChangeArrowheads="1"/>
            </p:cNvSpPr>
            <p:nvPr/>
          </p:nvSpPr>
          <p:spPr bwMode="auto">
            <a:xfrm>
              <a:off x="2298" y="3672"/>
              <a:ext cx="288" cy="288"/>
            </a:xfrm>
            <a:prstGeom prst="ellipse">
              <a:avLst/>
            </a:prstGeom>
            <a:solidFill>
              <a:srgbClr val="FF00FF"/>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1009681" name="AutoShape 17"/>
            <p:cNvCxnSpPr>
              <a:cxnSpLocks noChangeShapeType="1"/>
              <a:stCxn id="1009677" idx="4"/>
              <a:endCxn id="1009680" idx="1"/>
            </p:cNvCxnSpPr>
            <p:nvPr/>
          </p:nvCxnSpPr>
          <p:spPr bwMode="auto">
            <a:xfrm>
              <a:off x="2160" y="3317"/>
              <a:ext cx="180" cy="397"/>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09682" name="Oval 18"/>
            <p:cNvSpPr>
              <a:spLocks noChangeArrowheads="1"/>
            </p:cNvSpPr>
            <p:nvPr/>
          </p:nvSpPr>
          <p:spPr bwMode="auto">
            <a:xfrm>
              <a:off x="2448" y="3029"/>
              <a:ext cx="288" cy="288"/>
            </a:xfrm>
            <a:prstGeom prst="ellipse">
              <a:avLst/>
            </a:prstGeom>
            <a:solidFill>
              <a:schemeClr val="accent2"/>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1009683" name="AutoShape 19"/>
            <p:cNvCxnSpPr>
              <a:cxnSpLocks noChangeShapeType="1"/>
              <a:stCxn id="1009677" idx="6"/>
              <a:endCxn id="1009682" idx="2"/>
            </p:cNvCxnSpPr>
            <p:nvPr/>
          </p:nvCxnSpPr>
          <p:spPr bwMode="auto">
            <a:xfrm>
              <a:off x="2304" y="3173"/>
              <a:ext cx="144" cy="0"/>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9684" name="AutoShape 20"/>
            <p:cNvCxnSpPr>
              <a:cxnSpLocks noChangeShapeType="1"/>
              <a:stCxn id="1009676" idx="7"/>
              <a:endCxn id="1009682" idx="3"/>
            </p:cNvCxnSpPr>
            <p:nvPr/>
          </p:nvCxnSpPr>
          <p:spPr bwMode="auto">
            <a:xfrm flipV="1">
              <a:off x="1728" y="3275"/>
              <a:ext cx="762" cy="439"/>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9685" name="AutoShape 21"/>
            <p:cNvCxnSpPr>
              <a:cxnSpLocks noChangeShapeType="1"/>
              <a:stCxn id="1009680" idx="0"/>
              <a:endCxn id="1009682" idx="4"/>
            </p:cNvCxnSpPr>
            <p:nvPr/>
          </p:nvCxnSpPr>
          <p:spPr bwMode="auto">
            <a:xfrm flipV="1">
              <a:off x="2442" y="3317"/>
              <a:ext cx="150" cy="355"/>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09686" name="AutoShape 22"/>
            <p:cNvSpPr>
              <a:spLocks noChangeArrowheads="1"/>
            </p:cNvSpPr>
            <p:nvPr/>
          </p:nvSpPr>
          <p:spPr bwMode="auto">
            <a:xfrm>
              <a:off x="3600" y="1584"/>
              <a:ext cx="1440" cy="491"/>
            </a:xfrm>
            <a:prstGeom prst="roundRect">
              <a:avLst>
                <a:gd name="adj" fmla="val 16667"/>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w="635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1009687" name="Oval 23"/>
            <p:cNvSpPr>
              <a:spLocks noChangeArrowheads="1"/>
            </p:cNvSpPr>
            <p:nvPr/>
          </p:nvSpPr>
          <p:spPr bwMode="auto">
            <a:xfrm>
              <a:off x="3744" y="1685"/>
              <a:ext cx="288" cy="288"/>
            </a:xfrm>
            <a:prstGeom prst="ellipse">
              <a:avLst/>
            </a:prstGeom>
            <a:solidFill>
              <a:srgbClr val="FF00FF"/>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1009688" name="Oval 24"/>
            <p:cNvSpPr>
              <a:spLocks noChangeArrowheads="1"/>
            </p:cNvSpPr>
            <p:nvPr/>
          </p:nvSpPr>
          <p:spPr bwMode="auto">
            <a:xfrm>
              <a:off x="4176" y="1685"/>
              <a:ext cx="288" cy="288"/>
            </a:xfrm>
            <a:prstGeom prst="ellipse">
              <a:avLst/>
            </a:prstGeom>
            <a:solidFill>
              <a:schemeClr val="accent1"/>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1009689" name="AutoShape 25"/>
            <p:cNvCxnSpPr>
              <a:cxnSpLocks noChangeShapeType="1"/>
              <a:stCxn id="1009687" idx="6"/>
              <a:endCxn id="1009688" idx="2"/>
            </p:cNvCxnSpPr>
            <p:nvPr/>
          </p:nvCxnSpPr>
          <p:spPr bwMode="auto">
            <a:xfrm>
              <a:off x="4032" y="1829"/>
              <a:ext cx="144" cy="0"/>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09690" name="AutoShape 26"/>
            <p:cNvSpPr>
              <a:spLocks noChangeArrowheads="1"/>
            </p:cNvSpPr>
            <p:nvPr/>
          </p:nvSpPr>
          <p:spPr bwMode="auto">
            <a:xfrm>
              <a:off x="2352" y="2256"/>
              <a:ext cx="1440" cy="491"/>
            </a:xfrm>
            <a:prstGeom prst="roundRect">
              <a:avLst>
                <a:gd name="adj" fmla="val 16667"/>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w="635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1009691" name="Oval 27"/>
            <p:cNvSpPr>
              <a:spLocks noChangeArrowheads="1"/>
            </p:cNvSpPr>
            <p:nvPr/>
          </p:nvSpPr>
          <p:spPr bwMode="auto">
            <a:xfrm>
              <a:off x="2496" y="2358"/>
              <a:ext cx="288" cy="288"/>
            </a:xfrm>
            <a:prstGeom prst="ellipse">
              <a:avLst/>
            </a:prstGeom>
            <a:solidFill>
              <a:srgbClr val="FF00FF"/>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1009692" name="AutoShape 28"/>
            <p:cNvCxnSpPr>
              <a:cxnSpLocks noChangeShapeType="1"/>
              <a:stCxn id="1009687" idx="3"/>
              <a:endCxn id="1009691" idx="7"/>
            </p:cNvCxnSpPr>
            <p:nvPr/>
          </p:nvCxnSpPr>
          <p:spPr bwMode="auto">
            <a:xfrm flipH="1">
              <a:off x="2742" y="1931"/>
              <a:ext cx="1044" cy="469"/>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09693" name="Oval 29"/>
            <p:cNvSpPr>
              <a:spLocks noChangeArrowheads="1"/>
            </p:cNvSpPr>
            <p:nvPr/>
          </p:nvSpPr>
          <p:spPr bwMode="auto">
            <a:xfrm>
              <a:off x="2928" y="2358"/>
              <a:ext cx="288" cy="288"/>
            </a:xfrm>
            <a:prstGeom prst="ellipse">
              <a:avLst/>
            </a:prstGeom>
            <a:solidFill>
              <a:schemeClr val="accent1"/>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1009694" name="AutoShape 30"/>
            <p:cNvCxnSpPr>
              <a:cxnSpLocks noChangeShapeType="1"/>
              <a:stCxn id="1009691" idx="6"/>
              <a:endCxn id="1009693" idx="2"/>
            </p:cNvCxnSpPr>
            <p:nvPr/>
          </p:nvCxnSpPr>
          <p:spPr bwMode="auto">
            <a:xfrm>
              <a:off x="2784" y="2502"/>
              <a:ext cx="144" cy="0"/>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09695" name="AutoShape 31"/>
            <p:cNvSpPr>
              <a:spLocks noChangeArrowheads="1"/>
            </p:cNvSpPr>
            <p:nvPr/>
          </p:nvSpPr>
          <p:spPr bwMode="auto">
            <a:xfrm>
              <a:off x="4080" y="2267"/>
              <a:ext cx="1440" cy="491"/>
            </a:xfrm>
            <a:prstGeom prst="roundRect">
              <a:avLst>
                <a:gd name="adj" fmla="val 16667"/>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w="635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1009696" name="Oval 32"/>
            <p:cNvSpPr>
              <a:spLocks noChangeArrowheads="1"/>
            </p:cNvSpPr>
            <p:nvPr/>
          </p:nvSpPr>
          <p:spPr bwMode="auto">
            <a:xfrm>
              <a:off x="4224" y="2368"/>
              <a:ext cx="288" cy="288"/>
            </a:xfrm>
            <a:prstGeom prst="ellipse">
              <a:avLst/>
            </a:prstGeom>
            <a:solidFill>
              <a:srgbClr val="FF00FF"/>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1009697" name="AutoShape 33"/>
            <p:cNvCxnSpPr>
              <a:cxnSpLocks noChangeShapeType="1"/>
              <a:stCxn id="1009688" idx="4"/>
              <a:endCxn id="1009696" idx="0"/>
            </p:cNvCxnSpPr>
            <p:nvPr/>
          </p:nvCxnSpPr>
          <p:spPr bwMode="auto">
            <a:xfrm>
              <a:off x="4320" y="1973"/>
              <a:ext cx="48" cy="395"/>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9698" name="AutoShape 34"/>
            <p:cNvCxnSpPr>
              <a:cxnSpLocks noChangeShapeType="1"/>
              <a:stCxn id="1009691" idx="3"/>
              <a:endCxn id="1009675" idx="7"/>
            </p:cNvCxnSpPr>
            <p:nvPr/>
          </p:nvCxnSpPr>
          <p:spPr bwMode="auto">
            <a:xfrm flipH="1">
              <a:off x="1830" y="2604"/>
              <a:ext cx="708" cy="467"/>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09699" name="Oval 35"/>
            <p:cNvSpPr>
              <a:spLocks noChangeArrowheads="1"/>
            </p:cNvSpPr>
            <p:nvPr/>
          </p:nvSpPr>
          <p:spPr bwMode="auto">
            <a:xfrm>
              <a:off x="4656" y="2368"/>
              <a:ext cx="288" cy="288"/>
            </a:xfrm>
            <a:prstGeom prst="ellipse">
              <a:avLst/>
            </a:prstGeom>
            <a:solidFill>
              <a:schemeClr val="accent1"/>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1009700" name="AutoShape 36"/>
            <p:cNvCxnSpPr>
              <a:cxnSpLocks noChangeShapeType="1"/>
              <a:stCxn id="1009696" idx="6"/>
              <a:endCxn id="1009699" idx="2"/>
            </p:cNvCxnSpPr>
            <p:nvPr/>
          </p:nvCxnSpPr>
          <p:spPr bwMode="auto">
            <a:xfrm>
              <a:off x="4512" y="2512"/>
              <a:ext cx="144" cy="0"/>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09701" name="Oval 37"/>
            <p:cNvSpPr>
              <a:spLocks noChangeArrowheads="1"/>
            </p:cNvSpPr>
            <p:nvPr/>
          </p:nvSpPr>
          <p:spPr bwMode="auto">
            <a:xfrm>
              <a:off x="3240" y="3029"/>
              <a:ext cx="288" cy="288"/>
            </a:xfrm>
            <a:prstGeom prst="ellipse">
              <a:avLst/>
            </a:prstGeom>
            <a:solidFill>
              <a:srgbClr val="FF00FF"/>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1009702" name="Oval 38"/>
            <p:cNvSpPr>
              <a:spLocks noChangeArrowheads="1"/>
            </p:cNvSpPr>
            <p:nvPr/>
          </p:nvSpPr>
          <p:spPr bwMode="auto">
            <a:xfrm>
              <a:off x="4104" y="3030"/>
              <a:ext cx="288" cy="288"/>
            </a:xfrm>
            <a:prstGeom prst="ellipse">
              <a:avLst/>
            </a:prstGeom>
            <a:solidFill>
              <a:srgbClr val="FF00FF"/>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1009703" name="AutoShape 39"/>
            <p:cNvCxnSpPr>
              <a:cxnSpLocks noChangeShapeType="1"/>
              <a:stCxn id="1009693" idx="4"/>
              <a:endCxn id="1009701" idx="1"/>
            </p:cNvCxnSpPr>
            <p:nvPr/>
          </p:nvCxnSpPr>
          <p:spPr bwMode="auto">
            <a:xfrm>
              <a:off x="3072" y="2646"/>
              <a:ext cx="210" cy="425"/>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9704" name="AutoShape 40"/>
            <p:cNvCxnSpPr>
              <a:cxnSpLocks noChangeShapeType="1"/>
              <a:stCxn id="1009696" idx="4"/>
              <a:endCxn id="1009702" idx="0"/>
            </p:cNvCxnSpPr>
            <p:nvPr/>
          </p:nvCxnSpPr>
          <p:spPr bwMode="auto">
            <a:xfrm flipH="1">
              <a:off x="4248" y="2656"/>
              <a:ext cx="120" cy="374"/>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09705" name="Oval 41"/>
            <p:cNvSpPr>
              <a:spLocks noChangeArrowheads="1"/>
            </p:cNvSpPr>
            <p:nvPr/>
          </p:nvSpPr>
          <p:spPr bwMode="auto">
            <a:xfrm>
              <a:off x="3360" y="2358"/>
              <a:ext cx="288" cy="288"/>
            </a:xfrm>
            <a:prstGeom prst="ellipse">
              <a:avLst/>
            </a:prstGeom>
            <a:solidFill>
              <a:schemeClr val="accent2"/>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1009706" name="AutoShape 42"/>
            <p:cNvCxnSpPr>
              <a:cxnSpLocks noChangeShapeType="1"/>
              <a:stCxn id="1009693" idx="6"/>
              <a:endCxn id="1009705" idx="2"/>
            </p:cNvCxnSpPr>
            <p:nvPr/>
          </p:nvCxnSpPr>
          <p:spPr bwMode="auto">
            <a:xfrm>
              <a:off x="3216" y="2502"/>
              <a:ext cx="144" cy="0"/>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09707" name="Oval 43"/>
            <p:cNvSpPr>
              <a:spLocks noChangeArrowheads="1"/>
            </p:cNvSpPr>
            <p:nvPr/>
          </p:nvSpPr>
          <p:spPr bwMode="auto">
            <a:xfrm>
              <a:off x="4920" y="3030"/>
              <a:ext cx="288" cy="288"/>
            </a:xfrm>
            <a:prstGeom prst="ellipse">
              <a:avLst/>
            </a:prstGeom>
            <a:solidFill>
              <a:srgbClr val="FF00FF"/>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1009708" name="AutoShape 44"/>
            <p:cNvCxnSpPr>
              <a:cxnSpLocks noChangeShapeType="1"/>
              <a:stCxn id="1009682" idx="7"/>
              <a:endCxn id="1009705" idx="3"/>
            </p:cNvCxnSpPr>
            <p:nvPr/>
          </p:nvCxnSpPr>
          <p:spPr bwMode="auto">
            <a:xfrm flipV="1">
              <a:off x="2694" y="2604"/>
              <a:ext cx="708" cy="467"/>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9709" name="AutoShape 45"/>
            <p:cNvCxnSpPr>
              <a:cxnSpLocks noChangeShapeType="1"/>
              <a:stCxn id="1009701" idx="0"/>
              <a:endCxn id="1009705" idx="4"/>
            </p:cNvCxnSpPr>
            <p:nvPr/>
          </p:nvCxnSpPr>
          <p:spPr bwMode="auto">
            <a:xfrm flipV="1">
              <a:off x="3384" y="2646"/>
              <a:ext cx="120" cy="383"/>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9710" name="AutoShape 46"/>
            <p:cNvCxnSpPr>
              <a:cxnSpLocks noChangeShapeType="1"/>
              <a:stCxn id="1009699" idx="4"/>
              <a:endCxn id="1009707" idx="1"/>
            </p:cNvCxnSpPr>
            <p:nvPr/>
          </p:nvCxnSpPr>
          <p:spPr bwMode="auto">
            <a:xfrm>
              <a:off x="4800" y="2656"/>
              <a:ext cx="162" cy="416"/>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09711" name="Oval 47"/>
            <p:cNvSpPr>
              <a:spLocks noChangeArrowheads="1"/>
            </p:cNvSpPr>
            <p:nvPr/>
          </p:nvSpPr>
          <p:spPr bwMode="auto">
            <a:xfrm>
              <a:off x="5088" y="2368"/>
              <a:ext cx="288" cy="288"/>
            </a:xfrm>
            <a:prstGeom prst="ellipse">
              <a:avLst/>
            </a:prstGeom>
            <a:solidFill>
              <a:schemeClr val="accent2"/>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1009712" name="AutoShape 48"/>
            <p:cNvCxnSpPr>
              <a:cxnSpLocks noChangeShapeType="1"/>
              <a:stCxn id="1009699" idx="6"/>
              <a:endCxn id="1009711" idx="2"/>
            </p:cNvCxnSpPr>
            <p:nvPr/>
          </p:nvCxnSpPr>
          <p:spPr bwMode="auto">
            <a:xfrm>
              <a:off x="4944" y="2512"/>
              <a:ext cx="144" cy="0"/>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9713" name="AutoShape 49"/>
            <p:cNvCxnSpPr>
              <a:cxnSpLocks noChangeShapeType="1"/>
              <a:stCxn id="1009702" idx="7"/>
              <a:endCxn id="1009711" idx="3"/>
            </p:cNvCxnSpPr>
            <p:nvPr/>
          </p:nvCxnSpPr>
          <p:spPr bwMode="auto">
            <a:xfrm flipV="1">
              <a:off x="4350" y="2614"/>
              <a:ext cx="780" cy="458"/>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9714" name="AutoShape 50"/>
            <p:cNvCxnSpPr>
              <a:cxnSpLocks noChangeShapeType="1"/>
              <a:stCxn id="1009707" idx="0"/>
              <a:endCxn id="1009711" idx="4"/>
            </p:cNvCxnSpPr>
            <p:nvPr/>
          </p:nvCxnSpPr>
          <p:spPr bwMode="auto">
            <a:xfrm flipV="1">
              <a:off x="5064" y="2656"/>
              <a:ext cx="168" cy="374"/>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09715" name="Oval 51"/>
            <p:cNvSpPr>
              <a:spLocks noChangeArrowheads="1"/>
            </p:cNvSpPr>
            <p:nvPr/>
          </p:nvSpPr>
          <p:spPr bwMode="auto">
            <a:xfrm>
              <a:off x="4608" y="1685"/>
              <a:ext cx="288" cy="288"/>
            </a:xfrm>
            <a:prstGeom prst="ellipse">
              <a:avLst/>
            </a:prstGeom>
            <a:solidFill>
              <a:schemeClr val="accent2"/>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1009716" name="AutoShape 52"/>
            <p:cNvCxnSpPr>
              <a:cxnSpLocks noChangeShapeType="1"/>
              <a:stCxn id="1009688" idx="6"/>
              <a:endCxn id="1009715" idx="2"/>
            </p:cNvCxnSpPr>
            <p:nvPr/>
          </p:nvCxnSpPr>
          <p:spPr bwMode="auto">
            <a:xfrm>
              <a:off x="4464" y="1829"/>
              <a:ext cx="144" cy="0"/>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9717" name="AutoShape 53"/>
            <p:cNvCxnSpPr>
              <a:cxnSpLocks noChangeShapeType="1"/>
              <a:stCxn id="1009705" idx="7"/>
              <a:endCxn id="1009715" idx="3"/>
            </p:cNvCxnSpPr>
            <p:nvPr/>
          </p:nvCxnSpPr>
          <p:spPr bwMode="auto">
            <a:xfrm flipV="1">
              <a:off x="3606" y="1931"/>
              <a:ext cx="1044" cy="469"/>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9718" name="AutoShape 54"/>
            <p:cNvCxnSpPr>
              <a:cxnSpLocks noChangeShapeType="1"/>
              <a:stCxn id="1009711" idx="0"/>
              <a:endCxn id="1009715" idx="5"/>
            </p:cNvCxnSpPr>
            <p:nvPr/>
          </p:nvCxnSpPr>
          <p:spPr bwMode="auto">
            <a:xfrm flipH="1" flipV="1">
              <a:off x="4854" y="1931"/>
              <a:ext cx="378" cy="437"/>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 name="灯片编号占位符 1">
            <a:extLst>
              <a:ext uri="{FF2B5EF4-FFF2-40B4-BE49-F238E27FC236}">
                <a16:creationId xmlns:a16="http://schemas.microsoft.com/office/drawing/2014/main" id="{345FD339-65C1-4A1F-8D54-E397F4091198}"/>
              </a:ext>
            </a:extLst>
          </p:cNvPr>
          <p:cNvSpPr>
            <a:spLocks noGrp="1"/>
          </p:cNvSpPr>
          <p:nvPr>
            <p:ph type="sldNum" sz="quarter" idx="12"/>
          </p:nvPr>
        </p:nvSpPr>
        <p:spPr/>
        <p:txBody>
          <a:bodyPr/>
          <a:lstStyle/>
          <a:p>
            <a:fld id="{838759A6-4310-42B8-8FEF-8113EE3D32AF}" type="slidenum">
              <a:rPr lang="zh-CN" altLang="en-US" smtClean="0"/>
              <a:t>35</a:t>
            </a:fld>
            <a:endParaRPr lang="zh-CN" altLang="en-US"/>
          </a:p>
        </p:txBody>
      </p:sp>
    </p:spTree>
    <p:extLst>
      <p:ext uri="{BB962C8B-B14F-4D97-AF65-F5344CB8AC3E}">
        <p14:creationId xmlns:p14="http://schemas.microsoft.com/office/powerpoint/2010/main" val="28251882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96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96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96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09667">
                                            <p:txEl>
                                              <p:pRg st="3" end="3"/>
                                            </p:txEl>
                                          </p:spTgt>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grpId="0" nodeType="afterEffect">
                                  <p:stCondLst>
                                    <p:cond delay="500"/>
                                  </p:stCondLst>
                                  <p:childTnLst>
                                    <p:set>
                                      <p:cBhvr>
                                        <p:cTn id="21" dur="1" fill="hold">
                                          <p:stCondLst>
                                            <p:cond delay="0"/>
                                          </p:stCondLst>
                                        </p:cTn>
                                        <p:tgtEl>
                                          <p:spTgt spid="1009667">
                                            <p:txEl>
                                              <p:pRg st="4" end="4"/>
                                            </p:txEl>
                                          </p:spTgt>
                                        </p:tgtEl>
                                        <p:attrNameLst>
                                          <p:attrName>style.visibility</p:attrName>
                                        </p:attrNameLst>
                                      </p:cBhvr>
                                      <p:to>
                                        <p:strVal val="visible"/>
                                      </p:to>
                                    </p:set>
                                  </p:childTnLst>
                                </p:cTn>
                              </p:par>
                            </p:childTnLst>
                          </p:cTn>
                        </p:par>
                        <p:par>
                          <p:cTn id="22" fill="hold" nodeType="afterGroup">
                            <p:stCondLst>
                              <p:cond delay="500"/>
                            </p:stCondLst>
                            <p:childTnLst>
                              <p:par>
                                <p:cTn id="23" presetID="1" presetClass="entr" presetSubtype="0" fill="hold" grpId="0" nodeType="afterEffect">
                                  <p:stCondLst>
                                    <p:cond delay="500"/>
                                  </p:stCondLst>
                                  <p:childTnLst>
                                    <p:set>
                                      <p:cBhvr>
                                        <p:cTn id="24" dur="1" fill="hold">
                                          <p:stCondLst>
                                            <p:cond delay="0"/>
                                          </p:stCondLst>
                                        </p:cTn>
                                        <p:tgtEl>
                                          <p:spTgt spid="1009667">
                                            <p:txEl>
                                              <p:pRg st="5" end="5"/>
                                            </p:txEl>
                                          </p:spTgt>
                                        </p:tgtEl>
                                        <p:attrNameLst>
                                          <p:attrName>style.visibility</p:attrName>
                                        </p:attrNameLst>
                                      </p:cBhvr>
                                      <p:to>
                                        <p:strVal val="visible"/>
                                      </p:to>
                                    </p:set>
                                  </p:childTnLst>
                                </p:cTn>
                              </p:par>
                            </p:childTnLst>
                          </p:cTn>
                        </p:par>
                        <p:par>
                          <p:cTn id="25" fill="hold" nodeType="afterGroup">
                            <p:stCondLst>
                              <p:cond delay="1000"/>
                            </p:stCondLst>
                            <p:childTnLst>
                              <p:par>
                                <p:cTn id="26" presetID="1" presetClass="entr" presetSubtype="0" fill="hold" grpId="0" nodeType="afterEffect">
                                  <p:stCondLst>
                                    <p:cond delay="500"/>
                                  </p:stCondLst>
                                  <p:childTnLst>
                                    <p:set>
                                      <p:cBhvr>
                                        <p:cTn id="27" dur="1" fill="hold">
                                          <p:stCondLst>
                                            <p:cond delay="0"/>
                                          </p:stCondLst>
                                        </p:cTn>
                                        <p:tgtEl>
                                          <p:spTgt spid="1009667">
                                            <p:txEl>
                                              <p:pRg st="6" end="6"/>
                                            </p:txEl>
                                          </p:spTgt>
                                        </p:tgtEl>
                                        <p:attrNameLst>
                                          <p:attrName>style.visibility</p:attrName>
                                        </p:attrNameLst>
                                      </p:cBhvr>
                                      <p:to>
                                        <p:strVal val="visible"/>
                                      </p:to>
                                    </p:set>
                                  </p:childTnLst>
                                </p:cTn>
                              </p:par>
                            </p:childTnLst>
                          </p:cTn>
                        </p:par>
                        <p:par>
                          <p:cTn id="28" fill="hold" nodeType="afterGroup">
                            <p:stCondLst>
                              <p:cond delay="1500"/>
                            </p:stCondLst>
                            <p:childTnLst>
                              <p:par>
                                <p:cTn id="29" presetID="1" presetClass="entr" presetSubtype="0" fill="hold" grpId="0" nodeType="afterEffect">
                                  <p:stCondLst>
                                    <p:cond delay="500"/>
                                  </p:stCondLst>
                                  <p:childTnLst>
                                    <p:set>
                                      <p:cBhvr>
                                        <p:cTn id="30" dur="1" fill="hold">
                                          <p:stCondLst>
                                            <p:cond delay="0"/>
                                          </p:stCondLst>
                                        </p:cTn>
                                        <p:tgtEl>
                                          <p:spTgt spid="1009667">
                                            <p:txEl>
                                              <p:pRg st="7" end="7"/>
                                            </p:txEl>
                                          </p:spTgt>
                                        </p:tgtEl>
                                        <p:attrNameLst>
                                          <p:attrName>style.visibility</p:attrName>
                                        </p:attrNameLst>
                                      </p:cBhvr>
                                      <p:to>
                                        <p:strVal val="visible"/>
                                      </p:to>
                                    </p:set>
                                  </p:childTnLst>
                                </p:cTn>
                              </p:par>
                            </p:childTnLst>
                          </p:cTn>
                        </p:par>
                        <p:par>
                          <p:cTn id="31" fill="hold" nodeType="afterGroup">
                            <p:stCondLst>
                              <p:cond delay="2000"/>
                            </p:stCondLst>
                            <p:childTnLst>
                              <p:par>
                                <p:cTn id="32" presetID="1" presetClass="entr" presetSubtype="0" fill="hold" grpId="0" nodeType="afterEffect">
                                  <p:stCondLst>
                                    <p:cond delay="500"/>
                                  </p:stCondLst>
                                  <p:childTnLst>
                                    <p:set>
                                      <p:cBhvr>
                                        <p:cTn id="33" dur="1" fill="hold">
                                          <p:stCondLst>
                                            <p:cond delay="0"/>
                                          </p:stCondLst>
                                        </p:cTn>
                                        <p:tgtEl>
                                          <p:spTgt spid="1009667">
                                            <p:txEl>
                                              <p:pRg st="8" end="8"/>
                                            </p:txEl>
                                          </p:spTgt>
                                        </p:tgtEl>
                                        <p:attrNameLst>
                                          <p:attrName>style.visibility</p:attrName>
                                        </p:attrNameLst>
                                      </p:cBhvr>
                                      <p:to>
                                        <p:strVal val="visible"/>
                                      </p:to>
                                    </p:set>
                                  </p:childTnLst>
                                </p:cTn>
                              </p:par>
                            </p:childTnLst>
                          </p:cTn>
                        </p:par>
                        <p:par>
                          <p:cTn id="34" fill="hold" nodeType="afterGroup">
                            <p:stCondLst>
                              <p:cond delay="2500"/>
                            </p:stCondLst>
                            <p:childTnLst>
                              <p:par>
                                <p:cTn id="35" presetID="1" presetClass="entr" presetSubtype="0" fill="hold" grpId="0" nodeType="afterEffect">
                                  <p:stCondLst>
                                    <p:cond delay="500"/>
                                  </p:stCondLst>
                                  <p:childTnLst>
                                    <p:set>
                                      <p:cBhvr>
                                        <p:cTn id="36" dur="1" fill="hold">
                                          <p:stCondLst>
                                            <p:cond delay="0"/>
                                          </p:stCondLst>
                                        </p:cTn>
                                        <p:tgtEl>
                                          <p:spTgt spid="1009667">
                                            <p:txEl>
                                              <p:pRg st="9" end="9"/>
                                            </p:txEl>
                                          </p:spTgt>
                                        </p:tgtEl>
                                        <p:attrNameLst>
                                          <p:attrName>style.visibility</p:attrName>
                                        </p:attrNameLst>
                                      </p:cBhvr>
                                      <p:to>
                                        <p:strVal val="visible"/>
                                      </p:to>
                                    </p:set>
                                  </p:childTnLst>
                                </p:cTn>
                              </p:par>
                            </p:childTnLst>
                          </p:cTn>
                        </p:par>
                        <p:par>
                          <p:cTn id="37" fill="hold" nodeType="afterGroup">
                            <p:stCondLst>
                              <p:cond delay="3000"/>
                            </p:stCondLst>
                            <p:childTnLst>
                              <p:par>
                                <p:cTn id="38" presetID="1" presetClass="entr" presetSubtype="0" fill="hold" grpId="0" nodeType="afterEffect">
                                  <p:stCondLst>
                                    <p:cond delay="500"/>
                                  </p:stCondLst>
                                  <p:childTnLst>
                                    <p:set>
                                      <p:cBhvr>
                                        <p:cTn id="39" dur="1" fill="hold">
                                          <p:stCondLst>
                                            <p:cond delay="0"/>
                                          </p:stCondLst>
                                        </p:cTn>
                                        <p:tgtEl>
                                          <p:spTgt spid="1009667">
                                            <p:txEl>
                                              <p:pRg st="10" end="10"/>
                                            </p:txEl>
                                          </p:spTgt>
                                        </p:tgtEl>
                                        <p:attrNameLst>
                                          <p:attrName>style.visibility</p:attrName>
                                        </p:attrNameLst>
                                      </p:cBhvr>
                                      <p:to>
                                        <p:strVal val="visible"/>
                                      </p:to>
                                    </p:set>
                                  </p:childTnLst>
                                </p:cTn>
                              </p:par>
                            </p:childTnLst>
                          </p:cTn>
                        </p:par>
                        <p:par>
                          <p:cTn id="40" fill="hold" nodeType="afterGroup">
                            <p:stCondLst>
                              <p:cond delay="3500"/>
                            </p:stCondLst>
                            <p:childTnLst>
                              <p:par>
                                <p:cTn id="41" presetID="1" presetClass="entr" presetSubtype="0" fill="hold" grpId="0" nodeType="afterEffect">
                                  <p:stCondLst>
                                    <p:cond delay="500"/>
                                  </p:stCondLst>
                                  <p:childTnLst>
                                    <p:set>
                                      <p:cBhvr>
                                        <p:cTn id="42" dur="1" fill="hold">
                                          <p:stCondLst>
                                            <p:cond delay="0"/>
                                          </p:stCondLst>
                                        </p:cTn>
                                        <p:tgtEl>
                                          <p:spTgt spid="1009667">
                                            <p:txEl>
                                              <p:pRg st="11" end="11"/>
                                            </p:txEl>
                                          </p:spTgt>
                                        </p:tgtEl>
                                        <p:attrNameLst>
                                          <p:attrName>style.visibility</p:attrName>
                                        </p:attrNameLst>
                                      </p:cBhvr>
                                      <p:to>
                                        <p:strVal val="visible"/>
                                      </p:to>
                                    </p:set>
                                  </p:childTnLst>
                                </p:cTn>
                              </p:par>
                            </p:childTnLst>
                          </p:cTn>
                        </p:par>
                        <p:par>
                          <p:cTn id="43" fill="hold" nodeType="afterGroup">
                            <p:stCondLst>
                              <p:cond delay="4000"/>
                            </p:stCondLst>
                            <p:childTnLst>
                              <p:par>
                                <p:cTn id="44" presetID="1" presetClass="entr" presetSubtype="0" fill="hold" grpId="0" nodeType="afterEffect">
                                  <p:stCondLst>
                                    <p:cond delay="500"/>
                                  </p:stCondLst>
                                  <p:childTnLst>
                                    <p:set>
                                      <p:cBhvr>
                                        <p:cTn id="45" dur="1" fill="hold">
                                          <p:stCondLst>
                                            <p:cond delay="0"/>
                                          </p:stCondLst>
                                        </p:cTn>
                                        <p:tgtEl>
                                          <p:spTgt spid="1009667">
                                            <p:txEl>
                                              <p:pRg st="12" end="12"/>
                                            </p:txEl>
                                          </p:spTgt>
                                        </p:tgtEl>
                                        <p:attrNameLst>
                                          <p:attrName>style.visibility</p:attrName>
                                        </p:attrNameLst>
                                      </p:cBhvr>
                                      <p:to>
                                        <p:strVal val="visible"/>
                                      </p:to>
                                    </p:set>
                                  </p:childTnLst>
                                </p:cTn>
                              </p:par>
                            </p:childTnLst>
                          </p:cTn>
                        </p:par>
                        <p:par>
                          <p:cTn id="46" fill="hold" nodeType="afterGroup">
                            <p:stCondLst>
                              <p:cond delay="4500"/>
                            </p:stCondLst>
                            <p:childTnLst>
                              <p:par>
                                <p:cTn id="47" presetID="1" presetClass="entr" presetSubtype="0" fill="hold" grpId="0" nodeType="afterEffect">
                                  <p:stCondLst>
                                    <p:cond delay="500"/>
                                  </p:stCondLst>
                                  <p:childTnLst>
                                    <p:set>
                                      <p:cBhvr>
                                        <p:cTn id="48" dur="1" fill="hold">
                                          <p:stCondLst>
                                            <p:cond delay="0"/>
                                          </p:stCondLst>
                                        </p:cTn>
                                        <p:tgtEl>
                                          <p:spTgt spid="1009667">
                                            <p:txEl>
                                              <p:pRg st="13" end="13"/>
                                            </p:txEl>
                                          </p:spTgt>
                                        </p:tgtEl>
                                        <p:attrNameLst>
                                          <p:attrName>style.visibility</p:attrName>
                                        </p:attrNameLst>
                                      </p:cBhvr>
                                      <p:to>
                                        <p:strVal val="visible"/>
                                      </p:to>
                                    </p:set>
                                  </p:childTnLst>
                                </p:cTn>
                              </p:par>
                            </p:childTnLst>
                          </p:cTn>
                        </p:par>
                        <p:par>
                          <p:cTn id="49" fill="hold" nodeType="afterGroup">
                            <p:stCondLst>
                              <p:cond delay="5000"/>
                            </p:stCondLst>
                            <p:childTnLst>
                              <p:par>
                                <p:cTn id="50" presetID="1" presetClass="entr" presetSubtype="0" fill="hold" grpId="0" nodeType="afterEffect">
                                  <p:stCondLst>
                                    <p:cond delay="500"/>
                                  </p:stCondLst>
                                  <p:childTnLst>
                                    <p:set>
                                      <p:cBhvr>
                                        <p:cTn id="51" dur="1" fill="hold">
                                          <p:stCondLst>
                                            <p:cond delay="0"/>
                                          </p:stCondLst>
                                        </p:cTn>
                                        <p:tgtEl>
                                          <p:spTgt spid="1009667">
                                            <p:txEl>
                                              <p:pRg st="14" end="14"/>
                                            </p:txEl>
                                          </p:spTgt>
                                        </p:tgtEl>
                                        <p:attrNameLst>
                                          <p:attrName>style.visibility</p:attrName>
                                        </p:attrNameLst>
                                      </p:cBhvr>
                                      <p:to>
                                        <p:strVal val="visible"/>
                                      </p:to>
                                    </p:set>
                                  </p:childTnLst>
                                </p:cTn>
                              </p:par>
                            </p:childTnLst>
                          </p:cTn>
                        </p:par>
                        <p:par>
                          <p:cTn id="52" fill="hold" nodeType="afterGroup">
                            <p:stCondLst>
                              <p:cond delay="5500"/>
                            </p:stCondLst>
                            <p:childTnLst>
                              <p:par>
                                <p:cTn id="53" presetID="1" presetClass="entr" presetSubtype="0" fill="hold" grpId="0" nodeType="afterEffect">
                                  <p:stCondLst>
                                    <p:cond delay="500"/>
                                  </p:stCondLst>
                                  <p:childTnLst>
                                    <p:set>
                                      <p:cBhvr>
                                        <p:cTn id="54" dur="1" fill="hold">
                                          <p:stCondLst>
                                            <p:cond delay="0"/>
                                          </p:stCondLst>
                                        </p:cTn>
                                        <p:tgtEl>
                                          <p:spTgt spid="1009667">
                                            <p:txEl>
                                              <p:pRg st="15" end="15"/>
                                            </p:txEl>
                                          </p:spTgt>
                                        </p:tgtEl>
                                        <p:attrNameLst>
                                          <p:attrName>style.visibility</p:attrName>
                                        </p:attrNameLst>
                                      </p:cBhvr>
                                      <p:to>
                                        <p:strVal val="visible"/>
                                      </p:to>
                                    </p:set>
                                  </p:childTnLst>
                                </p:cTn>
                              </p:par>
                            </p:childTnLst>
                          </p:cTn>
                        </p:par>
                        <p:par>
                          <p:cTn id="55" fill="hold" nodeType="afterGroup">
                            <p:stCondLst>
                              <p:cond delay="6000"/>
                            </p:stCondLst>
                            <p:childTnLst>
                              <p:par>
                                <p:cTn id="56" presetID="1" presetClass="entr" presetSubtype="0" fill="hold" grpId="0" nodeType="afterEffect">
                                  <p:stCondLst>
                                    <p:cond delay="500"/>
                                  </p:stCondLst>
                                  <p:childTnLst>
                                    <p:set>
                                      <p:cBhvr>
                                        <p:cTn id="57" dur="1" fill="hold">
                                          <p:stCondLst>
                                            <p:cond delay="0"/>
                                          </p:stCondLst>
                                        </p:cTn>
                                        <p:tgtEl>
                                          <p:spTgt spid="1009667">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966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dirty="0"/>
              <a:t>Intel’s Threading Building Blocks</a:t>
            </a:r>
          </a:p>
        </p:txBody>
      </p:sp>
      <p:sp>
        <p:nvSpPr>
          <p:cNvPr id="6" name="副标题 5"/>
          <p:cNvSpPr>
            <a:spLocks noGrp="1"/>
          </p:cNvSpPr>
          <p:nvPr>
            <p:ph type="subTitle" idx="1"/>
          </p:nvPr>
        </p:nvSpPr>
        <p:spPr/>
        <p:txBody>
          <a:bodyPr/>
          <a:lstStyle/>
          <a:p>
            <a:endParaRPr lang="en-US" dirty="0"/>
          </a:p>
        </p:txBody>
      </p:sp>
      <p:sp>
        <p:nvSpPr>
          <p:cNvPr id="2" name="灯片编号占位符 1">
            <a:extLst>
              <a:ext uri="{FF2B5EF4-FFF2-40B4-BE49-F238E27FC236}">
                <a16:creationId xmlns:a16="http://schemas.microsoft.com/office/drawing/2014/main" id="{9709A5EA-AB57-4442-8AF4-E7E3768035FE}"/>
              </a:ext>
            </a:extLst>
          </p:cNvPr>
          <p:cNvSpPr>
            <a:spLocks noGrp="1"/>
          </p:cNvSpPr>
          <p:nvPr>
            <p:ph type="sldNum" sz="quarter" idx="12"/>
          </p:nvPr>
        </p:nvSpPr>
        <p:spPr/>
        <p:txBody>
          <a:bodyPr/>
          <a:lstStyle/>
          <a:p>
            <a:fld id="{838759A6-4310-42B8-8FEF-8113EE3D32AF}" type="slidenum">
              <a:rPr lang="zh-CN" altLang="en-US" smtClean="0"/>
              <a:t>36</a:t>
            </a:fld>
            <a:endParaRPr lang="zh-CN" altLang="en-US"/>
          </a:p>
        </p:txBody>
      </p:sp>
    </p:spTree>
    <p:extLst>
      <p:ext uri="{BB962C8B-B14F-4D97-AF65-F5344CB8AC3E}">
        <p14:creationId xmlns:p14="http://schemas.microsoft.com/office/powerpoint/2010/main" val="33531592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sz="quarter" idx="1"/>
          </p:nvPr>
        </p:nvSpPr>
        <p:spPr/>
        <p:txBody>
          <a:bodyPr/>
          <a:lstStyle/>
          <a:p>
            <a:r>
              <a:rPr lang="en-US" altLang="zh-CN" dirty="0"/>
              <a:t>TBB</a:t>
            </a:r>
            <a:r>
              <a:rPr lang="zh-CN" altLang="en-US" dirty="0"/>
              <a:t>简介</a:t>
            </a:r>
            <a:endParaRPr lang="en-US" altLang="zh-CN" dirty="0"/>
          </a:p>
          <a:p>
            <a:r>
              <a:rPr lang="en-US" altLang="zh-CN" dirty="0"/>
              <a:t>C++ Review</a:t>
            </a:r>
          </a:p>
          <a:p>
            <a:r>
              <a:rPr lang="en-US" altLang="zh-CN" dirty="0"/>
              <a:t>Parallel Algorithms</a:t>
            </a:r>
          </a:p>
          <a:p>
            <a:r>
              <a:rPr lang="en-US" altLang="zh-CN" dirty="0"/>
              <a:t>TBB Task-Scheduler</a:t>
            </a:r>
          </a:p>
          <a:p>
            <a:r>
              <a:rPr lang="zh-CN" altLang="en-US" dirty="0"/>
              <a:t>负载平衡策略</a:t>
            </a:r>
            <a:endParaRPr lang="en-US" altLang="zh-CN" dirty="0"/>
          </a:p>
          <a:p>
            <a:r>
              <a:rPr lang="zh-CN" altLang="en-US" dirty="0"/>
              <a:t>支持并发的容器</a:t>
            </a:r>
            <a:endParaRPr lang="en-US" altLang="zh-CN" dirty="0"/>
          </a:p>
          <a:p>
            <a:r>
              <a:rPr lang="en-US" altLang="zh-CN" dirty="0"/>
              <a:t>MUTEX</a:t>
            </a:r>
          </a:p>
          <a:p>
            <a:r>
              <a:rPr lang="zh-CN" altLang="en-US" dirty="0"/>
              <a:t>其它</a:t>
            </a:r>
          </a:p>
        </p:txBody>
      </p:sp>
      <p:sp>
        <p:nvSpPr>
          <p:cNvPr id="4" name="灯片编号占位符 3">
            <a:extLst>
              <a:ext uri="{FF2B5EF4-FFF2-40B4-BE49-F238E27FC236}">
                <a16:creationId xmlns:a16="http://schemas.microsoft.com/office/drawing/2014/main" id="{23F5B0A3-607F-44CD-8159-7FAB58DEE380}"/>
              </a:ext>
            </a:extLst>
          </p:cNvPr>
          <p:cNvSpPr>
            <a:spLocks noGrp="1"/>
          </p:cNvSpPr>
          <p:nvPr>
            <p:ph type="sldNum" sz="quarter" idx="12"/>
          </p:nvPr>
        </p:nvSpPr>
        <p:spPr/>
        <p:txBody>
          <a:bodyPr/>
          <a:lstStyle/>
          <a:p>
            <a:fld id="{838759A6-4310-42B8-8FEF-8113EE3D32AF}" type="slidenum">
              <a:rPr lang="zh-CN" altLang="en-US" smtClean="0"/>
              <a:t>37</a:t>
            </a:fld>
            <a:endParaRPr lang="zh-CN" altLang="en-US"/>
          </a:p>
        </p:txBody>
      </p:sp>
    </p:spTree>
    <p:extLst>
      <p:ext uri="{BB962C8B-B14F-4D97-AF65-F5344CB8AC3E}">
        <p14:creationId xmlns:p14="http://schemas.microsoft.com/office/powerpoint/2010/main" val="1175113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Grp="1" noChangeArrowheads="1"/>
          </p:cNvSpPr>
          <p:nvPr>
            <p:ph type="title"/>
          </p:nvPr>
        </p:nvSpPr>
        <p:spPr>
          <a:xfrm>
            <a:off x="1981200" y="152400"/>
            <a:ext cx="7467600" cy="1143000"/>
          </a:xfrm>
        </p:spPr>
        <p:txBody>
          <a:bodyPr>
            <a:normAutofit fontScale="90000"/>
          </a:bodyPr>
          <a:lstStyle/>
          <a:p>
            <a:r>
              <a:rPr lang="en-US" dirty="0"/>
              <a:t>Threading Building Blocks Library </a:t>
            </a:r>
            <a:r>
              <a:rPr lang="zh-CN" altLang="en-US" dirty="0"/>
              <a:t>特性</a:t>
            </a:r>
            <a:endParaRPr lang="en-US" dirty="0"/>
          </a:p>
        </p:txBody>
      </p:sp>
      <p:sp>
        <p:nvSpPr>
          <p:cNvPr id="628739" name="Rectangle 3"/>
          <p:cNvSpPr>
            <a:spLocks noGrp="1" noChangeArrowheads="1"/>
          </p:cNvSpPr>
          <p:nvPr>
            <p:ph sz="quarter" idx="1"/>
          </p:nvPr>
        </p:nvSpPr>
        <p:spPr>
          <a:xfrm>
            <a:off x="2133600" y="1219200"/>
            <a:ext cx="7772400" cy="4724400"/>
          </a:xfrm>
        </p:spPr>
        <p:txBody>
          <a:bodyPr/>
          <a:lstStyle/>
          <a:p>
            <a:r>
              <a:rPr lang="en-US" dirty="0">
                <a:solidFill>
                  <a:srgbClr val="FF0000"/>
                </a:solidFill>
              </a:rPr>
              <a:t>C++ Library</a:t>
            </a:r>
            <a:r>
              <a:rPr lang="en-US" dirty="0"/>
              <a:t>.</a:t>
            </a:r>
          </a:p>
          <a:p>
            <a:r>
              <a:rPr lang="zh-CN" altLang="en-US" dirty="0"/>
              <a:t>与其它线程包兼容</a:t>
            </a:r>
            <a:r>
              <a:rPr lang="en-US" dirty="0"/>
              <a:t>.</a:t>
            </a:r>
          </a:p>
          <a:p>
            <a:r>
              <a:rPr lang="zh-CN" altLang="en-US" dirty="0"/>
              <a:t>可扩展的数据并行程序设计</a:t>
            </a:r>
            <a:r>
              <a:rPr lang="en-US" dirty="0"/>
              <a:t>.</a:t>
            </a:r>
          </a:p>
          <a:p>
            <a:r>
              <a:rPr lang="zh-CN" altLang="en-US" dirty="0"/>
              <a:t>指定模板和任务，而不是线程</a:t>
            </a:r>
            <a:r>
              <a:rPr lang="en-US" altLang="zh-CN" dirty="0"/>
              <a:t>—TBB</a:t>
            </a:r>
            <a:r>
              <a:rPr lang="zh-CN" altLang="en-US" dirty="0"/>
              <a:t>将任务分配到线程，并负责负载平衡</a:t>
            </a:r>
            <a:endParaRPr lang="en-US" altLang="zh-CN" dirty="0"/>
          </a:p>
          <a:p>
            <a:r>
              <a:rPr lang="en-US" altLang="zh-CN" dirty="0"/>
              <a:t>Microsoft</a:t>
            </a:r>
            <a:r>
              <a:rPr lang="zh-CN" altLang="en-US" dirty="0"/>
              <a:t>：</a:t>
            </a:r>
            <a:r>
              <a:rPr lang="en-US" altLang="zh-CN" dirty="0"/>
              <a:t>PPL-Parallel Patterns Library</a:t>
            </a:r>
            <a:endParaRPr lang="en-US" dirty="0"/>
          </a:p>
        </p:txBody>
      </p:sp>
      <p:sp>
        <p:nvSpPr>
          <p:cNvPr id="2" name="灯片编号占位符 1">
            <a:extLst>
              <a:ext uri="{FF2B5EF4-FFF2-40B4-BE49-F238E27FC236}">
                <a16:creationId xmlns:a16="http://schemas.microsoft.com/office/drawing/2014/main" id="{DA9444B0-C3B3-4C00-87D7-9F97319B80EF}"/>
              </a:ext>
            </a:extLst>
          </p:cNvPr>
          <p:cNvSpPr>
            <a:spLocks noGrp="1"/>
          </p:cNvSpPr>
          <p:nvPr>
            <p:ph type="sldNum" sz="quarter" idx="12"/>
          </p:nvPr>
        </p:nvSpPr>
        <p:spPr/>
        <p:txBody>
          <a:bodyPr/>
          <a:lstStyle/>
          <a:p>
            <a:fld id="{838759A6-4310-42B8-8FEF-8113EE3D32AF}" type="slidenum">
              <a:rPr lang="zh-CN" altLang="en-US" smtClean="0"/>
              <a:t>38</a:t>
            </a:fld>
            <a:endParaRPr lang="zh-CN" altLang="en-US"/>
          </a:p>
        </p:txBody>
      </p:sp>
    </p:spTree>
    <p:extLst>
      <p:ext uri="{BB962C8B-B14F-4D97-AF65-F5344CB8AC3E}">
        <p14:creationId xmlns:p14="http://schemas.microsoft.com/office/powerpoint/2010/main" val="34518317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1889125" y="320676"/>
            <a:ext cx="8477250" cy="735013"/>
          </a:xfrm>
        </p:spPr>
        <p:txBody>
          <a:bodyPr/>
          <a:lstStyle/>
          <a:p>
            <a:pPr eaLnBrk="1" hangingPunct="1"/>
            <a:r>
              <a:rPr lang="en-US" altLang="zh-CN" sz="3000">
                <a:ea typeface="SimSun" pitchFamily="2" charset="-122"/>
              </a:rPr>
              <a:t>Components of TBB</a:t>
            </a:r>
            <a:r>
              <a:rPr lang="en-US" altLang="zh-CN">
                <a:ea typeface="SimSun" pitchFamily="2" charset="-122"/>
              </a:rPr>
              <a:t> </a:t>
            </a:r>
            <a:r>
              <a:rPr lang="en-US" altLang="zh-CN" i="1">
                <a:ea typeface="SimSun" pitchFamily="2" charset="-122"/>
              </a:rPr>
              <a:t>(version 2.1)</a:t>
            </a:r>
            <a:endParaRPr lang="ru-RU" altLang="zh-CN" i="1"/>
          </a:p>
        </p:txBody>
      </p:sp>
      <p:sp>
        <p:nvSpPr>
          <p:cNvPr id="13316" name="AutoShape 3"/>
          <p:cNvSpPr>
            <a:spLocks noChangeArrowheads="1"/>
          </p:cNvSpPr>
          <p:nvPr/>
        </p:nvSpPr>
        <p:spPr bwMode="auto">
          <a:xfrm>
            <a:off x="2073275" y="4081463"/>
            <a:ext cx="5761038" cy="925513"/>
          </a:xfrm>
          <a:prstGeom prst="roundRect">
            <a:avLst>
              <a:gd name="adj" fmla="val 16667"/>
            </a:avLst>
          </a:prstGeom>
          <a:solidFill>
            <a:srgbClr val="FF99CC"/>
          </a:solidFill>
          <a:ln w="50800" algn="ctr">
            <a:solidFill>
              <a:schemeClr val="tx1"/>
            </a:solidFill>
            <a:round/>
            <a:headEnd/>
            <a:tailEnd/>
          </a:ln>
        </p:spPr>
        <p:txBody>
          <a:bodyPr wrap="none" lIns="91402" tIns="45702" rIns="91402" bIns="45702" anchor="ctr"/>
          <a:lstStyle/>
          <a:p>
            <a:pPr>
              <a:spcBef>
                <a:spcPct val="50000"/>
              </a:spcBef>
            </a:pPr>
            <a:r>
              <a:rPr lang="en-US" altLang="zh-CN" sz="2000" u="sng">
                <a:solidFill>
                  <a:srgbClr val="000000"/>
                </a:solidFill>
                <a:ea typeface="SimSun" pitchFamily="2" charset="-122"/>
              </a:rPr>
              <a:t>Synchronization primitives</a:t>
            </a:r>
          </a:p>
          <a:p>
            <a:r>
              <a:rPr lang="en-US" altLang="zh-CN">
                <a:solidFill>
                  <a:srgbClr val="000000"/>
                </a:solidFill>
                <a:ea typeface="SimSun" pitchFamily="2" charset="-122"/>
              </a:rPr>
              <a:t>atomic operations</a:t>
            </a:r>
          </a:p>
          <a:p>
            <a:r>
              <a:rPr lang="en-US" altLang="zh-CN">
                <a:solidFill>
                  <a:srgbClr val="000000"/>
                </a:solidFill>
                <a:ea typeface="SimSun" pitchFamily="2" charset="-122"/>
              </a:rPr>
              <a:t>various flavors of mutexes </a:t>
            </a:r>
            <a:r>
              <a:rPr lang="en-US" altLang="zh-CN" i="1">
                <a:solidFill>
                  <a:srgbClr val="000000"/>
                </a:solidFill>
                <a:ea typeface="SimSun" pitchFamily="2" charset="-122"/>
              </a:rPr>
              <a:t>(improved)</a:t>
            </a:r>
          </a:p>
        </p:txBody>
      </p:sp>
      <p:sp>
        <p:nvSpPr>
          <p:cNvPr id="13317" name="AutoShape 4"/>
          <p:cNvSpPr>
            <a:spLocks noChangeArrowheads="1"/>
          </p:cNvSpPr>
          <p:nvPr/>
        </p:nvSpPr>
        <p:spPr bwMode="auto">
          <a:xfrm>
            <a:off x="2073275" y="1155700"/>
            <a:ext cx="4205288" cy="2062162"/>
          </a:xfrm>
          <a:prstGeom prst="roundRect">
            <a:avLst>
              <a:gd name="adj" fmla="val 16667"/>
            </a:avLst>
          </a:prstGeom>
          <a:solidFill>
            <a:srgbClr val="CCFFFF"/>
          </a:solidFill>
          <a:ln w="50800" algn="ctr">
            <a:solidFill>
              <a:schemeClr val="tx1"/>
            </a:solidFill>
            <a:round/>
            <a:headEnd/>
            <a:tailEnd/>
          </a:ln>
        </p:spPr>
        <p:txBody>
          <a:bodyPr wrap="none" lIns="91402" tIns="45702" rIns="91402" bIns="45702" anchor="ctr"/>
          <a:lstStyle/>
          <a:p>
            <a:r>
              <a:rPr lang="en-US" altLang="zh-CN" sz="2000" u="sng">
                <a:solidFill>
                  <a:srgbClr val="000000"/>
                </a:solidFill>
                <a:ea typeface="SimSun" pitchFamily="2" charset="-122"/>
              </a:rPr>
              <a:t>Parallel algorithms</a:t>
            </a:r>
          </a:p>
          <a:p>
            <a:r>
              <a:rPr lang="en-US" altLang="zh-CN">
                <a:solidFill>
                  <a:srgbClr val="000000"/>
                </a:solidFill>
                <a:ea typeface="SimSun" pitchFamily="2" charset="-122"/>
              </a:rPr>
              <a:t>parallel_for </a:t>
            </a:r>
            <a:r>
              <a:rPr lang="en-US" altLang="zh-CN" i="1">
                <a:solidFill>
                  <a:srgbClr val="000000"/>
                </a:solidFill>
                <a:ea typeface="SimSun" pitchFamily="2" charset="-122"/>
              </a:rPr>
              <a:t>(improved)</a:t>
            </a:r>
            <a:endParaRPr lang="en-US" altLang="zh-CN">
              <a:solidFill>
                <a:srgbClr val="000000"/>
              </a:solidFill>
              <a:ea typeface="SimSun" pitchFamily="2" charset="-122"/>
            </a:endParaRPr>
          </a:p>
          <a:p>
            <a:r>
              <a:rPr lang="en-US" altLang="zh-CN">
                <a:solidFill>
                  <a:srgbClr val="000000"/>
                </a:solidFill>
                <a:ea typeface="SimSun" pitchFamily="2" charset="-122"/>
              </a:rPr>
              <a:t>parallel_reduce </a:t>
            </a:r>
            <a:r>
              <a:rPr lang="en-US" altLang="zh-CN" i="1">
                <a:solidFill>
                  <a:srgbClr val="000000"/>
                </a:solidFill>
                <a:ea typeface="SimSun" pitchFamily="2" charset="-122"/>
              </a:rPr>
              <a:t>(improved)</a:t>
            </a:r>
            <a:endParaRPr lang="en-US" altLang="zh-CN">
              <a:solidFill>
                <a:srgbClr val="000000"/>
              </a:solidFill>
              <a:ea typeface="SimSun" pitchFamily="2" charset="-122"/>
            </a:endParaRPr>
          </a:p>
          <a:p>
            <a:r>
              <a:rPr lang="en-US" altLang="zh-CN">
                <a:solidFill>
                  <a:srgbClr val="000000"/>
                </a:solidFill>
                <a:ea typeface="SimSun" pitchFamily="2" charset="-122"/>
              </a:rPr>
              <a:t>parallel_do </a:t>
            </a:r>
            <a:r>
              <a:rPr lang="en-US" altLang="zh-CN" i="1">
                <a:solidFill>
                  <a:srgbClr val="000000"/>
                </a:solidFill>
                <a:ea typeface="SimSun" pitchFamily="2" charset="-122"/>
              </a:rPr>
              <a:t>(new)</a:t>
            </a:r>
          </a:p>
          <a:p>
            <a:r>
              <a:rPr lang="en-US" altLang="zh-CN">
                <a:solidFill>
                  <a:srgbClr val="000000"/>
                </a:solidFill>
                <a:ea typeface="SimSun" pitchFamily="2" charset="-122"/>
              </a:rPr>
              <a:t>pipeline </a:t>
            </a:r>
            <a:r>
              <a:rPr lang="en-US" altLang="zh-CN" i="1">
                <a:solidFill>
                  <a:srgbClr val="000000"/>
                </a:solidFill>
                <a:ea typeface="SimSun" pitchFamily="2" charset="-122"/>
              </a:rPr>
              <a:t>(improved)</a:t>
            </a:r>
          </a:p>
          <a:p>
            <a:r>
              <a:rPr lang="en-US" altLang="zh-CN">
                <a:solidFill>
                  <a:srgbClr val="000000"/>
                </a:solidFill>
                <a:ea typeface="SimSun" pitchFamily="2" charset="-122"/>
              </a:rPr>
              <a:t>parallel_sort</a:t>
            </a:r>
          </a:p>
          <a:p>
            <a:r>
              <a:rPr lang="en-US" altLang="zh-CN">
                <a:solidFill>
                  <a:srgbClr val="000000"/>
                </a:solidFill>
                <a:ea typeface="SimSun" pitchFamily="2" charset="-122"/>
              </a:rPr>
              <a:t>parallel_scan</a:t>
            </a:r>
          </a:p>
        </p:txBody>
      </p:sp>
      <p:sp>
        <p:nvSpPr>
          <p:cNvPr id="13318" name="AutoShape 5"/>
          <p:cNvSpPr>
            <a:spLocks noChangeArrowheads="1"/>
          </p:cNvSpPr>
          <p:nvPr/>
        </p:nvSpPr>
        <p:spPr bwMode="auto">
          <a:xfrm>
            <a:off x="6370639" y="1155701"/>
            <a:ext cx="3857625" cy="2828925"/>
          </a:xfrm>
          <a:prstGeom prst="roundRect">
            <a:avLst>
              <a:gd name="adj" fmla="val 16667"/>
            </a:avLst>
          </a:prstGeom>
          <a:solidFill>
            <a:srgbClr val="CCFFCC"/>
          </a:solidFill>
          <a:ln w="50800" algn="ctr">
            <a:solidFill>
              <a:schemeClr val="tx1"/>
            </a:solidFill>
            <a:round/>
            <a:headEnd/>
            <a:tailEnd/>
          </a:ln>
        </p:spPr>
        <p:txBody>
          <a:bodyPr wrap="none" lIns="91402" tIns="45702" rIns="91402" bIns="45702" anchor="ctr"/>
          <a:lstStyle/>
          <a:p>
            <a:r>
              <a:rPr lang="en-US" altLang="zh-CN" sz="2000" u="sng">
                <a:solidFill>
                  <a:srgbClr val="000000"/>
                </a:solidFill>
                <a:ea typeface="SimSun" pitchFamily="2" charset="-122"/>
              </a:rPr>
              <a:t>Concurrent containers</a:t>
            </a:r>
          </a:p>
          <a:p>
            <a:r>
              <a:rPr lang="en-US" altLang="zh-CN">
                <a:solidFill>
                  <a:srgbClr val="000000"/>
                </a:solidFill>
                <a:ea typeface="SimSun" pitchFamily="2" charset="-122"/>
              </a:rPr>
              <a:t>concurrent_hash_map</a:t>
            </a:r>
          </a:p>
          <a:p>
            <a:r>
              <a:rPr lang="en-US" altLang="zh-CN">
                <a:solidFill>
                  <a:srgbClr val="000000"/>
                </a:solidFill>
                <a:ea typeface="SimSun" pitchFamily="2" charset="-122"/>
              </a:rPr>
              <a:t>concurrent_queue</a:t>
            </a:r>
          </a:p>
          <a:p>
            <a:r>
              <a:rPr lang="en-US" altLang="zh-CN">
                <a:solidFill>
                  <a:srgbClr val="000000"/>
                </a:solidFill>
                <a:ea typeface="SimSun" pitchFamily="2" charset="-122"/>
              </a:rPr>
              <a:t>concurrent_vector</a:t>
            </a:r>
          </a:p>
          <a:p>
            <a:r>
              <a:rPr lang="en-US" altLang="zh-CN" i="1">
                <a:solidFill>
                  <a:srgbClr val="000000"/>
                </a:solidFill>
                <a:ea typeface="SimSun" pitchFamily="2" charset="-122"/>
              </a:rPr>
              <a:t>(all improved)</a:t>
            </a:r>
          </a:p>
        </p:txBody>
      </p:sp>
      <p:sp>
        <p:nvSpPr>
          <p:cNvPr id="13319" name="AutoShape 6"/>
          <p:cNvSpPr>
            <a:spLocks noChangeArrowheads="1"/>
          </p:cNvSpPr>
          <p:nvPr/>
        </p:nvSpPr>
        <p:spPr bwMode="auto">
          <a:xfrm>
            <a:off x="2073275" y="3351212"/>
            <a:ext cx="4205288" cy="617538"/>
          </a:xfrm>
          <a:prstGeom prst="roundRect">
            <a:avLst>
              <a:gd name="adj" fmla="val 16667"/>
            </a:avLst>
          </a:prstGeom>
          <a:solidFill>
            <a:srgbClr val="FFFF99"/>
          </a:solidFill>
          <a:ln w="50800" algn="ctr">
            <a:solidFill>
              <a:schemeClr val="tx1"/>
            </a:solidFill>
            <a:round/>
            <a:headEnd/>
            <a:tailEnd/>
          </a:ln>
        </p:spPr>
        <p:txBody>
          <a:bodyPr wrap="none" lIns="91402" tIns="45702" rIns="91402" bIns="45702" anchor="ctr"/>
          <a:lstStyle/>
          <a:p>
            <a:pPr>
              <a:spcBef>
                <a:spcPct val="50000"/>
              </a:spcBef>
            </a:pPr>
            <a:r>
              <a:rPr lang="en-US" altLang="zh-CN" sz="2000" u="sng">
                <a:solidFill>
                  <a:srgbClr val="000000"/>
                </a:solidFill>
                <a:ea typeface="SimSun" pitchFamily="2" charset="-122"/>
              </a:rPr>
              <a:t>Task scheduler</a:t>
            </a:r>
            <a:endParaRPr lang="en-US" altLang="zh-CN" sz="2000" i="1" u="sng">
              <a:solidFill>
                <a:srgbClr val="000000"/>
              </a:solidFill>
              <a:ea typeface="SimSun" pitchFamily="2" charset="-122"/>
            </a:endParaRPr>
          </a:p>
          <a:p>
            <a:r>
              <a:rPr lang="en-US" altLang="zh-CN" i="1">
                <a:solidFill>
                  <a:srgbClr val="000000"/>
                </a:solidFill>
                <a:ea typeface="SimSun" pitchFamily="2" charset="-122"/>
              </a:rPr>
              <a:t>With new functionality</a:t>
            </a:r>
          </a:p>
        </p:txBody>
      </p:sp>
      <p:sp>
        <p:nvSpPr>
          <p:cNvPr id="13320" name="AutoShape 7"/>
          <p:cNvSpPr>
            <a:spLocks noChangeArrowheads="1"/>
          </p:cNvSpPr>
          <p:nvPr/>
        </p:nvSpPr>
        <p:spPr bwMode="auto">
          <a:xfrm>
            <a:off x="2097088" y="5110162"/>
            <a:ext cx="8145462" cy="681038"/>
          </a:xfrm>
          <a:prstGeom prst="roundRect">
            <a:avLst>
              <a:gd name="adj" fmla="val 16667"/>
            </a:avLst>
          </a:prstGeom>
          <a:solidFill>
            <a:srgbClr val="99CCFF"/>
          </a:solidFill>
          <a:ln w="50800" algn="ctr">
            <a:solidFill>
              <a:schemeClr val="tx1"/>
            </a:solidFill>
            <a:round/>
            <a:headEnd/>
            <a:tailEnd/>
          </a:ln>
        </p:spPr>
        <p:txBody>
          <a:bodyPr wrap="none" lIns="91402" tIns="45702" rIns="91402" bIns="45702" anchor="ctr"/>
          <a:lstStyle/>
          <a:p>
            <a:pPr>
              <a:spcBef>
                <a:spcPct val="50000"/>
              </a:spcBef>
            </a:pPr>
            <a:r>
              <a:rPr lang="en-US" altLang="zh-CN" sz="2000" u="sng">
                <a:solidFill>
                  <a:srgbClr val="000000"/>
                </a:solidFill>
                <a:ea typeface="SimSun" pitchFamily="2" charset="-122"/>
              </a:rPr>
              <a:t>Memory allocators</a:t>
            </a:r>
          </a:p>
          <a:p>
            <a:r>
              <a:rPr lang="en-US" altLang="zh-CN">
                <a:solidFill>
                  <a:srgbClr val="000000"/>
                </a:solidFill>
                <a:ea typeface="SimSun" pitchFamily="2" charset="-122"/>
              </a:rPr>
              <a:t>tbb_allocator </a:t>
            </a:r>
            <a:r>
              <a:rPr lang="en-US" altLang="zh-CN" i="1">
                <a:solidFill>
                  <a:srgbClr val="000000"/>
                </a:solidFill>
                <a:ea typeface="SimSun" pitchFamily="2" charset="-122"/>
              </a:rPr>
              <a:t>(new)</a:t>
            </a:r>
            <a:r>
              <a:rPr lang="en-US" altLang="zh-CN">
                <a:solidFill>
                  <a:srgbClr val="000000"/>
                </a:solidFill>
                <a:ea typeface="SimSun" pitchFamily="2" charset="-122"/>
              </a:rPr>
              <a:t>, cache_aligned_allocator, scalable_allocator</a:t>
            </a:r>
          </a:p>
        </p:txBody>
      </p:sp>
      <p:sp>
        <p:nvSpPr>
          <p:cNvPr id="13321" name="AutoShape 8"/>
          <p:cNvSpPr>
            <a:spLocks noChangeArrowheads="1"/>
          </p:cNvSpPr>
          <p:nvPr/>
        </p:nvSpPr>
        <p:spPr bwMode="auto">
          <a:xfrm>
            <a:off x="8016876" y="4081462"/>
            <a:ext cx="2193925" cy="914400"/>
          </a:xfrm>
          <a:prstGeom prst="roundRect">
            <a:avLst>
              <a:gd name="adj" fmla="val 16667"/>
            </a:avLst>
          </a:prstGeom>
          <a:solidFill>
            <a:srgbClr val="C0C0C0"/>
          </a:solidFill>
          <a:ln w="50800" algn="ctr">
            <a:solidFill>
              <a:schemeClr val="tx1"/>
            </a:solidFill>
            <a:round/>
            <a:headEnd/>
            <a:tailEnd/>
          </a:ln>
        </p:spPr>
        <p:txBody>
          <a:bodyPr wrap="none" lIns="91402" tIns="45702" rIns="91402" bIns="45702" anchor="ctr"/>
          <a:lstStyle/>
          <a:p>
            <a:r>
              <a:rPr lang="en-US" altLang="zh-CN" sz="2000" u="sng">
                <a:solidFill>
                  <a:srgbClr val="000000"/>
                </a:solidFill>
                <a:ea typeface="SimSun" pitchFamily="2" charset="-122"/>
              </a:rPr>
              <a:t>Utilities</a:t>
            </a:r>
          </a:p>
          <a:p>
            <a:r>
              <a:rPr lang="en-US" altLang="zh-CN">
                <a:solidFill>
                  <a:srgbClr val="000000"/>
                </a:solidFill>
                <a:ea typeface="SimSun" pitchFamily="2" charset="-122"/>
              </a:rPr>
              <a:t>tick_count</a:t>
            </a:r>
          </a:p>
          <a:p>
            <a:r>
              <a:rPr lang="en-US" altLang="zh-CN">
                <a:solidFill>
                  <a:srgbClr val="000000"/>
                </a:solidFill>
                <a:ea typeface="SimSun" pitchFamily="2" charset="-122"/>
              </a:rPr>
              <a:t>tbb_thread </a:t>
            </a:r>
            <a:r>
              <a:rPr lang="en-US" altLang="zh-CN" i="1">
                <a:solidFill>
                  <a:srgbClr val="000000"/>
                </a:solidFill>
                <a:ea typeface="SimSun" pitchFamily="2" charset="-122"/>
              </a:rPr>
              <a:t>(new)</a:t>
            </a:r>
          </a:p>
        </p:txBody>
      </p:sp>
      <p:sp>
        <p:nvSpPr>
          <p:cNvPr id="2" name="灯片编号占位符 1">
            <a:extLst>
              <a:ext uri="{FF2B5EF4-FFF2-40B4-BE49-F238E27FC236}">
                <a16:creationId xmlns:a16="http://schemas.microsoft.com/office/drawing/2014/main" id="{15257297-EB92-4EAB-AA1B-BD56BB203D27}"/>
              </a:ext>
            </a:extLst>
          </p:cNvPr>
          <p:cNvSpPr>
            <a:spLocks noGrp="1"/>
          </p:cNvSpPr>
          <p:nvPr>
            <p:ph type="sldNum" sz="quarter" idx="12"/>
          </p:nvPr>
        </p:nvSpPr>
        <p:spPr/>
        <p:txBody>
          <a:bodyPr/>
          <a:lstStyle/>
          <a:p>
            <a:fld id="{838759A6-4310-42B8-8FEF-8113EE3D32AF}" type="slidenum">
              <a:rPr lang="zh-CN" altLang="en-US" smtClean="0"/>
              <a:t>39</a:t>
            </a:fld>
            <a:endParaRPr lang="zh-CN" altLang="en-US"/>
          </a:p>
        </p:txBody>
      </p:sp>
    </p:spTree>
    <p:extLst>
      <p:ext uri="{BB962C8B-B14F-4D97-AF65-F5344CB8AC3E}">
        <p14:creationId xmlns:p14="http://schemas.microsoft.com/office/powerpoint/2010/main" val="182724762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B5F3AC-9337-42A6-89AC-FF19AAE09B36}"/>
              </a:ext>
            </a:extLst>
          </p:cNvPr>
          <p:cNvSpPr>
            <a:spLocks noGrp="1"/>
          </p:cNvSpPr>
          <p:nvPr>
            <p:ph type="title"/>
          </p:nvPr>
        </p:nvSpPr>
        <p:spPr/>
        <p:txBody>
          <a:bodyPr/>
          <a:lstStyle/>
          <a:p>
            <a:r>
              <a:rPr lang="zh-CN" altLang="en-US" dirty="0"/>
              <a:t>共享内存环境下并行程序设计方法</a:t>
            </a:r>
          </a:p>
        </p:txBody>
      </p:sp>
      <p:sp>
        <p:nvSpPr>
          <p:cNvPr id="4" name="内容占位符 3">
            <a:extLst>
              <a:ext uri="{FF2B5EF4-FFF2-40B4-BE49-F238E27FC236}">
                <a16:creationId xmlns:a16="http://schemas.microsoft.com/office/drawing/2014/main" id="{7DE5158C-C22C-4292-A8D0-1CACBBD72666}"/>
              </a:ext>
            </a:extLst>
          </p:cNvPr>
          <p:cNvSpPr>
            <a:spLocks noGrp="1"/>
          </p:cNvSpPr>
          <p:nvPr>
            <p:ph idx="1"/>
          </p:nvPr>
        </p:nvSpPr>
        <p:spPr/>
        <p:txBody>
          <a:bodyPr/>
          <a:lstStyle/>
          <a:p>
            <a:r>
              <a:rPr lang="zh-CN" altLang="en-US" dirty="0"/>
              <a:t>采用重量级进程</a:t>
            </a:r>
          </a:p>
          <a:p>
            <a:r>
              <a:rPr lang="zh-CN" altLang="en-US" dirty="0"/>
              <a:t>采用线程（</a:t>
            </a:r>
            <a:r>
              <a:rPr lang="en-US" altLang="zh-CN" dirty="0"/>
              <a:t>thread</a:t>
            </a:r>
            <a:r>
              <a:rPr lang="zh-CN" altLang="en-US" dirty="0"/>
              <a:t>）</a:t>
            </a:r>
            <a:r>
              <a:rPr lang="en-US" altLang="zh-CN" dirty="0"/>
              <a:t>. </a:t>
            </a:r>
            <a:r>
              <a:rPr lang="zh-CN" altLang="en-US" dirty="0"/>
              <a:t>例如：</a:t>
            </a:r>
            <a:r>
              <a:rPr lang="en-US" altLang="zh-CN" dirty="0" err="1"/>
              <a:t>Pthreads</a:t>
            </a:r>
            <a:endParaRPr lang="en-US" altLang="zh-CN" dirty="0"/>
          </a:p>
          <a:p>
            <a:r>
              <a:rPr lang="zh-CN" altLang="en-US" dirty="0"/>
              <a:t>采用全新的用于并行程序设计的语言</a:t>
            </a:r>
            <a:r>
              <a:rPr lang="en-US" altLang="zh-CN" dirty="0"/>
              <a:t>—</a:t>
            </a:r>
            <a:r>
              <a:rPr lang="zh-CN" altLang="en-US" dirty="0"/>
              <a:t>接受度低</a:t>
            </a:r>
            <a:r>
              <a:rPr lang="en-US" altLang="zh-CN" dirty="0"/>
              <a:t>. </a:t>
            </a:r>
            <a:r>
              <a:rPr lang="zh-CN" altLang="en-US" dirty="0"/>
              <a:t>例如：</a:t>
            </a:r>
            <a:r>
              <a:rPr lang="en-US" altLang="zh-CN" dirty="0"/>
              <a:t>Ada</a:t>
            </a:r>
          </a:p>
          <a:p>
            <a:r>
              <a:rPr lang="zh-CN" altLang="en-US" dirty="0"/>
              <a:t>修改现有的顺序程序设计语言语法，形成支持并行程序设计的语言，如</a:t>
            </a:r>
            <a:r>
              <a:rPr lang="en-US" altLang="zh-CN" dirty="0" err="1"/>
              <a:t>Cilk</a:t>
            </a:r>
            <a:r>
              <a:rPr lang="zh-CN" altLang="en-US" dirty="0"/>
              <a:t> </a:t>
            </a:r>
          </a:p>
          <a:p>
            <a:r>
              <a:rPr lang="zh-CN" altLang="en-US" dirty="0"/>
              <a:t>在已有的顺序程序设计语言补充指定并行的编译指示。 例如：</a:t>
            </a:r>
            <a:r>
              <a:rPr lang="en-US" altLang="zh-CN" dirty="0"/>
              <a:t>OpenMP</a:t>
            </a:r>
          </a:p>
          <a:p>
            <a:r>
              <a:rPr lang="zh-CN" altLang="en-US" dirty="0"/>
              <a:t>在已有的顺序程序设计语言里引入库函数</a:t>
            </a:r>
          </a:p>
          <a:p>
            <a:endParaRPr lang="zh-CN" altLang="en-US" dirty="0"/>
          </a:p>
        </p:txBody>
      </p:sp>
      <p:sp>
        <p:nvSpPr>
          <p:cNvPr id="2" name="灯片编号占位符 1">
            <a:extLst>
              <a:ext uri="{FF2B5EF4-FFF2-40B4-BE49-F238E27FC236}">
                <a16:creationId xmlns:a16="http://schemas.microsoft.com/office/drawing/2014/main" id="{3DB7092D-6EF8-43AF-978F-EA2C33E5DDDC}"/>
              </a:ext>
            </a:extLst>
          </p:cNvPr>
          <p:cNvSpPr>
            <a:spLocks noGrp="1"/>
          </p:cNvSpPr>
          <p:nvPr>
            <p:ph type="sldNum" sz="quarter" idx="12"/>
          </p:nvPr>
        </p:nvSpPr>
        <p:spPr/>
        <p:txBody>
          <a:bodyPr/>
          <a:lstStyle/>
          <a:p>
            <a:fld id="{838759A6-4310-42B8-8FEF-8113EE3D32AF}" type="slidenum">
              <a:rPr lang="zh-CN" altLang="en-US" smtClean="0"/>
              <a:t>4</a:t>
            </a:fld>
            <a:endParaRPr lang="zh-CN" altLang="en-US"/>
          </a:p>
        </p:txBody>
      </p:sp>
    </p:spTree>
    <p:extLst>
      <p:ext uri="{BB962C8B-B14F-4D97-AF65-F5344CB8AC3E}">
        <p14:creationId xmlns:p14="http://schemas.microsoft.com/office/powerpoint/2010/main" val="22149067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p:txBody>
          <a:bodyPr/>
          <a:lstStyle/>
          <a:p>
            <a:r>
              <a:rPr lang="en-US" altLang="zh-CN" dirty="0">
                <a:ea typeface="宋体" panose="02010600030101010101" pitchFamily="2" charset="-122"/>
              </a:rPr>
              <a:t>C++ Review: Half Open Intervals</a:t>
            </a:r>
          </a:p>
        </p:txBody>
      </p:sp>
      <p:sp>
        <p:nvSpPr>
          <p:cNvPr id="716803" name="Rectangle 3"/>
          <p:cNvSpPr>
            <a:spLocks noGrp="1" noChangeArrowheads="1"/>
          </p:cNvSpPr>
          <p:nvPr>
            <p:ph type="body" idx="1"/>
          </p:nvPr>
        </p:nvSpPr>
        <p:spPr>
          <a:xfrm>
            <a:off x="1952626" y="1371601"/>
            <a:ext cx="8145463" cy="2970213"/>
          </a:xfrm>
        </p:spPr>
        <p:txBody>
          <a:bodyPr>
            <a:normAutofit fontScale="92500"/>
          </a:bodyPr>
          <a:lstStyle/>
          <a:p>
            <a:r>
              <a:rPr lang="en-US" altLang="zh-CN" dirty="0">
                <a:ea typeface="宋体" panose="02010600030101010101" pitchFamily="2" charset="-122"/>
              </a:rPr>
              <a:t>STL </a:t>
            </a:r>
            <a:r>
              <a:rPr lang="zh-CN" altLang="en-US" dirty="0">
                <a:ea typeface="宋体" panose="02010600030101010101" pitchFamily="2" charset="-122"/>
              </a:rPr>
              <a:t>（定义</a:t>
            </a:r>
            <a:r>
              <a:rPr lang="en-US" altLang="zh-CN" dirty="0">
                <a:ea typeface="宋体" panose="02010600030101010101" pitchFamily="2" charset="-122"/>
              </a:rPr>
              <a:t>containers</a:t>
            </a:r>
            <a:r>
              <a:rPr lang="zh-CN" altLang="en-US" dirty="0">
                <a:ea typeface="宋体" panose="02010600030101010101" pitchFamily="2" charset="-122"/>
              </a:rPr>
              <a:t>、</a:t>
            </a:r>
            <a:r>
              <a:rPr lang="en-US" altLang="zh-CN" dirty="0">
                <a:ea typeface="宋体" panose="02010600030101010101" pitchFamily="2" charset="-122"/>
              </a:rPr>
              <a:t>iterators</a:t>
            </a:r>
            <a:r>
              <a:rPr lang="zh-CN" altLang="en-US" dirty="0">
                <a:ea typeface="宋体" panose="02010600030101010101" pitchFamily="2" charset="-122"/>
              </a:rPr>
              <a:t>、</a:t>
            </a:r>
            <a:r>
              <a:rPr lang="en-US" altLang="zh-CN" dirty="0">
                <a:ea typeface="宋体" panose="02010600030101010101" pitchFamily="2" charset="-122"/>
              </a:rPr>
              <a:t>algorithms</a:t>
            </a:r>
            <a:r>
              <a:rPr lang="zh-CN" altLang="en-US" dirty="0">
                <a:ea typeface="宋体" panose="02010600030101010101" pitchFamily="2" charset="-122"/>
              </a:rPr>
              <a:t>）</a:t>
            </a:r>
            <a:r>
              <a:rPr lang="en-US" altLang="zh-CN" dirty="0">
                <a:ea typeface="宋体" panose="02010600030101010101" pitchFamily="2" charset="-122"/>
              </a:rPr>
              <a:t>usually specifies sequence as half-open interval [</a:t>
            </a:r>
            <a:r>
              <a:rPr lang="en-US" altLang="zh-CN" i="1" dirty="0" err="1">
                <a:ea typeface="宋体" panose="02010600030101010101" pitchFamily="2" charset="-122"/>
              </a:rPr>
              <a:t>first</a:t>
            </a:r>
            <a:r>
              <a:rPr lang="en-US" altLang="zh-CN" dirty="0" err="1">
                <a:ea typeface="宋体" panose="02010600030101010101" pitchFamily="2" charset="-122"/>
              </a:rPr>
              <a:t>,</a:t>
            </a:r>
            <a:r>
              <a:rPr lang="en-US" altLang="zh-CN" i="1" dirty="0" err="1">
                <a:ea typeface="宋体" panose="02010600030101010101" pitchFamily="2" charset="-122"/>
              </a:rPr>
              <a:t>last</a:t>
            </a:r>
            <a:r>
              <a:rPr lang="en-US" altLang="zh-CN" dirty="0">
                <a:ea typeface="宋体" panose="02010600030101010101" pitchFamily="2" charset="-122"/>
              </a:rPr>
              <a:t>)</a:t>
            </a:r>
          </a:p>
          <a:p>
            <a:pPr lvl="1"/>
            <a:r>
              <a:rPr lang="en-US" altLang="zh-CN" i="1" dirty="0">
                <a:ea typeface="宋体" panose="02010600030101010101" pitchFamily="2" charset="-122"/>
              </a:rPr>
              <a:t>first</a:t>
            </a:r>
            <a:r>
              <a:rPr lang="en-US" altLang="zh-CN" dirty="0">
                <a:ea typeface="宋体" panose="02010600030101010101" pitchFamily="2" charset="-122"/>
              </a:rPr>
              <a:t>==</a:t>
            </a:r>
            <a:r>
              <a:rPr lang="en-US" altLang="zh-CN" i="1" dirty="0">
                <a:ea typeface="宋体" panose="02010600030101010101" pitchFamily="2" charset="-122"/>
              </a:rPr>
              <a:t>last</a:t>
            </a:r>
            <a:r>
              <a:rPr lang="en-US" altLang="zh-CN" dirty="0">
                <a:ea typeface="宋体" panose="02010600030101010101" pitchFamily="2" charset="-122"/>
              </a:rPr>
              <a:t> </a:t>
            </a:r>
            <a:r>
              <a:rPr lang="en-US" altLang="zh-CN" dirty="0">
                <a:ea typeface="宋体" panose="02010600030101010101" pitchFamily="2" charset="-122"/>
                <a:sym typeface="Symbol" panose="05050102010706020507" pitchFamily="18" charset="2"/>
              </a:rPr>
              <a:t></a:t>
            </a:r>
            <a:r>
              <a:rPr lang="en-US" altLang="zh-CN" dirty="0">
                <a:ea typeface="宋体" panose="02010600030101010101" pitchFamily="2" charset="-122"/>
              </a:rPr>
              <a:t> interval</a:t>
            </a:r>
            <a:r>
              <a:rPr lang="zh-CN" altLang="en-US" dirty="0">
                <a:ea typeface="宋体" panose="02010600030101010101" pitchFamily="2" charset="-122"/>
              </a:rPr>
              <a:t>为空</a:t>
            </a:r>
            <a:endParaRPr lang="en-US" altLang="zh-CN" dirty="0">
              <a:ea typeface="宋体" panose="02010600030101010101" pitchFamily="2" charset="-122"/>
            </a:endParaRPr>
          </a:p>
          <a:p>
            <a:pPr lvl="1"/>
            <a:r>
              <a:rPr lang="en-US" altLang="zh-CN" i="1" dirty="0" err="1">
                <a:ea typeface="宋体" panose="02010600030101010101" pitchFamily="2" charset="-122"/>
              </a:rPr>
              <a:t>last</a:t>
            </a:r>
            <a:r>
              <a:rPr lang="en-US" altLang="zh-CN" dirty="0" err="1">
                <a:ea typeface="宋体" panose="02010600030101010101" pitchFamily="2" charset="-122"/>
                <a:sym typeface="Symbol" panose="05050102010706020507" pitchFamily="18" charset="2"/>
              </a:rPr>
              <a:t></a:t>
            </a:r>
            <a:r>
              <a:rPr lang="en-US" altLang="zh-CN" i="1" dirty="0" err="1">
                <a:ea typeface="宋体" panose="02010600030101010101" pitchFamily="2" charset="-122"/>
              </a:rPr>
              <a:t>first</a:t>
            </a:r>
            <a:r>
              <a:rPr lang="en-US" altLang="zh-CN" dirty="0">
                <a:ea typeface="宋体" panose="02010600030101010101" pitchFamily="2" charset="-122"/>
              </a:rPr>
              <a:t> </a:t>
            </a:r>
            <a:r>
              <a:rPr lang="zh-CN" altLang="en-US" dirty="0">
                <a:ea typeface="宋体" panose="02010600030101010101" pitchFamily="2" charset="-122"/>
              </a:rPr>
              <a:t>是间隔的大小</a:t>
            </a:r>
            <a:endParaRPr lang="en-US" altLang="zh-CN" dirty="0">
              <a:ea typeface="宋体" panose="02010600030101010101" pitchFamily="2" charset="-122"/>
            </a:endParaRPr>
          </a:p>
          <a:p>
            <a:r>
              <a:rPr lang="zh-CN" altLang="en-US" dirty="0">
                <a:ea typeface="宋体" panose="02010600030101010101" pitchFamily="2" charset="-122"/>
              </a:rPr>
              <a:t>对象</a:t>
            </a:r>
            <a:r>
              <a:rPr lang="en-US" altLang="zh-CN" dirty="0">
                <a:ea typeface="宋体" panose="02010600030101010101" pitchFamily="2" charset="-122"/>
              </a:rPr>
              <a:t>x</a:t>
            </a:r>
            <a:r>
              <a:rPr lang="zh-CN" altLang="en-US" dirty="0">
                <a:ea typeface="宋体" panose="02010600030101010101" pitchFamily="2" charset="-122"/>
              </a:rPr>
              <a:t>包含一序列</a:t>
            </a:r>
            <a:endParaRPr lang="en-US" altLang="zh-CN" dirty="0">
              <a:ea typeface="宋体" panose="02010600030101010101" pitchFamily="2" charset="-122"/>
            </a:endParaRPr>
          </a:p>
          <a:p>
            <a:pPr lvl="1"/>
            <a:r>
              <a:rPr lang="en-US" altLang="zh-CN" dirty="0" err="1">
                <a:ea typeface="宋体" panose="02010600030101010101" pitchFamily="2" charset="-122"/>
              </a:rPr>
              <a:t>x.begin</a:t>
            </a:r>
            <a:r>
              <a:rPr lang="en-US" altLang="zh-CN" dirty="0">
                <a:ea typeface="宋体" panose="02010600030101010101" pitchFamily="2" charset="-122"/>
              </a:rPr>
              <a:t>()</a:t>
            </a:r>
            <a:r>
              <a:rPr lang="zh-CN" altLang="en-US" dirty="0">
                <a:ea typeface="宋体" panose="02010600030101010101" pitchFamily="2" charset="-122"/>
              </a:rPr>
              <a:t>指示第一元素</a:t>
            </a:r>
            <a:r>
              <a:rPr lang="en-US" altLang="zh-CN" dirty="0">
                <a:ea typeface="宋体" panose="02010600030101010101" pitchFamily="2" charset="-122"/>
              </a:rPr>
              <a:t>.</a:t>
            </a:r>
          </a:p>
          <a:p>
            <a:pPr lvl="1"/>
            <a:r>
              <a:rPr lang="en-US" altLang="zh-CN" dirty="0" err="1">
                <a:ea typeface="宋体" panose="02010600030101010101" pitchFamily="2" charset="-122"/>
              </a:rPr>
              <a:t>x.end</a:t>
            </a:r>
            <a:r>
              <a:rPr lang="en-US" altLang="zh-CN" dirty="0">
                <a:ea typeface="宋体" panose="02010600030101010101" pitchFamily="2" charset="-122"/>
              </a:rPr>
              <a:t>()</a:t>
            </a:r>
            <a:r>
              <a:rPr lang="zh-CN" altLang="en-US" dirty="0">
                <a:ea typeface="宋体" panose="02010600030101010101" pitchFamily="2" charset="-122"/>
              </a:rPr>
              <a:t>表示最后一元素</a:t>
            </a:r>
            <a:r>
              <a:rPr lang="en-US" altLang="zh-CN" dirty="0">
                <a:ea typeface="宋体" panose="02010600030101010101" pitchFamily="2" charset="-122"/>
              </a:rPr>
              <a:t>.</a:t>
            </a:r>
          </a:p>
          <a:p>
            <a:endParaRPr lang="en-US" altLang="zh-CN" dirty="0">
              <a:ea typeface="宋体" panose="02010600030101010101" pitchFamily="2" charset="-122"/>
            </a:endParaRPr>
          </a:p>
        </p:txBody>
      </p:sp>
      <p:sp>
        <p:nvSpPr>
          <p:cNvPr id="716804" name="Text Box 4"/>
          <p:cNvSpPr txBox="1">
            <a:spLocks noChangeArrowheads="1"/>
          </p:cNvSpPr>
          <p:nvPr/>
        </p:nvSpPr>
        <p:spPr bwMode="auto">
          <a:xfrm>
            <a:off x="2806700" y="4518025"/>
            <a:ext cx="666115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Aft>
                <a:spcPct val="50000"/>
              </a:spcAft>
            </a:pPr>
            <a:r>
              <a:rPr lang="zh-CN" altLang="en-US" sz="2000" b="1" dirty="0">
                <a:ea typeface="宋体" panose="02010600030101010101" pitchFamily="2" charset="-122"/>
              </a:rPr>
              <a:t>例子</a:t>
            </a:r>
            <a:endParaRPr lang="en-US" altLang="zh-CN" sz="2000" b="1" dirty="0">
              <a:ea typeface="宋体" panose="02010600030101010101" pitchFamily="2" charset="-122"/>
            </a:endParaRPr>
          </a:p>
          <a:p>
            <a:pPr algn="l"/>
            <a:r>
              <a:rPr lang="en-US" altLang="zh-CN" sz="2000" dirty="0">
                <a:ea typeface="宋体" panose="02010600030101010101" pitchFamily="2" charset="-122"/>
              </a:rPr>
              <a:t>void </a:t>
            </a:r>
            <a:r>
              <a:rPr lang="en-US" altLang="zh-CN" sz="2000" dirty="0" err="1">
                <a:ea typeface="宋体" panose="02010600030101010101" pitchFamily="2" charset="-122"/>
              </a:rPr>
              <a:t>PrintContainerOfTypeX</a:t>
            </a:r>
            <a:r>
              <a:rPr lang="en-US" altLang="zh-CN" sz="2000" dirty="0">
                <a:ea typeface="宋体" panose="02010600030101010101" pitchFamily="2" charset="-122"/>
              </a:rPr>
              <a:t>( </a:t>
            </a:r>
            <a:r>
              <a:rPr lang="en-US" altLang="zh-CN" sz="2000" dirty="0" err="1">
                <a:ea typeface="宋体" panose="02010600030101010101" pitchFamily="2" charset="-122"/>
              </a:rPr>
              <a:t>const</a:t>
            </a:r>
            <a:r>
              <a:rPr lang="en-US" altLang="zh-CN" sz="2000" dirty="0">
                <a:ea typeface="宋体" panose="02010600030101010101" pitchFamily="2" charset="-122"/>
              </a:rPr>
              <a:t> X&amp; x ) {</a:t>
            </a:r>
          </a:p>
          <a:p>
            <a:pPr algn="l"/>
            <a:r>
              <a:rPr lang="en-US" altLang="zh-CN" sz="2000" dirty="0">
                <a:ea typeface="宋体" panose="02010600030101010101" pitchFamily="2" charset="-122"/>
              </a:rPr>
              <a:t>    for( X::iterator </a:t>
            </a:r>
            <a:r>
              <a:rPr lang="en-US" altLang="zh-CN" sz="2000" dirty="0" err="1">
                <a:ea typeface="宋体" panose="02010600030101010101" pitchFamily="2" charset="-122"/>
              </a:rPr>
              <a:t>i</a:t>
            </a:r>
            <a:r>
              <a:rPr lang="en-US" altLang="zh-CN" sz="2000" dirty="0">
                <a:ea typeface="宋体" panose="02010600030101010101" pitchFamily="2" charset="-122"/>
              </a:rPr>
              <a:t>=</a:t>
            </a:r>
            <a:r>
              <a:rPr lang="en-US" altLang="zh-CN" sz="2000" dirty="0" err="1">
                <a:ea typeface="宋体" panose="02010600030101010101" pitchFamily="2" charset="-122"/>
              </a:rPr>
              <a:t>x.begin</a:t>
            </a:r>
            <a:r>
              <a:rPr lang="en-US" altLang="zh-CN" sz="2000" dirty="0">
                <a:ea typeface="宋体" panose="02010600030101010101" pitchFamily="2" charset="-122"/>
              </a:rPr>
              <a:t>(); </a:t>
            </a:r>
            <a:r>
              <a:rPr lang="en-US" altLang="zh-CN" sz="2000" dirty="0" err="1">
                <a:ea typeface="宋体" panose="02010600030101010101" pitchFamily="2" charset="-122"/>
              </a:rPr>
              <a:t>i</a:t>
            </a:r>
            <a:r>
              <a:rPr lang="en-US" altLang="zh-CN" sz="2000" dirty="0">
                <a:ea typeface="宋体" panose="02010600030101010101" pitchFamily="2" charset="-122"/>
              </a:rPr>
              <a:t>!=</a:t>
            </a:r>
            <a:r>
              <a:rPr lang="en-US" altLang="zh-CN" sz="2000" dirty="0" err="1">
                <a:ea typeface="宋体" panose="02010600030101010101" pitchFamily="2" charset="-122"/>
              </a:rPr>
              <a:t>x.end</a:t>
            </a:r>
            <a:r>
              <a:rPr lang="en-US" altLang="zh-CN" sz="2000" dirty="0">
                <a:ea typeface="宋体" panose="02010600030101010101" pitchFamily="2" charset="-122"/>
              </a:rPr>
              <a:t>(); ++</a:t>
            </a:r>
            <a:r>
              <a:rPr lang="en-US" altLang="zh-CN" sz="2000" dirty="0" err="1">
                <a:ea typeface="宋体" panose="02010600030101010101" pitchFamily="2" charset="-122"/>
              </a:rPr>
              <a:t>i</a:t>
            </a:r>
            <a:r>
              <a:rPr lang="en-US" altLang="zh-CN" sz="2000" dirty="0">
                <a:ea typeface="宋体" panose="02010600030101010101" pitchFamily="2" charset="-122"/>
              </a:rPr>
              <a:t> ) </a:t>
            </a:r>
          </a:p>
          <a:p>
            <a:pPr algn="l"/>
            <a:r>
              <a:rPr lang="en-US" altLang="zh-CN" sz="2000" dirty="0">
                <a:ea typeface="宋体" panose="02010600030101010101" pitchFamily="2" charset="-122"/>
              </a:rPr>
              <a:t>        </a:t>
            </a:r>
            <a:r>
              <a:rPr lang="en-US" altLang="zh-CN" sz="2000" dirty="0" err="1">
                <a:ea typeface="宋体" panose="02010600030101010101" pitchFamily="2" charset="-122"/>
              </a:rPr>
              <a:t>cout</a:t>
            </a:r>
            <a:r>
              <a:rPr lang="en-US" altLang="zh-CN" sz="2000" dirty="0">
                <a:ea typeface="宋体" panose="02010600030101010101" pitchFamily="2" charset="-122"/>
              </a:rPr>
              <a:t> &lt;&lt; *</a:t>
            </a:r>
            <a:r>
              <a:rPr lang="en-US" altLang="zh-CN" sz="2000" dirty="0" err="1">
                <a:ea typeface="宋体" panose="02010600030101010101" pitchFamily="2" charset="-122"/>
              </a:rPr>
              <a:t>i</a:t>
            </a:r>
            <a:r>
              <a:rPr lang="en-US" altLang="zh-CN" sz="2000" dirty="0">
                <a:ea typeface="宋体" panose="02010600030101010101" pitchFamily="2" charset="-122"/>
              </a:rPr>
              <a:t> &lt;&lt; </a:t>
            </a:r>
            <a:r>
              <a:rPr lang="en-US" altLang="zh-CN" sz="2000" dirty="0" err="1">
                <a:ea typeface="宋体" panose="02010600030101010101" pitchFamily="2" charset="-122"/>
              </a:rPr>
              <a:t>endl</a:t>
            </a:r>
            <a:r>
              <a:rPr lang="en-US" altLang="zh-CN" sz="2000" dirty="0">
                <a:ea typeface="宋体" panose="02010600030101010101" pitchFamily="2" charset="-122"/>
              </a:rPr>
              <a:t>;</a:t>
            </a:r>
          </a:p>
          <a:p>
            <a:pPr algn="l"/>
            <a:r>
              <a:rPr lang="en-US" altLang="zh-CN" sz="2000" dirty="0">
                <a:ea typeface="宋体" panose="02010600030101010101" pitchFamily="2" charset="-122"/>
              </a:rPr>
              <a:t>}</a:t>
            </a:r>
          </a:p>
        </p:txBody>
      </p:sp>
      <p:sp>
        <p:nvSpPr>
          <p:cNvPr id="2" name="灯片编号占位符 1">
            <a:extLst>
              <a:ext uri="{FF2B5EF4-FFF2-40B4-BE49-F238E27FC236}">
                <a16:creationId xmlns:a16="http://schemas.microsoft.com/office/drawing/2014/main" id="{7676CD1D-6B3A-4E4F-848B-FF9DF0E99036}"/>
              </a:ext>
            </a:extLst>
          </p:cNvPr>
          <p:cNvSpPr>
            <a:spLocks noGrp="1"/>
          </p:cNvSpPr>
          <p:nvPr>
            <p:ph type="sldNum" sz="quarter" idx="12"/>
          </p:nvPr>
        </p:nvSpPr>
        <p:spPr/>
        <p:txBody>
          <a:bodyPr/>
          <a:lstStyle/>
          <a:p>
            <a:fld id="{838759A6-4310-42B8-8FEF-8113EE3D32AF}" type="slidenum">
              <a:rPr lang="zh-CN" altLang="en-US" smtClean="0"/>
              <a:t>40</a:t>
            </a:fld>
            <a:endParaRPr lang="zh-CN" altLang="en-US"/>
          </a:p>
        </p:txBody>
      </p:sp>
    </p:spTree>
    <p:extLst>
      <p:ext uri="{BB962C8B-B14F-4D97-AF65-F5344CB8AC3E}">
        <p14:creationId xmlns:p14="http://schemas.microsoft.com/office/powerpoint/2010/main" val="32902531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C++ Review: </a:t>
            </a:r>
            <a:r>
              <a:rPr lang="zh-CN" altLang="en-US" dirty="0"/>
              <a:t>函数模板（</a:t>
            </a:r>
            <a:r>
              <a:rPr lang="en-US" altLang="en-US" dirty="0"/>
              <a:t>Function Template</a:t>
            </a:r>
            <a:r>
              <a:rPr lang="zh-CN" altLang="en-US" dirty="0"/>
              <a:t>）</a:t>
            </a:r>
          </a:p>
        </p:txBody>
      </p:sp>
      <p:sp>
        <p:nvSpPr>
          <p:cNvPr id="3" name="内容占位符 2"/>
          <p:cNvSpPr>
            <a:spLocks noGrp="1"/>
          </p:cNvSpPr>
          <p:nvPr>
            <p:ph sz="quarter" idx="1"/>
          </p:nvPr>
        </p:nvSpPr>
        <p:spPr>
          <a:xfrm>
            <a:off x="1981200" y="1600200"/>
            <a:ext cx="7467600" cy="914400"/>
          </a:xfrm>
        </p:spPr>
        <p:txBody>
          <a:bodyPr/>
          <a:lstStyle/>
          <a:p>
            <a:r>
              <a:rPr lang="zh-CN" altLang="en-US" dirty="0"/>
              <a:t>定义函数</a:t>
            </a:r>
            <a:r>
              <a:rPr lang="en-US" altLang="zh-CN" dirty="0"/>
              <a:t>swap</a:t>
            </a:r>
            <a:r>
              <a:rPr lang="zh-CN" altLang="en-US" dirty="0"/>
              <a:t>：将两数（整型、浮点、双精度浮点</a:t>
            </a:r>
            <a:r>
              <a:rPr lang="en-US" altLang="zh-CN" dirty="0"/>
              <a:t>……</a:t>
            </a:r>
            <a:r>
              <a:rPr lang="zh-CN" altLang="en-US" dirty="0"/>
              <a:t>）或对象交换</a:t>
            </a:r>
          </a:p>
        </p:txBody>
      </p:sp>
      <p:sp>
        <p:nvSpPr>
          <p:cNvPr id="5" name="Text Box 19"/>
          <p:cNvSpPr txBox="1">
            <a:spLocks noChangeArrowheads="1"/>
          </p:cNvSpPr>
          <p:nvPr/>
        </p:nvSpPr>
        <p:spPr bwMode="auto">
          <a:xfrm>
            <a:off x="1717663" y="2716714"/>
            <a:ext cx="347503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lgn="l">
              <a:spcBef>
                <a:spcPct val="20000"/>
              </a:spcBef>
            </a:pPr>
            <a:r>
              <a:rPr lang="en-US" altLang="en-US" sz="1800" dirty="0"/>
              <a:t>void swap( </a:t>
            </a:r>
            <a:r>
              <a:rPr lang="en-US" altLang="zh-CN" sz="1800" dirty="0" err="1"/>
              <a:t>int</a:t>
            </a:r>
            <a:r>
              <a:rPr lang="en-US" altLang="en-US" sz="1800" dirty="0"/>
              <a:t>&amp; x, </a:t>
            </a:r>
            <a:r>
              <a:rPr lang="en-US" altLang="zh-CN" sz="1800" dirty="0" err="1"/>
              <a:t>int</a:t>
            </a:r>
            <a:r>
              <a:rPr lang="en-US" altLang="en-US" sz="1800" dirty="0"/>
              <a:t>&amp; y ) </a:t>
            </a:r>
          </a:p>
          <a:p>
            <a:pPr algn="l">
              <a:spcBef>
                <a:spcPct val="20000"/>
              </a:spcBef>
            </a:pPr>
            <a:r>
              <a:rPr lang="en-US" altLang="en-US" sz="1800" dirty="0"/>
              <a:t>{</a:t>
            </a:r>
          </a:p>
          <a:p>
            <a:pPr algn="l">
              <a:spcBef>
                <a:spcPct val="20000"/>
              </a:spcBef>
            </a:pPr>
            <a:r>
              <a:rPr lang="en-US" altLang="en-US" sz="1800" dirty="0"/>
              <a:t>    </a:t>
            </a:r>
            <a:r>
              <a:rPr lang="en-US" altLang="zh-CN" sz="1800" dirty="0" err="1"/>
              <a:t>int</a:t>
            </a:r>
            <a:r>
              <a:rPr lang="en-US" altLang="en-US" sz="1800" dirty="0"/>
              <a:t> z = x;</a:t>
            </a:r>
          </a:p>
          <a:p>
            <a:pPr algn="l">
              <a:spcBef>
                <a:spcPct val="20000"/>
              </a:spcBef>
            </a:pPr>
            <a:r>
              <a:rPr lang="en-US" altLang="en-US" sz="1800" dirty="0"/>
              <a:t>    x = y;</a:t>
            </a:r>
          </a:p>
          <a:p>
            <a:pPr algn="l">
              <a:spcBef>
                <a:spcPct val="20000"/>
              </a:spcBef>
            </a:pPr>
            <a:r>
              <a:rPr lang="en-US" altLang="en-US" sz="1800" dirty="0"/>
              <a:t>    y = z; </a:t>
            </a:r>
          </a:p>
          <a:p>
            <a:pPr algn="l">
              <a:spcBef>
                <a:spcPct val="20000"/>
              </a:spcBef>
            </a:pPr>
            <a:r>
              <a:rPr lang="en-US" altLang="en-US" sz="1800" dirty="0"/>
              <a:t>}				</a:t>
            </a:r>
          </a:p>
        </p:txBody>
      </p:sp>
      <p:sp>
        <p:nvSpPr>
          <p:cNvPr id="6" name="Text Box 19"/>
          <p:cNvSpPr txBox="1">
            <a:spLocks noChangeArrowheads="1"/>
          </p:cNvSpPr>
          <p:nvPr/>
        </p:nvSpPr>
        <p:spPr bwMode="auto">
          <a:xfrm>
            <a:off x="5410200" y="2716714"/>
            <a:ext cx="37338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lgn="l">
              <a:spcBef>
                <a:spcPct val="20000"/>
              </a:spcBef>
            </a:pPr>
            <a:r>
              <a:rPr lang="en-US" altLang="en-US" sz="1800" dirty="0"/>
              <a:t>void swap( </a:t>
            </a:r>
            <a:r>
              <a:rPr lang="en-US" altLang="zh-CN" sz="1800" dirty="0"/>
              <a:t>float</a:t>
            </a:r>
            <a:r>
              <a:rPr lang="en-US" altLang="en-US" sz="1800" dirty="0"/>
              <a:t>&amp; x, </a:t>
            </a:r>
            <a:r>
              <a:rPr lang="en-US" altLang="zh-CN" sz="1800" dirty="0"/>
              <a:t>float</a:t>
            </a:r>
            <a:r>
              <a:rPr lang="en-US" altLang="en-US" sz="1800" dirty="0"/>
              <a:t>&amp; y ) </a:t>
            </a:r>
          </a:p>
          <a:p>
            <a:pPr algn="l">
              <a:spcBef>
                <a:spcPct val="20000"/>
              </a:spcBef>
            </a:pPr>
            <a:r>
              <a:rPr lang="en-US" altLang="en-US" sz="1800" dirty="0"/>
              <a:t>{</a:t>
            </a:r>
          </a:p>
          <a:p>
            <a:pPr algn="l">
              <a:spcBef>
                <a:spcPct val="20000"/>
              </a:spcBef>
            </a:pPr>
            <a:r>
              <a:rPr lang="en-US" altLang="en-US" sz="1800" dirty="0"/>
              <a:t>    </a:t>
            </a:r>
            <a:r>
              <a:rPr lang="en-US" altLang="zh-CN" sz="1800" dirty="0"/>
              <a:t>float</a:t>
            </a:r>
            <a:r>
              <a:rPr lang="en-US" altLang="en-US" sz="1800" dirty="0"/>
              <a:t> z = x;</a:t>
            </a:r>
          </a:p>
          <a:p>
            <a:pPr algn="l">
              <a:spcBef>
                <a:spcPct val="20000"/>
              </a:spcBef>
            </a:pPr>
            <a:r>
              <a:rPr lang="en-US" altLang="en-US" sz="1800" dirty="0"/>
              <a:t>    x = y;</a:t>
            </a:r>
          </a:p>
          <a:p>
            <a:pPr algn="l">
              <a:spcBef>
                <a:spcPct val="20000"/>
              </a:spcBef>
            </a:pPr>
            <a:r>
              <a:rPr lang="en-US" altLang="en-US" sz="1800" dirty="0"/>
              <a:t>    y = z; </a:t>
            </a:r>
          </a:p>
          <a:p>
            <a:pPr algn="l">
              <a:spcBef>
                <a:spcPct val="20000"/>
              </a:spcBef>
            </a:pPr>
            <a:r>
              <a:rPr lang="en-US" altLang="en-US" sz="1800" dirty="0"/>
              <a:t>}				</a:t>
            </a:r>
          </a:p>
        </p:txBody>
      </p:sp>
      <p:sp>
        <p:nvSpPr>
          <p:cNvPr id="4" name="灯片编号占位符 3">
            <a:extLst>
              <a:ext uri="{FF2B5EF4-FFF2-40B4-BE49-F238E27FC236}">
                <a16:creationId xmlns:a16="http://schemas.microsoft.com/office/drawing/2014/main" id="{13DAE389-71A7-4739-8830-452210D55DF2}"/>
              </a:ext>
            </a:extLst>
          </p:cNvPr>
          <p:cNvSpPr>
            <a:spLocks noGrp="1"/>
          </p:cNvSpPr>
          <p:nvPr>
            <p:ph type="sldNum" sz="quarter" idx="12"/>
          </p:nvPr>
        </p:nvSpPr>
        <p:spPr/>
        <p:txBody>
          <a:bodyPr/>
          <a:lstStyle/>
          <a:p>
            <a:fld id="{838759A6-4310-42B8-8FEF-8113EE3D32AF}" type="slidenum">
              <a:rPr lang="zh-CN" altLang="en-US" smtClean="0"/>
              <a:t>41</a:t>
            </a:fld>
            <a:endParaRPr lang="zh-CN" altLang="en-US"/>
          </a:p>
        </p:txBody>
      </p:sp>
    </p:spTree>
    <p:extLst>
      <p:ext uri="{BB962C8B-B14F-4D97-AF65-F5344CB8AC3E}">
        <p14:creationId xmlns:p14="http://schemas.microsoft.com/office/powerpoint/2010/main" val="30040687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C++ Review: </a:t>
            </a:r>
            <a:r>
              <a:rPr lang="zh-CN" altLang="en-US" dirty="0"/>
              <a:t>函数模板（</a:t>
            </a:r>
            <a:r>
              <a:rPr lang="en-US" altLang="en-US" dirty="0"/>
              <a:t>Function Template</a:t>
            </a:r>
            <a:r>
              <a:rPr lang="zh-CN" altLang="en-US" dirty="0"/>
              <a:t>）</a:t>
            </a:r>
          </a:p>
        </p:txBody>
      </p:sp>
      <p:sp>
        <p:nvSpPr>
          <p:cNvPr id="3" name="内容占位符 2"/>
          <p:cNvSpPr>
            <a:spLocks noGrp="1"/>
          </p:cNvSpPr>
          <p:nvPr>
            <p:ph sz="quarter" idx="1"/>
          </p:nvPr>
        </p:nvSpPr>
        <p:spPr/>
        <p:txBody>
          <a:bodyPr>
            <a:normAutofit lnSpcReduction="10000"/>
          </a:bodyPr>
          <a:lstStyle/>
          <a:p>
            <a:r>
              <a:rPr lang="en-US" altLang="zh-CN" dirty="0">
                <a:solidFill>
                  <a:srgbClr val="FF0000"/>
                </a:solidFill>
              </a:rPr>
              <a:t>template </a:t>
            </a:r>
            <a:r>
              <a:rPr lang="en-US" altLang="zh-CN" dirty="0">
                <a:solidFill>
                  <a:srgbClr val="00B050"/>
                </a:solidFill>
              </a:rPr>
              <a:t>&lt;</a:t>
            </a:r>
            <a:r>
              <a:rPr lang="en-US" altLang="zh-CN" dirty="0" err="1">
                <a:solidFill>
                  <a:srgbClr val="00B050"/>
                </a:solidFill>
              </a:rPr>
              <a:t>typename</a:t>
            </a:r>
            <a:r>
              <a:rPr lang="en-US" altLang="zh-CN" dirty="0">
                <a:solidFill>
                  <a:srgbClr val="00B050"/>
                </a:solidFill>
              </a:rPr>
              <a:t> </a:t>
            </a:r>
            <a:r>
              <a:rPr lang="zh-CN" altLang="en-US" dirty="0">
                <a:solidFill>
                  <a:srgbClr val="00B050"/>
                </a:solidFill>
              </a:rPr>
              <a:t>数据类型参数标识符</a:t>
            </a:r>
            <a:r>
              <a:rPr lang="en-US" altLang="zh-CN" dirty="0">
                <a:solidFill>
                  <a:srgbClr val="00B050"/>
                </a:solidFill>
              </a:rPr>
              <a:t>1</a:t>
            </a:r>
            <a:r>
              <a:rPr lang="zh-CN" altLang="en-US" dirty="0">
                <a:solidFill>
                  <a:srgbClr val="00B050"/>
                </a:solidFill>
              </a:rPr>
              <a:t>，</a:t>
            </a:r>
            <a:r>
              <a:rPr lang="en-US" altLang="zh-CN" dirty="0">
                <a:solidFill>
                  <a:srgbClr val="00B050"/>
                </a:solidFill>
              </a:rPr>
              <a:t>…</a:t>
            </a:r>
            <a:r>
              <a:rPr lang="zh-CN" altLang="en-US" dirty="0">
                <a:solidFill>
                  <a:srgbClr val="00B050"/>
                </a:solidFill>
              </a:rPr>
              <a:t>，</a:t>
            </a:r>
            <a:r>
              <a:rPr lang="en-US" altLang="zh-CN" dirty="0">
                <a:solidFill>
                  <a:srgbClr val="00B050"/>
                </a:solidFill>
              </a:rPr>
              <a:t> </a:t>
            </a:r>
            <a:r>
              <a:rPr lang="en-US" altLang="zh-CN" dirty="0" err="1">
                <a:solidFill>
                  <a:srgbClr val="00B050"/>
                </a:solidFill>
              </a:rPr>
              <a:t>typename</a:t>
            </a:r>
            <a:r>
              <a:rPr lang="en-US" altLang="zh-CN" dirty="0">
                <a:solidFill>
                  <a:srgbClr val="00B050"/>
                </a:solidFill>
              </a:rPr>
              <a:t>  </a:t>
            </a:r>
            <a:r>
              <a:rPr lang="zh-CN" altLang="en-US" dirty="0">
                <a:solidFill>
                  <a:srgbClr val="00B050"/>
                </a:solidFill>
              </a:rPr>
              <a:t>数据类型参数标识符</a:t>
            </a:r>
            <a:r>
              <a:rPr lang="en-US" altLang="zh-CN" dirty="0">
                <a:solidFill>
                  <a:srgbClr val="00B050"/>
                </a:solidFill>
              </a:rPr>
              <a:t>n&gt;</a:t>
            </a:r>
            <a:br>
              <a:rPr lang="en-US" altLang="zh-CN" dirty="0"/>
            </a:br>
            <a:r>
              <a:rPr lang="en-US" altLang="zh-CN" dirty="0"/>
              <a:t>&lt;</a:t>
            </a:r>
            <a:r>
              <a:rPr lang="zh-CN" altLang="en-US" dirty="0"/>
              <a:t>返回类型</a:t>
            </a:r>
            <a:r>
              <a:rPr lang="en-US" altLang="zh-CN" dirty="0"/>
              <a:t>&gt; &lt;</a:t>
            </a:r>
            <a:r>
              <a:rPr lang="zh-CN" altLang="en-US" dirty="0"/>
              <a:t>函数名</a:t>
            </a:r>
            <a:r>
              <a:rPr lang="en-US" altLang="zh-CN" dirty="0"/>
              <a:t>&gt; (</a:t>
            </a:r>
            <a:r>
              <a:rPr lang="zh-CN" altLang="en-US" dirty="0"/>
              <a:t>参数表</a:t>
            </a:r>
            <a:r>
              <a:rPr lang="en-US" altLang="zh-CN" dirty="0"/>
              <a:t>)</a:t>
            </a:r>
            <a:br>
              <a:rPr lang="en-US" altLang="zh-CN" dirty="0"/>
            </a:br>
            <a:r>
              <a:rPr lang="en-US" altLang="zh-CN" dirty="0"/>
              <a:t>{</a:t>
            </a:r>
            <a:br>
              <a:rPr lang="en-US" altLang="zh-CN" dirty="0"/>
            </a:br>
            <a:r>
              <a:rPr lang="en-US" altLang="zh-CN" dirty="0"/>
              <a:t>     </a:t>
            </a:r>
            <a:r>
              <a:rPr lang="zh-CN" altLang="en-US" dirty="0"/>
              <a:t>函数体</a:t>
            </a:r>
            <a:br>
              <a:rPr lang="zh-CN" altLang="en-US" dirty="0"/>
            </a:br>
            <a:r>
              <a:rPr lang="en-US" altLang="zh-CN" dirty="0"/>
              <a:t>} </a:t>
            </a:r>
          </a:p>
          <a:p>
            <a:pPr>
              <a:lnSpc>
                <a:spcPct val="90000"/>
              </a:lnSpc>
            </a:pPr>
            <a:r>
              <a:rPr lang="en-US" altLang="en-US" dirty="0"/>
              <a:t>Type-parameterized function.</a:t>
            </a:r>
          </a:p>
          <a:p>
            <a:pPr lvl="1">
              <a:lnSpc>
                <a:spcPct val="90000"/>
              </a:lnSpc>
            </a:pPr>
            <a:r>
              <a:rPr lang="en-US" altLang="en-US" dirty="0"/>
              <a:t>Strongly typed.</a:t>
            </a:r>
          </a:p>
          <a:p>
            <a:pPr lvl="1">
              <a:lnSpc>
                <a:spcPct val="90000"/>
              </a:lnSpc>
            </a:pPr>
            <a:r>
              <a:rPr lang="en-US" altLang="en-US" dirty="0"/>
              <a:t>Obeys scope rules.</a:t>
            </a:r>
          </a:p>
          <a:p>
            <a:pPr lvl="1">
              <a:lnSpc>
                <a:spcPct val="90000"/>
              </a:lnSpc>
            </a:pPr>
            <a:r>
              <a:rPr lang="en-US" altLang="en-US" dirty="0"/>
              <a:t>Actual arguments evaluated exactly once.</a:t>
            </a:r>
          </a:p>
          <a:p>
            <a:pPr lvl="1">
              <a:lnSpc>
                <a:spcPct val="90000"/>
              </a:lnSpc>
            </a:pPr>
            <a:r>
              <a:rPr lang="en-US" altLang="en-US" dirty="0"/>
              <a:t>Not redundantly instantiated.</a:t>
            </a:r>
          </a:p>
          <a:p>
            <a:endParaRPr lang="zh-CN" altLang="en-US" dirty="0"/>
          </a:p>
        </p:txBody>
      </p:sp>
      <p:sp>
        <p:nvSpPr>
          <p:cNvPr id="4" name="灯片编号占位符 3">
            <a:extLst>
              <a:ext uri="{FF2B5EF4-FFF2-40B4-BE49-F238E27FC236}">
                <a16:creationId xmlns:a16="http://schemas.microsoft.com/office/drawing/2014/main" id="{CC26CBAF-633B-46D0-9D59-AFC88E1DD1B9}"/>
              </a:ext>
            </a:extLst>
          </p:cNvPr>
          <p:cNvSpPr>
            <a:spLocks noGrp="1"/>
          </p:cNvSpPr>
          <p:nvPr>
            <p:ph type="sldNum" sz="quarter" idx="12"/>
          </p:nvPr>
        </p:nvSpPr>
        <p:spPr/>
        <p:txBody>
          <a:bodyPr/>
          <a:lstStyle/>
          <a:p>
            <a:fld id="{838759A6-4310-42B8-8FEF-8113EE3D32AF}" type="slidenum">
              <a:rPr lang="zh-CN" altLang="en-US" smtClean="0"/>
              <a:t>42</a:t>
            </a:fld>
            <a:endParaRPr lang="zh-CN" altLang="en-US"/>
          </a:p>
        </p:txBody>
      </p:sp>
    </p:spTree>
    <p:extLst>
      <p:ext uri="{BB962C8B-B14F-4D97-AF65-F5344CB8AC3E}">
        <p14:creationId xmlns:p14="http://schemas.microsoft.com/office/powerpoint/2010/main" val="25328909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rmAutofit/>
          </a:bodyPr>
          <a:lstStyle/>
          <a:p>
            <a:pPr eaLnBrk="1" hangingPunct="1"/>
            <a:r>
              <a:rPr lang="en-US" altLang="en-US" dirty="0"/>
              <a:t>C++ Review: </a:t>
            </a:r>
            <a:r>
              <a:rPr lang="zh-CN" altLang="en-US" dirty="0"/>
              <a:t>函数模板（</a:t>
            </a:r>
            <a:r>
              <a:rPr lang="en-US" altLang="en-US" dirty="0"/>
              <a:t>Function Template</a:t>
            </a:r>
            <a:r>
              <a:rPr lang="zh-CN" altLang="en-US" dirty="0"/>
              <a:t>）</a:t>
            </a:r>
            <a:endParaRPr lang="en-US" altLang="en-US" dirty="0"/>
          </a:p>
        </p:txBody>
      </p:sp>
      <p:graphicFrame>
        <p:nvGraphicFramePr>
          <p:cNvPr id="10" name="Group 23"/>
          <p:cNvGraphicFramePr>
            <a:graphicFrameLocks noGrp="1"/>
          </p:cNvGraphicFramePr>
          <p:nvPr/>
        </p:nvGraphicFramePr>
        <p:xfrm>
          <a:off x="2530475" y="4983163"/>
          <a:ext cx="6858000" cy="1097202"/>
        </p:xfrm>
        <a:graphic>
          <a:graphicData uri="http://schemas.openxmlformats.org/drawingml/2006/table">
            <a:tbl>
              <a:tblPr/>
              <a:tblGrid>
                <a:gridCol w="36576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tblGrid>
              <a:tr h="365654">
                <a:tc>
                  <a:txBody>
                    <a:bodyPr/>
                    <a:lstStyle>
                      <a:lvl1pPr algn="l">
                        <a:spcBef>
                          <a:spcPct val="60000"/>
                        </a:spcBef>
                        <a:defRPr>
                          <a:solidFill>
                            <a:schemeClr val="tx1"/>
                          </a:solidFill>
                          <a:latin typeface="Verdana" pitchFamily="34" charset="0"/>
                        </a:defRPr>
                      </a:lvl1pPr>
                      <a:lvl2pPr marL="1588" algn="l">
                        <a:spcBef>
                          <a:spcPct val="40000"/>
                        </a:spcBef>
                        <a:buSzPct val="125000"/>
                        <a:buFont typeface="Times" pitchFamily="18" charset="0"/>
                        <a:defRPr>
                          <a:solidFill>
                            <a:schemeClr val="tx1"/>
                          </a:solidFill>
                          <a:latin typeface="Verdana" pitchFamily="34" charset="0"/>
                        </a:defRPr>
                      </a:lvl2pPr>
                      <a:lvl3pPr marL="247650" algn="l">
                        <a:spcBef>
                          <a:spcPct val="20000"/>
                        </a:spcBef>
                        <a:defRPr sz="1600">
                          <a:solidFill>
                            <a:schemeClr val="tx1"/>
                          </a:solidFill>
                          <a:latin typeface="Verdana" pitchFamily="34" charset="0"/>
                        </a:defRPr>
                      </a:lvl3pPr>
                      <a:lvl4pPr marL="573088" algn="l">
                        <a:spcBef>
                          <a:spcPct val="20000"/>
                        </a:spcBef>
                        <a:buFont typeface="Times" pitchFamily="18" charset="0"/>
                        <a:defRPr sz="1600">
                          <a:solidFill>
                            <a:schemeClr val="tx1"/>
                          </a:solidFill>
                          <a:latin typeface="Verdana" pitchFamily="34" charset="0"/>
                        </a:defRPr>
                      </a:lvl4pPr>
                      <a:lvl5pPr marL="727075" algn="l">
                        <a:spcBef>
                          <a:spcPct val="20000"/>
                        </a:spcBef>
                        <a:defRPr sz="1600">
                          <a:solidFill>
                            <a:schemeClr val="tx1"/>
                          </a:solidFill>
                          <a:latin typeface="Verdana" pitchFamily="34" charset="0"/>
                        </a:defRPr>
                      </a:lvl5pPr>
                      <a:lvl6pPr marL="1184275" fontAlgn="base">
                        <a:spcBef>
                          <a:spcPct val="20000"/>
                        </a:spcBef>
                        <a:spcAft>
                          <a:spcPct val="0"/>
                        </a:spcAft>
                        <a:defRPr sz="1600">
                          <a:solidFill>
                            <a:schemeClr val="tx1"/>
                          </a:solidFill>
                          <a:latin typeface="Verdana" pitchFamily="34" charset="0"/>
                        </a:defRPr>
                      </a:lvl6pPr>
                      <a:lvl7pPr marL="1641475" fontAlgn="base">
                        <a:spcBef>
                          <a:spcPct val="20000"/>
                        </a:spcBef>
                        <a:spcAft>
                          <a:spcPct val="0"/>
                        </a:spcAft>
                        <a:defRPr sz="1600">
                          <a:solidFill>
                            <a:schemeClr val="tx1"/>
                          </a:solidFill>
                          <a:latin typeface="Verdana" pitchFamily="34" charset="0"/>
                        </a:defRPr>
                      </a:lvl7pPr>
                      <a:lvl8pPr marL="2098675" fontAlgn="base">
                        <a:spcBef>
                          <a:spcPct val="20000"/>
                        </a:spcBef>
                        <a:spcAft>
                          <a:spcPct val="0"/>
                        </a:spcAft>
                        <a:defRPr sz="1600">
                          <a:solidFill>
                            <a:schemeClr val="tx1"/>
                          </a:solidFill>
                          <a:latin typeface="Verdana" pitchFamily="34" charset="0"/>
                        </a:defRPr>
                      </a:lvl8pPr>
                      <a:lvl9pPr marL="2555875" fontAlgn="base">
                        <a:spcBef>
                          <a:spcPct val="20000"/>
                        </a:spcBef>
                        <a:spcAft>
                          <a:spcPct val="0"/>
                        </a:spcAft>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altLang="en-US" sz="1800" b="0" i="0" u="none" strike="noStrike" cap="none" normalizeH="0" baseline="0">
                          <a:ln>
                            <a:noFill/>
                          </a:ln>
                          <a:solidFill>
                            <a:schemeClr val="tx1"/>
                          </a:solidFill>
                          <a:effectLst/>
                          <a:latin typeface="Verdana" pitchFamily="34" charset="0"/>
                        </a:rPr>
                        <a:t>T(const  T&amp;)</a:t>
                      </a:r>
                    </a:p>
                  </a:txBody>
                  <a:tcPr marT="45707" marB="45707"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60000"/>
                        </a:spcBef>
                        <a:defRPr>
                          <a:solidFill>
                            <a:schemeClr val="tx1"/>
                          </a:solidFill>
                          <a:latin typeface="Verdana" pitchFamily="34" charset="0"/>
                        </a:defRPr>
                      </a:lvl1pPr>
                      <a:lvl2pPr marL="1588" algn="l">
                        <a:spcBef>
                          <a:spcPct val="40000"/>
                        </a:spcBef>
                        <a:buSzPct val="125000"/>
                        <a:buFont typeface="Times" pitchFamily="18" charset="0"/>
                        <a:defRPr>
                          <a:solidFill>
                            <a:schemeClr val="tx1"/>
                          </a:solidFill>
                          <a:latin typeface="Verdana" pitchFamily="34" charset="0"/>
                        </a:defRPr>
                      </a:lvl2pPr>
                      <a:lvl3pPr marL="247650" algn="l">
                        <a:spcBef>
                          <a:spcPct val="20000"/>
                        </a:spcBef>
                        <a:defRPr sz="1600">
                          <a:solidFill>
                            <a:schemeClr val="tx1"/>
                          </a:solidFill>
                          <a:latin typeface="Verdana" pitchFamily="34" charset="0"/>
                        </a:defRPr>
                      </a:lvl3pPr>
                      <a:lvl4pPr marL="573088" algn="l">
                        <a:spcBef>
                          <a:spcPct val="20000"/>
                        </a:spcBef>
                        <a:buFont typeface="Times" pitchFamily="18" charset="0"/>
                        <a:defRPr sz="1600">
                          <a:solidFill>
                            <a:schemeClr val="tx1"/>
                          </a:solidFill>
                          <a:latin typeface="Verdana" pitchFamily="34" charset="0"/>
                        </a:defRPr>
                      </a:lvl4pPr>
                      <a:lvl5pPr marL="727075" algn="l">
                        <a:spcBef>
                          <a:spcPct val="20000"/>
                        </a:spcBef>
                        <a:defRPr sz="1600">
                          <a:solidFill>
                            <a:schemeClr val="tx1"/>
                          </a:solidFill>
                          <a:latin typeface="Verdana" pitchFamily="34" charset="0"/>
                        </a:defRPr>
                      </a:lvl5pPr>
                      <a:lvl6pPr marL="1184275" fontAlgn="base">
                        <a:spcBef>
                          <a:spcPct val="20000"/>
                        </a:spcBef>
                        <a:spcAft>
                          <a:spcPct val="0"/>
                        </a:spcAft>
                        <a:defRPr sz="1600">
                          <a:solidFill>
                            <a:schemeClr val="tx1"/>
                          </a:solidFill>
                          <a:latin typeface="Verdana" pitchFamily="34" charset="0"/>
                        </a:defRPr>
                      </a:lvl6pPr>
                      <a:lvl7pPr marL="1641475" fontAlgn="base">
                        <a:spcBef>
                          <a:spcPct val="20000"/>
                        </a:spcBef>
                        <a:spcAft>
                          <a:spcPct val="0"/>
                        </a:spcAft>
                        <a:defRPr sz="1600">
                          <a:solidFill>
                            <a:schemeClr val="tx1"/>
                          </a:solidFill>
                          <a:latin typeface="Verdana" pitchFamily="34" charset="0"/>
                        </a:defRPr>
                      </a:lvl7pPr>
                      <a:lvl8pPr marL="2098675" fontAlgn="base">
                        <a:spcBef>
                          <a:spcPct val="20000"/>
                        </a:spcBef>
                        <a:spcAft>
                          <a:spcPct val="0"/>
                        </a:spcAft>
                        <a:defRPr sz="1600">
                          <a:solidFill>
                            <a:schemeClr val="tx1"/>
                          </a:solidFill>
                          <a:latin typeface="Verdana" pitchFamily="34" charset="0"/>
                        </a:defRPr>
                      </a:lvl8pPr>
                      <a:lvl9pPr marL="2555875" fontAlgn="base">
                        <a:spcBef>
                          <a:spcPct val="20000"/>
                        </a:spcBef>
                        <a:spcAft>
                          <a:spcPct val="0"/>
                        </a:spcAft>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altLang="en-US" sz="1800" b="0" i="0" u="none" strike="noStrike" cap="none" normalizeH="0" baseline="0">
                          <a:ln>
                            <a:noFill/>
                          </a:ln>
                          <a:solidFill>
                            <a:schemeClr val="tx1"/>
                          </a:solidFill>
                          <a:effectLst/>
                          <a:latin typeface="Verdana" pitchFamily="34" charset="0"/>
                        </a:rPr>
                        <a:t>Copy constructor</a:t>
                      </a:r>
                    </a:p>
                  </a:txBody>
                  <a:tcPr marT="45707" marB="45707"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365654">
                <a:tc>
                  <a:txBody>
                    <a:bodyPr/>
                    <a:lstStyle>
                      <a:lvl1pPr algn="l">
                        <a:spcBef>
                          <a:spcPct val="60000"/>
                        </a:spcBef>
                        <a:defRPr>
                          <a:solidFill>
                            <a:schemeClr val="tx1"/>
                          </a:solidFill>
                          <a:latin typeface="Verdana" pitchFamily="34" charset="0"/>
                        </a:defRPr>
                      </a:lvl1pPr>
                      <a:lvl2pPr marL="1588" algn="l">
                        <a:spcBef>
                          <a:spcPct val="40000"/>
                        </a:spcBef>
                        <a:buSzPct val="125000"/>
                        <a:buFont typeface="Times" pitchFamily="18" charset="0"/>
                        <a:defRPr>
                          <a:solidFill>
                            <a:schemeClr val="tx1"/>
                          </a:solidFill>
                          <a:latin typeface="Verdana" pitchFamily="34" charset="0"/>
                        </a:defRPr>
                      </a:lvl2pPr>
                      <a:lvl3pPr marL="247650" algn="l">
                        <a:spcBef>
                          <a:spcPct val="20000"/>
                        </a:spcBef>
                        <a:defRPr sz="1600">
                          <a:solidFill>
                            <a:schemeClr val="tx1"/>
                          </a:solidFill>
                          <a:latin typeface="Verdana" pitchFamily="34" charset="0"/>
                        </a:defRPr>
                      </a:lvl3pPr>
                      <a:lvl4pPr marL="573088" algn="l">
                        <a:spcBef>
                          <a:spcPct val="20000"/>
                        </a:spcBef>
                        <a:buFont typeface="Times" pitchFamily="18" charset="0"/>
                        <a:defRPr sz="1600">
                          <a:solidFill>
                            <a:schemeClr val="tx1"/>
                          </a:solidFill>
                          <a:latin typeface="Verdana" pitchFamily="34" charset="0"/>
                        </a:defRPr>
                      </a:lvl4pPr>
                      <a:lvl5pPr marL="727075" algn="l">
                        <a:spcBef>
                          <a:spcPct val="20000"/>
                        </a:spcBef>
                        <a:defRPr sz="1600">
                          <a:solidFill>
                            <a:schemeClr val="tx1"/>
                          </a:solidFill>
                          <a:latin typeface="Verdana" pitchFamily="34" charset="0"/>
                        </a:defRPr>
                      </a:lvl5pPr>
                      <a:lvl6pPr marL="1184275" fontAlgn="base">
                        <a:spcBef>
                          <a:spcPct val="20000"/>
                        </a:spcBef>
                        <a:spcAft>
                          <a:spcPct val="0"/>
                        </a:spcAft>
                        <a:defRPr sz="1600">
                          <a:solidFill>
                            <a:schemeClr val="tx1"/>
                          </a:solidFill>
                          <a:latin typeface="Verdana" pitchFamily="34" charset="0"/>
                        </a:defRPr>
                      </a:lvl6pPr>
                      <a:lvl7pPr marL="1641475" fontAlgn="base">
                        <a:spcBef>
                          <a:spcPct val="20000"/>
                        </a:spcBef>
                        <a:spcAft>
                          <a:spcPct val="0"/>
                        </a:spcAft>
                        <a:defRPr sz="1600">
                          <a:solidFill>
                            <a:schemeClr val="tx1"/>
                          </a:solidFill>
                          <a:latin typeface="Verdana" pitchFamily="34" charset="0"/>
                        </a:defRPr>
                      </a:lvl7pPr>
                      <a:lvl8pPr marL="2098675" fontAlgn="base">
                        <a:spcBef>
                          <a:spcPct val="20000"/>
                        </a:spcBef>
                        <a:spcAft>
                          <a:spcPct val="0"/>
                        </a:spcAft>
                        <a:defRPr sz="1600">
                          <a:solidFill>
                            <a:schemeClr val="tx1"/>
                          </a:solidFill>
                          <a:latin typeface="Verdana" pitchFamily="34" charset="0"/>
                        </a:defRPr>
                      </a:lvl8pPr>
                      <a:lvl9pPr marL="2555875" fontAlgn="base">
                        <a:spcBef>
                          <a:spcPct val="20000"/>
                        </a:spcBef>
                        <a:spcAft>
                          <a:spcPct val="0"/>
                        </a:spcAft>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altLang="en-US" sz="1800" b="0" i="0" u="none" strike="noStrike" cap="none" normalizeH="0" baseline="0">
                          <a:ln>
                            <a:noFill/>
                          </a:ln>
                          <a:solidFill>
                            <a:schemeClr val="tx1"/>
                          </a:solidFill>
                          <a:effectLst/>
                          <a:latin typeface="Verdana" pitchFamily="34" charset="0"/>
                        </a:rPr>
                        <a:t>void T::operator=(const T&amp;);</a:t>
                      </a:r>
                    </a:p>
                  </a:txBody>
                  <a:tcPr marT="45707" marB="45707"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lgn="l">
                        <a:spcBef>
                          <a:spcPct val="60000"/>
                        </a:spcBef>
                        <a:defRPr>
                          <a:solidFill>
                            <a:schemeClr val="tx1"/>
                          </a:solidFill>
                          <a:latin typeface="Verdana" pitchFamily="34" charset="0"/>
                        </a:defRPr>
                      </a:lvl1pPr>
                      <a:lvl2pPr marL="1588" algn="l">
                        <a:spcBef>
                          <a:spcPct val="40000"/>
                        </a:spcBef>
                        <a:buSzPct val="125000"/>
                        <a:buFont typeface="Times" pitchFamily="18" charset="0"/>
                        <a:defRPr>
                          <a:solidFill>
                            <a:schemeClr val="tx1"/>
                          </a:solidFill>
                          <a:latin typeface="Verdana" pitchFamily="34" charset="0"/>
                        </a:defRPr>
                      </a:lvl2pPr>
                      <a:lvl3pPr marL="247650" algn="l">
                        <a:spcBef>
                          <a:spcPct val="20000"/>
                        </a:spcBef>
                        <a:defRPr sz="1600">
                          <a:solidFill>
                            <a:schemeClr val="tx1"/>
                          </a:solidFill>
                          <a:latin typeface="Verdana" pitchFamily="34" charset="0"/>
                        </a:defRPr>
                      </a:lvl3pPr>
                      <a:lvl4pPr marL="573088" algn="l">
                        <a:spcBef>
                          <a:spcPct val="20000"/>
                        </a:spcBef>
                        <a:buFont typeface="Times" pitchFamily="18" charset="0"/>
                        <a:defRPr sz="1600">
                          <a:solidFill>
                            <a:schemeClr val="tx1"/>
                          </a:solidFill>
                          <a:latin typeface="Verdana" pitchFamily="34" charset="0"/>
                        </a:defRPr>
                      </a:lvl4pPr>
                      <a:lvl5pPr marL="727075" algn="l">
                        <a:spcBef>
                          <a:spcPct val="20000"/>
                        </a:spcBef>
                        <a:defRPr sz="1600">
                          <a:solidFill>
                            <a:schemeClr val="tx1"/>
                          </a:solidFill>
                          <a:latin typeface="Verdana" pitchFamily="34" charset="0"/>
                        </a:defRPr>
                      </a:lvl5pPr>
                      <a:lvl6pPr marL="1184275" fontAlgn="base">
                        <a:spcBef>
                          <a:spcPct val="20000"/>
                        </a:spcBef>
                        <a:spcAft>
                          <a:spcPct val="0"/>
                        </a:spcAft>
                        <a:defRPr sz="1600">
                          <a:solidFill>
                            <a:schemeClr val="tx1"/>
                          </a:solidFill>
                          <a:latin typeface="Verdana" pitchFamily="34" charset="0"/>
                        </a:defRPr>
                      </a:lvl6pPr>
                      <a:lvl7pPr marL="1641475" fontAlgn="base">
                        <a:spcBef>
                          <a:spcPct val="20000"/>
                        </a:spcBef>
                        <a:spcAft>
                          <a:spcPct val="0"/>
                        </a:spcAft>
                        <a:defRPr sz="1600">
                          <a:solidFill>
                            <a:schemeClr val="tx1"/>
                          </a:solidFill>
                          <a:latin typeface="Verdana" pitchFamily="34" charset="0"/>
                        </a:defRPr>
                      </a:lvl7pPr>
                      <a:lvl8pPr marL="2098675" fontAlgn="base">
                        <a:spcBef>
                          <a:spcPct val="20000"/>
                        </a:spcBef>
                        <a:spcAft>
                          <a:spcPct val="0"/>
                        </a:spcAft>
                        <a:defRPr sz="1600">
                          <a:solidFill>
                            <a:schemeClr val="tx1"/>
                          </a:solidFill>
                          <a:latin typeface="Verdana" pitchFamily="34" charset="0"/>
                        </a:defRPr>
                      </a:lvl8pPr>
                      <a:lvl9pPr marL="2555875" fontAlgn="base">
                        <a:spcBef>
                          <a:spcPct val="20000"/>
                        </a:spcBef>
                        <a:spcAft>
                          <a:spcPct val="0"/>
                        </a:spcAft>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altLang="en-US" sz="1800" b="0" i="0" u="none" strike="noStrike" cap="none" normalizeH="0" baseline="0">
                          <a:ln>
                            <a:noFill/>
                          </a:ln>
                          <a:solidFill>
                            <a:schemeClr val="tx1"/>
                          </a:solidFill>
                          <a:effectLst/>
                          <a:latin typeface="Verdana" pitchFamily="34" charset="0"/>
                        </a:rPr>
                        <a:t>Assignment</a:t>
                      </a:r>
                    </a:p>
                  </a:txBody>
                  <a:tcPr marT="45707" marB="45707"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1"/>
                  </a:ext>
                </a:extLst>
              </a:tr>
              <a:tr h="365654">
                <a:tc>
                  <a:txBody>
                    <a:bodyPr/>
                    <a:lstStyle>
                      <a:lvl1pPr algn="l">
                        <a:spcBef>
                          <a:spcPct val="60000"/>
                        </a:spcBef>
                        <a:defRPr>
                          <a:solidFill>
                            <a:schemeClr val="tx1"/>
                          </a:solidFill>
                          <a:latin typeface="Verdana" pitchFamily="34" charset="0"/>
                        </a:defRPr>
                      </a:lvl1pPr>
                      <a:lvl2pPr marL="1588" algn="l">
                        <a:spcBef>
                          <a:spcPct val="40000"/>
                        </a:spcBef>
                        <a:buSzPct val="125000"/>
                        <a:buFont typeface="Times" pitchFamily="18" charset="0"/>
                        <a:defRPr>
                          <a:solidFill>
                            <a:schemeClr val="tx1"/>
                          </a:solidFill>
                          <a:latin typeface="Verdana" pitchFamily="34" charset="0"/>
                        </a:defRPr>
                      </a:lvl2pPr>
                      <a:lvl3pPr marL="247650" algn="l">
                        <a:spcBef>
                          <a:spcPct val="20000"/>
                        </a:spcBef>
                        <a:defRPr sz="1600">
                          <a:solidFill>
                            <a:schemeClr val="tx1"/>
                          </a:solidFill>
                          <a:latin typeface="Verdana" pitchFamily="34" charset="0"/>
                        </a:defRPr>
                      </a:lvl3pPr>
                      <a:lvl4pPr marL="573088" algn="l">
                        <a:spcBef>
                          <a:spcPct val="20000"/>
                        </a:spcBef>
                        <a:buFont typeface="Times" pitchFamily="18" charset="0"/>
                        <a:defRPr sz="1600">
                          <a:solidFill>
                            <a:schemeClr val="tx1"/>
                          </a:solidFill>
                          <a:latin typeface="Verdana" pitchFamily="34" charset="0"/>
                        </a:defRPr>
                      </a:lvl4pPr>
                      <a:lvl5pPr marL="727075" algn="l">
                        <a:spcBef>
                          <a:spcPct val="20000"/>
                        </a:spcBef>
                        <a:defRPr sz="1600">
                          <a:solidFill>
                            <a:schemeClr val="tx1"/>
                          </a:solidFill>
                          <a:latin typeface="Verdana" pitchFamily="34" charset="0"/>
                        </a:defRPr>
                      </a:lvl5pPr>
                      <a:lvl6pPr marL="1184275" fontAlgn="base">
                        <a:spcBef>
                          <a:spcPct val="20000"/>
                        </a:spcBef>
                        <a:spcAft>
                          <a:spcPct val="0"/>
                        </a:spcAft>
                        <a:defRPr sz="1600">
                          <a:solidFill>
                            <a:schemeClr val="tx1"/>
                          </a:solidFill>
                          <a:latin typeface="Verdana" pitchFamily="34" charset="0"/>
                        </a:defRPr>
                      </a:lvl6pPr>
                      <a:lvl7pPr marL="1641475" fontAlgn="base">
                        <a:spcBef>
                          <a:spcPct val="20000"/>
                        </a:spcBef>
                        <a:spcAft>
                          <a:spcPct val="0"/>
                        </a:spcAft>
                        <a:defRPr sz="1600">
                          <a:solidFill>
                            <a:schemeClr val="tx1"/>
                          </a:solidFill>
                          <a:latin typeface="Verdana" pitchFamily="34" charset="0"/>
                        </a:defRPr>
                      </a:lvl7pPr>
                      <a:lvl8pPr marL="2098675" fontAlgn="base">
                        <a:spcBef>
                          <a:spcPct val="20000"/>
                        </a:spcBef>
                        <a:spcAft>
                          <a:spcPct val="0"/>
                        </a:spcAft>
                        <a:defRPr sz="1600">
                          <a:solidFill>
                            <a:schemeClr val="tx1"/>
                          </a:solidFill>
                          <a:latin typeface="Verdana" pitchFamily="34" charset="0"/>
                        </a:defRPr>
                      </a:lvl8pPr>
                      <a:lvl9pPr marL="2555875" fontAlgn="base">
                        <a:spcBef>
                          <a:spcPct val="20000"/>
                        </a:spcBef>
                        <a:spcAft>
                          <a:spcPct val="0"/>
                        </a:spcAft>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altLang="en-US" sz="1800" b="0" i="0" u="none" strike="noStrike" cap="none" normalizeH="0" baseline="0">
                          <a:ln>
                            <a:noFill/>
                          </a:ln>
                          <a:solidFill>
                            <a:schemeClr val="tx1"/>
                          </a:solidFill>
                          <a:effectLst/>
                          <a:latin typeface="Verdana" pitchFamily="34" charset="0"/>
                        </a:rPr>
                        <a:t>~T()</a:t>
                      </a:r>
                    </a:p>
                  </a:txBody>
                  <a:tcPr marT="45707" marB="45707"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60000"/>
                        </a:spcBef>
                        <a:defRPr>
                          <a:solidFill>
                            <a:schemeClr val="tx1"/>
                          </a:solidFill>
                          <a:latin typeface="Verdana" pitchFamily="34" charset="0"/>
                        </a:defRPr>
                      </a:lvl1pPr>
                      <a:lvl2pPr marL="1588" algn="l">
                        <a:spcBef>
                          <a:spcPct val="40000"/>
                        </a:spcBef>
                        <a:buSzPct val="125000"/>
                        <a:buFont typeface="Times" pitchFamily="18" charset="0"/>
                        <a:defRPr>
                          <a:solidFill>
                            <a:schemeClr val="tx1"/>
                          </a:solidFill>
                          <a:latin typeface="Verdana" pitchFamily="34" charset="0"/>
                        </a:defRPr>
                      </a:lvl2pPr>
                      <a:lvl3pPr marL="247650" algn="l">
                        <a:spcBef>
                          <a:spcPct val="20000"/>
                        </a:spcBef>
                        <a:defRPr sz="1600">
                          <a:solidFill>
                            <a:schemeClr val="tx1"/>
                          </a:solidFill>
                          <a:latin typeface="Verdana" pitchFamily="34" charset="0"/>
                        </a:defRPr>
                      </a:lvl3pPr>
                      <a:lvl4pPr marL="573088" algn="l">
                        <a:spcBef>
                          <a:spcPct val="20000"/>
                        </a:spcBef>
                        <a:buFont typeface="Times" pitchFamily="18" charset="0"/>
                        <a:defRPr sz="1600">
                          <a:solidFill>
                            <a:schemeClr val="tx1"/>
                          </a:solidFill>
                          <a:latin typeface="Verdana" pitchFamily="34" charset="0"/>
                        </a:defRPr>
                      </a:lvl4pPr>
                      <a:lvl5pPr marL="727075" algn="l">
                        <a:spcBef>
                          <a:spcPct val="20000"/>
                        </a:spcBef>
                        <a:defRPr sz="1600">
                          <a:solidFill>
                            <a:schemeClr val="tx1"/>
                          </a:solidFill>
                          <a:latin typeface="Verdana" pitchFamily="34" charset="0"/>
                        </a:defRPr>
                      </a:lvl5pPr>
                      <a:lvl6pPr marL="1184275" fontAlgn="base">
                        <a:spcBef>
                          <a:spcPct val="20000"/>
                        </a:spcBef>
                        <a:spcAft>
                          <a:spcPct val="0"/>
                        </a:spcAft>
                        <a:defRPr sz="1600">
                          <a:solidFill>
                            <a:schemeClr val="tx1"/>
                          </a:solidFill>
                          <a:latin typeface="Verdana" pitchFamily="34" charset="0"/>
                        </a:defRPr>
                      </a:lvl6pPr>
                      <a:lvl7pPr marL="1641475" fontAlgn="base">
                        <a:spcBef>
                          <a:spcPct val="20000"/>
                        </a:spcBef>
                        <a:spcAft>
                          <a:spcPct val="0"/>
                        </a:spcAft>
                        <a:defRPr sz="1600">
                          <a:solidFill>
                            <a:schemeClr val="tx1"/>
                          </a:solidFill>
                          <a:latin typeface="Verdana" pitchFamily="34" charset="0"/>
                        </a:defRPr>
                      </a:lvl7pPr>
                      <a:lvl8pPr marL="2098675" fontAlgn="base">
                        <a:spcBef>
                          <a:spcPct val="20000"/>
                        </a:spcBef>
                        <a:spcAft>
                          <a:spcPct val="0"/>
                        </a:spcAft>
                        <a:defRPr sz="1600">
                          <a:solidFill>
                            <a:schemeClr val="tx1"/>
                          </a:solidFill>
                          <a:latin typeface="Verdana" pitchFamily="34" charset="0"/>
                        </a:defRPr>
                      </a:lvl8pPr>
                      <a:lvl9pPr marL="2555875" fontAlgn="base">
                        <a:spcBef>
                          <a:spcPct val="20000"/>
                        </a:spcBef>
                        <a:spcAft>
                          <a:spcPct val="0"/>
                        </a:spcAft>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altLang="en-US" sz="1800" b="0" i="0" u="none" strike="noStrike" cap="none" normalizeH="0" baseline="0">
                          <a:ln>
                            <a:noFill/>
                          </a:ln>
                          <a:solidFill>
                            <a:schemeClr val="tx1"/>
                          </a:solidFill>
                          <a:effectLst/>
                          <a:latin typeface="Verdana" pitchFamily="34" charset="0"/>
                        </a:rPr>
                        <a:t>Destructor</a:t>
                      </a:r>
                    </a:p>
                  </a:txBody>
                  <a:tcPr marT="45707" marB="45707"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1" name="Text Box 19"/>
          <p:cNvSpPr txBox="1">
            <a:spLocks noChangeArrowheads="1"/>
          </p:cNvSpPr>
          <p:nvPr/>
        </p:nvSpPr>
        <p:spPr bwMode="auto">
          <a:xfrm>
            <a:off x="3200400" y="1806348"/>
            <a:ext cx="56388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lgn="l">
              <a:spcBef>
                <a:spcPct val="20000"/>
              </a:spcBef>
            </a:pPr>
            <a:r>
              <a:rPr lang="en-US" altLang="en-US" sz="2000" dirty="0"/>
              <a:t>template&lt;</a:t>
            </a:r>
            <a:r>
              <a:rPr lang="en-US" altLang="en-US" sz="2000" dirty="0" err="1"/>
              <a:t>typename</a:t>
            </a:r>
            <a:r>
              <a:rPr lang="en-US" altLang="en-US" sz="2000" dirty="0"/>
              <a:t> T&gt;</a:t>
            </a:r>
          </a:p>
          <a:p>
            <a:pPr algn="l">
              <a:spcBef>
                <a:spcPct val="20000"/>
              </a:spcBef>
            </a:pPr>
            <a:r>
              <a:rPr lang="en-US" altLang="en-US" sz="2000" dirty="0"/>
              <a:t>void swap( T&amp; x, T&amp; y ) {</a:t>
            </a:r>
          </a:p>
          <a:p>
            <a:pPr>
              <a:spcBef>
                <a:spcPct val="20000"/>
              </a:spcBef>
            </a:pPr>
            <a:r>
              <a:rPr lang="en-US" altLang="en-US" sz="2000" dirty="0"/>
              <a:t>    T z = x;  // Construct z</a:t>
            </a:r>
          </a:p>
          <a:p>
            <a:pPr>
              <a:spcBef>
                <a:spcPct val="20000"/>
              </a:spcBef>
            </a:pPr>
            <a:r>
              <a:rPr lang="en-US" altLang="en-US" sz="2000" dirty="0"/>
              <a:t>    x = y;  // Assignment</a:t>
            </a:r>
          </a:p>
          <a:p>
            <a:pPr>
              <a:spcBef>
                <a:spcPct val="20000"/>
              </a:spcBef>
            </a:pPr>
            <a:r>
              <a:rPr lang="en-US" altLang="en-US" sz="2000" dirty="0"/>
              <a:t>    y = z;  // Assignment</a:t>
            </a:r>
          </a:p>
          <a:p>
            <a:pPr>
              <a:spcBef>
                <a:spcPct val="20000"/>
              </a:spcBef>
            </a:pPr>
            <a:r>
              <a:rPr lang="en-US" altLang="en-US" sz="2000" dirty="0"/>
              <a:t>}	// Destroy z	</a:t>
            </a:r>
            <a:r>
              <a:rPr lang="en-US" altLang="en-US" sz="1800" dirty="0"/>
              <a:t>		</a:t>
            </a:r>
          </a:p>
        </p:txBody>
      </p:sp>
      <p:sp>
        <p:nvSpPr>
          <p:cNvPr id="13" name="Text Box 25"/>
          <p:cNvSpPr txBox="1">
            <a:spLocks noChangeArrowheads="1"/>
          </p:cNvSpPr>
          <p:nvPr/>
        </p:nvSpPr>
        <p:spPr bwMode="auto">
          <a:xfrm>
            <a:off x="2438401" y="4435476"/>
            <a:ext cx="4022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lgn="l">
              <a:spcBef>
                <a:spcPct val="50000"/>
              </a:spcBef>
            </a:pPr>
            <a:r>
              <a:rPr lang="zh-CN" altLang="en-US" sz="1800" b="1" dirty="0"/>
              <a:t>对</a:t>
            </a:r>
            <a:r>
              <a:rPr lang="en-US" altLang="en-US" sz="1800" b="1" dirty="0"/>
              <a:t>T</a:t>
            </a:r>
            <a:r>
              <a:rPr lang="zh-CN" altLang="en-US" sz="1800" b="1" dirty="0"/>
              <a:t>的要求</a:t>
            </a:r>
            <a:endParaRPr lang="en-US" altLang="en-US" sz="1800" b="1" dirty="0"/>
          </a:p>
        </p:txBody>
      </p:sp>
      <p:sp>
        <p:nvSpPr>
          <p:cNvPr id="2" name="灯片编号占位符 1">
            <a:extLst>
              <a:ext uri="{FF2B5EF4-FFF2-40B4-BE49-F238E27FC236}">
                <a16:creationId xmlns:a16="http://schemas.microsoft.com/office/drawing/2014/main" id="{249AAC1B-FFBC-4F8E-8F56-7A7F1CAC9552}"/>
              </a:ext>
            </a:extLst>
          </p:cNvPr>
          <p:cNvSpPr>
            <a:spLocks noGrp="1"/>
          </p:cNvSpPr>
          <p:nvPr>
            <p:ph type="sldNum" sz="quarter" idx="12"/>
          </p:nvPr>
        </p:nvSpPr>
        <p:spPr/>
        <p:txBody>
          <a:bodyPr/>
          <a:lstStyle/>
          <a:p>
            <a:fld id="{838759A6-4310-42B8-8FEF-8113EE3D32AF}" type="slidenum">
              <a:rPr lang="zh-CN" altLang="en-US" smtClean="0"/>
              <a:t>43</a:t>
            </a:fld>
            <a:endParaRPr lang="zh-CN" altLang="en-US"/>
          </a:p>
        </p:txBody>
      </p:sp>
    </p:spTree>
    <p:extLst>
      <p:ext uri="{BB962C8B-B14F-4D97-AF65-F5344CB8AC3E}">
        <p14:creationId xmlns:p14="http://schemas.microsoft.com/office/powerpoint/2010/main" val="131633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rmAutofit/>
          </a:bodyPr>
          <a:lstStyle/>
          <a:p>
            <a:pPr eaLnBrk="1" hangingPunct="1"/>
            <a:r>
              <a:rPr lang="en-US" altLang="en-US" dirty="0"/>
              <a:t>C++ Review: </a:t>
            </a:r>
            <a:r>
              <a:rPr lang="zh-CN" altLang="en-US" dirty="0"/>
              <a:t>函数模板（</a:t>
            </a:r>
            <a:r>
              <a:rPr lang="en-US" altLang="en-US" dirty="0"/>
              <a:t>Function Template</a:t>
            </a:r>
            <a:r>
              <a:rPr lang="zh-CN" altLang="en-US" dirty="0"/>
              <a:t>）</a:t>
            </a:r>
            <a:endParaRPr lang="en-US" altLang="en-US" dirty="0"/>
          </a:p>
        </p:txBody>
      </p:sp>
      <p:sp>
        <p:nvSpPr>
          <p:cNvPr id="18436" name="Rectangle 3"/>
          <p:cNvSpPr>
            <a:spLocks noGrp="1" noChangeArrowheads="1"/>
          </p:cNvSpPr>
          <p:nvPr>
            <p:ph idx="1"/>
          </p:nvPr>
        </p:nvSpPr>
        <p:spPr/>
        <p:txBody>
          <a:bodyPr>
            <a:normAutofit/>
          </a:bodyPr>
          <a:lstStyle/>
          <a:p>
            <a:pPr>
              <a:lnSpc>
                <a:spcPct val="90000"/>
              </a:lnSpc>
            </a:pPr>
            <a:r>
              <a:rPr lang="zh-CN" altLang="en-US" sz="2400" dirty="0"/>
              <a:t>例：将一浮点数列里面的数位置两两对调：头尾对调，第二个和倒数第二个数对调，</a:t>
            </a:r>
            <a:r>
              <a:rPr lang="en-US" altLang="zh-CN" sz="2400" dirty="0"/>
              <a:t>……</a:t>
            </a:r>
          </a:p>
          <a:p>
            <a:pPr marL="457200" lvl="1" indent="0">
              <a:buNone/>
            </a:pPr>
            <a:r>
              <a:rPr lang="en-US" altLang="en-US" dirty="0"/>
              <a:t>void reverse( float* first, float* last ) {</a:t>
            </a:r>
          </a:p>
          <a:p>
            <a:pPr marL="457200" lvl="1" indent="0">
              <a:buNone/>
            </a:pPr>
            <a:r>
              <a:rPr lang="en-US" altLang="en-US" dirty="0"/>
              <a:t>    while( first&lt;last-1 )  {</a:t>
            </a:r>
          </a:p>
          <a:p>
            <a:pPr marL="457200" lvl="1" indent="0">
              <a:buNone/>
            </a:pPr>
            <a:r>
              <a:rPr lang="en-US" altLang="en-US" dirty="0"/>
              <a:t>         float t=</a:t>
            </a:r>
            <a:r>
              <a:rPr lang="en-US" altLang="en-US" b="1" dirty="0">
                <a:solidFill>
                  <a:srgbClr val="FF0000"/>
                </a:solidFill>
              </a:rPr>
              <a:t>*first;</a:t>
            </a:r>
          </a:p>
          <a:p>
            <a:pPr marL="457200" lvl="1" indent="0">
              <a:buNone/>
            </a:pPr>
            <a:r>
              <a:rPr lang="en-US" altLang="en-US" b="1" dirty="0">
                <a:solidFill>
                  <a:srgbClr val="FF0000"/>
                </a:solidFill>
              </a:rPr>
              <a:t>         *first++= *--last</a:t>
            </a:r>
            <a:r>
              <a:rPr lang="en-US" altLang="en-US" dirty="0"/>
              <a:t> </a:t>
            </a:r>
            <a:r>
              <a:rPr lang="en-US" altLang="en-US" b="1" dirty="0">
                <a:solidFill>
                  <a:srgbClr val="FF0000"/>
                </a:solidFill>
              </a:rPr>
              <a:t>; *last=t;         </a:t>
            </a:r>
            <a:endParaRPr lang="en-US" altLang="en-US" dirty="0"/>
          </a:p>
          <a:p>
            <a:pPr marL="457200" lvl="1" indent="0">
              <a:buNone/>
            </a:pPr>
            <a:r>
              <a:rPr lang="en-US" altLang="en-US" b="1" dirty="0"/>
              <a:t>    }</a:t>
            </a:r>
          </a:p>
          <a:p>
            <a:pPr marL="457200" lvl="1" indent="0">
              <a:buNone/>
            </a:pPr>
            <a:r>
              <a:rPr lang="en-US" altLang="en-US" dirty="0"/>
              <a:t>}</a:t>
            </a:r>
            <a:endParaRPr lang="en-US" altLang="zh-CN" dirty="0"/>
          </a:p>
          <a:p>
            <a:pPr>
              <a:lnSpc>
                <a:spcPct val="90000"/>
              </a:lnSpc>
            </a:pPr>
            <a:r>
              <a:rPr lang="zh-CN" altLang="en-US" sz="2400" dirty="0"/>
              <a:t>可用</a:t>
            </a:r>
            <a:r>
              <a:rPr lang="en-US" altLang="zh-CN" sz="2400" dirty="0"/>
              <a:t>swap</a:t>
            </a:r>
            <a:r>
              <a:rPr lang="zh-CN" altLang="en-US" sz="2400" dirty="0"/>
              <a:t>实现</a:t>
            </a:r>
            <a:r>
              <a:rPr lang="en-US" altLang="zh-CN" sz="2400" dirty="0"/>
              <a:t>: </a:t>
            </a:r>
            <a:r>
              <a:rPr lang="zh-CN" altLang="en-US" sz="2400" dirty="0"/>
              <a:t>用实参</a:t>
            </a:r>
            <a:r>
              <a:rPr lang="en-US" altLang="zh-CN" sz="2400" dirty="0"/>
              <a:t>d</a:t>
            </a:r>
            <a:r>
              <a:rPr lang="zh-CN" altLang="en-US" sz="2400" dirty="0"/>
              <a:t>的数据类型</a:t>
            </a:r>
            <a:r>
              <a:rPr lang="en-US" altLang="zh-CN" sz="2400" dirty="0"/>
              <a:t>float</a:t>
            </a:r>
            <a:r>
              <a:rPr lang="zh-CN" altLang="en-US" sz="2400" dirty="0"/>
              <a:t>去代替函数模板中的</a:t>
            </a:r>
            <a:r>
              <a:rPr lang="en-US" altLang="zh-CN" sz="2400" dirty="0"/>
              <a:t>T</a:t>
            </a:r>
            <a:r>
              <a:rPr lang="zh-CN" altLang="en-US" sz="2400" dirty="0"/>
              <a:t>生成函数</a:t>
            </a:r>
            <a:endParaRPr lang="en-US" altLang="en-US" sz="2400" dirty="0"/>
          </a:p>
        </p:txBody>
      </p:sp>
      <p:sp>
        <p:nvSpPr>
          <p:cNvPr id="698373" name="Text Box 5"/>
          <p:cNvSpPr txBox="1">
            <a:spLocks noChangeArrowheads="1"/>
          </p:cNvSpPr>
          <p:nvPr/>
        </p:nvSpPr>
        <p:spPr bwMode="auto">
          <a:xfrm>
            <a:off x="1402081" y="5377815"/>
            <a:ext cx="585152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lgn="l"/>
            <a:r>
              <a:rPr lang="en-US" altLang="en-US" sz="1800" dirty="0"/>
              <a:t>void reverse( float* first, float* last ) {</a:t>
            </a:r>
          </a:p>
          <a:p>
            <a:pPr algn="l"/>
            <a:r>
              <a:rPr lang="en-US" altLang="en-US" sz="1800" dirty="0"/>
              <a:t>    while( first&lt;last-1 )  </a:t>
            </a:r>
          </a:p>
          <a:p>
            <a:pPr algn="l"/>
            <a:r>
              <a:rPr lang="en-US" altLang="en-US" sz="1800" b="1" dirty="0">
                <a:solidFill>
                  <a:srgbClr val="FF0000"/>
                </a:solidFill>
              </a:rPr>
              <a:t>        swap( *first++, *--last );</a:t>
            </a:r>
          </a:p>
          <a:p>
            <a:pPr algn="l"/>
            <a:r>
              <a:rPr lang="en-US" altLang="en-US" sz="1800" dirty="0"/>
              <a:t>}</a:t>
            </a:r>
          </a:p>
        </p:txBody>
      </p:sp>
      <p:sp>
        <p:nvSpPr>
          <p:cNvPr id="2" name="灯片编号占位符 1">
            <a:extLst>
              <a:ext uri="{FF2B5EF4-FFF2-40B4-BE49-F238E27FC236}">
                <a16:creationId xmlns:a16="http://schemas.microsoft.com/office/drawing/2014/main" id="{F2939566-19F0-418D-91B6-ACC86D6EEFA5}"/>
              </a:ext>
            </a:extLst>
          </p:cNvPr>
          <p:cNvSpPr>
            <a:spLocks noGrp="1"/>
          </p:cNvSpPr>
          <p:nvPr>
            <p:ph type="sldNum" sz="quarter" idx="12"/>
          </p:nvPr>
        </p:nvSpPr>
        <p:spPr/>
        <p:txBody>
          <a:bodyPr/>
          <a:lstStyle/>
          <a:p>
            <a:fld id="{838759A6-4310-42B8-8FEF-8113EE3D32AF}" type="slidenum">
              <a:rPr lang="zh-CN" altLang="en-US" smtClean="0"/>
              <a:t>44</a:t>
            </a:fld>
            <a:endParaRPr lang="zh-CN" altLang="en-US"/>
          </a:p>
        </p:txBody>
      </p:sp>
    </p:spTree>
    <p:extLst>
      <p:ext uri="{BB962C8B-B14F-4D97-AF65-F5344CB8AC3E}">
        <p14:creationId xmlns:p14="http://schemas.microsoft.com/office/powerpoint/2010/main" val="3959263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6">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83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uiExpand="1" build="p"/>
      <p:bldP spid="69837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ltLang="en-US" dirty="0"/>
              <a:t>C++ Review: </a:t>
            </a:r>
            <a:r>
              <a:rPr lang="zh-CN" altLang="en-US" dirty="0"/>
              <a:t>模板类</a:t>
            </a:r>
            <a:endParaRPr lang="en-US" altLang="en-US" dirty="0"/>
          </a:p>
        </p:txBody>
      </p:sp>
      <p:sp>
        <p:nvSpPr>
          <p:cNvPr id="20484" name="Rectangle 3"/>
          <p:cNvSpPr>
            <a:spLocks noGrp="1" noChangeArrowheads="1"/>
          </p:cNvSpPr>
          <p:nvPr>
            <p:ph type="body" idx="1"/>
          </p:nvPr>
        </p:nvSpPr>
        <p:spPr>
          <a:xfrm>
            <a:off x="986443" y="1333500"/>
            <a:ext cx="10219113" cy="4191000"/>
          </a:xfrm>
        </p:spPr>
        <p:txBody>
          <a:bodyPr>
            <a:normAutofit/>
          </a:bodyPr>
          <a:lstStyle/>
          <a:p>
            <a:pPr eaLnBrk="1" hangingPunct="1"/>
            <a:r>
              <a:rPr lang="zh-CN" altLang="en-US" dirty="0"/>
              <a:t>类型参数化的类（</a:t>
            </a:r>
            <a:r>
              <a:rPr lang="en-US" altLang="en-US" dirty="0"/>
              <a:t>Type-parameterized  class</a:t>
            </a:r>
            <a:r>
              <a:rPr lang="zh-CN" altLang="en-US" dirty="0"/>
              <a:t>）</a:t>
            </a:r>
            <a:endParaRPr lang="en-US" altLang="zh-CN" dirty="0"/>
          </a:p>
          <a:p>
            <a:pPr eaLnBrk="1" hangingPunct="1"/>
            <a:r>
              <a:rPr lang="zh-CN" altLang="en-US" dirty="0"/>
              <a:t>例如：定义数对类</a:t>
            </a:r>
            <a:r>
              <a:rPr lang="en-US" altLang="zh-CN" dirty="0"/>
              <a:t>Pair</a:t>
            </a:r>
          </a:p>
          <a:p>
            <a:pPr marL="0" indent="0">
              <a:buNone/>
            </a:pPr>
            <a:r>
              <a:rPr lang="en-US" altLang="en-US" sz="2000" dirty="0"/>
              <a:t>class pair {</a:t>
            </a:r>
          </a:p>
          <a:p>
            <a:pPr marL="0" indent="0">
              <a:buNone/>
            </a:pPr>
            <a:r>
              <a:rPr lang="en-US" altLang="en-US" sz="2000" dirty="0"/>
              <a:t>public:</a:t>
            </a:r>
          </a:p>
          <a:p>
            <a:pPr marL="0" indent="0">
              <a:buNone/>
            </a:pPr>
            <a:r>
              <a:rPr lang="en-US" altLang="en-US" sz="2000" dirty="0"/>
              <a:t>    </a:t>
            </a:r>
            <a:r>
              <a:rPr lang="en-US" altLang="zh-CN" sz="2000" dirty="0" err="1"/>
              <a:t>int</a:t>
            </a:r>
            <a:r>
              <a:rPr lang="en-US" altLang="en-US" sz="2000" dirty="0"/>
              <a:t> first;  </a:t>
            </a:r>
          </a:p>
          <a:p>
            <a:pPr marL="0" indent="0">
              <a:buNone/>
            </a:pPr>
            <a:r>
              <a:rPr lang="en-US" altLang="en-US" sz="2000" dirty="0"/>
              <a:t>    </a:t>
            </a:r>
            <a:r>
              <a:rPr lang="en-US" altLang="zh-CN" sz="2000" dirty="0" err="1"/>
              <a:t>int</a:t>
            </a:r>
            <a:r>
              <a:rPr lang="en-US" altLang="en-US" sz="2000" dirty="0"/>
              <a:t> second;</a:t>
            </a:r>
          </a:p>
          <a:p>
            <a:pPr marL="0" indent="0">
              <a:buNone/>
            </a:pPr>
            <a:r>
              <a:rPr lang="en-US" altLang="en-US" sz="2000" dirty="0"/>
              <a:t>    pair( </a:t>
            </a:r>
            <a:r>
              <a:rPr lang="en-US" altLang="en-US" sz="2000" dirty="0" err="1"/>
              <a:t>const</a:t>
            </a:r>
            <a:r>
              <a:rPr lang="en-US" altLang="en-US" sz="2000" dirty="0"/>
              <a:t> </a:t>
            </a:r>
            <a:r>
              <a:rPr lang="en-US" altLang="zh-CN" sz="2000" dirty="0" err="1"/>
              <a:t>int</a:t>
            </a:r>
            <a:r>
              <a:rPr lang="en-US" altLang="zh-CN" sz="2000" dirty="0"/>
              <a:t> </a:t>
            </a:r>
            <a:r>
              <a:rPr lang="en-US" altLang="en-US" sz="2000" dirty="0"/>
              <a:t>&amp; x, </a:t>
            </a:r>
            <a:r>
              <a:rPr lang="en-US" altLang="en-US" sz="2000" dirty="0" err="1"/>
              <a:t>const</a:t>
            </a:r>
            <a:r>
              <a:rPr lang="en-US" altLang="en-US" sz="2000" dirty="0"/>
              <a:t> </a:t>
            </a:r>
            <a:r>
              <a:rPr lang="en-US" altLang="zh-CN" sz="2000" dirty="0" err="1"/>
              <a:t>int</a:t>
            </a:r>
            <a:r>
              <a:rPr lang="en-US" altLang="zh-CN" sz="2000" dirty="0"/>
              <a:t> </a:t>
            </a:r>
            <a:r>
              <a:rPr lang="en-US" altLang="en-US" sz="2000" dirty="0"/>
              <a:t>&amp; y ) : first(x), second(y) {}</a:t>
            </a:r>
          </a:p>
          <a:p>
            <a:pPr marL="0" indent="0">
              <a:buNone/>
            </a:pPr>
            <a:r>
              <a:rPr lang="en-US" altLang="en-US" sz="2000" dirty="0"/>
              <a:t>};</a:t>
            </a:r>
          </a:p>
          <a:p>
            <a:pPr eaLnBrk="1" hangingPunct="1"/>
            <a:endParaRPr lang="en-US" altLang="en-US" dirty="0"/>
          </a:p>
        </p:txBody>
      </p:sp>
      <p:sp>
        <p:nvSpPr>
          <p:cNvPr id="8" name="AutoShape 7"/>
          <p:cNvSpPr>
            <a:spLocks noChangeArrowheads="1"/>
          </p:cNvSpPr>
          <p:nvPr/>
        </p:nvSpPr>
        <p:spPr bwMode="auto">
          <a:xfrm>
            <a:off x="3886201" y="2864644"/>
            <a:ext cx="5410199" cy="625475"/>
          </a:xfrm>
          <a:prstGeom prst="roundRect">
            <a:avLst>
              <a:gd name="adj" fmla="val 16667"/>
            </a:avLst>
          </a:prstGeom>
          <a:solidFill>
            <a:srgbClr val="00FFFF"/>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r>
              <a:rPr lang="en-US" altLang="zh-CN" sz="2000" dirty="0">
                <a:solidFill>
                  <a:srgbClr val="000000"/>
                </a:solidFill>
              </a:rPr>
              <a:t>float first; double first; char[] first; …</a:t>
            </a:r>
            <a:endParaRPr lang="en-US" altLang="en-US" sz="2000" dirty="0">
              <a:solidFill>
                <a:srgbClr val="000000"/>
              </a:solidFill>
            </a:endParaRPr>
          </a:p>
        </p:txBody>
      </p:sp>
      <p:sp>
        <p:nvSpPr>
          <p:cNvPr id="2" name="灯片编号占位符 1">
            <a:extLst>
              <a:ext uri="{FF2B5EF4-FFF2-40B4-BE49-F238E27FC236}">
                <a16:creationId xmlns:a16="http://schemas.microsoft.com/office/drawing/2014/main" id="{55D41A3E-26AE-4835-928E-337C473C9363}"/>
              </a:ext>
            </a:extLst>
          </p:cNvPr>
          <p:cNvSpPr>
            <a:spLocks noGrp="1"/>
          </p:cNvSpPr>
          <p:nvPr>
            <p:ph type="sldNum" sz="quarter" idx="12"/>
          </p:nvPr>
        </p:nvSpPr>
        <p:spPr/>
        <p:txBody>
          <a:bodyPr/>
          <a:lstStyle/>
          <a:p>
            <a:fld id="{838759A6-4310-42B8-8FEF-8113EE3D32AF}" type="slidenum">
              <a:rPr lang="zh-CN" altLang="en-US" smtClean="0"/>
              <a:t>45</a:t>
            </a:fld>
            <a:endParaRPr lang="zh-CN" altLang="en-US"/>
          </a:p>
        </p:txBody>
      </p:sp>
    </p:spTree>
    <p:extLst>
      <p:ext uri="{BB962C8B-B14F-4D97-AF65-F5344CB8AC3E}">
        <p14:creationId xmlns:p14="http://schemas.microsoft.com/office/powerpoint/2010/main" val="2629100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ltLang="en-US" dirty="0"/>
              <a:t>C++ Review: </a:t>
            </a:r>
            <a:r>
              <a:rPr lang="zh-CN" altLang="en-US" dirty="0"/>
              <a:t>模板类</a:t>
            </a:r>
            <a:endParaRPr lang="en-US" altLang="en-US" dirty="0"/>
          </a:p>
        </p:txBody>
      </p:sp>
      <p:sp>
        <p:nvSpPr>
          <p:cNvPr id="715780" name="Text Box 4"/>
          <p:cNvSpPr txBox="1">
            <a:spLocks noChangeArrowheads="1"/>
          </p:cNvSpPr>
          <p:nvPr/>
        </p:nvSpPr>
        <p:spPr bwMode="auto">
          <a:xfrm>
            <a:off x="995881" y="1534052"/>
            <a:ext cx="8833919"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lgn="l"/>
            <a:r>
              <a:rPr lang="en-US" altLang="en-US" sz="2000" dirty="0">
                <a:solidFill>
                  <a:srgbClr val="FF0000"/>
                </a:solidFill>
              </a:rPr>
              <a:t>template&lt;</a:t>
            </a:r>
            <a:r>
              <a:rPr lang="en-US" altLang="en-US" sz="2000" dirty="0" err="1">
                <a:solidFill>
                  <a:srgbClr val="FF0000"/>
                </a:solidFill>
              </a:rPr>
              <a:t>typename</a:t>
            </a:r>
            <a:r>
              <a:rPr lang="en-US" altLang="en-US" sz="2000" dirty="0">
                <a:solidFill>
                  <a:srgbClr val="FF0000"/>
                </a:solidFill>
              </a:rPr>
              <a:t> T, </a:t>
            </a:r>
            <a:r>
              <a:rPr lang="en-US" altLang="en-US" sz="2000" dirty="0" err="1">
                <a:solidFill>
                  <a:srgbClr val="FF0000"/>
                </a:solidFill>
              </a:rPr>
              <a:t>typename</a:t>
            </a:r>
            <a:r>
              <a:rPr lang="en-US" altLang="en-US" sz="2000" dirty="0">
                <a:solidFill>
                  <a:srgbClr val="FF0000"/>
                </a:solidFill>
              </a:rPr>
              <a:t> U&gt;</a:t>
            </a:r>
          </a:p>
          <a:p>
            <a:pPr algn="l"/>
            <a:r>
              <a:rPr lang="en-US" altLang="en-US" sz="2000" dirty="0"/>
              <a:t>class pair {</a:t>
            </a:r>
          </a:p>
          <a:p>
            <a:pPr algn="l"/>
            <a:r>
              <a:rPr lang="en-US" altLang="en-US" sz="2000" dirty="0"/>
              <a:t>public:</a:t>
            </a:r>
          </a:p>
          <a:p>
            <a:pPr algn="l"/>
            <a:r>
              <a:rPr lang="en-US" altLang="en-US" sz="2000" dirty="0"/>
              <a:t>    T first;</a:t>
            </a:r>
          </a:p>
          <a:p>
            <a:pPr algn="l"/>
            <a:r>
              <a:rPr lang="en-US" altLang="en-US" sz="2000" dirty="0"/>
              <a:t>    U second;</a:t>
            </a:r>
          </a:p>
          <a:p>
            <a:pPr algn="l"/>
            <a:r>
              <a:rPr lang="en-US" altLang="en-US" sz="2000" dirty="0"/>
              <a:t>    pair( </a:t>
            </a:r>
            <a:r>
              <a:rPr lang="en-US" altLang="en-US" sz="2000" dirty="0" err="1"/>
              <a:t>const</a:t>
            </a:r>
            <a:r>
              <a:rPr lang="en-US" altLang="en-US" sz="2000" dirty="0"/>
              <a:t> T&amp; x, </a:t>
            </a:r>
            <a:r>
              <a:rPr lang="en-US" altLang="en-US" sz="2000" dirty="0" err="1"/>
              <a:t>const</a:t>
            </a:r>
            <a:r>
              <a:rPr lang="en-US" altLang="en-US" sz="2000" dirty="0"/>
              <a:t> U&amp; y ) : first(x), second(y) {}</a:t>
            </a:r>
          </a:p>
          <a:p>
            <a:pPr algn="l"/>
            <a:r>
              <a:rPr lang="en-US" altLang="en-US" sz="2000" dirty="0"/>
              <a:t>};</a:t>
            </a:r>
          </a:p>
        </p:txBody>
      </p:sp>
      <p:sp>
        <p:nvSpPr>
          <p:cNvPr id="715781" name="Text Box 5"/>
          <p:cNvSpPr txBox="1">
            <a:spLocks noChangeArrowheads="1"/>
          </p:cNvSpPr>
          <p:nvPr/>
        </p:nvSpPr>
        <p:spPr bwMode="auto">
          <a:xfrm>
            <a:off x="1095469" y="4179709"/>
            <a:ext cx="439093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lgn="l"/>
            <a:r>
              <a:rPr lang="en-US" altLang="en-US" sz="2000" dirty="0"/>
              <a:t>pair&lt;</a:t>
            </a:r>
            <a:r>
              <a:rPr lang="en-US" altLang="en-US" sz="2000" dirty="0" err="1"/>
              <a:t>string,int</a:t>
            </a:r>
            <a:r>
              <a:rPr lang="en-US" altLang="en-US" sz="2000" dirty="0"/>
              <a:t>&gt; x;</a:t>
            </a:r>
          </a:p>
          <a:p>
            <a:pPr algn="l"/>
            <a:r>
              <a:rPr lang="en-US" altLang="en-US" sz="2000" dirty="0" err="1"/>
              <a:t>x.first</a:t>
            </a:r>
            <a:r>
              <a:rPr lang="en-US" altLang="en-US" sz="2000" dirty="0"/>
              <a:t> = “</a:t>
            </a:r>
            <a:r>
              <a:rPr lang="en-US" altLang="en-US" sz="2000" dirty="0" err="1"/>
              <a:t>abc</a:t>
            </a:r>
            <a:r>
              <a:rPr lang="en-US" altLang="en-US" sz="2000" dirty="0"/>
              <a:t>”;</a:t>
            </a:r>
          </a:p>
          <a:p>
            <a:pPr algn="l"/>
            <a:r>
              <a:rPr lang="en-US" altLang="en-US" sz="2000" dirty="0" err="1"/>
              <a:t>x.second</a:t>
            </a:r>
            <a:r>
              <a:rPr lang="en-US" altLang="en-US" sz="2000" dirty="0"/>
              <a:t> = 42;</a:t>
            </a:r>
          </a:p>
        </p:txBody>
      </p:sp>
      <p:sp>
        <p:nvSpPr>
          <p:cNvPr id="715782" name="AutoShape 6"/>
          <p:cNvSpPr>
            <a:spLocks noChangeArrowheads="1"/>
          </p:cNvSpPr>
          <p:nvPr/>
        </p:nvSpPr>
        <p:spPr bwMode="auto">
          <a:xfrm>
            <a:off x="5889421" y="4511373"/>
            <a:ext cx="3527425" cy="549275"/>
          </a:xfrm>
          <a:prstGeom prst="roundRect">
            <a:avLst>
              <a:gd name="adj" fmla="val 16667"/>
            </a:avLst>
          </a:prstGeom>
          <a:solidFill>
            <a:srgbClr val="00FFFF"/>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r>
              <a:rPr lang="zh-CN" altLang="en-US" sz="1600" dirty="0">
                <a:solidFill>
                  <a:srgbClr val="000000"/>
                </a:solidFill>
              </a:rPr>
              <a:t>编译器实例化模板类</a:t>
            </a:r>
            <a:r>
              <a:rPr lang="en-US" altLang="en-US" sz="1600" b="1" dirty="0">
                <a:solidFill>
                  <a:srgbClr val="000000"/>
                </a:solidFill>
                <a:latin typeface="Courier New" pitchFamily="49" charset="0"/>
              </a:rPr>
              <a:t>pair</a:t>
            </a:r>
            <a:r>
              <a:rPr lang="zh-CN" altLang="en-US" sz="1600" dirty="0">
                <a:solidFill>
                  <a:srgbClr val="000000"/>
                </a:solidFill>
              </a:rPr>
              <a:t>成</a:t>
            </a:r>
            <a:r>
              <a:rPr lang="en-US" altLang="en-US" sz="1600" dirty="0">
                <a:solidFill>
                  <a:srgbClr val="000000"/>
                </a:solidFill>
              </a:rPr>
              <a:t> T=string </a:t>
            </a:r>
            <a:r>
              <a:rPr lang="zh-CN" altLang="en-US" sz="1600" dirty="0">
                <a:solidFill>
                  <a:srgbClr val="000000"/>
                </a:solidFill>
              </a:rPr>
              <a:t>和</a:t>
            </a:r>
            <a:r>
              <a:rPr lang="en-US" altLang="en-US" sz="1600" dirty="0">
                <a:solidFill>
                  <a:srgbClr val="000000"/>
                </a:solidFill>
              </a:rPr>
              <a:t>U=int.</a:t>
            </a:r>
          </a:p>
        </p:txBody>
      </p:sp>
      <p:sp>
        <p:nvSpPr>
          <p:cNvPr id="2" name="灯片编号占位符 1">
            <a:extLst>
              <a:ext uri="{FF2B5EF4-FFF2-40B4-BE49-F238E27FC236}">
                <a16:creationId xmlns:a16="http://schemas.microsoft.com/office/drawing/2014/main" id="{1A5689AA-58FC-43DA-9371-9F74B56B1A01}"/>
              </a:ext>
            </a:extLst>
          </p:cNvPr>
          <p:cNvSpPr>
            <a:spLocks noGrp="1"/>
          </p:cNvSpPr>
          <p:nvPr>
            <p:ph type="sldNum" sz="quarter" idx="12"/>
          </p:nvPr>
        </p:nvSpPr>
        <p:spPr/>
        <p:txBody>
          <a:bodyPr/>
          <a:lstStyle/>
          <a:p>
            <a:fld id="{838759A6-4310-42B8-8FEF-8113EE3D32AF}" type="slidenum">
              <a:rPr lang="zh-CN" altLang="en-US" smtClean="0"/>
              <a:t>46</a:t>
            </a:fld>
            <a:endParaRPr lang="zh-CN" altLang="en-US"/>
          </a:p>
        </p:txBody>
      </p:sp>
    </p:spTree>
    <p:extLst>
      <p:ext uri="{BB962C8B-B14F-4D97-AF65-F5344CB8AC3E}">
        <p14:creationId xmlns:p14="http://schemas.microsoft.com/office/powerpoint/2010/main" val="5871393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57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5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81" grpId="0"/>
      <p:bldP spid="71578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p:txBody>
          <a:bodyPr/>
          <a:lstStyle/>
          <a:p>
            <a:r>
              <a:rPr lang="en-US" altLang="zh-CN">
                <a:ea typeface="宋体" panose="02010600030101010101" pitchFamily="2" charset="-122"/>
              </a:rPr>
              <a:t>C++ Function Object</a:t>
            </a:r>
          </a:p>
        </p:txBody>
      </p:sp>
      <p:sp>
        <p:nvSpPr>
          <p:cNvPr id="719875" name="Rectangle 3"/>
          <p:cNvSpPr>
            <a:spLocks noGrp="1" noChangeArrowheads="1"/>
          </p:cNvSpPr>
          <p:nvPr>
            <p:ph type="body" idx="1"/>
          </p:nvPr>
        </p:nvSpPr>
        <p:spPr/>
        <p:txBody>
          <a:bodyPr/>
          <a:lstStyle/>
          <a:p>
            <a:r>
              <a:rPr lang="zh-CN" altLang="en-US" dirty="0">
                <a:ea typeface="宋体" panose="02010600030101010101" pitchFamily="2" charset="-122"/>
              </a:rPr>
              <a:t>又称为</a:t>
            </a:r>
            <a:r>
              <a:rPr lang="en-US" altLang="zh-CN" dirty="0">
                <a:ea typeface="宋体" panose="02010600030101010101" pitchFamily="2" charset="-122"/>
              </a:rPr>
              <a:t>“</a:t>
            </a:r>
            <a:r>
              <a:rPr lang="en-US" altLang="zh-CN" dirty="0" err="1">
                <a:ea typeface="宋体" panose="02010600030101010101" pitchFamily="2" charset="-122"/>
              </a:rPr>
              <a:t>functor</a:t>
            </a:r>
            <a:r>
              <a:rPr lang="en-US" altLang="zh-CN" dirty="0">
                <a:ea typeface="宋体" panose="02010600030101010101" pitchFamily="2" charset="-122"/>
              </a:rPr>
              <a:t>”</a:t>
            </a:r>
            <a:r>
              <a:rPr lang="zh-CN" altLang="en-US" dirty="0">
                <a:ea typeface="宋体" panose="02010600030101010101" pitchFamily="2" charset="-122"/>
              </a:rPr>
              <a:t>（仿函数，函子）</a:t>
            </a:r>
            <a:endParaRPr lang="en-US" altLang="zh-CN" dirty="0">
              <a:ea typeface="宋体" panose="02010600030101010101" pitchFamily="2" charset="-122"/>
            </a:endParaRPr>
          </a:p>
          <a:p>
            <a:r>
              <a:rPr lang="zh-CN" altLang="en-US" dirty="0">
                <a:ea typeface="宋体" panose="02010600030101010101" pitchFamily="2" charset="-122"/>
              </a:rPr>
              <a:t>包含成员函数</a:t>
            </a:r>
            <a:r>
              <a:rPr lang="en-US" altLang="zh-CN" dirty="0">
                <a:ea typeface="宋体" panose="02010600030101010101" pitchFamily="2" charset="-122"/>
              </a:rPr>
              <a:t>operator()</a:t>
            </a:r>
            <a:r>
              <a:rPr lang="zh-CN" altLang="en-US" dirty="0">
                <a:ea typeface="宋体" panose="02010600030101010101" pitchFamily="2" charset="-122"/>
              </a:rPr>
              <a:t>的对象</a:t>
            </a:r>
            <a:r>
              <a:rPr lang="en-US" altLang="zh-CN" dirty="0">
                <a:ea typeface="宋体" panose="02010600030101010101" pitchFamily="2" charset="-122"/>
              </a:rPr>
              <a:t>.</a:t>
            </a:r>
          </a:p>
          <a:p>
            <a:endParaRPr lang="en-US" altLang="zh-CN" dirty="0">
              <a:ea typeface="宋体" panose="02010600030101010101" pitchFamily="2" charset="-122"/>
            </a:endParaRPr>
          </a:p>
          <a:p>
            <a:endParaRPr lang="en-US" altLang="zh-CN" dirty="0">
              <a:ea typeface="宋体" panose="02010600030101010101" pitchFamily="2" charset="-122"/>
            </a:endParaRPr>
          </a:p>
        </p:txBody>
      </p:sp>
      <p:sp>
        <p:nvSpPr>
          <p:cNvPr id="719876" name="Text Box 4"/>
          <p:cNvSpPr txBox="1">
            <a:spLocks noChangeArrowheads="1"/>
          </p:cNvSpPr>
          <p:nvPr/>
        </p:nvSpPr>
        <p:spPr bwMode="auto">
          <a:xfrm>
            <a:off x="2805113" y="2697164"/>
            <a:ext cx="731361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000" dirty="0">
                <a:ea typeface="宋体" panose="02010600030101010101" pitchFamily="2" charset="-122"/>
              </a:rPr>
              <a:t>class </a:t>
            </a:r>
            <a:r>
              <a:rPr lang="en-US" altLang="zh-CN" sz="2000" dirty="0" err="1">
                <a:ea typeface="宋体" panose="02010600030101010101" pitchFamily="2" charset="-122"/>
              </a:rPr>
              <a:t>LinearOp</a:t>
            </a:r>
            <a:r>
              <a:rPr lang="en-US" altLang="zh-CN" sz="2000" dirty="0">
                <a:ea typeface="宋体" panose="02010600030101010101" pitchFamily="2" charset="-122"/>
              </a:rPr>
              <a:t> {</a:t>
            </a:r>
          </a:p>
          <a:p>
            <a:pPr algn="l"/>
            <a:r>
              <a:rPr lang="en-US" altLang="zh-CN" sz="2000" dirty="0">
                <a:ea typeface="宋体" panose="02010600030101010101" pitchFamily="2" charset="-122"/>
              </a:rPr>
              <a:t>    float a, b;</a:t>
            </a:r>
          </a:p>
          <a:p>
            <a:pPr algn="l"/>
            <a:endParaRPr lang="en-US" altLang="zh-CN" sz="2000" dirty="0">
              <a:ea typeface="宋体" panose="02010600030101010101" pitchFamily="2" charset="-122"/>
            </a:endParaRPr>
          </a:p>
          <a:p>
            <a:pPr algn="l"/>
            <a:r>
              <a:rPr lang="en-US" altLang="zh-CN" sz="2000" dirty="0">
                <a:ea typeface="宋体" panose="02010600030101010101" pitchFamily="2" charset="-122"/>
              </a:rPr>
              <a:t>    public:</a:t>
            </a:r>
          </a:p>
          <a:p>
            <a:pPr algn="l"/>
            <a:endParaRPr lang="en-US" altLang="zh-CN" sz="2000" dirty="0">
              <a:ea typeface="宋体" panose="02010600030101010101" pitchFamily="2" charset="-122"/>
            </a:endParaRPr>
          </a:p>
          <a:p>
            <a:pPr lvl="1"/>
            <a:r>
              <a:rPr lang="en-US" altLang="zh-CN" sz="2000" dirty="0">
                <a:ea typeface="宋体" panose="02010600030101010101" pitchFamily="2" charset="-122"/>
              </a:rPr>
              <a:t>    float operator() ( float x ) </a:t>
            </a:r>
            <a:r>
              <a:rPr lang="en-US" altLang="zh-CN" sz="2000" dirty="0" err="1">
                <a:ea typeface="宋体" panose="02010600030101010101" pitchFamily="2" charset="-122"/>
              </a:rPr>
              <a:t>const</a:t>
            </a:r>
            <a:r>
              <a:rPr lang="en-US" altLang="zh-CN" sz="2000" dirty="0">
                <a:ea typeface="宋体" panose="02010600030101010101" pitchFamily="2" charset="-122"/>
              </a:rPr>
              <a:t> {return a*</a:t>
            </a:r>
            <a:r>
              <a:rPr lang="en-US" altLang="zh-CN" sz="2000" dirty="0" err="1">
                <a:ea typeface="宋体" panose="02010600030101010101" pitchFamily="2" charset="-122"/>
              </a:rPr>
              <a:t>x+b</a:t>
            </a:r>
            <a:r>
              <a:rPr lang="en-US" altLang="zh-CN" sz="2000" dirty="0">
                <a:ea typeface="宋体" panose="02010600030101010101" pitchFamily="2" charset="-122"/>
              </a:rPr>
              <a:t>;}</a:t>
            </a:r>
          </a:p>
          <a:p>
            <a:pPr lvl="1"/>
            <a:r>
              <a:rPr lang="en-US" altLang="zh-CN" sz="2000" dirty="0">
                <a:ea typeface="宋体" panose="02010600030101010101" pitchFamily="2" charset="-122"/>
              </a:rPr>
              <a:t>    </a:t>
            </a:r>
            <a:r>
              <a:rPr lang="en-US" altLang="zh-CN" sz="2000" dirty="0" err="1">
                <a:ea typeface="宋体" panose="02010600030101010101" pitchFamily="2" charset="-122"/>
              </a:rPr>
              <a:t>LinearOp</a:t>
            </a:r>
            <a:r>
              <a:rPr lang="en-US" altLang="zh-CN" sz="2000" dirty="0">
                <a:ea typeface="宋体" panose="02010600030101010101" pitchFamily="2" charset="-122"/>
              </a:rPr>
              <a:t>( float a_, float b_ ) : a(a_), b(b_) {}</a:t>
            </a:r>
          </a:p>
          <a:p>
            <a:pPr algn="l"/>
            <a:r>
              <a:rPr lang="en-US" altLang="zh-CN" sz="2000" dirty="0">
                <a:ea typeface="宋体" panose="02010600030101010101" pitchFamily="2" charset="-122"/>
              </a:rPr>
              <a:t>};</a:t>
            </a:r>
          </a:p>
        </p:txBody>
      </p:sp>
      <p:sp>
        <p:nvSpPr>
          <p:cNvPr id="719877" name="Text Box 5"/>
          <p:cNvSpPr txBox="1">
            <a:spLocks noChangeArrowheads="1"/>
          </p:cNvSpPr>
          <p:nvPr/>
        </p:nvSpPr>
        <p:spPr bwMode="auto">
          <a:xfrm>
            <a:off x="2743201" y="5464175"/>
            <a:ext cx="283527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000" dirty="0" err="1">
                <a:ea typeface="宋体" panose="02010600030101010101" pitchFamily="2" charset="-122"/>
              </a:rPr>
              <a:t>LinearOp</a:t>
            </a:r>
            <a:r>
              <a:rPr lang="en-US" altLang="zh-CN" sz="2000" dirty="0">
                <a:ea typeface="宋体" panose="02010600030101010101" pitchFamily="2" charset="-122"/>
              </a:rPr>
              <a:t> f(2,5);</a:t>
            </a:r>
          </a:p>
          <a:p>
            <a:pPr algn="l"/>
            <a:r>
              <a:rPr lang="en-US" altLang="zh-CN" sz="2000" dirty="0">
                <a:ea typeface="宋体" panose="02010600030101010101" pitchFamily="2" charset="-122"/>
              </a:rPr>
              <a:t>y = f(3);</a:t>
            </a:r>
          </a:p>
        </p:txBody>
      </p:sp>
      <p:grpSp>
        <p:nvGrpSpPr>
          <p:cNvPr id="719882" name="Group 10"/>
          <p:cNvGrpSpPr>
            <a:grpSpLocks/>
          </p:cNvGrpSpPr>
          <p:nvPr/>
        </p:nvGrpSpPr>
        <p:grpSpPr bwMode="auto">
          <a:xfrm>
            <a:off x="3810000" y="5384510"/>
            <a:ext cx="4398920" cy="639763"/>
            <a:chOff x="1473" y="3370"/>
            <a:chExt cx="3020" cy="403"/>
          </a:xfrm>
        </p:grpSpPr>
        <p:sp>
          <p:nvSpPr>
            <p:cNvPr id="719880" name="AutoShape 8"/>
            <p:cNvSpPr>
              <a:spLocks noChangeArrowheads="1"/>
            </p:cNvSpPr>
            <p:nvPr/>
          </p:nvSpPr>
          <p:spPr bwMode="auto">
            <a:xfrm>
              <a:off x="2477" y="3370"/>
              <a:ext cx="2016" cy="403"/>
            </a:xfrm>
            <a:prstGeom prst="roundRect">
              <a:avLst>
                <a:gd name="adj" fmla="val 16667"/>
              </a:avLst>
            </a:prstGeom>
            <a:solidFill>
              <a:srgbClr val="00FFFF"/>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a:solidFill>
                    <a:srgbClr val="000000"/>
                  </a:solidFill>
                  <a:ea typeface="宋体" panose="02010600030101010101" pitchFamily="2" charset="-122"/>
                </a:rPr>
                <a:t>Could write this line as </a:t>
              </a:r>
            </a:p>
            <a:p>
              <a:r>
                <a:rPr lang="en-US" altLang="zh-CN">
                  <a:solidFill>
                    <a:srgbClr val="000000"/>
                  </a:solidFill>
                  <a:ea typeface="宋体" panose="02010600030101010101" pitchFamily="2" charset="-122"/>
                </a:rPr>
                <a:t>y = f.operator()(3);</a:t>
              </a:r>
            </a:p>
          </p:txBody>
        </p:sp>
        <p:sp>
          <p:nvSpPr>
            <p:cNvPr id="719881" name="Line 9"/>
            <p:cNvSpPr>
              <a:spLocks noChangeShapeType="1"/>
            </p:cNvSpPr>
            <p:nvPr/>
          </p:nvSpPr>
          <p:spPr bwMode="auto">
            <a:xfrm flipH="1">
              <a:off x="1473" y="3542"/>
              <a:ext cx="1004" cy="231"/>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灯片编号占位符 1">
            <a:extLst>
              <a:ext uri="{FF2B5EF4-FFF2-40B4-BE49-F238E27FC236}">
                <a16:creationId xmlns:a16="http://schemas.microsoft.com/office/drawing/2014/main" id="{A02A92BB-2B87-4830-A581-01685FA10088}"/>
              </a:ext>
            </a:extLst>
          </p:cNvPr>
          <p:cNvSpPr>
            <a:spLocks noGrp="1"/>
          </p:cNvSpPr>
          <p:nvPr>
            <p:ph type="sldNum" sz="quarter" idx="12"/>
          </p:nvPr>
        </p:nvSpPr>
        <p:spPr/>
        <p:txBody>
          <a:bodyPr/>
          <a:lstStyle/>
          <a:p>
            <a:fld id="{838759A6-4310-42B8-8FEF-8113EE3D32AF}" type="slidenum">
              <a:rPr lang="zh-CN" altLang="en-US" smtClean="0"/>
              <a:t>47</a:t>
            </a:fld>
            <a:endParaRPr lang="zh-CN" altLang="en-US"/>
          </a:p>
        </p:txBody>
      </p:sp>
    </p:spTree>
    <p:extLst>
      <p:ext uri="{BB962C8B-B14F-4D97-AF65-F5344CB8AC3E}">
        <p14:creationId xmlns:p14="http://schemas.microsoft.com/office/powerpoint/2010/main" val="29975635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987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987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9876">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9876">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9876">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9876">
                                            <p:txEl>
                                              <p:pRg st="7" end="7"/>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mph" presetSubtype="1" nodeType="clickEffect">
                                  <p:stCondLst>
                                    <p:cond delay="0"/>
                                  </p:stCondLst>
                                  <p:endCondLst>
                                    <p:cond evt="onNext" delay="0">
                                      <p:tgtEl>
                                        <p:sldTgt/>
                                      </p:tgtEl>
                                    </p:cond>
                                  </p:endCondLst>
                                  <p:childTnLst>
                                    <p:set>
                                      <p:cBhvr override="childStyle">
                                        <p:cTn id="20" dur="indefinite"/>
                                        <p:tgtEl>
                                          <p:spTgt spid="719876">
                                            <p:txEl>
                                              <p:pRg st="5" end="5"/>
                                            </p:txEl>
                                          </p:spTgt>
                                        </p:tgtEl>
                                        <p:attrNameLst>
                                          <p:attrName>style.fontStyle</p:attrName>
                                        </p:attrNameLst>
                                      </p:cBhvr>
                                      <p:to>
                                        <p:strVal val="normal"/>
                                      </p:to>
                                    </p:set>
                                    <p:set>
                                      <p:cBhvr override="childStyle">
                                        <p:cTn id="21" dur="indefinite"/>
                                        <p:tgtEl>
                                          <p:spTgt spid="719876">
                                            <p:txEl>
                                              <p:pRg st="5" end="5"/>
                                            </p:txEl>
                                          </p:spTgt>
                                        </p:tgtEl>
                                        <p:attrNameLst>
                                          <p:attrName>style.fontWeight</p:attrName>
                                        </p:attrNameLst>
                                      </p:cBhvr>
                                      <p:to>
                                        <p:strVal val="bold"/>
                                      </p:to>
                                    </p:set>
                                    <p:set>
                                      <p:cBhvr override="childStyle">
                                        <p:cTn id="22" dur="indefinite"/>
                                        <p:tgtEl>
                                          <p:spTgt spid="719876">
                                            <p:txEl>
                                              <p:pRg st="5" end="5"/>
                                            </p:txEl>
                                          </p:spTgt>
                                        </p:tgtEl>
                                        <p:attrNameLst>
                                          <p:attrName>style.textDecorationUnderline</p:attrName>
                                        </p:attrNameLst>
                                      </p:cBhvr>
                                      <p:to>
                                        <p:strVal val="fals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987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198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876" grpId="0" build="allAtOnce"/>
      <p:bldP spid="71987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title"/>
          </p:nvPr>
        </p:nvSpPr>
        <p:spPr>
          <a:xfrm>
            <a:off x="1981200" y="274638"/>
            <a:ext cx="8229600" cy="1143000"/>
          </a:xfrm>
        </p:spPr>
        <p:txBody>
          <a:bodyPr>
            <a:normAutofit/>
          </a:bodyPr>
          <a:lstStyle/>
          <a:p>
            <a:r>
              <a:rPr lang="zh-CN" altLang="en-US" sz="2700" dirty="0">
                <a:ea typeface="宋体" panose="02010600030101010101" pitchFamily="2" charset="-122"/>
              </a:rPr>
              <a:t>函数模板</a:t>
            </a:r>
            <a:r>
              <a:rPr lang="en-US" altLang="zh-CN" sz="2700" dirty="0">
                <a:ea typeface="宋体" panose="02010600030101010101" pitchFamily="2" charset="-122"/>
              </a:rPr>
              <a:t> + </a:t>
            </a:r>
            <a:r>
              <a:rPr lang="en-US" altLang="zh-CN" sz="2700" dirty="0" err="1">
                <a:ea typeface="宋体" panose="02010600030101010101" pitchFamily="2" charset="-122"/>
              </a:rPr>
              <a:t>Functor</a:t>
            </a:r>
            <a:r>
              <a:rPr lang="en-US" altLang="zh-CN" sz="2700" dirty="0">
                <a:ea typeface="宋体" panose="02010600030101010101" pitchFamily="2" charset="-122"/>
              </a:rPr>
              <a:t> = Flow Control</a:t>
            </a:r>
          </a:p>
        </p:txBody>
      </p:sp>
      <p:grpSp>
        <p:nvGrpSpPr>
          <p:cNvPr id="722963" name="Group 19"/>
          <p:cNvGrpSpPr>
            <a:grpSpLocks/>
          </p:cNvGrpSpPr>
          <p:nvPr/>
        </p:nvGrpSpPr>
        <p:grpSpPr bwMode="auto">
          <a:xfrm>
            <a:off x="2163763" y="1385888"/>
            <a:ext cx="7772400" cy="1260475"/>
            <a:chOff x="403" y="778"/>
            <a:chExt cx="4896" cy="794"/>
          </a:xfrm>
        </p:grpSpPr>
        <p:sp>
          <p:nvSpPr>
            <p:cNvPr id="722948" name="Text Box 4"/>
            <p:cNvSpPr txBox="1">
              <a:spLocks noChangeArrowheads="1"/>
            </p:cNvSpPr>
            <p:nvPr/>
          </p:nvSpPr>
          <p:spPr bwMode="auto">
            <a:xfrm>
              <a:off x="403" y="816"/>
              <a:ext cx="3456"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noProof="1"/>
                <a:t>template&lt;</a:t>
              </a:r>
              <a:r>
                <a:rPr lang="en-US" altLang="zh-CN" b="1" noProof="1">
                  <a:solidFill>
                    <a:srgbClr val="00B050"/>
                  </a:solidFill>
                </a:rPr>
                <a:t>typename I</a:t>
              </a:r>
              <a:r>
                <a:rPr lang="en-US" altLang="zh-CN" noProof="1"/>
                <a:t>, </a:t>
              </a:r>
              <a:r>
                <a:rPr lang="en-US" altLang="zh-CN" b="1" noProof="1">
                  <a:solidFill>
                    <a:srgbClr val="FF0000"/>
                  </a:solidFill>
                </a:rPr>
                <a:t>typename Functor</a:t>
              </a:r>
              <a:r>
                <a:rPr lang="en-US" altLang="zh-CN" noProof="1"/>
                <a:t>&gt;</a:t>
              </a:r>
            </a:p>
            <a:p>
              <a:pPr algn="l"/>
              <a:r>
                <a:rPr lang="en-US" altLang="zh-CN" noProof="1"/>
                <a:t>void ForEach( </a:t>
              </a:r>
              <a:r>
                <a:rPr lang="en-US" altLang="zh-CN" b="1" noProof="1"/>
                <a:t>I lower, I upper, const Functor&amp; </a:t>
              </a:r>
              <a:r>
                <a:rPr lang="en-US" altLang="zh-CN" b="1" i="1" noProof="1">
                  <a:solidFill>
                    <a:srgbClr val="FF0000"/>
                  </a:solidFill>
                </a:rPr>
                <a:t>f</a:t>
              </a:r>
              <a:r>
                <a:rPr lang="en-US" altLang="zh-CN" b="1" noProof="1"/>
                <a:t> </a:t>
              </a:r>
              <a:r>
                <a:rPr lang="en-US" altLang="zh-CN" noProof="1"/>
                <a:t>) {</a:t>
              </a:r>
            </a:p>
            <a:p>
              <a:pPr algn="l"/>
              <a:r>
                <a:rPr lang="en-US" altLang="zh-CN" noProof="1"/>
                <a:t>    for( I i=lower; i&lt;upper; ++i )  </a:t>
              </a:r>
              <a:r>
                <a:rPr lang="en-US" altLang="zh-CN" b="1" i="1" noProof="1">
                  <a:solidFill>
                    <a:srgbClr val="FF0000"/>
                  </a:solidFill>
                </a:rPr>
                <a:t>f</a:t>
              </a:r>
              <a:r>
                <a:rPr lang="en-US" altLang="zh-CN" noProof="1"/>
                <a:t>(i);</a:t>
              </a:r>
            </a:p>
            <a:p>
              <a:pPr algn="l"/>
              <a:r>
                <a:rPr lang="en-US" altLang="zh-CN" noProof="1"/>
                <a:t>}</a:t>
              </a:r>
            </a:p>
          </p:txBody>
        </p:sp>
        <p:sp>
          <p:nvSpPr>
            <p:cNvPr id="722956" name="AutoShape 12"/>
            <p:cNvSpPr>
              <a:spLocks noChangeArrowheads="1"/>
            </p:cNvSpPr>
            <p:nvPr/>
          </p:nvSpPr>
          <p:spPr bwMode="auto">
            <a:xfrm>
              <a:off x="3974" y="778"/>
              <a:ext cx="1325" cy="403"/>
            </a:xfrm>
            <a:prstGeom prst="roundRect">
              <a:avLst>
                <a:gd name="adj" fmla="val 16667"/>
              </a:avLst>
            </a:prstGeom>
            <a:solidFill>
              <a:srgbClr val="00FFFF"/>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1600">
                  <a:solidFill>
                    <a:srgbClr val="000000"/>
                  </a:solidFill>
                  <a:ea typeface="宋体" panose="02010600030101010101" pitchFamily="2" charset="-122"/>
                </a:rPr>
                <a:t>Template function for iteration</a:t>
              </a:r>
            </a:p>
          </p:txBody>
        </p:sp>
      </p:grpSp>
      <p:grpSp>
        <p:nvGrpSpPr>
          <p:cNvPr id="722961" name="Group 17"/>
          <p:cNvGrpSpPr>
            <a:grpSpLocks/>
          </p:cNvGrpSpPr>
          <p:nvPr/>
        </p:nvGrpSpPr>
        <p:grpSpPr bwMode="auto">
          <a:xfrm>
            <a:off x="2163763" y="2971800"/>
            <a:ext cx="6989762" cy="2032000"/>
            <a:chOff x="403" y="1776"/>
            <a:chExt cx="4403" cy="1280"/>
          </a:xfrm>
        </p:grpSpPr>
        <p:sp>
          <p:nvSpPr>
            <p:cNvPr id="722953" name="Text Box 9"/>
            <p:cNvSpPr txBox="1">
              <a:spLocks noChangeArrowheads="1"/>
            </p:cNvSpPr>
            <p:nvPr/>
          </p:nvSpPr>
          <p:spPr bwMode="auto">
            <a:xfrm>
              <a:off x="403" y="1776"/>
              <a:ext cx="4403" cy="1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noProof="1"/>
                <a:t>class Accumulate {</a:t>
              </a:r>
            </a:p>
            <a:p>
              <a:pPr algn="l"/>
              <a:r>
                <a:rPr lang="en-US" altLang="zh-CN" noProof="1"/>
                <a:t>    float&amp; </a:t>
              </a:r>
              <a:r>
                <a:rPr lang="en-US" altLang="zh-CN" dirty="0" err="1">
                  <a:ea typeface="宋体" panose="02010600030101010101" pitchFamily="2" charset="-122"/>
                </a:rPr>
                <a:t>acc</a:t>
              </a:r>
              <a:r>
                <a:rPr lang="en-US" altLang="zh-CN" noProof="1"/>
                <a:t>;   //</a:t>
              </a:r>
              <a:r>
                <a:rPr lang="zh-CN" altLang="en-US" noProof="1"/>
                <a:t>定义一引用</a:t>
              </a:r>
              <a:endParaRPr lang="en-US" altLang="zh-CN" noProof="1"/>
            </a:p>
            <a:p>
              <a:pPr algn="l"/>
              <a:r>
                <a:rPr lang="en-US" altLang="zh-CN" noProof="1"/>
                <a:t>    float* src;</a:t>
              </a:r>
            </a:p>
            <a:p>
              <a:pPr algn="l"/>
              <a:r>
                <a:rPr lang="en-US" altLang="zh-CN" noProof="1"/>
                <a:t>public:</a:t>
              </a:r>
            </a:p>
            <a:p>
              <a:pPr algn="l"/>
              <a:r>
                <a:rPr lang="en-US" altLang="zh-CN" noProof="1"/>
                <a:t>    Accumulate( float&amp; </a:t>
              </a:r>
              <a:r>
                <a:rPr lang="en-US" altLang="zh-CN" dirty="0" err="1">
                  <a:ea typeface="宋体" panose="02010600030101010101" pitchFamily="2" charset="-122"/>
                </a:rPr>
                <a:t>acc</a:t>
              </a:r>
              <a:r>
                <a:rPr lang="en-US" altLang="zh-CN" noProof="1"/>
                <a:t>_, float* src_ ) : </a:t>
              </a:r>
              <a:r>
                <a:rPr lang="en-US" altLang="zh-CN" dirty="0" err="1">
                  <a:ea typeface="宋体" panose="02010600030101010101" pitchFamily="2" charset="-122"/>
                </a:rPr>
                <a:t>acc</a:t>
              </a:r>
              <a:r>
                <a:rPr lang="en-US" altLang="zh-CN" noProof="1"/>
                <a:t>(</a:t>
              </a:r>
              <a:r>
                <a:rPr lang="en-US" altLang="zh-CN" dirty="0" err="1">
                  <a:ea typeface="宋体" panose="02010600030101010101" pitchFamily="2" charset="-122"/>
                </a:rPr>
                <a:t>acc</a:t>
              </a:r>
              <a:r>
                <a:rPr lang="en-US" altLang="zh-CN" noProof="1"/>
                <a:t>_), src(src_) {}</a:t>
              </a:r>
            </a:p>
            <a:p>
              <a:pPr algn="l"/>
              <a:r>
                <a:rPr lang="en-US" altLang="zh-CN" noProof="1"/>
                <a:t>    void </a:t>
              </a:r>
              <a:r>
                <a:rPr lang="en-US" altLang="zh-CN" b="1" noProof="1">
                  <a:solidFill>
                    <a:srgbClr val="FF0000"/>
                  </a:solidFill>
                </a:rPr>
                <a:t>operator()</a:t>
              </a:r>
              <a:r>
                <a:rPr lang="en-US" altLang="zh-CN" noProof="1"/>
                <a:t>( int i ) const {</a:t>
              </a:r>
              <a:r>
                <a:rPr lang="en-US" altLang="zh-CN" dirty="0" err="1">
                  <a:ea typeface="宋体" panose="02010600030101010101" pitchFamily="2" charset="-122"/>
                </a:rPr>
                <a:t>acc</a:t>
              </a:r>
              <a:r>
                <a:rPr lang="en-US" altLang="zh-CN" noProof="1"/>
                <a:t> += src[i];}</a:t>
              </a:r>
            </a:p>
            <a:p>
              <a:pPr algn="l"/>
              <a:r>
                <a:rPr lang="en-US" altLang="zh-CN" noProof="1"/>
                <a:t>};</a:t>
              </a:r>
            </a:p>
          </p:txBody>
        </p:sp>
        <p:sp>
          <p:nvSpPr>
            <p:cNvPr id="722957" name="AutoShape 13"/>
            <p:cNvSpPr>
              <a:spLocks noChangeArrowheads="1"/>
            </p:cNvSpPr>
            <p:nvPr/>
          </p:nvSpPr>
          <p:spPr bwMode="auto">
            <a:xfrm>
              <a:off x="3974" y="2016"/>
              <a:ext cx="749" cy="288"/>
            </a:xfrm>
            <a:prstGeom prst="roundRect">
              <a:avLst>
                <a:gd name="adj" fmla="val 16667"/>
              </a:avLst>
            </a:prstGeom>
            <a:solidFill>
              <a:srgbClr val="00FFFF"/>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1600" dirty="0" err="1">
                  <a:solidFill>
                    <a:srgbClr val="000000"/>
                  </a:solidFill>
                  <a:ea typeface="宋体" panose="02010600030101010101" pitchFamily="2" charset="-122"/>
                </a:rPr>
                <a:t>Functor</a:t>
              </a:r>
              <a:endParaRPr lang="en-US" altLang="zh-CN" sz="1600" dirty="0">
                <a:solidFill>
                  <a:srgbClr val="000000"/>
                </a:solidFill>
                <a:ea typeface="宋体" panose="02010600030101010101" pitchFamily="2" charset="-122"/>
              </a:endParaRPr>
            </a:p>
          </p:txBody>
        </p:sp>
      </p:grpSp>
      <p:grpSp>
        <p:nvGrpSpPr>
          <p:cNvPr id="722962" name="Group 18"/>
          <p:cNvGrpSpPr>
            <a:grpSpLocks/>
          </p:cNvGrpSpPr>
          <p:nvPr/>
        </p:nvGrpSpPr>
        <p:grpSpPr bwMode="auto">
          <a:xfrm>
            <a:off x="2163764" y="5029200"/>
            <a:ext cx="6765925" cy="1754188"/>
            <a:chOff x="403" y="3081"/>
            <a:chExt cx="4262" cy="1105"/>
          </a:xfrm>
        </p:grpSpPr>
        <p:sp>
          <p:nvSpPr>
            <p:cNvPr id="722955" name="Text Box 11"/>
            <p:cNvSpPr txBox="1">
              <a:spLocks noChangeArrowheads="1"/>
            </p:cNvSpPr>
            <p:nvPr/>
          </p:nvSpPr>
          <p:spPr bwMode="auto">
            <a:xfrm>
              <a:off x="403" y="3081"/>
              <a:ext cx="2823" cy="1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dirty="0">
                  <a:ea typeface="宋体" panose="02010600030101010101" pitchFamily="2" charset="-122"/>
                </a:rPr>
                <a:t>float</a:t>
              </a:r>
              <a:r>
                <a:rPr lang="en-US" altLang="zh-CN" noProof="1"/>
                <a:t> Example() {</a:t>
              </a:r>
            </a:p>
            <a:p>
              <a:pPr algn="l"/>
              <a:r>
                <a:rPr lang="en-US" altLang="zh-CN" noProof="1"/>
                <a:t>    float a[4] = {1,3,9,27};</a:t>
              </a:r>
            </a:p>
            <a:p>
              <a:pPr algn="l"/>
              <a:r>
                <a:rPr lang="en-US" altLang="zh-CN" noProof="1"/>
                <a:t>    float sum = 0;</a:t>
              </a:r>
            </a:p>
            <a:p>
              <a:pPr algn="l"/>
              <a:r>
                <a:rPr lang="en-US" altLang="zh-CN" noProof="1"/>
                <a:t>    </a:t>
              </a:r>
              <a:r>
                <a:rPr lang="en-US" altLang="zh-CN" b="1" noProof="1">
                  <a:solidFill>
                    <a:srgbClr val="FF0000"/>
                  </a:solidFill>
                </a:rPr>
                <a:t>ForEach( 0, 4, Accumulate(sum,a) );</a:t>
              </a:r>
              <a:endParaRPr lang="en-US" altLang="zh-CN" b="1" dirty="0">
                <a:solidFill>
                  <a:srgbClr val="FF0000"/>
                </a:solidFill>
                <a:ea typeface="宋体" panose="02010600030101010101" pitchFamily="2" charset="-122"/>
              </a:endParaRPr>
            </a:p>
            <a:p>
              <a:pPr algn="l"/>
              <a:r>
                <a:rPr lang="en-US" altLang="zh-CN" dirty="0">
                  <a:ea typeface="宋体" panose="02010600030101010101" pitchFamily="2" charset="-122"/>
                </a:rPr>
                <a:t>    return sum;</a:t>
              </a:r>
              <a:endParaRPr lang="en-US" altLang="zh-CN" noProof="1"/>
            </a:p>
            <a:p>
              <a:pPr algn="l"/>
              <a:r>
                <a:rPr lang="en-US" altLang="zh-CN" noProof="1"/>
                <a:t>}</a:t>
              </a:r>
            </a:p>
          </p:txBody>
        </p:sp>
        <p:sp>
          <p:nvSpPr>
            <p:cNvPr id="722958" name="AutoShape 14"/>
            <p:cNvSpPr>
              <a:spLocks noChangeArrowheads="1"/>
            </p:cNvSpPr>
            <p:nvPr/>
          </p:nvSpPr>
          <p:spPr bwMode="auto">
            <a:xfrm>
              <a:off x="3282" y="3450"/>
              <a:ext cx="1383" cy="403"/>
            </a:xfrm>
            <a:prstGeom prst="roundRect">
              <a:avLst>
                <a:gd name="adj" fmla="val 16667"/>
              </a:avLst>
            </a:prstGeom>
            <a:solidFill>
              <a:srgbClr val="00FFFF"/>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1600" dirty="0">
                  <a:solidFill>
                    <a:srgbClr val="000000"/>
                  </a:solidFill>
                  <a:ea typeface="宋体" panose="02010600030101010101" pitchFamily="2" charset="-122"/>
                </a:rPr>
                <a:t>Pass </a:t>
              </a:r>
              <a:r>
                <a:rPr lang="en-US" altLang="zh-CN" sz="1600" dirty="0" err="1">
                  <a:solidFill>
                    <a:srgbClr val="000000"/>
                  </a:solidFill>
                  <a:ea typeface="宋体" panose="02010600030101010101" pitchFamily="2" charset="-122"/>
                </a:rPr>
                <a:t>functor</a:t>
              </a:r>
              <a:r>
                <a:rPr lang="en-US" altLang="zh-CN" sz="1600" dirty="0">
                  <a:solidFill>
                    <a:srgbClr val="000000"/>
                  </a:solidFill>
                  <a:ea typeface="宋体" panose="02010600030101010101" pitchFamily="2" charset="-122"/>
                </a:rPr>
                <a:t> to template function.</a:t>
              </a:r>
            </a:p>
          </p:txBody>
        </p:sp>
      </p:grpSp>
      <p:sp>
        <p:nvSpPr>
          <p:cNvPr id="2" name="灯片编号占位符 1">
            <a:extLst>
              <a:ext uri="{FF2B5EF4-FFF2-40B4-BE49-F238E27FC236}">
                <a16:creationId xmlns:a16="http://schemas.microsoft.com/office/drawing/2014/main" id="{5A692179-A11F-46B6-B927-1E80B1B11997}"/>
              </a:ext>
            </a:extLst>
          </p:cNvPr>
          <p:cNvSpPr>
            <a:spLocks noGrp="1"/>
          </p:cNvSpPr>
          <p:nvPr>
            <p:ph type="sldNum" sz="quarter" idx="12"/>
          </p:nvPr>
        </p:nvSpPr>
        <p:spPr/>
        <p:txBody>
          <a:bodyPr/>
          <a:lstStyle/>
          <a:p>
            <a:fld id="{838759A6-4310-42B8-8FEF-8113EE3D32AF}" type="slidenum">
              <a:rPr lang="zh-CN" altLang="en-US" smtClean="0"/>
              <a:t>48</a:t>
            </a:fld>
            <a:endParaRPr lang="zh-CN" altLang="en-US"/>
          </a:p>
        </p:txBody>
      </p:sp>
    </p:spTree>
    <p:extLst>
      <p:ext uri="{BB962C8B-B14F-4D97-AF65-F5344CB8AC3E}">
        <p14:creationId xmlns:p14="http://schemas.microsoft.com/office/powerpoint/2010/main" val="3841179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29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29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4">
            <a:extLst>
              <a:ext uri="{FF2B5EF4-FFF2-40B4-BE49-F238E27FC236}">
                <a16:creationId xmlns:a16="http://schemas.microsoft.com/office/drawing/2014/main" id="{2A817E11-7F18-432B-8426-7DC4DB49B931}"/>
              </a:ext>
            </a:extLst>
          </p:cNvPr>
          <p:cNvSpPr>
            <a:spLocks noGrp="1"/>
          </p:cNvSpPr>
          <p:nvPr>
            <p:ph type="sldNum" sz="quarter" idx="12"/>
          </p:nvPr>
        </p:nvSpPr>
        <p:spPr>
          <a:noFill/>
        </p:spPr>
        <p:txBody>
          <a:bodyPr/>
          <a:lstStyle>
            <a:lvl1pPr>
              <a:defRPr sz="1000">
                <a:solidFill>
                  <a:schemeClr val="tx1"/>
                </a:solidFill>
                <a:latin typeface="Verdana" panose="020B0604030504040204" pitchFamily="34" charset="0"/>
              </a:defRPr>
            </a:lvl1pPr>
            <a:lvl2pPr marL="742950" indent="-285750">
              <a:defRPr sz="1000">
                <a:solidFill>
                  <a:schemeClr val="tx1"/>
                </a:solidFill>
                <a:latin typeface="Verdana" panose="020B0604030504040204" pitchFamily="34" charset="0"/>
              </a:defRPr>
            </a:lvl2pPr>
            <a:lvl3pPr marL="1143000" indent="-228600">
              <a:defRPr sz="1000">
                <a:solidFill>
                  <a:schemeClr val="tx1"/>
                </a:solidFill>
                <a:latin typeface="Verdana" panose="020B0604030504040204" pitchFamily="34" charset="0"/>
              </a:defRPr>
            </a:lvl3pPr>
            <a:lvl4pPr marL="1600200" indent="-228600">
              <a:defRPr sz="1000">
                <a:solidFill>
                  <a:schemeClr val="tx1"/>
                </a:solidFill>
                <a:latin typeface="Verdana" panose="020B0604030504040204" pitchFamily="34" charset="0"/>
              </a:defRPr>
            </a:lvl4pPr>
            <a:lvl5pPr marL="2057400" indent="-228600">
              <a:defRPr sz="1000">
                <a:solidFill>
                  <a:schemeClr val="tx1"/>
                </a:solidFill>
                <a:latin typeface="Verdana" panose="020B0604030504040204" pitchFamily="34" charset="0"/>
              </a:defRPr>
            </a:lvl5pPr>
            <a:lvl6pPr marL="2514600" indent="-228600" algn="ctr" eaLnBrk="0" fontAlgn="base" hangingPunct="0">
              <a:spcBef>
                <a:spcPct val="0"/>
              </a:spcBef>
              <a:spcAft>
                <a:spcPct val="0"/>
              </a:spcAft>
              <a:defRPr sz="1000">
                <a:solidFill>
                  <a:schemeClr val="tx1"/>
                </a:solidFill>
                <a:latin typeface="Verdana" panose="020B0604030504040204" pitchFamily="34" charset="0"/>
              </a:defRPr>
            </a:lvl6pPr>
            <a:lvl7pPr marL="2971800" indent="-228600" algn="ctr" eaLnBrk="0" fontAlgn="base" hangingPunct="0">
              <a:spcBef>
                <a:spcPct val="0"/>
              </a:spcBef>
              <a:spcAft>
                <a:spcPct val="0"/>
              </a:spcAft>
              <a:defRPr sz="1000">
                <a:solidFill>
                  <a:schemeClr val="tx1"/>
                </a:solidFill>
                <a:latin typeface="Verdana" panose="020B0604030504040204" pitchFamily="34" charset="0"/>
              </a:defRPr>
            </a:lvl7pPr>
            <a:lvl8pPr marL="3429000" indent="-228600" algn="ctr" eaLnBrk="0" fontAlgn="base" hangingPunct="0">
              <a:spcBef>
                <a:spcPct val="0"/>
              </a:spcBef>
              <a:spcAft>
                <a:spcPct val="0"/>
              </a:spcAft>
              <a:defRPr sz="1000">
                <a:solidFill>
                  <a:schemeClr val="tx1"/>
                </a:solidFill>
                <a:latin typeface="Verdana" panose="020B0604030504040204" pitchFamily="34" charset="0"/>
              </a:defRPr>
            </a:lvl8pPr>
            <a:lvl9pPr marL="3886200" indent="-228600" algn="ctr" eaLnBrk="0" fontAlgn="base" hangingPunct="0">
              <a:spcBef>
                <a:spcPct val="0"/>
              </a:spcBef>
              <a:spcAft>
                <a:spcPct val="0"/>
              </a:spcAft>
              <a:defRPr sz="1000">
                <a:solidFill>
                  <a:schemeClr val="tx1"/>
                </a:solidFill>
                <a:latin typeface="Verdana" panose="020B0604030504040204" pitchFamily="34" charset="0"/>
              </a:defRPr>
            </a:lvl9pPr>
          </a:lstStyle>
          <a:p>
            <a:fld id="{8CAE674E-20AE-4786-9A61-4CCFFC0A8B58}" type="slidenum">
              <a:rPr lang="en-US" altLang="en-US" sz="1200">
                <a:solidFill>
                  <a:srgbClr val="000000"/>
                </a:solidFill>
                <a:latin typeface="Neo Sans Intel" pitchFamily="34" charset="0"/>
              </a:rPr>
              <a:pPr/>
              <a:t>49</a:t>
            </a:fld>
            <a:endParaRPr lang="en-US" altLang="en-US" sz="1200">
              <a:solidFill>
                <a:srgbClr val="000000"/>
              </a:solidFill>
              <a:latin typeface="Neo Sans Intel" pitchFamily="34" charset="0"/>
            </a:endParaRPr>
          </a:p>
        </p:txBody>
      </p:sp>
      <p:sp>
        <p:nvSpPr>
          <p:cNvPr id="28675" name="Rectangle 2">
            <a:extLst>
              <a:ext uri="{FF2B5EF4-FFF2-40B4-BE49-F238E27FC236}">
                <a16:creationId xmlns:a16="http://schemas.microsoft.com/office/drawing/2014/main" id="{CCF415B1-7D65-4C42-9E6E-88025038980C}"/>
              </a:ext>
            </a:extLst>
          </p:cNvPr>
          <p:cNvSpPr>
            <a:spLocks noGrp="1" noChangeArrowheads="1"/>
          </p:cNvSpPr>
          <p:nvPr>
            <p:ph type="title"/>
          </p:nvPr>
        </p:nvSpPr>
        <p:spPr/>
        <p:txBody>
          <a:bodyPr/>
          <a:lstStyle/>
          <a:p>
            <a:pPr eaLnBrk="1" hangingPunct="1"/>
            <a:r>
              <a:rPr lang="en-US" altLang="en-US" dirty="0"/>
              <a:t>Lambda</a:t>
            </a:r>
            <a:r>
              <a:rPr lang="zh-CN" altLang="en-US" dirty="0"/>
              <a:t>表达式</a:t>
            </a:r>
            <a:endParaRPr lang="en-US" altLang="en-US" dirty="0"/>
          </a:p>
        </p:txBody>
      </p:sp>
      <p:sp>
        <p:nvSpPr>
          <p:cNvPr id="730160" name="Text Box 48">
            <a:extLst>
              <a:ext uri="{FF2B5EF4-FFF2-40B4-BE49-F238E27FC236}">
                <a16:creationId xmlns:a16="http://schemas.microsoft.com/office/drawing/2014/main" id="{9038A154-55CE-4861-A4C2-E3A1C767A341}"/>
              </a:ext>
            </a:extLst>
          </p:cNvPr>
          <p:cNvSpPr txBox="1">
            <a:spLocks noChangeArrowheads="1"/>
          </p:cNvSpPr>
          <p:nvPr/>
        </p:nvSpPr>
        <p:spPr bwMode="auto">
          <a:xfrm>
            <a:off x="1041819" y="3976688"/>
            <a:ext cx="44160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000">
                <a:solidFill>
                  <a:schemeClr val="tx1"/>
                </a:solidFill>
                <a:latin typeface="Verdana" panose="020B0604030504040204" pitchFamily="34" charset="0"/>
              </a:defRPr>
            </a:lvl1pPr>
            <a:lvl2pPr marL="742950" indent="-285750">
              <a:defRPr sz="1000">
                <a:solidFill>
                  <a:schemeClr val="tx1"/>
                </a:solidFill>
                <a:latin typeface="Verdana" panose="020B0604030504040204" pitchFamily="34" charset="0"/>
              </a:defRPr>
            </a:lvl2pPr>
            <a:lvl3pPr marL="1143000" indent="-228600">
              <a:defRPr sz="1000">
                <a:solidFill>
                  <a:schemeClr val="tx1"/>
                </a:solidFill>
                <a:latin typeface="Verdana" panose="020B0604030504040204" pitchFamily="34" charset="0"/>
              </a:defRPr>
            </a:lvl3pPr>
            <a:lvl4pPr marL="1600200" indent="-228600">
              <a:defRPr sz="1000">
                <a:solidFill>
                  <a:schemeClr val="tx1"/>
                </a:solidFill>
                <a:latin typeface="Verdana" panose="020B0604030504040204" pitchFamily="34" charset="0"/>
              </a:defRPr>
            </a:lvl4pPr>
            <a:lvl5pPr marL="2057400" indent="-228600">
              <a:defRPr sz="1000">
                <a:solidFill>
                  <a:schemeClr val="tx1"/>
                </a:solidFill>
                <a:latin typeface="Verdana" panose="020B0604030504040204" pitchFamily="34" charset="0"/>
              </a:defRPr>
            </a:lvl5pPr>
            <a:lvl6pPr marL="2514600" indent="-228600" algn="ctr" eaLnBrk="0" fontAlgn="base" hangingPunct="0">
              <a:spcBef>
                <a:spcPct val="0"/>
              </a:spcBef>
              <a:spcAft>
                <a:spcPct val="0"/>
              </a:spcAft>
              <a:defRPr sz="1000">
                <a:solidFill>
                  <a:schemeClr val="tx1"/>
                </a:solidFill>
                <a:latin typeface="Verdana" panose="020B0604030504040204" pitchFamily="34" charset="0"/>
              </a:defRPr>
            </a:lvl6pPr>
            <a:lvl7pPr marL="2971800" indent="-228600" algn="ctr" eaLnBrk="0" fontAlgn="base" hangingPunct="0">
              <a:spcBef>
                <a:spcPct val="0"/>
              </a:spcBef>
              <a:spcAft>
                <a:spcPct val="0"/>
              </a:spcAft>
              <a:defRPr sz="1000">
                <a:solidFill>
                  <a:schemeClr val="tx1"/>
                </a:solidFill>
                <a:latin typeface="Verdana" panose="020B0604030504040204" pitchFamily="34" charset="0"/>
              </a:defRPr>
            </a:lvl7pPr>
            <a:lvl8pPr marL="3429000" indent="-228600" algn="ctr" eaLnBrk="0" fontAlgn="base" hangingPunct="0">
              <a:spcBef>
                <a:spcPct val="0"/>
              </a:spcBef>
              <a:spcAft>
                <a:spcPct val="0"/>
              </a:spcAft>
              <a:defRPr sz="1000">
                <a:solidFill>
                  <a:schemeClr val="tx1"/>
                </a:solidFill>
                <a:latin typeface="Verdana" panose="020B0604030504040204" pitchFamily="34" charset="0"/>
              </a:defRPr>
            </a:lvl8pPr>
            <a:lvl9pPr marL="3886200" indent="-228600" algn="ctr" eaLnBrk="0" fontAlgn="base" hangingPunct="0">
              <a:spcBef>
                <a:spcPct val="0"/>
              </a:spcBef>
              <a:spcAft>
                <a:spcPct val="0"/>
              </a:spcAft>
              <a:defRPr sz="1000">
                <a:solidFill>
                  <a:schemeClr val="tx1"/>
                </a:solidFill>
                <a:latin typeface="Verdana" panose="020B0604030504040204" pitchFamily="34" charset="0"/>
              </a:defRPr>
            </a:lvl9pPr>
          </a:lstStyle>
          <a:p>
            <a:pPr algn="l" eaLnBrk="1" hangingPunct="1">
              <a:spcBef>
                <a:spcPct val="60000"/>
              </a:spcBef>
            </a:pPr>
            <a:r>
              <a:rPr lang="en-US" altLang="en-US" sz="2400" dirty="0"/>
              <a:t>[&amp;](float x) {sum+=x;}</a:t>
            </a:r>
          </a:p>
        </p:txBody>
      </p:sp>
      <p:sp>
        <p:nvSpPr>
          <p:cNvPr id="730161" name="Text Box 49">
            <a:extLst>
              <a:ext uri="{FF2B5EF4-FFF2-40B4-BE49-F238E27FC236}">
                <a16:creationId xmlns:a16="http://schemas.microsoft.com/office/drawing/2014/main" id="{4C7A6374-104C-4D22-838C-53C70E11BFF3}"/>
              </a:ext>
            </a:extLst>
          </p:cNvPr>
          <p:cNvSpPr txBox="1">
            <a:spLocks noChangeArrowheads="1"/>
          </p:cNvSpPr>
          <p:nvPr/>
        </p:nvSpPr>
        <p:spPr bwMode="auto">
          <a:xfrm>
            <a:off x="1049314" y="4752975"/>
            <a:ext cx="36943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000">
                <a:solidFill>
                  <a:schemeClr val="tx1"/>
                </a:solidFill>
                <a:latin typeface="Verdana" panose="020B0604030504040204" pitchFamily="34" charset="0"/>
              </a:defRPr>
            </a:lvl1pPr>
            <a:lvl2pPr marL="742950" indent="-285750">
              <a:defRPr sz="1000">
                <a:solidFill>
                  <a:schemeClr val="tx1"/>
                </a:solidFill>
                <a:latin typeface="Verdana" panose="020B0604030504040204" pitchFamily="34" charset="0"/>
              </a:defRPr>
            </a:lvl2pPr>
            <a:lvl3pPr marL="1143000" indent="-228600">
              <a:defRPr sz="1000">
                <a:solidFill>
                  <a:schemeClr val="tx1"/>
                </a:solidFill>
                <a:latin typeface="Verdana" panose="020B0604030504040204" pitchFamily="34" charset="0"/>
              </a:defRPr>
            </a:lvl3pPr>
            <a:lvl4pPr marL="1600200" indent="-228600">
              <a:defRPr sz="1000">
                <a:solidFill>
                  <a:schemeClr val="tx1"/>
                </a:solidFill>
                <a:latin typeface="Verdana" panose="020B0604030504040204" pitchFamily="34" charset="0"/>
              </a:defRPr>
            </a:lvl4pPr>
            <a:lvl5pPr marL="2057400" indent="-228600">
              <a:defRPr sz="1000">
                <a:solidFill>
                  <a:schemeClr val="tx1"/>
                </a:solidFill>
                <a:latin typeface="Verdana" panose="020B0604030504040204" pitchFamily="34" charset="0"/>
              </a:defRPr>
            </a:lvl5pPr>
            <a:lvl6pPr marL="2514600" indent="-228600" algn="ctr" eaLnBrk="0" fontAlgn="base" hangingPunct="0">
              <a:spcBef>
                <a:spcPct val="0"/>
              </a:spcBef>
              <a:spcAft>
                <a:spcPct val="0"/>
              </a:spcAft>
              <a:defRPr sz="1000">
                <a:solidFill>
                  <a:schemeClr val="tx1"/>
                </a:solidFill>
                <a:latin typeface="Verdana" panose="020B0604030504040204" pitchFamily="34" charset="0"/>
              </a:defRPr>
            </a:lvl6pPr>
            <a:lvl7pPr marL="2971800" indent="-228600" algn="ctr" eaLnBrk="0" fontAlgn="base" hangingPunct="0">
              <a:spcBef>
                <a:spcPct val="0"/>
              </a:spcBef>
              <a:spcAft>
                <a:spcPct val="0"/>
              </a:spcAft>
              <a:defRPr sz="1000">
                <a:solidFill>
                  <a:schemeClr val="tx1"/>
                </a:solidFill>
                <a:latin typeface="Verdana" panose="020B0604030504040204" pitchFamily="34" charset="0"/>
              </a:defRPr>
            </a:lvl7pPr>
            <a:lvl8pPr marL="3429000" indent="-228600" algn="ctr" eaLnBrk="0" fontAlgn="base" hangingPunct="0">
              <a:spcBef>
                <a:spcPct val="0"/>
              </a:spcBef>
              <a:spcAft>
                <a:spcPct val="0"/>
              </a:spcAft>
              <a:defRPr sz="1000">
                <a:solidFill>
                  <a:schemeClr val="tx1"/>
                </a:solidFill>
                <a:latin typeface="Verdana" panose="020B0604030504040204" pitchFamily="34" charset="0"/>
              </a:defRPr>
            </a:lvl8pPr>
            <a:lvl9pPr marL="3886200" indent="-228600" algn="ctr" eaLnBrk="0" fontAlgn="base" hangingPunct="0">
              <a:spcBef>
                <a:spcPct val="0"/>
              </a:spcBef>
              <a:spcAft>
                <a:spcPct val="0"/>
              </a:spcAft>
              <a:defRPr sz="1000">
                <a:solidFill>
                  <a:schemeClr val="tx1"/>
                </a:solidFill>
                <a:latin typeface="Verdana" panose="020B0604030504040204" pitchFamily="34" charset="0"/>
              </a:defRPr>
            </a:lvl9pPr>
          </a:lstStyle>
          <a:p>
            <a:pPr algn="l" eaLnBrk="1" hangingPunct="1">
              <a:spcBef>
                <a:spcPct val="60000"/>
              </a:spcBef>
            </a:pPr>
            <a:r>
              <a:rPr lang="en-US" altLang="en-US" sz="2400" dirty="0"/>
              <a:t>[&amp;]{return *p++;}</a:t>
            </a:r>
          </a:p>
        </p:txBody>
      </p:sp>
      <p:sp>
        <p:nvSpPr>
          <p:cNvPr id="730162" name="Text Box 50">
            <a:extLst>
              <a:ext uri="{FF2B5EF4-FFF2-40B4-BE49-F238E27FC236}">
                <a16:creationId xmlns:a16="http://schemas.microsoft.com/office/drawing/2014/main" id="{9C83B893-256C-4086-8AA5-99666DF9CBD5}"/>
              </a:ext>
            </a:extLst>
          </p:cNvPr>
          <p:cNvSpPr txBox="1">
            <a:spLocks noChangeArrowheads="1"/>
          </p:cNvSpPr>
          <p:nvPr/>
        </p:nvSpPr>
        <p:spPr bwMode="auto">
          <a:xfrm>
            <a:off x="1079294" y="5530850"/>
            <a:ext cx="46992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000">
                <a:solidFill>
                  <a:schemeClr val="tx1"/>
                </a:solidFill>
                <a:latin typeface="Verdana" panose="020B0604030504040204" pitchFamily="34" charset="0"/>
              </a:defRPr>
            </a:lvl1pPr>
            <a:lvl2pPr marL="742950" indent="-285750">
              <a:defRPr sz="1000">
                <a:solidFill>
                  <a:schemeClr val="tx1"/>
                </a:solidFill>
                <a:latin typeface="Verdana" panose="020B0604030504040204" pitchFamily="34" charset="0"/>
              </a:defRPr>
            </a:lvl2pPr>
            <a:lvl3pPr marL="1143000" indent="-228600">
              <a:defRPr sz="1000">
                <a:solidFill>
                  <a:schemeClr val="tx1"/>
                </a:solidFill>
                <a:latin typeface="Verdana" panose="020B0604030504040204" pitchFamily="34" charset="0"/>
              </a:defRPr>
            </a:lvl3pPr>
            <a:lvl4pPr marL="1600200" indent="-228600">
              <a:defRPr sz="1000">
                <a:solidFill>
                  <a:schemeClr val="tx1"/>
                </a:solidFill>
                <a:latin typeface="Verdana" panose="020B0604030504040204" pitchFamily="34" charset="0"/>
              </a:defRPr>
            </a:lvl4pPr>
            <a:lvl5pPr marL="2057400" indent="-228600">
              <a:defRPr sz="1000">
                <a:solidFill>
                  <a:schemeClr val="tx1"/>
                </a:solidFill>
                <a:latin typeface="Verdana" panose="020B0604030504040204" pitchFamily="34" charset="0"/>
              </a:defRPr>
            </a:lvl5pPr>
            <a:lvl6pPr marL="2514600" indent="-228600" algn="ctr" eaLnBrk="0" fontAlgn="base" hangingPunct="0">
              <a:spcBef>
                <a:spcPct val="0"/>
              </a:spcBef>
              <a:spcAft>
                <a:spcPct val="0"/>
              </a:spcAft>
              <a:defRPr sz="1000">
                <a:solidFill>
                  <a:schemeClr val="tx1"/>
                </a:solidFill>
                <a:latin typeface="Verdana" panose="020B0604030504040204" pitchFamily="34" charset="0"/>
              </a:defRPr>
            </a:lvl6pPr>
            <a:lvl7pPr marL="2971800" indent="-228600" algn="ctr" eaLnBrk="0" fontAlgn="base" hangingPunct="0">
              <a:spcBef>
                <a:spcPct val="0"/>
              </a:spcBef>
              <a:spcAft>
                <a:spcPct val="0"/>
              </a:spcAft>
              <a:defRPr sz="1000">
                <a:solidFill>
                  <a:schemeClr val="tx1"/>
                </a:solidFill>
                <a:latin typeface="Verdana" panose="020B0604030504040204" pitchFamily="34" charset="0"/>
              </a:defRPr>
            </a:lvl7pPr>
            <a:lvl8pPr marL="3429000" indent="-228600" algn="ctr" eaLnBrk="0" fontAlgn="base" hangingPunct="0">
              <a:spcBef>
                <a:spcPct val="0"/>
              </a:spcBef>
              <a:spcAft>
                <a:spcPct val="0"/>
              </a:spcAft>
              <a:defRPr sz="1000">
                <a:solidFill>
                  <a:schemeClr val="tx1"/>
                </a:solidFill>
                <a:latin typeface="Verdana" panose="020B0604030504040204" pitchFamily="34" charset="0"/>
              </a:defRPr>
            </a:lvl8pPr>
            <a:lvl9pPr marL="3886200" indent="-228600" algn="ctr" eaLnBrk="0" fontAlgn="base" hangingPunct="0">
              <a:spcBef>
                <a:spcPct val="0"/>
              </a:spcBef>
              <a:spcAft>
                <a:spcPct val="0"/>
              </a:spcAft>
              <a:defRPr sz="1000">
                <a:solidFill>
                  <a:schemeClr val="tx1"/>
                </a:solidFill>
                <a:latin typeface="Verdana" panose="020B0604030504040204" pitchFamily="34" charset="0"/>
              </a:defRPr>
            </a:lvl9pPr>
          </a:lstStyle>
          <a:p>
            <a:pPr algn="l" eaLnBrk="1" hangingPunct="1">
              <a:spcBef>
                <a:spcPct val="60000"/>
              </a:spcBef>
            </a:pPr>
            <a:r>
              <a:rPr lang="en-US" altLang="en-US" sz="2400" dirty="0"/>
              <a:t>[=](float x) {return a*</a:t>
            </a:r>
            <a:r>
              <a:rPr lang="en-US" altLang="en-US" sz="2400" dirty="0" err="1"/>
              <a:t>x+b</a:t>
            </a:r>
            <a:r>
              <a:rPr lang="en-US" altLang="en-US" sz="2400" dirty="0"/>
              <a:t>;}</a:t>
            </a:r>
          </a:p>
        </p:txBody>
      </p:sp>
      <p:sp>
        <p:nvSpPr>
          <p:cNvPr id="730163" name="Rectangle 51">
            <a:extLst>
              <a:ext uri="{FF2B5EF4-FFF2-40B4-BE49-F238E27FC236}">
                <a16:creationId xmlns:a16="http://schemas.microsoft.com/office/drawing/2014/main" id="{8F2252C3-EB13-4EE5-ACE0-1164B9D5BB0B}"/>
              </a:ext>
            </a:extLst>
          </p:cNvPr>
          <p:cNvSpPr>
            <a:spLocks noChangeArrowheads="1"/>
          </p:cNvSpPr>
          <p:nvPr/>
        </p:nvSpPr>
        <p:spPr bwMode="auto">
          <a:xfrm>
            <a:off x="6737350" y="3975100"/>
            <a:ext cx="30390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000">
                <a:solidFill>
                  <a:schemeClr val="tx1"/>
                </a:solidFill>
                <a:latin typeface="Verdana" panose="020B0604030504040204" pitchFamily="34" charset="0"/>
              </a:defRPr>
            </a:lvl1pPr>
            <a:lvl2pPr marL="742950" indent="-285750">
              <a:defRPr sz="1000">
                <a:solidFill>
                  <a:schemeClr val="tx1"/>
                </a:solidFill>
                <a:latin typeface="Verdana" panose="020B0604030504040204" pitchFamily="34" charset="0"/>
              </a:defRPr>
            </a:lvl2pPr>
            <a:lvl3pPr marL="1143000" indent="-228600">
              <a:defRPr sz="1000">
                <a:solidFill>
                  <a:schemeClr val="tx1"/>
                </a:solidFill>
                <a:latin typeface="Verdana" panose="020B0604030504040204" pitchFamily="34" charset="0"/>
              </a:defRPr>
            </a:lvl3pPr>
            <a:lvl4pPr marL="1600200" indent="-228600">
              <a:defRPr sz="1000">
                <a:solidFill>
                  <a:schemeClr val="tx1"/>
                </a:solidFill>
                <a:latin typeface="Verdana" panose="020B0604030504040204" pitchFamily="34" charset="0"/>
              </a:defRPr>
            </a:lvl4pPr>
            <a:lvl5pPr marL="2057400" indent="-228600">
              <a:defRPr sz="1000">
                <a:solidFill>
                  <a:schemeClr val="tx1"/>
                </a:solidFill>
                <a:latin typeface="Verdana" panose="020B0604030504040204" pitchFamily="34" charset="0"/>
              </a:defRPr>
            </a:lvl5pPr>
            <a:lvl6pPr marL="2514600" indent="-228600" algn="ctr" eaLnBrk="0" fontAlgn="base" hangingPunct="0">
              <a:spcBef>
                <a:spcPct val="0"/>
              </a:spcBef>
              <a:spcAft>
                <a:spcPct val="0"/>
              </a:spcAft>
              <a:defRPr sz="1000">
                <a:solidFill>
                  <a:schemeClr val="tx1"/>
                </a:solidFill>
                <a:latin typeface="Verdana" panose="020B0604030504040204" pitchFamily="34" charset="0"/>
              </a:defRPr>
            </a:lvl6pPr>
            <a:lvl7pPr marL="2971800" indent="-228600" algn="ctr" eaLnBrk="0" fontAlgn="base" hangingPunct="0">
              <a:spcBef>
                <a:spcPct val="0"/>
              </a:spcBef>
              <a:spcAft>
                <a:spcPct val="0"/>
              </a:spcAft>
              <a:defRPr sz="1000">
                <a:solidFill>
                  <a:schemeClr val="tx1"/>
                </a:solidFill>
                <a:latin typeface="Verdana" panose="020B0604030504040204" pitchFamily="34" charset="0"/>
              </a:defRPr>
            </a:lvl7pPr>
            <a:lvl8pPr marL="3429000" indent="-228600" algn="ctr" eaLnBrk="0" fontAlgn="base" hangingPunct="0">
              <a:spcBef>
                <a:spcPct val="0"/>
              </a:spcBef>
              <a:spcAft>
                <a:spcPct val="0"/>
              </a:spcAft>
              <a:defRPr sz="1000">
                <a:solidFill>
                  <a:schemeClr val="tx1"/>
                </a:solidFill>
                <a:latin typeface="Verdana" panose="020B0604030504040204" pitchFamily="34" charset="0"/>
              </a:defRPr>
            </a:lvl8pPr>
            <a:lvl9pPr marL="3886200" indent="-228600" algn="ctr" eaLnBrk="0" fontAlgn="base" hangingPunct="0">
              <a:spcBef>
                <a:spcPct val="0"/>
              </a:spcBef>
              <a:spcAft>
                <a:spcPct val="0"/>
              </a:spcAft>
              <a:defRPr sz="1000">
                <a:solidFill>
                  <a:schemeClr val="tx1"/>
                </a:solidFill>
                <a:latin typeface="Verdana" panose="020B0604030504040204" pitchFamily="34" charset="0"/>
              </a:defRPr>
            </a:lvl9pPr>
          </a:lstStyle>
          <a:p>
            <a:r>
              <a:rPr lang="en-US" altLang="en-US" sz="2400" dirty="0"/>
              <a:t>[]{return rand();}</a:t>
            </a:r>
          </a:p>
        </p:txBody>
      </p:sp>
      <p:sp>
        <p:nvSpPr>
          <p:cNvPr id="730164" name="Rectangle 52">
            <a:extLst>
              <a:ext uri="{FF2B5EF4-FFF2-40B4-BE49-F238E27FC236}">
                <a16:creationId xmlns:a16="http://schemas.microsoft.com/office/drawing/2014/main" id="{65CFEBC6-D4DA-4F21-B731-C9D009924964}"/>
              </a:ext>
            </a:extLst>
          </p:cNvPr>
          <p:cNvSpPr>
            <a:spLocks noChangeArrowheads="1"/>
          </p:cNvSpPr>
          <p:nvPr/>
        </p:nvSpPr>
        <p:spPr bwMode="auto">
          <a:xfrm>
            <a:off x="6737351" y="4708526"/>
            <a:ext cx="430598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000">
                <a:solidFill>
                  <a:schemeClr val="tx1"/>
                </a:solidFill>
                <a:latin typeface="Verdana" panose="020B0604030504040204" pitchFamily="34" charset="0"/>
              </a:defRPr>
            </a:lvl1pPr>
            <a:lvl2pPr marL="742950" indent="-285750">
              <a:defRPr sz="1000">
                <a:solidFill>
                  <a:schemeClr val="tx1"/>
                </a:solidFill>
                <a:latin typeface="Verdana" panose="020B0604030504040204" pitchFamily="34" charset="0"/>
              </a:defRPr>
            </a:lvl2pPr>
            <a:lvl3pPr marL="1143000" indent="-228600">
              <a:defRPr sz="1000">
                <a:solidFill>
                  <a:schemeClr val="tx1"/>
                </a:solidFill>
                <a:latin typeface="Verdana" panose="020B0604030504040204" pitchFamily="34" charset="0"/>
              </a:defRPr>
            </a:lvl3pPr>
            <a:lvl4pPr marL="1600200" indent="-228600">
              <a:defRPr sz="1000">
                <a:solidFill>
                  <a:schemeClr val="tx1"/>
                </a:solidFill>
                <a:latin typeface="Verdana" panose="020B0604030504040204" pitchFamily="34" charset="0"/>
              </a:defRPr>
            </a:lvl4pPr>
            <a:lvl5pPr marL="2057400" indent="-228600">
              <a:defRPr sz="1000">
                <a:solidFill>
                  <a:schemeClr val="tx1"/>
                </a:solidFill>
                <a:latin typeface="Verdana" panose="020B0604030504040204" pitchFamily="34" charset="0"/>
              </a:defRPr>
            </a:lvl5pPr>
            <a:lvl6pPr marL="2514600" indent="-228600" algn="ctr" eaLnBrk="0" fontAlgn="base" hangingPunct="0">
              <a:spcBef>
                <a:spcPct val="0"/>
              </a:spcBef>
              <a:spcAft>
                <a:spcPct val="0"/>
              </a:spcAft>
              <a:defRPr sz="1000">
                <a:solidFill>
                  <a:schemeClr val="tx1"/>
                </a:solidFill>
                <a:latin typeface="Verdana" panose="020B0604030504040204" pitchFamily="34" charset="0"/>
              </a:defRPr>
            </a:lvl6pPr>
            <a:lvl7pPr marL="2971800" indent="-228600" algn="ctr" eaLnBrk="0" fontAlgn="base" hangingPunct="0">
              <a:spcBef>
                <a:spcPct val="0"/>
              </a:spcBef>
              <a:spcAft>
                <a:spcPct val="0"/>
              </a:spcAft>
              <a:defRPr sz="1000">
                <a:solidFill>
                  <a:schemeClr val="tx1"/>
                </a:solidFill>
                <a:latin typeface="Verdana" panose="020B0604030504040204" pitchFamily="34" charset="0"/>
              </a:defRPr>
            </a:lvl7pPr>
            <a:lvl8pPr marL="3429000" indent="-228600" algn="ctr" eaLnBrk="0" fontAlgn="base" hangingPunct="0">
              <a:spcBef>
                <a:spcPct val="0"/>
              </a:spcBef>
              <a:spcAft>
                <a:spcPct val="0"/>
              </a:spcAft>
              <a:defRPr sz="1000">
                <a:solidFill>
                  <a:schemeClr val="tx1"/>
                </a:solidFill>
                <a:latin typeface="Verdana" panose="020B0604030504040204" pitchFamily="34" charset="0"/>
              </a:defRPr>
            </a:lvl8pPr>
            <a:lvl9pPr marL="3886200" indent="-228600" algn="ctr" eaLnBrk="0" fontAlgn="base" hangingPunct="0">
              <a:spcBef>
                <a:spcPct val="0"/>
              </a:spcBef>
              <a:spcAft>
                <a:spcPct val="0"/>
              </a:spcAft>
              <a:defRPr sz="1000">
                <a:solidFill>
                  <a:schemeClr val="tx1"/>
                </a:solidFill>
                <a:latin typeface="Verdana" panose="020B0604030504040204" pitchFamily="34" charset="0"/>
              </a:defRPr>
            </a:lvl9pPr>
          </a:lstStyle>
          <a:p>
            <a:pPr algn="l" eaLnBrk="1" hangingPunct="1"/>
            <a:r>
              <a:rPr lang="en-US" altLang="en-US" sz="2400" dirty="0"/>
              <a:t>[](float x, float y)-&gt;float {</a:t>
            </a:r>
          </a:p>
          <a:p>
            <a:pPr algn="l" eaLnBrk="1" hangingPunct="1"/>
            <a:r>
              <a:rPr lang="en-US" altLang="en-US" sz="2400" dirty="0"/>
              <a:t>    if(x&lt;y) return x; </a:t>
            </a:r>
          </a:p>
          <a:p>
            <a:pPr algn="l" eaLnBrk="1" hangingPunct="1"/>
            <a:r>
              <a:rPr lang="en-US" altLang="en-US" sz="2400" dirty="0"/>
              <a:t>    else return y;</a:t>
            </a:r>
          </a:p>
          <a:p>
            <a:pPr algn="l" eaLnBrk="1" hangingPunct="1"/>
            <a:r>
              <a:rPr lang="en-US" altLang="en-US" sz="2400" dirty="0"/>
              <a:t>}</a:t>
            </a:r>
          </a:p>
        </p:txBody>
      </p:sp>
      <p:sp>
        <p:nvSpPr>
          <p:cNvPr id="23" name="Rectangle 3">
            <a:extLst>
              <a:ext uri="{FF2B5EF4-FFF2-40B4-BE49-F238E27FC236}">
                <a16:creationId xmlns:a16="http://schemas.microsoft.com/office/drawing/2014/main" id="{7FC93623-9EB0-497D-B0A3-E6D33673BB5A}"/>
              </a:ext>
            </a:extLst>
          </p:cNvPr>
          <p:cNvSpPr txBox="1">
            <a:spLocks noChangeArrowheads="1"/>
          </p:cNvSpPr>
          <p:nvPr/>
        </p:nvSpPr>
        <p:spPr>
          <a:xfrm>
            <a:off x="1041819" y="1466821"/>
            <a:ext cx="9293901" cy="685800"/>
          </a:xfrm>
          <a:prstGeom prst="rect">
            <a:avLst/>
          </a:prstGeom>
        </p:spPr>
        <p:txBody>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buNone/>
            </a:pPr>
            <a:r>
              <a:rPr lang="en-US" altLang="en-US" sz="2400" dirty="0"/>
              <a:t>  [</a:t>
            </a:r>
            <a:r>
              <a:rPr lang="en-US" altLang="en-US" sz="2400" i="1" dirty="0" err="1"/>
              <a:t>capture_mode</a:t>
            </a:r>
            <a:r>
              <a:rPr lang="en-US" altLang="en-US" sz="2400" dirty="0"/>
              <a:t>]        (</a:t>
            </a:r>
            <a:r>
              <a:rPr lang="en-US" altLang="en-US" sz="2400" i="1" dirty="0" err="1"/>
              <a:t>formal_parameters</a:t>
            </a:r>
            <a:r>
              <a:rPr lang="en-US" altLang="en-US" sz="2400" dirty="0"/>
              <a:t>)  -&gt;   </a:t>
            </a:r>
            <a:r>
              <a:rPr lang="en-US" altLang="en-US" sz="2400" i="1" dirty="0" err="1"/>
              <a:t>return_type</a:t>
            </a:r>
            <a:r>
              <a:rPr lang="en-US" altLang="en-US" sz="2400" i="1" dirty="0"/>
              <a:t>         </a:t>
            </a:r>
            <a:r>
              <a:rPr lang="en-US" altLang="en-US" sz="2400" dirty="0"/>
              <a:t>{</a:t>
            </a:r>
            <a:r>
              <a:rPr lang="en-US" altLang="en-US" sz="2400" i="1" dirty="0"/>
              <a:t>body</a:t>
            </a:r>
            <a:r>
              <a:rPr lang="en-US" altLang="en-US" sz="2400" dirty="0"/>
              <a:t>}</a:t>
            </a:r>
          </a:p>
        </p:txBody>
      </p:sp>
      <p:grpSp>
        <p:nvGrpSpPr>
          <p:cNvPr id="24" name="Group 58">
            <a:extLst>
              <a:ext uri="{FF2B5EF4-FFF2-40B4-BE49-F238E27FC236}">
                <a16:creationId xmlns:a16="http://schemas.microsoft.com/office/drawing/2014/main" id="{A9445002-B94C-4A49-8B8E-4F1EE57A4A45}"/>
              </a:ext>
            </a:extLst>
          </p:cNvPr>
          <p:cNvGrpSpPr>
            <a:grpSpLocks/>
          </p:cNvGrpSpPr>
          <p:nvPr/>
        </p:nvGrpSpPr>
        <p:grpSpPr bwMode="auto">
          <a:xfrm>
            <a:off x="3843362" y="1974850"/>
            <a:ext cx="2559050" cy="1322387"/>
            <a:chOff x="1729" y="979"/>
            <a:chExt cx="1612" cy="833"/>
          </a:xfrm>
        </p:grpSpPr>
        <p:sp>
          <p:nvSpPr>
            <p:cNvPr id="25" name="AutoShape 5">
              <a:extLst>
                <a:ext uri="{FF2B5EF4-FFF2-40B4-BE49-F238E27FC236}">
                  <a16:creationId xmlns:a16="http://schemas.microsoft.com/office/drawing/2014/main" id="{6F5B44E2-7AD0-48C5-8EB7-B3E058DAE815}"/>
                </a:ext>
              </a:extLst>
            </p:cNvPr>
            <p:cNvSpPr>
              <a:spLocks/>
            </p:cNvSpPr>
            <p:nvPr/>
          </p:nvSpPr>
          <p:spPr bwMode="auto">
            <a:xfrm rot="16200000">
              <a:off x="2469" y="308"/>
              <a:ext cx="173" cy="1516"/>
            </a:xfrm>
            <a:prstGeom prst="leftBrace">
              <a:avLst>
                <a:gd name="adj1" fmla="val 73025"/>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Verdana" panose="020B0604030504040204" pitchFamily="34" charset="0"/>
                </a:defRPr>
              </a:lvl1pPr>
              <a:lvl2pPr marL="742950" indent="-285750">
                <a:defRPr sz="1000">
                  <a:solidFill>
                    <a:schemeClr val="tx1"/>
                  </a:solidFill>
                  <a:latin typeface="Verdana" panose="020B0604030504040204" pitchFamily="34" charset="0"/>
                </a:defRPr>
              </a:lvl2pPr>
              <a:lvl3pPr marL="1143000" indent="-228600">
                <a:defRPr sz="1000">
                  <a:solidFill>
                    <a:schemeClr val="tx1"/>
                  </a:solidFill>
                  <a:latin typeface="Verdana" panose="020B0604030504040204" pitchFamily="34" charset="0"/>
                </a:defRPr>
              </a:lvl3pPr>
              <a:lvl4pPr marL="1600200" indent="-228600">
                <a:defRPr sz="1000">
                  <a:solidFill>
                    <a:schemeClr val="tx1"/>
                  </a:solidFill>
                  <a:latin typeface="Verdana" panose="020B0604030504040204" pitchFamily="34" charset="0"/>
                </a:defRPr>
              </a:lvl4pPr>
              <a:lvl5pPr marL="2057400" indent="-228600">
                <a:defRPr sz="1000">
                  <a:solidFill>
                    <a:schemeClr val="tx1"/>
                  </a:solidFill>
                  <a:latin typeface="Verdana" panose="020B0604030504040204" pitchFamily="34" charset="0"/>
                </a:defRPr>
              </a:lvl5pPr>
              <a:lvl6pPr marL="2514600" indent="-228600" algn="ctr" eaLnBrk="0" fontAlgn="base" hangingPunct="0">
                <a:spcBef>
                  <a:spcPct val="0"/>
                </a:spcBef>
                <a:spcAft>
                  <a:spcPct val="0"/>
                </a:spcAft>
                <a:defRPr sz="1000">
                  <a:solidFill>
                    <a:schemeClr val="tx1"/>
                  </a:solidFill>
                  <a:latin typeface="Verdana" panose="020B0604030504040204" pitchFamily="34" charset="0"/>
                </a:defRPr>
              </a:lvl6pPr>
              <a:lvl7pPr marL="2971800" indent="-228600" algn="ctr" eaLnBrk="0" fontAlgn="base" hangingPunct="0">
                <a:spcBef>
                  <a:spcPct val="0"/>
                </a:spcBef>
                <a:spcAft>
                  <a:spcPct val="0"/>
                </a:spcAft>
                <a:defRPr sz="1000">
                  <a:solidFill>
                    <a:schemeClr val="tx1"/>
                  </a:solidFill>
                  <a:latin typeface="Verdana" panose="020B0604030504040204" pitchFamily="34" charset="0"/>
                </a:defRPr>
              </a:lvl7pPr>
              <a:lvl8pPr marL="3429000" indent="-228600" algn="ctr" eaLnBrk="0" fontAlgn="base" hangingPunct="0">
                <a:spcBef>
                  <a:spcPct val="0"/>
                </a:spcBef>
                <a:spcAft>
                  <a:spcPct val="0"/>
                </a:spcAft>
                <a:defRPr sz="1000">
                  <a:solidFill>
                    <a:schemeClr val="tx1"/>
                  </a:solidFill>
                  <a:latin typeface="Verdana" panose="020B0604030504040204" pitchFamily="34" charset="0"/>
                </a:defRPr>
              </a:lvl8pPr>
              <a:lvl9pPr marL="3886200" indent="-228600" algn="ctr" eaLnBrk="0" fontAlgn="base" hangingPunct="0">
                <a:spcBef>
                  <a:spcPct val="0"/>
                </a:spcBef>
                <a:spcAft>
                  <a:spcPct val="0"/>
                </a:spcAft>
                <a:defRPr sz="1000">
                  <a:solidFill>
                    <a:schemeClr val="tx1"/>
                  </a:solidFill>
                  <a:latin typeface="Verdana" panose="020B0604030504040204" pitchFamily="34" charset="0"/>
                </a:defRPr>
              </a:lvl9pPr>
            </a:lstStyle>
            <a:p>
              <a:endParaRPr lang="zh-CN" altLang="zh-CN" dirty="0"/>
            </a:p>
          </p:txBody>
        </p:sp>
        <p:sp>
          <p:nvSpPr>
            <p:cNvPr id="26" name="AutoShape 10">
              <a:extLst>
                <a:ext uri="{FF2B5EF4-FFF2-40B4-BE49-F238E27FC236}">
                  <a16:creationId xmlns:a16="http://schemas.microsoft.com/office/drawing/2014/main" id="{8B6BCE93-E2F5-4193-A0CD-A9FC987FF560}"/>
                </a:ext>
              </a:extLst>
            </p:cNvPr>
            <p:cNvSpPr>
              <a:spLocks noChangeArrowheads="1"/>
            </p:cNvSpPr>
            <p:nvPr/>
          </p:nvSpPr>
          <p:spPr bwMode="auto">
            <a:xfrm>
              <a:off x="1729" y="1295"/>
              <a:ext cx="1612" cy="517"/>
            </a:xfrm>
            <a:prstGeom prst="roundRect">
              <a:avLst>
                <a:gd name="adj" fmla="val 16667"/>
              </a:avLst>
            </a:prstGeom>
            <a:solidFill>
              <a:srgbClr val="00FFFF"/>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000">
                  <a:solidFill>
                    <a:schemeClr val="tx1"/>
                  </a:solidFill>
                  <a:latin typeface="Verdana" panose="020B0604030504040204" pitchFamily="34" charset="0"/>
                </a:defRPr>
              </a:lvl1pPr>
              <a:lvl2pPr marL="742950" indent="-285750">
                <a:defRPr sz="1000">
                  <a:solidFill>
                    <a:schemeClr val="tx1"/>
                  </a:solidFill>
                  <a:latin typeface="Verdana" panose="020B0604030504040204" pitchFamily="34" charset="0"/>
                </a:defRPr>
              </a:lvl2pPr>
              <a:lvl3pPr marL="1143000" indent="-228600">
                <a:defRPr sz="1000">
                  <a:solidFill>
                    <a:schemeClr val="tx1"/>
                  </a:solidFill>
                  <a:latin typeface="Verdana" panose="020B0604030504040204" pitchFamily="34" charset="0"/>
                </a:defRPr>
              </a:lvl3pPr>
              <a:lvl4pPr marL="1600200" indent="-228600">
                <a:defRPr sz="1000">
                  <a:solidFill>
                    <a:schemeClr val="tx1"/>
                  </a:solidFill>
                  <a:latin typeface="Verdana" panose="020B0604030504040204" pitchFamily="34" charset="0"/>
                </a:defRPr>
              </a:lvl4pPr>
              <a:lvl5pPr marL="2057400" indent="-228600">
                <a:defRPr sz="1000">
                  <a:solidFill>
                    <a:schemeClr val="tx1"/>
                  </a:solidFill>
                  <a:latin typeface="Verdana" panose="020B0604030504040204" pitchFamily="34" charset="0"/>
                </a:defRPr>
              </a:lvl5pPr>
              <a:lvl6pPr marL="2514600" indent="-228600" algn="ctr" eaLnBrk="0" fontAlgn="base" hangingPunct="0">
                <a:spcBef>
                  <a:spcPct val="0"/>
                </a:spcBef>
                <a:spcAft>
                  <a:spcPct val="0"/>
                </a:spcAft>
                <a:defRPr sz="1000">
                  <a:solidFill>
                    <a:schemeClr val="tx1"/>
                  </a:solidFill>
                  <a:latin typeface="Verdana" panose="020B0604030504040204" pitchFamily="34" charset="0"/>
                </a:defRPr>
              </a:lvl6pPr>
              <a:lvl7pPr marL="2971800" indent="-228600" algn="ctr" eaLnBrk="0" fontAlgn="base" hangingPunct="0">
                <a:spcBef>
                  <a:spcPct val="0"/>
                </a:spcBef>
                <a:spcAft>
                  <a:spcPct val="0"/>
                </a:spcAft>
                <a:defRPr sz="1000">
                  <a:solidFill>
                    <a:schemeClr val="tx1"/>
                  </a:solidFill>
                  <a:latin typeface="Verdana" panose="020B0604030504040204" pitchFamily="34" charset="0"/>
                </a:defRPr>
              </a:lvl7pPr>
              <a:lvl8pPr marL="3429000" indent="-228600" algn="ctr" eaLnBrk="0" fontAlgn="base" hangingPunct="0">
                <a:spcBef>
                  <a:spcPct val="0"/>
                </a:spcBef>
                <a:spcAft>
                  <a:spcPct val="0"/>
                </a:spcAft>
                <a:defRPr sz="1000">
                  <a:solidFill>
                    <a:schemeClr val="tx1"/>
                  </a:solidFill>
                  <a:latin typeface="Verdana" panose="020B0604030504040204" pitchFamily="34" charset="0"/>
                </a:defRPr>
              </a:lvl8pPr>
              <a:lvl9pPr marL="3886200" indent="-228600" algn="ctr" eaLnBrk="0" fontAlgn="base" hangingPunct="0">
                <a:spcBef>
                  <a:spcPct val="0"/>
                </a:spcBef>
                <a:spcAft>
                  <a:spcPct val="0"/>
                </a:spcAft>
                <a:defRPr sz="1000">
                  <a:solidFill>
                    <a:schemeClr val="tx1"/>
                  </a:solidFill>
                  <a:latin typeface="Verdana" panose="020B0604030504040204" pitchFamily="34" charset="0"/>
                </a:defRPr>
              </a:lvl9pPr>
            </a:lstStyle>
            <a:p>
              <a:pPr algn="l"/>
              <a:r>
                <a:rPr lang="en-US" altLang="en-US" sz="1600">
                  <a:solidFill>
                    <a:srgbClr val="000000"/>
                  </a:solidFill>
                </a:rPr>
                <a:t>Can omit if there are no parameters </a:t>
              </a:r>
              <a:r>
                <a:rPr lang="en-US" altLang="en-US" sz="1600" i="1">
                  <a:solidFill>
                    <a:srgbClr val="000000"/>
                  </a:solidFill>
                </a:rPr>
                <a:t>and</a:t>
              </a:r>
              <a:r>
                <a:rPr lang="en-US" altLang="en-US" sz="1600">
                  <a:solidFill>
                    <a:srgbClr val="000000"/>
                  </a:solidFill>
                </a:rPr>
                <a:t> return type is implicit.</a:t>
              </a:r>
            </a:p>
          </p:txBody>
        </p:sp>
      </p:grpSp>
      <p:grpSp>
        <p:nvGrpSpPr>
          <p:cNvPr id="27" name="Group 59">
            <a:extLst>
              <a:ext uri="{FF2B5EF4-FFF2-40B4-BE49-F238E27FC236}">
                <a16:creationId xmlns:a16="http://schemas.microsoft.com/office/drawing/2014/main" id="{8D2D4746-9479-4034-8B70-CFF76432AB81}"/>
              </a:ext>
            </a:extLst>
          </p:cNvPr>
          <p:cNvGrpSpPr>
            <a:grpSpLocks/>
          </p:cNvGrpSpPr>
          <p:nvPr/>
        </p:nvGrpSpPr>
        <p:grpSpPr bwMode="auto">
          <a:xfrm>
            <a:off x="6777511" y="1958893"/>
            <a:ext cx="2376488" cy="1325562"/>
            <a:chOff x="3457" y="979"/>
            <a:chExt cx="1497" cy="835"/>
          </a:xfrm>
        </p:grpSpPr>
        <p:sp>
          <p:nvSpPr>
            <p:cNvPr id="28" name="AutoShape 6">
              <a:extLst>
                <a:ext uri="{FF2B5EF4-FFF2-40B4-BE49-F238E27FC236}">
                  <a16:creationId xmlns:a16="http://schemas.microsoft.com/office/drawing/2014/main" id="{5DD726FE-2D0B-4AA7-9CE9-2C5442F87181}"/>
                </a:ext>
              </a:extLst>
            </p:cNvPr>
            <p:cNvSpPr>
              <a:spLocks/>
            </p:cNvSpPr>
            <p:nvPr/>
          </p:nvSpPr>
          <p:spPr bwMode="auto">
            <a:xfrm rot="16200000">
              <a:off x="4094" y="519"/>
              <a:ext cx="173" cy="1094"/>
            </a:xfrm>
            <a:prstGeom prst="leftBrace">
              <a:avLst>
                <a:gd name="adj1" fmla="val 52697"/>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Verdana" panose="020B0604030504040204" pitchFamily="34" charset="0"/>
                </a:defRPr>
              </a:lvl1pPr>
              <a:lvl2pPr marL="742950" indent="-285750">
                <a:defRPr sz="1000">
                  <a:solidFill>
                    <a:schemeClr val="tx1"/>
                  </a:solidFill>
                  <a:latin typeface="Verdana" panose="020B0604030504040204" pitchFamily="34" charset="0"/>
                </a:defRPr>
              </a:lvl2pPr>
              <a:lvl3pPr marL="1143000" indent="-228600">
                <a:defRPr sz="1000">
                  <a:solidFill>
                    <a:schemeClr val="tx1"/>
                  </a:solidFill>
                  <a:latin typeface="Verdana" panose="020B0604030504040204" pitchFamily="34" charset="0"/>
                </a:defRPr>
              </a:lvl3pPr>
              <a:lvl4pPr marL="1600200" indent="-228600">
                <a:defRPr sz="1000">
                  <a:solidFill>
                    <a:schemeClr val="tx1"/>
                  </a:solidFill>
                  <a:latin typeface="Verdana" panose="020B0604030504040204" pitchFamily="34" charset="0"/>
                </a:defRPr>
              </a:lvl4pPr>
              <a:lvl5pPr marL="2057400" indent="-228600">
                <a:defRPr sz="1000">
                  <a:solidFill>
                    <a:schemeClr val="tx1"/>
                  </a:solidFill>
                  <a:latin typeface="Verdana" panose="020B0604030504040204" pitchFamily="34" charset="0"/>
                </a:defRPr>
              </a:lvl5pPr>
              <a:lvl6pPr marL="2514600" indent="-228600" algn="ctr" eaLnBrk="0" fontAlgn="base" hangingPunct="0">
                <a:spcBef>
                  <a:spcPct val="0"/>
                </a:spcBef>
                <a:spcAft>
                  <a:spcPct val="0"/>
                </a:spcAft>
                <a:defRPr sz="1000">
                  <a:solidFill>
                    <a:schemeClr val="tx1"/>
                  </a:solidFill>
                  <a:latin typeface="Verdana" panose="020B0604030504040204" pitchFamily="34" charset="0"/>
                </a:defRPr>
              </a:lvl6pPr>
              <a:lvl7pPr marL="2971800" indent="-228600" algn="ctr" eaLnBrk="0" fontAlgn="base" hangingPunct="0">
                <a:spcBef>
                  <a:spcPct val="0"/>
                </a:spcBef>
                <a:spcAft>
                  <a:spcPct val="0"/>
                </a:spcAft>
                <a:defRPr sz="1000">
                  <a:solidFill>
                    <a:schemeClr val="tx1"/>
                  </a:solidFill>
                  <a:latin typeface="Verdana" panose="020B0604030504040204" pitchFamily="34" charset="0"/>
                </a:defRPr>
              </a:lvl7pPr>
              <a:lvl8pPr marL="3429000" indent="-228600" algn="ctr" eaLnBrk="0" fontAlgn="base" hangingPunct="0">
                <a:spcBef>
                  <a:spcPct val="0"/>
                </a:spcBef>
                <a:spcAft>
                  <a:spcPct val="0"/>
                </a:spcAft>
                <a:defRPr sz="1000">
                  <a:solidFill>
                    <a:schemeClr val="tx1"/>
                  </a:solidFill>
                  <a:latin typeface="Verdana" panose="020B0604030504040204" pitchFamily="34" charset="0"/>
                </a:defRPr>
              </a:lvl8pPr>
              <a:lvl9pPr marL="3886200" indent="-228600" algn="ctr" eaLnBrk="0" fontAlgn="base" hangingPunct="0">
                <a:spcBef>
                  <a:spcPct val="0"/>
                </a:spcBef>
                <a:spcAft>
                  <a:spcPct val="0"/>
                </a:spcAft>
                <a:defRPr sz="1000">
                  <a:solidFill>
                    <a:schemeClr val="tx1"/>
                  </a:solidFill>
                  <a:latin typeface="Verdana" panose="020B0604030504040204" pitchFamily="34" charset="0"/>
                </a:defRPr>
              </a:lvl9pPr>
            </a:lstStyle>
            <a:p>
              <a:endParaRPr lang="zh-CN" altLang="zh-CN"/>
            </a:p>
          </p:txBody>
        </p:sp>
        <p:sp>
          <p:nvSpPr>
            <p:cNvPr id="29" name="AutoShape 12">
              <a:extLst>
                <a:ext uri="{FF2B5EF4-FFF2-40B4-BE49-F238E27FC236}">
                  <a16:creationId xmlns:a16="http://schemas.microsoft.com/office/drawing/2014/main" id="{09F43C1B-B793-461D-8982-5A0FFB05AED8}"/>
                </a:ext>
              </a:extLst>
            </p:cNvPr>
            <p:cNvSpPr>
              <a:spLocks noChangeArrowheads="1"/>
            </p:cNvSpPr>
            <p:nvPr/>
          </p:nvSpPr>
          <p:spPr bwMode="auto">
            <a:xfrm>
              <a:off x="3457" y="1295"/>
              <a:ext cx="1497" cy="519"/>
            </a:xfrm>
            <a:prstGeom prst="roundRect">
              <a:avLst>
                <a:gd name="adj" fmla="val 16667"/>
              </a:avLst>
            </a:prstGeom>
            <a:solidFill>
              <a:srgbClr val="00FFFF"/>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000">
                  <a:solidFill>
                    <a:schemeClr val="tx1"/>
                  </a:solidFill>
                  <a:latin typeface="Verdana" panose="020B0604030504040204" pitchFamily="34" charset="0"/>
                </a:defRPr>
              </a:lvl1pPr>
              <a:lvl2pPr marL="742950" indent="-285750">
                <a:defRPr sz="1000">
                  <a:solidFill>
                    <a:schemeClr val="tx1"/>
                  </a:solidFill>
                  <a:latin typeface="Verdana" panose="020B0604030504040204" pitchFamily="34" charset="0"/>
                </a:defRPr>
              </a:lvl2pPr>
              <a:lvl3pPr marL="1143000" indent="-228600">
                <a:defRPr sz="1000">
                  <a:solidFill>
                    <a:schemeClr val="tx1"/>
                  </a:solidFill>
                  <a:latin typeface="Verdana" panose="020B0604030504040204" pitchFamily="34" charset="0"/>
                </a:defRPr>
              </a:lvl3pPr>
              <a:lvl4pPr marL="1600200" indent="-228600">
                <a:defRPr sz="1000">
                  <a:solidFill>
                    <a:schemeClr val="tx1"/>
                  </a:solidFill>
                  <a:latin typeface="Verdana" panose="020B0604030504040204" pitchFamily="34" charset="0"/>
                </a:defRPr>
              </a:lvl4pPr>
              <a:lvl5pPr marL="2057400" indent="-228600">
                <a:defRPr sz="1000">
                  <a:solidFill>
                    <a:schemeClr val="tx1"/>
                  </a:solidFill>
                  <a:latin typeface="Verdana" panose="020B0604030504040204" pitchFamily="34" charset="0"/>
                </a:defRPr>
              </a:lvl5pPr>
              <a:lvl6pPr marL="2514600" indent="-228600" algn="ctr" eaLnBrk="0" fontAlgn="base" hangingPunct="0">
                <a:spcBef>
                  <a:spcPct val="0"/>
                </a:spcBef>
                <a:spcAft>
                  <a:spcPct val="0"/>
                </a:spcAft>
                <a:defRPr sz="1000">
                  <a:solidFill>
                    <a:schemeClr val="tx1"/>
                  </a:solidFill>
                  <a:latin typeface="Verdana" panose="020B0604030504040204" pitchFamily="34" charset="0"/>
                </a:defRPr>
              </a:lvl6pPr>
              <a:lvl7pPr marL="2971800" indent="-228600" algn="ctr" eaLnBrk="0" fontAlgn="base" hangingPunct="0">
                <a:spcBef>
                  <a:spcPct val="0"/>
                </a:spcBef>
                <a:spcAft>
                  <a:spcPct val="0"/>
                </a:spcAft>
                <a:defRPr sz="1000">
                  <a:solidFill>
                    <a:schemeClr val="tx1"/>
                  </a:solidFill>
                  <a:latin typeface="Verdana" panose="020B0604030504040204" pitchFamily="34" charset="0"/>
                </a:defRPr>
              </a:lvl7pPr>
              <a:lvl8pPr marL="3429000" indent="-228600" algn="ctr" eaLnBrk="0" fontAlgn="base" hangingPunct="0">
                <a:spcBef>
                  <a:spcPct val="0"/>
                </a:spcBef>
                <a:spcAft>
                  <a:spcPct val="0"/>
                </a:spcAft>
                <a:defRPr sz="1000">
                  <a:solidFill>
                    <a:schemeClr val="tx1"/>
                  </a:solidFill>
                  <a:latin typeface="Verdana" panose="020B0604030504040204" pitchFamily="34" charset="0"/>
                </a:defRPr>
              </a:lvl8pPr>
              <a:lvl9pPr marL="3886200" indent="-228600" algn="ctr" eaLnBrk="0" fontAlgn="base" hangingPunct="0">
                <a:spcBef>
                  <a:spcPct val="0"/>
                </a:spcBef>
                <a:spcAft>
                  <a:spcPct val="0"/>
                </a:spcAft>
                <a:defRPr sz="1000">
                  <a:solidFill>
                    <a:schemeClr val="tx1"/>
                  </a:solidFill>
                  <a:latin typeface="Verdana" panose="020B0604030504040204" pitchFamily="34" charset="0"/>
                </a:defRPr>
              </a:lvl9pPr>
            </a:lstStyle>
            <a:p>
              <a:pPr algn="l"/>
              <a:r>
                <a:rPr lang="en-US" altLang="en-US" sz="1600" dirty="0">
                  <a:solidFill>
                    <a:srgbClr val="000000"/>
                  </a:solidFill>
                </a:rPr>
                <a:t>Can omit if return type is void or </a:t>
              </a:r>
              <a:r>
                <a:rPr lang="en-US" altLang="en-US" sz="1600" i="1" dirty="0">
                  <a:solidFill>
                    <a:srgbClr val="000000"/>
                  </a:solidFill>
                </a:rPr>
                <a:t>code </a:t>
              </a:r>
              <a:r>
                <a:rPr lang="en-US" altLang="en-US" sz="1600" dirty="0">
                  <a:solidFill>
                    <a:srgbClr val="000000"/>
                  </a:solidFill>
                </a:rPr>
                <a:t>is “return </a:t>
              </a:r>
              <a:r>
                <a:rPr lang="en-US" altLang="en-US" sz="1600" i="1" dirty="0">
                  <a:solidFill>
                    <a:srgbClr val="000000"/>
                  </a:solidFill>
                </a:rPr>
                <a:t>expr</a:t>
              </a:r>
              <a:r>
                <a:rPr lang="en-US" altLang="en-US" sz="1600" dirty="0">
                  <a:solidFill>
                    <a:srgbClr val="000000"/>
                  </a:solidFill>
                </a:rPr>
                <a:t>;” </a:t>
              </a:r>
            </a:p>
          </p:txBody>
        </p:sp>
      </p:grpSp>
      <p:grpSp>
        <p:nvGrpSpPr>
          <p:cNvPr id="3" name="组合 2">
            <a:extLst>
              <a:ext uri="{FF2B5EF4-FFF2-40B4-BE49-F238E27FC236}">
                <a16:creationId xmlns:a16="http://schemas.microsoft.com/office/drawing/2014/main" id="{C8EBC3CD-D24F-484C-8FB8-15CC1227E542}"/>
              </a:ext>
            </a:extLst>
          </p:cNvPr>
          <p:cNvGrpSpPr/>
          <p:nvPr/>
        </p:nvGrpSpPr>
        <p:grpSpPr>
          <a:xfrm>
            <a:off x="1097997" y="2012128"/>
            <a:ext cx="2378075" cy="1269253"/>
            <a:chOff x="1914958" y="2012128"/>
            <a:chExt cx="2378075" cy="1269253"/>
          </a:xfrm>
        </p:grpSpPr>
        <p:sp>
          <p:nvSpPr>
            <p:cNvPr id="32" name="AutoShape 14">
              <a:extLst>
                <a:ext uri="{FF2B5EF4-FFF2-40B4-BE49-F238E27FC236}">
                  <a16:creationId xmlns:a16="http://schemas.microsoft.com/office/drawing/2014/main" id="{9449807B-53B1-4794-A5DC-F5EDA9D8460A}"/>
                </a:ext>
              </a:extLst>
            </p:cNvPr>
            <p:cNvSpPr>
              <a:spLocks noChangeArrowheads="1"/>
            </p:cNvSpPr>
            <p:nvPr/>
          </p:nvSpPr>
          <p:spPr bwMode="auto">
            <a:xfrm>
              <a:off x="1914958" y="2460644"/>
              <a:ext cx="2378075" cy="820737"/>
            </a:xfrm>
            <a:prstGeom prst="roundRect">
              <a:avLst>
                <a:gd name="adj" fmla="val 16667"/>
              </a:avLst>
            </a:prstGeom>
            <a:solidFill>
              <a:srgbClr val="00FFFF"/>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000">
                  <a:solidFill>
                    <a:schemeClr val="tx1"/>
                  </a:solidFill>
                  <a:latin typeface="Verdana" panose="020B0604030504040204" pitchFamily="34" charset="0"/>
                </a:defRPr>
              </a:lvl1pPr>
              <a:lvl2pPr marL="742950" indent="-285750">
                <a:defRPr sz="1000">
                  <a:solidFill>
                    <a:schemeClr val="tx1"/>
                  </a:solidFill>
                  <a:latin typeface="Verdana" panose="020B0604030504040204" pitchFamily="34" charset="0"/>
                </a:defRPr>
              </a:lvl2pPr>
              <a:lvl3pPr marL="1143000" indent="-228600">
                <a:defRPr sz="1000">
                  <a:solidFill>
                    <a:schemeClr val="tx1"/>
                  </a:solidFill>
                  <a:latin typeface="Verdana" panose="020B0604030504040204" pitchFamily="34" charset="0"/>
                </a:defRPr>
              </a:lvl3pPr>
              <a:lvl4pPr marL="1600200" indent="-228600">
                <a:defRPr sz="1000">
                  <a:solidFill>
                    <a:schemeClr val="tx1"/>
                  </a:solidFill>
                  <a:latin typeface="Verdana" panose="020B0604030504040204" pitchFamily="34" charset="0"/>
                </a:defRPr>
              </a:lvl4pPr>
              <a:lvl5pPr marL="2057400" indent="-228600">
                <a:defRPr sz="1000">
                  <a:solidFill>
                    <a:schemeClr val="tx1"/>
                  </a:solidFill>
                  <a:latin typeface="Verdana" panose="020B0604030504040204" pitchFamily="34" charset="0"/>
                </a:defRPr>
              </a:lvl5pPr>
              <a:lvl6pPr marL="2514600" indent="-228600" algn="ctr" eaLnBrk="0" fontAlgn="base" hangingPunct="0">
                <a:spcBef>
                  <a:spcPct val="0"/>
                </a:spcBef>
                <a:spcAft>
                  <a:spcPct val="0"/>
                </a:spcAft>
                <a:defRPr sz="1000">
                  <a:solidFill>
                    <a:schemeClr val="tx1"/>
                  </a:solidFill>
                  <a:latin typeface="Verdana" panose="020B0604030504040204" pitchFamily="34" charset="0"/>
                </a:defRPr>
              </a:lvl6pPr>
              <a:lvl7pPr marL="2971800" indent="-228600" algn="ctr" eaLnBrk="0" fontAlgn="base" hangingPunct="0">
                <a:spcBef>
                  <a:spcPct val="0"/>
                </a:spcBef>
                <a:spcAft>
                  <a:spcPct val="0"/>
                </a:spcAft>
                <a:defRPr sz="1000">
                  <a:solidFill>
                    <a:schemeClr val="tx1"/>
                  </a:solidFill>
                  <a:latin typeface="Verdana" panose="020B0604030504040204" pitchFamily="34" charset="0"/>
                </a:defRPr>
              </a:lvl7pPr>
              <a:lvl8pPr marL="3429000" indent="-228600" algn="ctr" eaLnBrk="0" fontAlgn="base" hangingPunct="0">
                <a:spcBef>
                  <a:spcPct val="0"/>
                </a:spcBef>
                <a:spcAft>
                  <a:spcPct val="0"/>
                </a:spcAft>
                <a:defRPr sz="1000">
                  <a:solidFill>
                    <a:schemeClr val="tx1"/>
                  </a:solidFill>
                  <a:latin typeface="Verdana" panose="020B0604030504040204" pitchFamily="34" charset="0"/>
                </a:defRPr>
              </a:lvl8pPr>
              <a:lvl9pPr marL="3886200" indent="-228600" algn="ctr" eaLnBrk="0" fontAlgn="base" hangingPunct="0">
                <a:spcBef>
                  <a:spcPct val="0"/>
                </a:spcBef>
                <a:spcAft>
                  <a:spcPct val="0"/>
                </a:spcAft>
                <a:defRPr sz="1000">
                  <a:solidFill>
                    <a:schemeClr val="tx1"/>
                  </a:solidFill>
                  <a:latin typeface="Verdana" panose="020B0604030504040204" pitchFamily="34" charset="0"/>
                </a:defRPr>
              </a:lvl9pPr>
            </a:lstStyle>
            <a:p>
              <a:pPr algn="l"/>
              <a:r>
                <a:rPr lang="en-US" altLang="en-US" sz="1600" dirty="0">
                  <a:solidFill>
                    <a:srgbClr val="000000"/>
                  </a:solidFill>
                </a:rPr>
                <a:t>[&amp;] </a:t>
              </a:r>
              <a:r>
                <a:rPr lang="en-US" altLang="en-US" sz="1600" dirty="0">
                  <a:solidFill>
                    <a:srgbClr val="000000"/>
                  </a:solidFill>
                  <a:sym typeface="Symbol" panose="05050102010706020507" pitchFamily="18" charset="2"/>
                </a:rPr>
                <a:t></a:t>
              </a:r>
              <a:r>
                <a:rPr lang="en-US" altLang="en-US" sz="1600" dirty="0">
                  <a:solidFill>
                    <a:srgbClr val="000000"/>
                  </a:solidFill>
                </a:rPr>
                <a:t> by-reference</a:t>
              </a:r>
            </a:p>
            <a:p>
              <a:pPr algn="l"/>
              <a:r>
                <a:rPr lang="en-US" altLang="en-US" sz="1600" dirty="0">
                  <a:solidFill>
                    <a:srgbClr val="000000"/>
                  </a:solidFill>
                </a:rPr>
                <a:t>[=] </a:t>
              </a:r>
              <a:r>
                <a:rPr lang="en-US" altLang="en-US" sz="1600" dirty="0">
                  <a:solidFill>
                    <a:srgbClr val="000000"/>
                  </a:solidFill>
                  <a:sym typeface="Symbol" panose="05050102010706020507" pitchFamily="18" charset="2"/>
                </a:rPr>
                <a:t></a:t>
              </a:r>
              <a:r>
                <a:rPr lang="en-US" altLang="en-US" sz="1600" dirty="0"/>
                <a:t> </a:t>
              </a:r>
              <a:r>
                <a:rPr lang="en-US" altLang="en-US" sz="1600" dirty="0">
                  <a:solidFill>
                    <a:srgbClr val="000000"/>
                  </a:solidFill>
                </a:rPr>
                <a:t>by-value</a:t>
              </a:r>
            </a:p>
            <a:p>
              <a:pPr algn="l"/>
              <a:r>
                <a:rPr lang="en-US" altLang="en-US" sz="1600" dirty="0">
                  <a:solidFill>
                    <a:srgbClr val="000000"/>
                  </a:solidFill>
                </a:rPr>
                <a:t>[]   </a:t>
              </a:r>
              <a:r>
                <a:rPr lang="en-US" altLang="en-US" sz="1600" dirty="0">
                  <a:solidFill>
                    <a:srgbClr val="000000"/>
                  </a:solidFill>
                  <a:sym typeface="Symbol" panose="05050102010706020507" pitchFamily="18" charset="2"/>
                </a:rPr>
                <a:t></a:t>
              </a:r>
              <a:r>
                <a:rPr lang="en-US" altLang="en-US" sz="1600" dirty="0"/>
                <a:t> </a:t>
              </a:r>
              <a:r>
                <a:rPr lang="en-US" altLang="en-US" sz="1600" dirty="0">
                  <a:solidFill>
                    <a:srgbClr val="000000"/>
                  </a:solidFill>
                </a:rPr>
                <a:t>no capture</a:t>
              </a:r>
            </a:p>
          </p:txBody>
        </p:sp>
        <p:sp>
          <p:nvSpPr>
            <p:cNvPr id="33" name="AutoShape 42">
              <a:extLst>
                <a:ext uri="{FF2B5EF4-FFF2-40B4-BE49-F238E27FC236}">
                  <a16:creationId xmlns:a16="http://schemas.microsoft.com/office/drawing/2014/main" id="{AF7F32F3-E3AD-499F-AE6D-55D42478A894}"/>
                </a:ext>
              </a:extLst>
            </p:cNvPr>
            <p:cNvSpPr>
              <a:spLocks/>
            </p:cNvSpPr>
            <p:nvPr/>
          </p:nvSpPr>
          <p:spPr bwMode="auto">
            <a:xfrm rot="16200000">
              <a:off x="2966677" y="1235047"/>
              <a:ext cx="274637" cy="1828800"/>
            </a:xfrm>
            <a:prstGeom prst="leftBrace">
              <a:avLst>
                <a:gd name="adj1" fmla="val 55491"/>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Verdana" panose="020B0604030504040204" pitchFamily="34" charset="0"/>
                </a:defRPr>
              </a:lvl1pPr>
              <a:lvl2pPr marL="742950" indent="-285750">
                <a:defRPr sz="1000">
                  <a:solidFill>
                    <a:schemeClr val="tx1"/>
                  </a:solidFill>
                  <a:latin typeface="Verdana" panose="020B0604030504040204" pitchFamily="34" charset="0"/>
                </a:defRPr>
              </a:lvl2pPr>
              <a:lvl3pPr marL="1143000" indent="-228600">
                <a:defRPr sz="1000">
                  <a:solidFill>
                    <a:schemeClr val="tx1"/>
                  </a:solidFill>
                  <a:latin typeface="Verdana" panose="020B0604030504040204" pitchFamily="34" charset="0"/>
                </a:defRPr>
              </a:lvl3pPr>
              <a:lvl4pPr marL="1600200" indent="-228600">
                <a:defRPr sz="1000">
                  <a:solidFill>
                    <a:schemeClr val="tx1"/>
                  </a:solidFill>
                  <a:latin typeface="Verdana" panose="020B0604030504040204" pitchFamily="34" charset="0"/>
                </a:defRPr>
              </a:lvl4pPr>
              <a:lvl5pPr marL="2057400" indent="-228600">
                <a:defRPr sz="1000">
                  <a:solidFill>
                    <a:schemeClr val="tx1"/>
                  </a:solidFill>
                  <a:latin typeface="Verdana" panose="020B0604030504040204" pitchFamily="34" charset="0"/>
                </a:defRPr>
              </a:lvl5pPr>
              <a:lvl6pPr marL="2514600" indent="-228600" algn="ctr" eaLnBrk="0" fontAlgn="base" hangingPunct="0">
                <a:spcBef>
                  <a:spcPct val="0"/>
                </a:spcBef>
                <a:spcAft>
                  <a:spcPct val="0"/>
                </a:spcAft>
                <a:defRPr sz="1000">
                  <a:solidFill>
                    <a:schemeClr val="tx1"/>
                  </a:solidFill>
                  <a:latin typeface="Verdana" panose="020B0604030504040204" pitchFamily="34" charset="0"/>
                </a:defRPr>
              </a:lvl6pPr>
              <a:lvl7pPr marL="2971800" indent="-228600" algn="ctr" eaLnBrk="0" fontAlgn="base" hangingPunct="0">
                <a:spcBef>
                  <a:spcPct val="0"/>
                </a:spcBef>
                <a:spcAft>
                  <a:spcPct val="0"/>
                </a:spcAft>
                <a:defRPr sz="1000">
                  <a:solidFill>
                    <a:schemeClr val="tx1"/>
                  </a:solidFill>
                  <a:latin typeface="Verdana" panose="020B0604030504040204" pitchFamily="34" charset="0"/>
                </a:defRPr>
              </a:lvl7pPr>
              <a:lvl8pPr marL="3429000" indent="-228600" algn="ctr" eaLnBrk="0" fontAlgn="base" hangingPunct="0">
                <a:spcBef>
                  <a:spcPct val="0"/>
                </a:spcBef>
                <a:spcAft>
                  <a:spcPct val="0"/>
                </a:spcAft>
                <a:defRPr sz="1000">
                  <a:solidFill>
                    <a:schemeClr val="tx1"/>
                  </a:solidFill>
                  <a:latin typeface="Verdana" panose="020B0604030504040204" pitchFamily="34" charset="0"/>
                </a:defRPr>
              </a:lvl8pPr>
              <a:lvl9pPr marL="3886200" indent="-228600" algn="ctr" eaLnBrk="0" fontAlgn="base" hangingPunct="0">
                <a:spcBef>
                  <a:spcPct val="0"/>
                </a:spcBef>
                <a:spcAft>
                  <a:spcPct val="0"/>
                </a:spcAft>
                <a:defRPr sz="1000">
                  <a:solidFill>
                    <a:schemeClr val="tx1"/>
                  </a:solidFill>
                  <a:latin typeface="Verdana" panose="020B0604030504040204" pitchFamily="34" charset="0"/>
                </a:defRPr>
              </a:lvl9pPr>
            </a:lstStyle>
            <a:p>
              <a:endParaRPr lang="zh-CN" altLang="zh-CN" dirty="0"/>
            </a:p>
          </p:txBody>
        </p:sp>
      </p:grpSp>
      <p:sp>
        <p:nvSpPr>
          <p:cNvPr id="34" name="Text Box 54">
            <a:extLst>
              <a:ext uri="{FF2B5EF4-FFF2-40B4-BE49-F238E27FC236}">
                <a16:creationId xmlns:a16="http://schemas.microsoft.com/office/drawing/2014/main" id="{0B790550-3CAD-4451-844E-392C196A8AB4}"/>
              </a:ext>
            </a:extLst>
          </p:cNvPr>
          <p:cNvSpPr txBox="1">
            <a:spLocks noChangeArrowheads="1"/>
          </p:cNvSpPr>
          <p:nvPr/>
        </p:nvSpPr>
        <p:spPr bwMode="auto">
          <a:xfrm>
            <a:off x="4777365" y="3537661"/>
            <a:ext cx="16250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000">
                <a:solidFill>
                  <a:schemeClr val="tx1"/>
                </a:solidFill>
                <a:latin typeface="Verdana" panose="020B0604030504040204" pitchFamily="34" charset="0"/>
              </a:defRPr>
            </a:lvl1pPr>
            <a:lvl2pPr marL="742950" indent="-285750">
              <a:defRPr sz="1000">
                <a:solidFill>
                  <a:schemeClr val="tx1"/>
                </a:solidFill>
                <a:latin typeface="Verdana" panose="020B0604030504040204" pitchFamily="34" charset="0"/>
              </a:defRPr>
            </a:lvl2pPr>
            <a:lvl3pPr marL="1143000" indent="-228600">
              <a:defRPr sz="1000">
                <a:solidFill>
                  <a:schemeClr val="tx1"/>
                </a:solidFill>
                <a:latin typeface="Verdana" panose="020B0604030504040204" pitchFamily="34" charset="0"/>
              </a:defRPr>
            </a:lvl3pPr>
            <a:lvl4pPr marL="1600200" indent="-228600">
              <a:defRPr sz="1000">
                <a:solidFill>
                  <a:schemeClr val="tx1"/>
                </a:solidFill>
                <a:latin typeface="Verdana" panose="020B0604030504040204" pitchFamily="34" charset="0"/>
              </a:defRPr>
            </a:lvl4pPr>
            <a:lvl5pPr marL="2057400" indent="-228600">
              <a:defRPr sz="1000">
                <a:solidFill>
                  <a:schemeClr val="tx1"/>
                </a:solidFill>
                <a:latin typeface="Verdana" panose="020B0604030504040204" pitchFamily="34" charset="0"/>
              </a:defRPr>
            </a:lvl5pPr>
            <a:lvl6pPr marL="2514600" indent="-228600" algn="ctr" eaLnBrk="0" fontAlgn="base" hangingPunct="0">
              <a:spcBef>
                <a:spcPct val="0"/>
              </a:spcBef>
              <a:spcAft>
                <a:spcPct val="0"/>
              </a:spcAft>
              <a:defRPr sz="1000">
                <a:solidFill>
                  <a:schemeClr val="tx1"/>
                </a:solidFill>
                <a:latin typeface="Verdana" panose="020B0604030504040204" pitchFamily="34" charset="0"/>
              </a:defRPr>
            </a:lvl6pPr>
            <a:lvl7pPr marL="2971800" indent="-228600" algn="ctr" eaLnBrk="0" fontAlgn="base" hangingPunct="0">
              <a:spcBef>
                <a:spcPct val="0"/>
              </a:spcBef>
              <a:spcAft>
                <a:spcPct val="0"/>
              </a:spcAft>
              <a:defRPr sz="1000">
                <a:solidFill>
                  <a:schemeClr val="tx1"/>
                </a:solidFill>
                <a:latin typeface="Verdana" panose="020B0604030504040204" pitchFamily="34" charset="0"/>
              </a:defRPr>
            </a:lvl7pPr>
            <a:lvl8pPr marL="3429000" indent="-228600" algn="ctr" eaLnBrk="0" fontAlgn="base" hangingPunct="0">
              <a:spcBef>
                <a:spcPct val="0"/>
              </a:spcBef>
              <a:spcAft>
                <a:spcPct val="0"/>
              </a:spcAft>
              <a:defRPr sz="1000">
                <a:solidFill>
                  <a:schemeClr val="tx1"/>
                </a:solidFill>
                <a:latin typeface="Verdana" panose="020B0604030504040204" pitchFamily="34" charset="0"/>
              </a:defRPr>
            </a:lvl8pPr>
            <a:lvl9pPr marL="3886200" indent="-228600" algn="ctr" eaLnBrk="0" fontAlgn="base" hangingPunct="0">
              <a:spcBef>
                <a:spcPct val="0"/>
              </a:spcBef>
              <a:spcAft>
                <a:spcPct val="0"/>
              </a:spcAft>
              <a:defRPr sz="1000">
                <a:solidFill>
                  <a:schemeClr val="tx1"/>
                </a:solidFill>
                <a:latin typeface="Verdana" panose="020B0604030504040204" pitchFamily="34" charset="0"/>
              </a:defRPr>
            </a:lvl9pPr>
          </a:lstStyle>
          <a:p>
            <a:pPr>
              <a:spcBef>
                <a:spcPct val="50000"/>
              </a:spcBef>
            </a:pPr>
            <a:r>
              <a:rPr lang="zh-CN" altLang="en-US" sz="2400" b="1" dirty="0"/>
              <a:t>例子</a:t>
            </a:r>
            <a:endParaRPr lang="en-US"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4"/>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730160"/>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730161"/>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730162"/>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730163"/>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730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60" grpId="0"/>
      <p:bldP spid="730161" grpId="0"/>
      <p:bldP spid="730162" grpId="0"/>
      <p:bldP spid="730163" grpId="0"/>
      <p:bldP spid="730164" grpId="0"/>
      <p:bldP spid="3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p:txBody>
          <a:bodyPr>
            <a:normAutofit/>
          </a:bodyPr>
          <a:lstStyle/>
          <a:p>
            <a:r>
              <a:rPr lang="en-US" altLang="en-US" dirty="0"/>
              <a:t>Family Tree </a:t>
            </a:r>
          </a:p>
        </p:txBody>
      </p:sp>
      <p:sp>
        <p:nvSpPr>
          <p:cNvPr id="712707" name="Freeform 3"/>
          <p:cNvSpPr>
            <a:spLocks/>
          </p:cNvSpPr>
          <p:nvPr/>
        </p:nvSpPr>
        <p:spPr bwMode="auto">
          <a:xfrm>
            <a:off x="2868614" y="1620600"/>
            <a:ext cx="5629275" cy="3327400"/>
          </a:xfrm>
          <a:custGeom>
            <a:avLst/>
            <a:gdLst>
              <a:gd name="T0" fmla="*/ 1995 w 3546"/>
              <a:gd name="T1" fmla="*/ 1970 h 2096"/>
              <a:gd name="T2" fmla="*/ 219 w 3546"/>
              <a:gd name="T3" fmla="*/ 752 h 2096"/>
              <a:gd name="T4" fmla="*/ 681 w 3546"/>
              <a:gd name="T5" fmla="*/ 158 h 2096"/>
              <a:gd name="T6" fmla="*/ 3327 w 3546"/>
              <a:gd name="T7" fmla="*/ 302 h 2096"/>
              <a:gd name="T8" fmla="*/ 1995 w 3546"/>
              <a:gd name="T9" fmla="*/ 1970 h 2096"/>
            </a:gdLst>
            <a:ahLst/>
            <a:cxnLst>
              <a:cxn ang="0">
                <a:pos x="T0" y="T1"/>
              </a:cxn>
              <a:cxn ang="0">
                <a:pos x="T2" y="T3"/>
              </a:cxn>
              <a:cxn ang="0">
                <a:pos x="T4" y="T5"/>
              </a:cxn>
              <a:cxn ang="0">
                <a:pos x="T6" y="T7"/>
              </a:cxn>
              <a:cxn ang="0">
                <a:pos x="T8" y="T9"/>
              </a:cxn>
            </a:cxnLst>
            <a:rect l="0" t="0" r="r" b="b"/>
            <a:pathLst>
              <a:path w="3546" h="2096">
                <a:moveTo>
                  <a:pt x="1995" y="1970"/>
                </a:moveTo>
                <a:cubicBezTo>
                  <a:pt x="1491" y="2096"/>
                  <a:pt x="438" y="1054"/>
                  <a:pt x="219" y="752"/>
                </a:cubicBezTo>
                <a:cubicBezTo>
                  <a:pt x="0" y="450"/>
                  <a:pt x="163" y="233"/>
                  <a:pt x="681" y="158"/>
                </a:cubicBezTo>
                <a:cubicBezTo>
                  <a:pt x="1199" y="83"/>
                  <a:pt x="3108" y="0"/>
                  <a:pt x="3327" y="302"/>
                </a:cubicBezTo>
                <a:cubicBezTo>
                  <a:pt x="3546" y="604"/>
                  <a:pt x="2272" y="1623"/>
                  <a:pt x="1995" y="1970"/>
                </a:cubicBezTo>
                <a:close/>
              </a:path>
            </a:pathLst>
          </a:custGeom>
          <a:solidFill>
            <a:srgbClr val="FF99CC"/>
          </a:solidFill>
          <a:ln>
            <a:noFill/>
          </a:ln>
          <a:effectLst/>
          <a:extLst>
            <a:ext uri="{91240B29-F687-4F45-9708-019B960494DF}">
              <a14:hiddenLine xmlns:a14="http://schemas.microsoft.com/office/drawing/2010/main" w="12700" cap="flat" cmpd="sng">
                <a:solidFill>
                  <a:schemeClr val="tx1"/>
                </a:solidFill>
                <a:prstDash val="solid"/>
                <a:round/>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2708" name="Freeform 4"/>
          <p:cNvSpPr>
            <a:spLocks/>
          </p:cNvSpPr>
          <p:nvPr/>
        </p:nvSpPr>
        <p:spPr bwMode="auto">
          <a:xfrm>
            <a:off x="2333625" y="2693750"/>
            <a:ext cx="4484688" cy="2960688"/>
          </a:xfrm>
          <a:custGeom>
            <a:avLst/>
            <a:gdLst>
              <a:gd name="T0" fmla="*/ 2314 w 2825"/>
              <a:gd name="T1" fmla="*/ 838 h 1865"/>
              <a:gd name="T2" fmla="*/ 1234 w 2825"/>
              <a:gd name="T3" fmla="*/ 516 h 1865"/>
              <a:gd name="T4" fmla="*/ 880 w 2825"/>
              <a:gd name="T5" fmla="*/ 88 h 1865"/>
              <a:gd name="T6" fmla="*/ 196 w 2825"/>
              <a:gd name="T7" fmla="*/ 106 h 1865"/>
              <a:gd name="T8" fmla="*/ 76 w 2825"/>
              <a:gd name="T9" fmla="*/ 724 h 1865"/>
              <a:gd name="T10" fmla="*/ 652 w 2825"/>
              <a:gd name="T11" fmla="*/ 1354 h 1865"/>
              <a:gd name="T12" fmla="*/ 1554 w 2825"/>
              <a:gd name="T13" fmla="*/ 1820 h 1865"/>
              <a:gd name="T14" fmla="*/ 2698 w 2825"/>
              <a:gd name="T15" fmla="*/ 1084 h 1865"/>
              <a:gd name="T16" fmla="*/ 2314 w 2825"/>
              <a:gd name="T17" fmla="*/ 838 h 1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25" h="1865">
                <a:moveTo>
                  <a:pt x="2314" y="838"/>
                </a:moveTo>
                <a:cubicBezTo>
                  <a:pt x="2108" y="710"/>
                  <a:pt x="1473" y="641"/>
                  <a:pt x="1234" y="516"/>
                </a:cubicBezTo>
                <a:cubicBezTo>
                  <a:pt x="995" y="391"/>
                  <a:pt x="1053" y="156"/>
                  <a:pt x="880" y="88"/>
                </a:cubicBezTo>
                <a:cubicBezTo>
                  <a:pt x="707" y="20"/>
                  <a:pt x="330" y="0"/>
                  <a:pt x="196" y="106"/>
                </a:cubicBezTo>
                <a:cubicBezTo>
                  <a:pt x="62" y="212"/>
                  <a:pt x="0" y="516"/>
                  <a:pt x="76" y="724"/>
                </a:cubicBezTo>
                <a:cubicBezTo>
                  <a:pt x="152" y="932"/>
                  <a:pt x="406" y="1171"/>
                  <a:pt x="652" y="1354"/>
                </a:cubicBezTo>
                <a:cubicBezTo>
                  <a:pt x="898" y="1537"/>
                  <a:pt x="1213" y="1865"/>
                  <a:pt x="1554" y="1820"/>
                </a:cubicBezTo>
                <a:cubicBezTo>
                  <a:pt x="1895" y="1775"/>
                  <a:pt x="2571" y="1248"/>
                  <a:pt x="2698" y="1084"/>
                </a:cubicBezTo>
                <a:cubicBezTo>
                  <a:pt x="2825" y="920"/>
                  <a:pt x="2394" y="889"/>
                  <a:pt x="2314" y="838"/>
                </a:cubicBezTo>
                <a:close/>
              </a:path>
            </a:pathLst>
          </a:custGeom>
          <a:solidFill>
            <a:srgbClr val="CCFFFF"/>
          </a:solidFill>
          <a:ln>
            <a:noFill/>
          </a:ln>
          <a:effectLst/>
          <a:extLst>
            <a:ext uri="{91240B29-F687-4F45-9708-019B960494DF}">
              <a14:hiddenLine xmlns:a14="http://schemas.microsoft.com/office/drawing/2010/main" w="12700" cap="flat" cmpd="sng">
                <a:solidFill>
                  <a:schemeClr val="tx1"/>
                </a:solidFill>
                <a:prstDash val="solid"/>
                <a:round/>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2709" name="Freeform 5"/>
          <p:cNvSpPr>
            <a:spLocks/>
          </p:cNvSpPr>
          <p:nvPr/>
        </p:nvSpPr>
        <p:spPr bwMode="auto">
          <a:xfrm>
            <a:off x="4235451" y="1515826"/>
            <a:ext cx="6196013" cy="4849813"/>
          </a:xfrm>
          <a:custGeom>
            <a:avLst/>
            <a:gdLst>
              <a:gd name="T0" fmla="*/ 1266 w 3903"/>
              <a:gd name="T1" fmla="*/ 2990 h 3055"/>
              <a:gd name="T2" fmla="*/ 3084 w 3903"/>
              <a:gd name="T3" fmla="*/ 2946 h 3055"/>
              <a:gd name="T4" fmla="*/ 3660 w 3903"/>
              <a:gd name="T5" fmla="*/ 2338 h 3055"/>
              <a:gd name="T6" fmla="*/ 3816 w 3903"/>
              <a:gd name="T7" fmla="*/ 992 h 3055"/>
              <a:gd name="T8" fmla="*/ 3744 w 3903"/>
              <a:gd name="T9" fmla="*/ 152 h 3055"/>
              <a:gd name="T10" fmla="*/ 2862 w 3903"/>
              <a:gd name="T11" fmla="*/ 80 h 3055"/>
              <a:gd name="T12" fmla="*/ 2276 w 3903"/>
              <a:gd name="T13" fmla="*/ 442 h 3055"/>
              <a:gd name="T14" fmla="*/ 1916 w 3903"/>
              <a:gd name="T15" fmla="*/ 986 h 3055"/>
              <a:gd name="T16" fmla="*/ 1332 w 3903"/>
              <a:gd name="T17" fmla="*/ 1490 h 3055"/>
              <a:gd name="T18" fmla="*/ 844 w 3903"/>
              <a:gd name="T19" fmla="*/ 2034 h 3055"/>
              <a:gd name="T20" fmla="*/ 102 w 3903"/>
              <a:gd name="T21" fmla="*/ 2318 h 3055"/>
              <a:gd name="T22" fmla="*/ 234 w 3903"/>
              <a:gd name="T23" fmla="*/ 2840 h 3055"/>
              <a:gd name="T24" fmla="*/ 1266 w 3903"/>
              <a:gd name="T25" fmla="*/ 2990 h 3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03" h="3055">
                <a:moveTo>
                  <a:pt x="1266" y="2990"/>
                </a:moveTo>
                <a:cubicBezTo>
                  <a:pt x="1741" y="3008"/>
                  <a:pt x="2685" y="3055"/>
                  <a:pt x="3084" y="2946"/>
                </a:cubicBezTo>
                <a:cubicBezTo>
                  <a:pt x="3483" y="2837"/>
                  <a:pt x="3538" y="2664"/>
                  <a:pt x="3660" y="2338"/>
                </a:cubicBezTo>
                <a:cubicBezTo>
                  <a:pt x="3782" y="2012"/>
                  <a:pt x="3802" y="1356"/>
                  <a:pt x="3816" y="992"/>
                </a:cubicBezTo>
                <a:cubicBezTo>
                  <a:pt x="3830" y="628"/>
                  <a:pt x="3903" y="304"/>
                  <a:pt x="3744" y="152"/>
                </a:cubicBezTo>
                <a:cubicBezTo>
                  <a:pt x="3585" y="0"/>
                  <a:pt x="3107" y="32"/>
                  <a:pt x="2862" y="80"/>
                </a:cubicBezTo>
                <a:cubicBezTo>
                  <a:pt x="2617" y="128"/>
                  <a:pt x="2434" y="291"/>
                  <a:pt x="2276" y="442"/>
                </a:cubicBezTo>
                <a:cubicBezTo>
                  <a:pt x="2118" y="593"/>
                  <a:pt x="2073" y="811"/>
                  <a:pt x="1916" y="986"/>
                </a:cubicBezTo>
                <a:cubicBezTo>
                  <a:pt x="1759" y="1161"/>
                  <a:pt x="1484" y="1282"/>
                  <a:pt x="1332" y="1490"/>
                </a:cubicBezTo>
                <a:cubicBezTo>
                  <a:pt x="1180" y="1698"/>
                  <a:pt x="1049" y="1896"/>
                  <a:pt x="844" y="2034"/>
                </a:cubicBezTo>
                <a:cubicBezTo>
                  <a:pt x="639" y="2172"/>
                  <a:pt x="204" y="2184"/>
                  <a:pt x="102" y="2318"/>
                </a:cubicBezTo>
                <a:cubicBezTo>
                  <a:pt x="0" y="2452"/>
                  <a:pt x="40" y="2728"/>
                  <a:pt x="234" y="2840"/>
                </a:cubicBezTo>
                <a:cubicBezTo>
                  <a:pt x="428" y="2952"/>
                  <a:pt x="838" y="2992"/>
                  <a:pt x="1266" y="2990"/>
                </a:cubicBezTo>
                <a:close/>
              </a:path>
            </a:pathLst>
          </a:custGeom>
          <a:solidFill>
            <a:srgbClr val="CCFFCC"/>
          </a:solidFill>
          <a:ln>
            <a:noFill/>
          </a:ln>
          <a:effectLst/>
          <a:extLst>
            <a:ext uri="{91240B29-F687-4F45-9708-019B960494DF}">
              <a14:hiddenLine xmlns:a14="http://schemas.microsoft.com/office/drawing/2010/main" w="12700" cap="flat" cmpd="sng">
                <a:solidFill>
                  <a:schemeClr val="tx1"/>
                </a:solidFill>
                <a:prstDash val="solid"/>
                <a:round/>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2710" name="Text Box 6"/>
          <p:cNvSpPr txBox="1">
            <a:spLocks noChangeArrowheads="1"/>
          </p:cNvSpPr>
          <p:nvPr/>
        </p:nvSpPr>
        <p:spPr bwMode="auto">
          <a:xfrm>
            <a:off x="8610600" y="1650764"/>
            <a:ext cx="163988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solidFill>
                  <a:srgbClr val="000000"/>
                </a:solidFill>
              </a:rPr>
              <a:t>Chare Kernel</a:t>
            </a:r>
          </a:p>
          <a:p>
            <a:r>
              <a:rPr lang="en-US" altLang="en-US" sz="1400">
                <a:solidFill>
                  <a:srgbClr val="000000"/>
                </a:solidFill>
              </a:rPr>
              <a:t>small tasks</a:t>
            </a:r>
          </a:p>
        </p:txBody>
      </p:sp>
      <p:sp>
        <p:nvSpPr>
          <p:cNvPr id="712711" name="Text Box 7"/>
          <p:cNvSpPr txBox="1">
            <a:spLocks noChangeArrowheads="1"/>
          </p:cNvSpPr>
          <p:nvPr/>
        </p:nvSpPr>
        <p:spPr bwMode="auto">
          <a:xfrm>
            <a:off x="4033839" y="2582625"/>
            <a:ext cx="27828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182880">
            <a:spAutoFit/>
          </a:bodyPr>
          <a:lstStyle/>
          <a:p>
            <a:r>
              <a:rPr lang="en-US" altLang="en-US" sz="1600" dirty="0" err="1">
                <a:solidFill>
                  <a:srgbClr val="000000"/>
                </a:solidFill>
              </a:rPr>
              <a:t>Cilk</a:t>
            </a:r>
            <a:r>
              <a:rPr lang="en-US" altLang="en-US" sz="1600" dirty="0">
                <a:solidFill>
                  <a:srgbClr val="000000"/>
                </a:solidFill>
              </a:rPr>
              <a:t> </a:t>
            </a:r>
          </a:p>
          <a:p>
            <a:r>
              <a:rPr lang="en-US" altLang="en-US" sz="1400" dirty="0">
                <a:solidFill>
                  <a:srgbClr val="000000"/>
                </a:solidFill>
              </a:rPr>
              <a:t>space efficient scheduler</a:t>
            </a:r>
          </a:p>
          <a:p>
            <a:r>
              <a:rPr lang="en-US" altLang="en-US" sz="1400" dirty="0">
                <a:solidFill>
                  <a:srgbClr val="000000"/>
                </a:solidFill>
              </a:rPr>
              <a:t>cache-oblivious algorithms</a:t>
            </a:r>
          </a:p>
        </p:txBody>
      </p:sp>
      <p:sp>
        <p:nvSpPr>
          <p:cNvPr id="712712" name="Text Box 8"/>
          <p:cNvSpPr txBox="1">
            <a:spLocks noChangeArrowheads="1"/>
          </p:cNvSpPr>
          <p:nvPr/>
        </p:nvSpPr>
        <p:spPr bwMode="auto">
          <a:xfrm>
            <a:off x="2479676" y="3508138"/>
            <a:ext cx="1363663"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dirty="0">
                <a:solidFill>
                  <a:srgbClr val="000000"/>
                </a:solidFill>
              </a:rPr>
              <a:t>OpenMP*</a:t>
            </a:r>
          </a:p>
          <a:p>
            <a:r>
              <a:rPr lang="en-US" altLang="en-US" sz="1400" dirty="0">
                <a:solidFill>
                  <a:srgbClr val="000000"/>
                </a:solidFill>
              </a:rPr>
              <a:t>fork/join tasks</a:t>
            </a:r>
          </a:p>
        </p:txBody>
      </p:sp>
      <p:sp>
        <p:nvSpPr>
          <p:cNvPr id="712713" name="Text Box 9"/>
          <p:cNvSpPr txBox="1">
            <a:spLocks noChangeArrowheads="1"/>
          </p:cNvSpPr>
          <p:nvPr/>
        </p:nvSpPr>
        <p:spPr bwMode="auto">
          <a:xfrm>
            <a:off x="6429376" y="4152663"/>
            <a:ext cx="11271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solidFill>
                  <a:srgbClr val="000000"/>
                </a:solidFill>
              </a:rPr>
              <a:t>JSR-166</a:t>
            </a:r>
          </a:p>
          <a:p>
            <a:r>
              <a:rPr lang="en-US" altLang="en-US" sz="1400">
                <a:solidFill>
                  <a:srgbClr val="000000"/>
                </a:solidFill>
              </a:rPr>
              <a:t>(FJTask)</a:t>
            </a:r>
          </a:p>
          <a:p>
            <a:r>
              <a:rPr lang="en-US" altLang="en-US" sz="1400">
                <a:solidFill>
                  <a:srgbClr val="000000"/>
                </a:solidFill>
              </a:rPr>
              <a:t>containers</a:t>
            </a:r>
          </a:p>
        </p:txBody>
      </p:sp>
      <p:sp>
        <p:nvSpPr>
          <p:cNvPr id="712714" name="Text Box 10"/>
          <p:cNvSpPr txBox="1">
            <a:spLocks noChangeArrowheads="1"/>
          </p:cNvSpPr>
          <p:nvPr/>
        </p:nvSpPr>
        <p:spPr bwMode="auto">
          <a:xfrm>
            <a:off x="3810000" y="3917714"/>
            <a:ext cx="221773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solidFill>
                  <a:srgbClr val="000000"/>
                </a:solidFill>
              </a:rPr>
              <a:t>OpenMP taskqueue</a:t>
            </a:r>
          </a:p>
          <a:p>
            <a:r>
              <a:rPr lang="en-US" altLang="en-US" sz="1400">
                <a:solidFill>
                  <a:srgbClr val="000000"/>
                </a:solidFill>
              </a:rPr>
              <a:t>while &amp; recursion</a:t>
            </a:r>
          </a:p>
        </p:txBody>
      </p:sp>
      <p:sp>
        <p:nvSpPr>
          <p:cNvPr id="712715" name="Text Box 11"/>
          <p:cNvSpPr txBox="1">
            <a:spLocks noChangeArrowheads="1"/>
          </p:cNvSpPr>
          <p:nvPr/>
        </p:nvSpPr>
        <p:spPr bwMode="auto">
          <a:xfrm>
            <a:off x="6393658" y="5858610"/>
            <a:ext cx="29130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dirty="0"/>
              <a:t>Intel® TBB</a:t>
            </a:r>
            <a:r>
              <a:rPr lang="en-US" altLang="en-US" sz="1600" b="1" dirty="0">
                <a:solidFill>
                  <a:srgbClr val="000000"/>
                </a:solidFill>
              </a:rPr>
              <a:t> </a:t>
            </a:r>
          </a:p>
        </p:txBody>
      </p:sp>
      <p:sp>
        <p:nvSpPr>
          <p:cNvPr id="712716" name="Text Box 12"/>
          <p:cNvSpPr txBox="1">
            <a:spLocks noChangeArrowheads="1"/>
          </p:cNvSpPr>
          <p:nvPr/>
        </p:nvSpPr>
        <p:spPr bwMode="auto">
          <a:xfrm>
            <a:off x="7475539" y="2088913"/>
            <a:ext cx="202723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solidFill>
                  <a:srgbClr val="000000"/>
                </a:solidFill>
              </a:rPr>
              <a:t>STL</a:t>
            </a:r>
          </a:p>
          <a:p>
            <a:r>
              <a:rPr lang="en-US" altLang="en-US" sz="1400">
                <a:solidFill>
                  <a:srgbClr val="000000"/>
                </a:solidFill>
              </a:rPr>
              <a:t>generic programming</a:t>
            </a:r>
          </a:p>
        </p:txBody>
      </p:sp>
      <p:sp>
        <p:nvSpPr>
          <p:cNvPr id="712717" name="Text Box 13"/>
          <p:cNvSpPr txBox="1">
            <a:spLocks noChangeArrowheads="1"/>
          </p:cNvSpPr>
          <p:nvPr/>
        </p:nvSpPr>
        <p:spPr bwMode="auto">
          <a:xfrm>
            <a:off x="7650164" y="4393964"/>
            <a:ext cx="1595437"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r>
              <a:rPr lang="en-US" altLang="en-US" sz="1600">
                <a:solidFill>
                  <a:srgbClr val="000000"/>
                </a:solidFill>
              </a:rPr>
              <a:t>STAPL</a:t>
            </a:r>
          </a:p>
          <a:p>
            <a:r>
              <a:rPr lang="en-US" altLang="en-US" sz="1400">
                <a:solidFill>
                  <a:srgbClr val="000000"/>
                </a:solidFill>
              </a:rPr>
              <a:t>recursive ranges</a:t>
            </a:r>
          </a:p>
        </p:txBody>
      </p:sp>
      <p:sp>
        <p:nvSpPr>
          <p:cNvPr id="712718" name="Text Box 14"/>
          <p:cNvSpPr txBox="1">
            <a:spLocks noChangeArrowheads="1"/>
          </p:cNvSpPr>
          <p:nvPr/>
        </p:nvSpPr>
        <p:spPr bwMode="auto">
          <a:xfrm>
            <a:off x="5653088" y="1987313"/>
            <a:ext cx="194151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solidFill>
                  <a:srgbClr val="000000"/>
                </a:solidFill>
              </a:rPr>
              <a:t>Threaded-C</a:t>
            </a:r>
          </a:p>
          <a:p>
            <a:r>
              <a:rPr lang="en-US" altLang="en-US" sz="1400">
                <a:solidFill>
                  <a:srgbClr val="000000"/>
                </a:solidFill>
              </a:rPr>
              <a:t> continuation tasks</a:t>
            </a:r>
          </a:p>
          <a:p>
            <a:r>
              <a:rPr lang="en-US" altLang="en-US" sz="1400">
                <a:solidFill>
                  <a:srgbClr val="000000"/>
                </a:solidFill>
              </a:rPr>
              <a:t>task stealing</a:t>
            </a:r>
          </a:p>
        </p:txBody>
      </p:sp>
      <p:sp>
        <p:nvSpPr>
          <p:cNvPr id="712719" name="Freeform 15"/>
          <p:cNvSpPr>
            <a:spLocks/>
          </p:cNvSpPr>
          <p:nvPr/>
        </p:nvSpPr>
        <p:spPr bwMode="auto">
          <a:xfrm>
            <a:off x="3581400" y="3938351"/>
            <a:ext cx="342900" cy="104775"/>
          </a:xfrm>
          <a:custGeom>
            <a:avLst/>
            <a:gdLst>
              <a:gd name="T0" fmla="*/ 0 w 216"/>
              <a:gd name="T1" fmla="*/ 0 h 66"/>
              <a:gd name="T2" fmla="*/ 216 w 216"/>
              <a:gd name="T3" fmla="*/ 66 h 66"/>
            </a:gdLst>
            <a:ahLst/>
            <a:cxnLst>
              <a:cxn ang="0">
                <a:pos x="T0" y="T1"/>
              </a:cxn>
              <a:cxn ang="0">
                <a:pos x="T2" y="T3"/>
              </a:cxn>
            </a:cxnLst>
            <a:rect l="0" t="0" r="r" b="b"/>
            <a:pathLst>
              <a:path w="216" h="66">
                <a:moveTo>
                  <a:pt x="0" y="0"/>
                </a:moveTo>
                <a:lnTo>
                  <a:pt x="216" y="66"/>
                </a:lnTo>
              </a:path>
            </a:pathLst>
          </a:custGeom>
          <a:noFill/>
          <a:ln w="12700" cap="flat" cmpd="sng">
            <a:solidFill>
              <a:schemeClr val="tx1"/>
            </a:solidFill>
            <a:prstDash val="solid"/>
            <a:round/>
            <a:headEnd type="none" w="sm" len="sm"/>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2720" name="Freeform 16"/>
          <p:cNvSpPr>
            <a:spLocks/>
          </p:cNvSpPr>
          <p:nvPr/>
        </p:nvSpPr>
        <p:spPr bwMode="auto">
          <a:xfrm rot="21199720">
            <a:off x="5257800" y="2538175"/>
            <a:ext cx="419100" cy="133350"/>
          </a:xfrm>
          <a:custGeom>
            <a:avLst/>
            <a:gdLst>
              <a:gd name="T0" fmla="*/ 264 w 264"/>
              <a:gd name="T1" fmla="*/ 0 h 84"/>
              <a:gd name="T2" fmla="*/ 0 w 264"/>
              <a:gd name="T3" fmla="*/ 84 h 84"/>
            </a:gdLst>
            <a:ahLst/>
            <a:cxnLst>
              <a:cxn ang="0">
                <a:pos x="T0" y="T1"/>
              </a:cxn>
              <a:cxn ang="0">
                <a:pos x="T2" y="T3"/>
              </a:cxn>
            </a:cxnLst>
            <a:rect l="0" t="0" r="r" b="b"/>
            <a:pathLst>
              <a:path w="264" h="84">
                <a:moveTo>
                  <a:pt x="264" y="0"/>
                </a:moveTo>
                <a:lnTo>
                  <a:pt x="0" y="84"/>
                </a:lnTo>
              </a:path>
            </a:pathLst>
          </a:custGeom>
          <a:noFill/>
          <a:ln w="12700" cap="flat" cmpd="sng">
            <a:solidFill>
              <a:schemeClr val="tx1"/>
            </a:solidFill>
            <a:prstDash val="solid"/>
            <a:round/>
            <a:headEnd type="none" w="sm" len="sm"/>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2721" name="Freeform 17"/>
          <p:cNvSpPr>
            <a:spLocks/>
          </p:cNvSpPr>
          <p:nvPr/>
        </p:nvSpPr>
        <p:spPr bwMode="auto">
          <a:xfrm>
            <a:off x="4692650" y="3328751"/>
            <a:ext cx="266700" cy="600075"/>
          </a:xfrm>
          <a:custGeom>
            <a:avLst/>
            <a:gdLst>
              <a:gd name="T0" fmla="*/ 168 w 168"/>
              <a:gd name="T1" fmla="*/ 0 h 378"/>
              <a:gd name="T2" fmla="*/ 0 w 168"/>
              <a:gd name="T3" fmla="*/ 378 h 378"/>
            </a:gdLst>
            <a:ahLst/>
            <a:cxnLst>
              <a:cxn ang="0">
                <a:pos x="T0" y="T1"/>
              </a:cxn>
              <a:cxn ang="0">
                <a:pos x="T2" y="T3"/>
              </a:cxn>
            </a:cxnLst>
            <a:rect l="0" t="0" r="r" b="b"/>
            <a:pathLst>
              <a:path w="168" h="378">
                <a:moveTo>
                  <a:pt x="168" y="0"/>
                </a:moveTo>
                <a:lnTo>
                  <a:pt x="0" y="378"/>
                </a:lnTo>
              </a:path>
            </a:pathLst>
          </a:custGeom>
          <a:noFill/>
          <a:ln w="12700" cap="flat" cmpd="sng">
            <a:solidFill>
              <a:schemeClr val="tx1"/>
            </a:solidFill>
            <a:prstDash val="solid"/>
            <a:round/>
            <a:headEnd type="none" w="sm" len="sm"/>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2722" name="Freeform 18"/>
          <p:cNvSpPr>
            <a:spLocks/>
          </p:cNvSpPr>
          <p:nvPr/>
        </p:nvSpPr>
        <p:spPr bwMode="auto">
          <a:xfrm>
            <a:off x="8474075" y="2814400"/>
            <a:ext cx="31750" cy="1581150"/>
          </a:xfrm>
          <a:custGeom>
            <a:avLst/>
            <a:gdLst>
              <a:gd name="T0" fmla="*/ 20 w 20"/>
              <a:gd name="T1" fmla="*/ 0 h 996"/>
              <a:gd name="T2" fmla="*/ 0 w 20"/>
              <a:gd name="T3" fmla="*/ 996 h 996"/>
            </a:gdLst>
            <a:ahLst/>
            <a:cxnLst>
              <a:cxn ang="0">
                <a:pos x="T0" y="T1"/>
              </a:cxn>
              <a:cxn ang="0">
                <a:pos x="T2" y="T3"/>
              </a:cxn>
            </a:cxnLst>
            <a:rect l="0" t="0" r="r" b="b"/>
            <a:pathLst>
              <a:path w="20" h="996">
                <a:moveTo>
                  <a:pt x="20" y="0"/>
                </a:moveTo>
                <a:lnTo>
                  <a:pt x="0" y="996"/>
                </a:lnTo>
              </a:path>
            </a:pathLst>
          </a:custGeom>
          <a:noFill/>
          <a:ln w="12700" cap="flat" cmpd="sng">
            <a:solidFill>
              <a:schemeClr val="tx1"/>
            </a:solidFill>
            <a:prstDash val="solid"/>
            <a:round/>
            <a:headEnd type="none" w="sm" len="sm"/>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2723" name="Freeform 19"/>
          <p:cNvSpPr>
            <a:spLocks/>
          </p:cNvSpPr>
          <p:nvPr/>
        </p:nvSpPr>
        <p:spPr bwMode="auto">
          <a:xfrm>
            <a:off x="7340601" y="4960701"/>
            <a:ext cx="1014413" cy="854075"/>
          </a:xfrm>
          <a:custGeom>
            <a:avLst/>
            <a:gdLst>
              <a:gd name="T0" fmla="*/ 639 w 639"/>
              <a:gd name="T1" fmla="*/ 0 h 538"/>
              <a:gd name="T2" fmla="*/ 0 w 639"/>
              <a:gd name="T3" fmla="*/ 538 h 538"/>
            </a:gdLst>
            <a:ahLst/>
            <a:cxnLst>
              <a:cxn ang="0">
                <a:pos x="T0" y="T1"/>
              </a:cxn>
              <a:cxn ang="0">
                <a:pos x="T2" y="T3"/>
              </a:cxn>
            </a:cxnLst>
            <a:rect l="0" t="0" r="r" b="b"/>
            <a:pathLst>
              <a:path w="639" h="538">
                <a:moveTo>
                  <a:pt x="639" y="0"/>
                </a:moveTo>
                <a:lnTo>
                  <a:pt x="0" y="538"/>
                </a:lnTo>
              </a:path>
            </a:pathLst>
          </a:custGeom>
          <a:noFill/>
          <a:ln w="12700" cap="flat" cmpd="sng">
            <a:solidFill>
              <a:schemeClr val="tx1"/>
            </a:solidFill>
            <a:prstDash val="solid"/>
            <a:round/>
            <a:headEnd type="none" w="sm" len="sm"/>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2724" name="Freeform 20"/>
          <p:cNvSpPr>
            <a:spLocks/>
          </p:cNvSpPr>
          <p:nvPr/>
        </p:nvSpPr>
        <p:spPr bwMode="auto">
          <a:xfrm>
            <a:off x="6978651" y="4919425"/>
            <a:ext cx="269875" cy="857250"/>
          </a:xfrm>
          <a:custGeom>
            <a:avLst/>
            <a:gdLst>
              <a:gd name="T0" fmla="*/ 0 w 170"/>
              <a:gd name="T1" fmla="*/ 0 h 540"/>
              <a:gd name="T2" fmla="*/ 170 w 170"/>
              <a:gd name="T3" fmla="*/ 540 h 540"/>
            </a:gdLst>
            <a:ahLst/>
            <a:cxnLst>
              <a:cxn ang="0">
                <a:pos x="T0" y="T1"/>
              </a:cxn>
              <a:cxn ang="0">
                <a:pos x="T2" y="T3"/>
              </a:cxn>
            </a:cxnLst>
            <a:rect l="0" t="0" r="r" b="b"/>
            <a:pathLst>
              <a:path w="170" h="540">
                <a:moveTo>
                  <a:pt x="0" y="0"/>
                </a:moveTo>
                <a:lnTo>
                  <a:pt x="170" y="540"/>
                </a:lnTo>
              </a:path>
            </a:pathLst>
          </a:custGeom>
          <a:noFill/>
          <a:ln w="12700" cap="flat" cmpd="sng">
            <a:solidFill>
              <a:schemeClr val="tx1"/>
            </a:solidFill>
            <a:prstDash val="solid"/>
            <a:round/>
            <a:headEnd type="none" w="sm" len="sm"/>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2725" name="Freeform 21"/>
          <p:cNvSpPr>
            <a:spLocks/>
          </p:cNvSpPr>
          <p:nvPr/>
        </p:nvSpPr>
        <p:spPr bwMode="auto">
          <a:xfrm>
            <a:off x="6562725" y="5690950"/>
            <a:ext cx="495300" cy="152400"/>
          </a:xfrm>
          <a:custGeom>
            <a:avLst/>
            <a:gdLst>
              <a:gd name="T0" fmla="*/ 0 w 312"/>
              <a:gd name="T1" fmla="*/ 0 h 96"/>
              <a:gd name="T2" fmla="*/ 312 w 312"/>
              <a:gd name="T3" fmla="*/ 96 h 96"/>
            </a:gdLst>
            <a:ahLst/>
            <a:cxnLst>
              <a:cxn ang="0">
                <a:pos x="T0" y="T1"/>
              </a:cxn>
              <a:cxn ang="0">
                <a:pos x="T2" y="T3"/>
              </a:cxn>
            </a:cxnLst>
            <a:rect l="0" t="0" r="r" b="b"/>
            <a:pathLst>
              <a:path w="312" h="96">
                <a:moveTo>
                  <a:pt x="0" y="0"/>
                </a:moveTo>
                <a:lnTo>
                  <a:pt x="312" y="96"/>
                </a:lnTo>
              </a:path>
            </a:pathLst>
          </a:custGeom>
          <a:noFill/>
          <a:ln w="12700" cap="flat" cmpd="sng">
            <a:solidFill>
              <a:schemeClr val="tx1"/>
            </a:solidFill>
            <a:prstDash val="solid"/>
            <a:round/>
            <a:headEnd type="none" w="sm" len="sm"/>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2726" name="Freeform 22"/>
          <p:cNvSpPr>
            <a:spLocks/>
          </p:cNvSpPr>
          <p:nvPr/>
        </p:nvSpPr>
        <p:spPr bwMode="auto">
          <a:xfrm>
            <a:off x="4768851" y="4481276"/>
            <a:ext cx="390525" cy="752475"/>
          </a:xfrm>
          <a:custGeom>
            <a:avLst/>
            <a:gdLst>
              <a:gd name="T0" fmla="*/ 0 w 246"/>
              <a:gd name="T1" fmla="*/ 0 h 474"/>
              <a:gd name="T2" fmla="*/ 246 w 246"/>
              <a:gd name="T3" fmla="*/ 474 h 474"/>
            </a:gdLst>
            <a:ahLst/>
            <a:cxnLst>
              <a:cxn ang="0">
                <a:pos x="T0" y="T1"/>
              </a:cxn>
              <a:cxn ang="0">
                <a:pos x="T2" y="T3"/>
              </a:cxn>
            </a:cxnLst>
            <a:rect l="0" t="0" r="r" b="b"/>
            <a:pathLst>
              <a:path w="246" h="474">
                <a:moveTo>
                  <a:pt x="0" y="0"/>
                </a:moveTo>
                <a:lnTo>
                  <a:pt x="246" y="474"/>
                </a:lnTo>
              </a:path>
            </a:pathLst>
          </a:custGeom>
          <a:noFill/>
          <a:ln w="12700" cap="flat" cmpd="sng">
            <a:solidFill>
              <a:schemeClr val="tx1"/>
            </a:solidFill>
            <a:prstDash val="solid"/>
            <a:round/>
            <a:headEnd type="none" w="sm" len="sm"/>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2727" name="Text Box 23"/>
          <p:cNvSpPr txBox="1">
            <a:spLocks noChangeArrowheads="1"/>
          </p:cNvSpPr>
          <p:nvPr/>
        </p:nvSpPr>
        <p:spPr bwMode="auto">
          <a:xfrm>
            <a:off x="4241800" y="5251214"/>
            <a:ext cx="242728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solidFill>
                  <a:srgbClr val="000000"/>
                </a:solidFill>
              </a:rPr>
              <a:t>ECMA .NET*</a:t>
            </a:r>
          </a:p>
          <a:p>
            <a:r>
              <a:rPr lang="en-US" altLang="en-US" sz="1400">
                <a:solidFill>
                  <a:srgbClr val="000000"/>
                </a:solidFill>
              </a:rPr>
              <a:t>parallel iteration classes</a:t>
            </a:r>
          </a:p>
        </p:txBody>
      </p:sp>
      <p:sp>
        <p:nvSpPr>
          <p:cNvPr id="712728" name="Freeform 24"/>
          <p:cNvSpPr>
            <a:spLocks/>
          </p:cNvSpPr>
          <p:nvPr/>
        </p:nvSpPr>
        <p:spPr bwMode="auto">
          <a:xfrm>
            <a:off x="7559676" y="2214325"/>
            <a:ext cx="2208213" cy="3676650"/>
          </a:xfrm>
          <a:custGeom>
            <a:avLst/>
            <a:gdLst>
              <a:gd name="T0" fmla="*/ 1220 w 1391"/>
              <a:gd name="T1" fmla="*/ 0 h 2316"/>
              <a:gd name="T2" fmla="*/ 1188 w 1391"/>
              <a:gd name="T3" fmla="*/ 1626 h 2316"/>
              <a:gd name="T4" fmla="*/ 0 w 1391"/>
              <a:gd name="T5" fmla="*/ 2316 h 2316"/>
            </a:gdLst>
            <a:ahLst/>
            <a:cxnLst>
              <a:cxn ang="0">
                <a:pos x="T0" y="T1"/>
              </a:cxn>
              <a:cxn ang="0">
                <a:pos x="T2" y="T3"/>
              </a:cxn>
              <a:cxn ang="0">
                <a:pos x="T4" y="T5"/>
              </a:cxn>
            </a:cxnLst>
            <a:rect l="0" t="0" r="r" b="b"/>
            <a:pathLst>
              <a:path w="1391" h="2316">
                <a:moveTo>
                  <a:pt x="1220" y="0"/>
                </a:moveTo>
                <a:cubicBezTo>
                  <a:pt x="1215" y="270"/>
                  <a:pt x="1391" y="1240"/>
                  <a:pt x="1188" y="1626"/>
                </a:cubicBezTo>
                <a:cubicBezTo>
                  <a:pt x="985" y="2012"/>
                  <a:pt x="248" y="2172"/>
                  <a:pt x="0" y="2316"/>
                </a:cubicBezTo>
              </a:path>
            </a:pathLst>
          </a:custGeom>
          <a:noFill/>
          <a:ln w="12700" cap="flat" cmpd="sng">
            <a:solidFill>
              <a:schemeClr val="tx1"/>
            </a:solidFill>
            <a:prstDash val="solid"/>
            <a:round/>
            <a:headEnd type="none" w="sm" len="sm"/>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2729" name="Text Box 25"/>
          <p:cNvSpPr txBox="1">
            <a:spLocks noChangeArrowheads="1"/>
          </p:cNvSpPr>
          <p:nvPr/>
        </p:nvSpPr>
        <p:spPr bwMode="auto">
          <a:xfrm>
            <a:off x="6892925" y="3424000"/>
            <a:ext cx="1524000" cy="369332"/>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dirty="0">
                <a:solidFill>
                  <a:srgbClr val="000000"/>
                </a:solidFill>
              </a:rPr>
              <a:t>Libraries</a:t>
            </a:r>
          </a:p>
        </p:txBody>
      </p:sp>
      <p:sp>
        <p:nvSpPr>
          <p:cNvPr id="712730" name="Freeform 26"/>
          <p:cNvSpPr>
            <a:spLocks/>
          </p:cNvSpPr>
          <p:nvPr/>
        </p:nvSpPr>
        <p:spPr bwMode="auto">
          <a:xfrm>
            <a:off x="5902325" y="3328750"/>
            <a:ext cx="704850" cy="838200"/>
          </a:xfrm>
          <a:custGeom>
            <a:avLst/>
            <a:gdLst>
              <a:gd name="T0" fmla="*/ 0 w 444"/>
              <a:gd name="T1" fmla="*/ 0 h 528"/>
              <a:gd name="T2" fmla="*/ 444 w 444"/>
              <a:gd name="T3" fmla="*/ 528 h 528"/>
            </a:gdLst>
            <a:ahLst/>
            <a:cxnLst>
              <a:cxn ang="0">
                <a:pos x="T0" y="T1"/>
              </a:cxn>
              <a:cxn ang="0">
                <a:pos x="T2" y="T3"/>
              </a:cxn>
            </a:cxnLst>
            <a:rect l="0" t="0" r="r" b="b"/>
            <a:pathLst>
              <a:path w="444" h="528">
                <a:moveTo>
                  <a:pt x="0" y="0"/>
                </a:moveTo>
                <a:cubicBezTo>
                  <a:pt x="73" y="87"/>
                  <a:pt x="352" y="418"/>
                  <a:pt x="444" y="528"/>
                </a:cubicBezTo>
              </a:path>
            </a:pathLst>
          </a:custGeom>
          <a:noFill/>
          <a:ln w="12700" cap="flat" cmpd="sng">
            <a:solidFill>
              <a:schemeClr val="tx1"/>
            </a:solidFill>
            <a:prstDash val="solid"/>
            <a:round/>
            <a:headEnd type="none" w="sm" len="sm"/>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2731" name="Line 27"/>
          <p:cNvSpPr>
            <a:spLocks noChangeShapeType="1"/>
          </p:cNvSpPr>
          <p:nvPr/>
        </p:nvSpPr>
        <p:spPr bwMode="auto">
          <a:xfrm>
            <a:off x="2368550" y="1519001"/>
            <a:ext cx="0" cy="4886325"/>
          </a:xfrm>
          <a:prstGeom prst="line">
            <a:avLst/>
          </a:prstGeom>
          <a:noFill/>
          <a:ln w="127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2732" name="Text Box 28"/>
          <p:cNvSpPr txBox="1">
            <a:spLocks noChangeArrowheads="1"/>
          </p:cNvSpPr>
          <p:nvPr/>
        </p:nvSpPr>
        <p:spPr bwMode="auto">
          <a:xfrm>
            <a:off x="1835150" y="1747600"/>
            <a:ext cx="4953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r">
              <a:spcBef>
                <a:spcPct val="50000"/>
              </a:spcBef>
            </a:pPr>
            <a:r>
              <a:rPr lang="en-US" altLang="en-US" sz="1400"/>
              <a:t>1988</a:t>
            </a:r>
          </a:p>
        </p:txBody>
      </p:sp>
      <p:sp>
        <p:nvSpPr>
          <p:cNvPr id="712733" name="Text Box 29"/>
          <p:cNvSpPr txBox="1">
            <a:spLocks noChangeArrowheads="1"/>
          </p:cNvSpPr>
          <p:nvPr/>
        </p:nvSpPr>
        <p:spPr bwMode="auto">
          <a:xfrm>
            <a:off x="1835150" y="4622563"/>
            <a:ext cx="4953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r">
              <a:spcBef>
                <a:spcPct val="50000"/>
              </a:spcBef>
            </a:pPr>
            <a:r>
              <a:rPr lang="en-US" altLang="en-US" sz="1400"/>
              <a:t>2001</a:t>
            </a:r>
          </a:p>
        </p:txBody>
      </p:sp>
      <p:sp>
        <p:nvSpPr>
          <p:cNvPr id="712734" name="Text Box 30"/>
          <p:cNvSpPr txBox="1">
            <a:spLocks noChangeArrowheads="1"/>
          </p:cNvSpPr>
          <p:nvPr/>
        </p:nvSpPr>
        <p:spPr bwMode="auto">
          <a:xfrm>
            <a:off x="1835150" y="5862400"/>
            <a:ext cx="4953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r">
              <a:spcBef>
                <a:spcPct val="50000"/>
              </a:spcBef>
            </a:pPr>
            <a:r>
              <a:rPr lang="en-US" altLang="en-US" sz="1400" dirty="0"/>
              <a:t>2006</a:t>
            </a:r>
          </a:p>
        </p:txBody>
      </p:sp>
      <p:sp>
        <p:nvSpPr>
          <p:cNvPr id="712735" name="Text Box 31"/>
          <p:cNvSpPr txBox="1">
            <a:spLocks noChangeArrowheads="1"/>
          </p:cNvSpPr>
          <p:nvPr/>
        </p:nvSpPr>
        <p:spPr bwMode="auto">
          <a:xfrm>
            <a:off x="1835150" y="2630250"/>
            <a:ext cx="4953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r">
              <a:spcBef>
                <a:spcPct val="50000"/>
              </a:spcBef>
            </a:pPr>
            <a:r>
              <a:rPr lang="en-US" altLang="en-US" sz="1400"/>
              <a:t>1995</a:t>
            </a:r>
          </a:p>
        </p:txBody>
      </p:sp>
      <p:sp>
        <p:nvSpPr>
          <p:cNvPr id="712736" name="Text Box 32"/>
          <p:cNvSpPr txBox="1">
            <a:spLocks noChangeArrowheads="1"/>
          </p:cNvSpPr>
          <p:nvPr/>
        </p:nvSpPr>
        <p:spPr bwMode="auto">
          <a:xfrm>
            <a:off x="3735388" y="2001180"/>
            <a:ext cx="1714500" cy="369332"/>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spcBef>
                <a:spcPct val="50000"/>
              </a:spcBef>
            </a:pPr>
            <a:r>
              <a:rPr lang="en-US" altLang="en-US" b="1" dirty="0">
                <a:solidFill>
                  <a:srgbClr val="000000"/>
                </a:solidFill>
              </a:rPr>
              <a:t>Languages</a:t>
            </a:r>
          </a:p>
        </p:txBody>
      </p:sp>
      <p:sp>
        <p:nvSpPr>
          <p:cNvPr id="712737" name="Text Box 33"/>
          <p:cNvSpPr txBox="1">
            <a:spLocks noChangeArrowheads="1"/>
          </p:cNvSpPr>
          <p:nvPr/>
        </p:nvSpPr>
        <p:spPr bwMode="auto">
          <a:xfrm>
            <a:off x="2406650" y="3004900"/>
            <a:ext cx="1714500" cy="369332"/>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spcBef>
                <a:spcPct val="50000"/>
              </a:spcBef>
            </a:pPr>
            <a:r>
              <a:rPr lang="en-US" altLang="en-US" b="1" dirty="0">
                <a:solidFill>
                  <a:srgbClr val="000000"/>
                </a:solidFill>
              </a:rPr>
              <a:t>Pragmas</a:t>
            </a:r>
          </a:p>
        </p:txBody>
      </p:sp>
      <p:sp>
        <p:nvSpPr>
          <p:cNvPr id="2" name="灯片编号占位符 1">
            <a:extLst>
              <a:ext uri="{FF2B5EF4-FFF2-40B4-BE49-F238E27FC236}">
                <a16:creationId xmlns:a16="http://schemas.microsoft.com/office/drawing/2014/main" id="{DE14ECCC-FAF7-40C0-BC6E-3D33EE175808}"/>
              </a:ext>
            </a:extLst>
          </p:cNvPr>
          <p:cNvSpPr>
            <a:spLocks noGrp="1"/>
          </p:cNvSpPr>
          <p:nvPr>
            <p:ph type="sldNum" sz="quarter" idx="12"/>
          </p:nvPr>
        </p:nvSpPr>
        <p:spPr/>
        <p:txBody>
          <a:bodyPr/>
          <a:lstStyle/>
          <a:p>
            <a:fld id="{838759A6-4310-42B8-8FEF-8113EE3D32AF}" type="slidenum">
              <a:rPr lang="zh-CN" altLang="en-US" smtClean="0"/>
              <a:t>5</a:t>
            </a:fld>
            <a:endParaRPr lang="zh-CN" altLang="en-US"/>
          </a:p>
        </p:txBody>
      </p:sp>
    </p:spTree>
    <p:extLst>
      <p:ext uri="{BB962C8B-B14F-4D97-AF65-F5344CB8AC3E}">
        <p14:creationId xmlns:p14="http://schemas.microsoft.com/office/powerpoint/2010/main" val="35773307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p:txBody>
          <a:bodyPr/>
          <a:lstStyle/>
          <a:p>
            <a:r>
              <a:rPr lang="en-US" dirty="0"/>
              <a:t>TBB – </a:t>
            </a:r>
            <a:r>
              <a:rPr lang="en-US" altLang="zh-CN" dirty="0"/>
              <a:t>Parallel </a:t>
            </a:r>
            <a:r>
              <a:rPr lang="en-US" dirty="0"/>
              <a:t>Algorithms</a:t>
            </a:r>
          </a:p>
        </p:txBody>
      </p:sp>
      <p:sp>
        <p:nvSpPr>
          <p:cNvPr id="652291" name="Rectangle 3"/>
          <p:cNvSpPr>
            <a:spLocks noGrp="1" noChangeArrowheads="1"/>
          </p:cNvSpPr>
          <p:nvPr>
            <p:ph sz="quarter" idx="1"/>
          </p:nvPr>
        </p:nvSpPr>
        <p:spPr/>
        <p:txBody>
          <a:bodyPr/>
          <a:lstStyle/>
          <a:p>
            <a:r>
              <a:rPr lang="en-US" altLang="zh-CN" dirty="0" err="1"/>
              <a:t>parallel_for</a:t>
            </a:r>
            <a:endParaRPr lang="en-US" dirty="0"/>
          </a:p>
          <a:p>
            <a:r>
              <a:rPr lang="en-US" altLang="zh-CN" dirty="0" err="1"/>
              <a:t>parallel_do</a:t>
            </a:r>
            <a:r>
              <a:rPr lang="en-US" altLang="zh-CN" dirty="0"/>
              <a:t>(</a:t>
            </a:r>
            <a:r>
              <a:rPr lang="en-US" altLang="zh-CN" i="1" dirty="0" err="1"/>
              <a:t>first,last,functor</a:t>
            </a:r>
            <a:r>
              <a:rPr lang="en-US" altLang="zh-CN" dirty="0"/>
              <a:t>) </a:t>
            </a:r>
          </a:p>
          <a:p>
            <a:r>
              <a:rPr lang="en-US" altLang="zh-CN" dirty="0" err="1"/>
              <a:t>parallel_invoke</a:t>
            </a:r>
            <a:r>
              <a:rPr lang="en-US" altLang="zh-CN" dirty="0"/>
              <a:t>(</a:t>
            </a:r>
            <a:r>
              <a:rPr lang="en-US" altLang="zh-CN" i="1" dirty="0"/>
              <a:t>functor</a:t>
            </a:r>
            <a:r>
              <a:rPr lang="en-US" altLang="zh-CN" baseline="-25000" dirty="0"/>
              <a:t>1</a:t>
            </a:r>
            <a:r>
              <a:rPr lang="en-US" altLang="zh-CN" dirty="0"/>
              <a:t>, </a:t>
            </a:r>
            <a:r>
              <a:rPr lang="en-US" altLang="zh-CN" i="1" dirty="0"/>
              <a:t>functor</a:t>
            </a:r>
            <a:r>
              <a:rPr lang="en-US" altLang="zh-CN" baseline="-25000" dirty="0"/>
              <a:t>2</a:t>
            </a:r>
            <a:r>
              <a:rPr lang="en-US" altLang="zh-CN" dirty="0"/>
              <a:t>, </a:t>
            </a:r>
            <a:r>
              <a:rPr lang="en-US" altLang="zh-CN" i="1" dirty="0"/>
              <a:t>functor</a:t>
            </a:r>
            <a:r>
              <a:rPr lang="en-US" altLang="zh-CN" baseline="-25000" dirty="0"/>
              <a:t>3</a:t>
            </a:r>
            <a:r>
              <a:rPr lang="en-US" altLang="zh-CN" dirty="0"/>
              <a:t>, ...)*</a:t>
            </a:r>
          </a:p>
          <a:p>
            <a:r>
              <a:rPr lang="en-US" altLang="zh-CN" dirty="0" err="1"/>
              <a:t>parallel_reduce</a:t>
            </a:r>
            <a:r>
              <a:rPr lang="en-US" altLang="zh-CN" dirty="0"/>
              <a:t> – math ops with elements of an array in parallel</a:t>
            </a:r>
          </a:p>
          <a:p>
            <a:r>
              <a:rPr lang="en-US" altLang="zh-CN" dirty="0" err="1"/>
              <a:t>parallel_scan</a:t>
            </a:r>
            <a:r>
              <a:rPr lang="en-US" altLang="zh-CN" dirty="0"/>
              <a:t>(</a:t>
            </a:r>
            <a:r>
              <a:rPr lang="en-US" altLang="zh-CN" i="1" dirty="0" err="1"/>
              <a:t>range,body</a:t>
            </a:r>
            <a:r>
              <a:rPr lang="en-US" altLang="zh-CN" dirty="0"/>
              <a:t>)</a:t>
            </a:r>
          </a:p>
          <a:p>
            <a:r>
              <a:rPr lang="en-US" altLang="zh-CN" dirty="0" err="1"/>
              <a:t>parallel_sort</a:t>
            </a:r>
            <a:r>
              <a:rPr lang="en-US" altLang="zh-CN" dirty="0"/>
              <a:t>(</a:t>
            </a:r>
            <a:r>
              <a:rPr lang="en-US" altLang="zh-CN" i="1" dirty="0" err="1"/>
              <a:t>first,last,compare</a:t>
            </a:r>
            <a:r>
              <a:rPr lang="en-US" altLang="zh-CN" dirty="0"/>
              <a:t>)</a:t>
            </a:r>
          </a:p>
          <a:p>
            <a:r>
              <a:rPr lang="en-US" altLang="zh-CN" dirty="0"/>
              <a:t>pipeline</a:t>
            </a:r>
            <a:endParaRPr lang="en-US" dirty="0"/>
          </a:p>
          <a:p>
            <a:r>
              <a:rPr lang="en-US" dirty="0"/>
              <a:t>parallel_* - several others…</a:t>
            </a:r>
          </a:p>
        </p:txBody>
      </p:sp>
      <p:sp>
        <p:nvSpPr>
          <p:cNvPr id="2" name="灯片编号占位符 1">
            <a:extLst>
              <a:ext uri="{FF2B5EF4-FFF2-40B4-BE49-F238E27FC236}">
                <a16:creationId xmlns:a16="http://schemas.microsoft.com/office/drawing/2014/main" id="{3322A146-957C-4557-A121-08BBA7043F69}"/>
              </a:ext>
            </a:extLst>
          </p:cNvPr>
          <p:cNvSpPr>
            <a:spLocks noGrp="1"/>
          </p:cNvSpPr>
          <p:nvPr>
            <p:ph type="sldNum" sz="quarter" idx="12"/>
          </p:nvPr>
        </p:nvSpPr>
        <p:spPr/>
        <p:txBody>
          <a:bodyPr/>
          <a:lstStyle/>
          <a:p>
            <a:fld id="{838759A6-4310-42B8-8FEF-8113EE3D32AF}" type="slidenum">
              <a:rPr lang="zh-CN" altLang="en-US" smtClean="0"/>
              <a:t>50</a:t>
            </a:fld>
            <a:endParaRPr lang="zh-CN" altLang="en-US"/>
          </a:p>
        </p:txBody>
      </p:sp>
    </p:spTree>
    <p:extLst>
      <p:ext uri="{BB962C8B-B14F-4D97-AF65-F5344CB8AC3E}">
        <p14:creationId xmlns:p14="http://schemas.microsoft.com/office/powerpoint/2010/main" val="33376555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normAutofit/>
          </a:bodyPr>
          <a:lstStyle/>
          <a:p>
            <a:r>
              <a:rPr lang="en-US" sz="4000" dirty="0" err="1"/>
              <a:t>parallel_for</a:t>
            </a:r>
            <a:endParaRPr lang="en-US" altLang="en-US" sz="4000" i="1" dirty="0"/>
          </a:p>
        </p:txBody>
      </p:sp>
      <p:sp>
        <p:nvSpPr>
          <p:cNvPr id="37892" name="Rectangle 3"/>
          <p:cNvSpPr>
            <a:spLocks noGrp="1" noChangeArrowheads="1"/>
          </p:cNvSpPr>
          <p:nvPr>
            <p:ph sz="quarter" idx="1"/>
          </p:nvPr>
        </p:nvSpPr>
        <p:spPr>
          <a:xfrm>
            <a:off x="1059179" y="1600200"/>
            <a:ext cx="10301547" cy="4873752"/>
          </a:xfrm>
        </p:spPr>
        <p:txBody>
          <a:bodyPr>
            <a:normAutofit/>
          </a:bodyPr>
          <a:lstStyle/>
          <a:p>
            <a:pPr>
              <a:spcBef>
                <a:spcPct val="0"/>
              </a:spcBef>
            </a:pPr>
            <a:r>
              <a:rPr lang="en-US" altLang="en-US" sz="2200" dirty="0"/>
              <a:t>template &lt;</a:t>
            </a:r>
            <a:r>
              <a:rPr lang="en-US" altLang="en-US" sz="2200" dirty="0" err="1"/>
              <a:t>typename</a:t>
            </a:r>
            <a:r>
              <a:rPr lang="en-US" altLang="en-US" sz="2200" dirty="0"/>
              <a:t> Range, </a:t>
            </a:r>
            <a:r>
              <a:rPr lang="en-US" altLang="en-US" sz="2200" dirty="0" err="1"/>
              <a:t>typename</a:t>
            </a:r>
            <a:r>
              <a:rPr lang="en-US" altLang="en-US" sz="2200" dirty="0"/>
              <a:t> </a:t>
            </a:r>
            <a:r>
              <a:rPr lang="en-US" altLang="en-US" sz="2200" dirty="0" err="1"/>
              <a:t>Functor</a:t>
            </a:r>
            <a:r>
              <a:rPr lang="en-US" altLang="en-US" sz="2200" dirty="0"/>
              <a:t> &gt;</a:t>
            </a:r>
            <a:br>
              <a:rPr lang="en-US" altLang="en-US" sz="2200" dirty="0"/>
            </a:br>
            <a:r>
              <a:rPr lang="en-US" altLang="en-US" sz="2200" dirty="0"/>
              <a:t>void </a:t>
            </a:r>
            <a:r>
              <a:rPr lang="en-US" altLang="en-US" b="1" dirty="0" err="1">
                <a:solidFill>
                  <a:srgbClr val="FF0000"/>
                </a:solidFill>
              </a:rPr>
              <a:t>parallel_for</a:t>
            </a:r>
            <a:r>
              <a:rPr lang="en-US" altLang="en-US" sz="2200" dirty="0"/>
              <a:t>(</a:t>
            </a:r>
            <a:r>
              <a:rPr lang="en-US" altLang="en-US" sz="2200" dirty="0" err="1"/>
              <a:t>const</a:t>
            </a:r>
            <a:r>
              <a:rPr lang="en-US" altLang="en-US" sz="2200" dirty="0"/>
              <a:t> Range&amp; </a:t>
            </a:r>
            <a:r>
              <a:rPr lang="en-US" altLang="en-US" sz="2200" i="1" dirty="0"/>
              <a:t>range</a:t>
            </a:r>
            <a:r>
              <a:rPr lang="en-US" altLang="en-US" sz="2200" dirty="0"/>
              <a:t>, </a:t>
            </a:r>
            <a:r>
              <a:rPr lang="en-US" altLang="en-US" sz="2200" dirty="0" err="1"/>
              <a:t>Functor</a:t>
            </a:r>
            <a:r>
              <a:rPr lang="en-US" altLang="en-US" sz="2200" dirty="0"/>
              <a:t>&amp; </a:t>
            </a:r>
            <a:r>
              <a:rPr lang="en-US" altLang="en-US" sz="2200" i="1" dirty="0" err="1"/>
              <a:t>func</a:t>
            </a:r>
            <a:r>
              <a:rPr lang="en-US" altLang="en-US" sz="2200" i="1" dirty="0"/>
              <a:t>, </a:t>
            </a:r>
            <a:r>
              <a:rPr lang="en-US" altLang="zh-CN" i="1" dirty="0"/>
              <a:t>[, </a:t>
            </a:r>
            <a:r>
              <a:rPr lang="en-US" altLang="zh-CN" i="1" dirty="0" err="1"/>
              <a:t>partitioner</a:t>
            </a:r>
            <a:r>
              <a:rPr lang="en-US" altLang="zh-CN" i="1" dirty="0"/>
              <a:t>[, </a:t>
            </a:r>
            <a:r>
              <a:rPr lang="en-US" altLang="zh-CN" dirty="0" err="1"/>
              <a:t>task_group_context</a:t>
            </a:r>
            <a:r>
              <a:rPr lang="en-US" altLang="zh-CN" dirty="0"/>
              <a:t>&amp; group</a:t>
            </a:r>
            <a:r>
              <a:rPr lang="en-US" altLang="zh-CN" i="1" dirty="0"/>
              <a:t>]] </a:t>
            </a:r>
            <a:r>
              <a:rPr lang="en-US" altLang="en-US" sz="2200" dirty="0"/>
              <a:t>);</a:t>
            </a:r>
          </a:p>
          <a:p>
            <a:r>
              <a:rPr lang="en-US" altLang="zh-CN" sz="2200" dirty="0" err="1"/>
              <a:t>parallel_for</a:t>
            </a:r>
            <a:r>
              <a:rPr lang="en-US" altLang="zh-CN" sz="2200" dirty="0"/>
              <a:t> </a:t>
            </a:r>
            <a:r>
              <a:rPr lang="zh-CN" altLang="en-US" sz="2200" dirty="0"/>
              <a:t>将循环区间分成</a:t>
            </a:r>
            <a:r>
              <a:rPr lang="en-US" altLang="zh-CN" sz="2200" dirty="0"/>
              <a:t>chunks</a:t>
            </a:r>
            <a:r>
              <a:rPr lang="zh-CN" altLang="en-US" sz="2200" dirty="0"/>
              <a:t>。每一</a:t>
            </a:r>
            <a:r>
              <a:rPr lang="en-US" altLang="zh-CN" sz="2200" dirty="0"/>
              <a:t>chunk</a:t>
            </a:r>
            <a:r>
              <a:rPr lang="zh-CN" altLang="en-US" sz="2200" dirty="0"/>
              <a:t>由不同的线程处理</a:t>
            </a:r>
            <a:r>
              <a:rPr lang="zh-CN" altLang="en-US" i="1" dirty="0">
                <a:solidFill>
                  <a:srgbClr val="FF0000"/>
                </a:solidFill>
              </a:rPr>
              <a:t>，</a:t>
            </a:r>
            <a:r>
              <a:rPr lang="en-US" altLang="zh-CN" dirty="0" err="1"/>
              <a:t>parallel_for</a:t>
            </a:r>
            <a:r>
              <a:rPr lang="zh-CN" altLang="en-US" dirty="0"/>
              <a:t>将空间分解为子区间用于调度处理</a:t>
            </a:r>
            <a:r>
              <a:rPr lang="en-US" altLang="zh-CN" dirty="0"/>
              <a:t>. </a:t>
            </a:r>
          </a:p>
          <a:p>
            <a:r>
              <a:rPr lang="en-US" altLang="zh-CN" dirty="0"/>
              <a:t>TBB</a:t>
            </a:r>
            <a:r>
              <a:rPr lang="zh-CN" altLang="en-US" sz="2200" dirty="0"/>
              <a:t>定义了递归</a:t>
            </a:r>
            <a:r>
              <a:rPr lang="zh-CN" altLang="en-US" sz="2200" b="1" i="1" dirty="0">
                <a:solidFill>
                  <a:srgbClr val="FF0000"/>
                </a:solidFill>
              </a:rPr>
              <a:t>可分</a:t>
            </a:r>
            <a:r>
              <a:rPr lang="zh-CN" altLang="en-US" sz="2200" dirty="0"/>
              <a:t>的结构</a:t>
            </a:r>
            <a:r>
              <a:rPr lang="en-US" altLang="en-US" sz="2200" dirty="0" err="1">
                <a:solidFill>
                  <a:schemeClr val="folHlink"/>
                </a:solidFill>
              </a:rPr>
              <a:t>blocked_range</a:t>
            </a:r>
            <a:r>
              <a:rPr lang="en-US" altLang="en-US" sz="2200" dirty="0"/>
              <a:t>, </a:t>
            </a:r>
            <a:r>
              <a:rPr lang="en-US" altLang="en-US" sz="2200" dirty="0">
                <a:solidFill>
                  <a:schemeClr val="folHlink"/>
                </a:solidFill>
              </a:rPr>
              <a:t>blocked_range2d,  blocked_range3d</a:t>
            </a:r>
            <a:r>
              <a:rPr lang="zh-CN" altLang="en-US" sz="2200" dirty="0">
                <a:solidFill>
                  <a:schemeClr val="folHlink"/>
                </a:solidFill>
              </a:rPr>
              <a:t>。也可定义新的范围。</a:t>
            </a:r>
            <a:r>
              <a:rPr lang="en-US" altLang="zh-CN" sz="2200" dirty="0" err="1">
                <a:solidFill>
                  <a:srgbClr val="FF0000"/>
                </a:solidFill>
              </a:rPr>
              <a:t>blocked_range</a:t>
            </a:r>
            <a:r>
              <a:rPr lang="en-US" altLang="zh-CN" sz="2200" dirty="0">
                <a:solidFill>
                  <a:srgbClr val="FF0000"/>
                </a:solidFill>
              </a:rPr>
              <a:t> &lt;T&gt; (</a:t>
            </a:r>
            <a:r>
              <a:rPr lang="en-US" altLang="zh-CN" sz="2200" i="1" dirty="0">
                <a:solidFill>
                  <a:srgbClr val="FF0000"/>
                </a:solidFill>
              </a:rPr>
              <a:t>begin</a:t>
            </a:r>
            <a:r>
              <a:rPr lang="en-US" altLang="zh-CN" sz="2200" dirty="0">
                <a:solidFill>
                  <a:srgbClr val="FF0000"/>
                </a:solidFill>
              </a:rPr>
              <a:t>, </a:t>
            </a:r>
            <a:r>
              <a:rPr lang="en-US" altLang="zh-CN" sz="2200" i="1" dirty="0">
                <a:solidFill>
                  <a:srgbClr val="FF0000"/>
                </a:solidFill>
              </a:rPr>
              <a:t>end</a:t>
            </a:r>
            <a:r>
              <a:rPr lang="en-US" altLang="zh-CN" sz="2200" dirty="0">
                <a:solidFill>
                  <a:srgbClr val="FF0000"/>
                </a:solidFill>
              </a:rPr>
              <a:t>, </a:t>
            </a:r>
            <a:r>
              <a:rPr lang="en-US" altLang="zh-CN" sz="2200" i="1" dirty="0">
                <a:solidFill>
                  <a:srgbClr val="FF0000"/>
                </a:solidFill>
              </a:rPr>
              <a:t>grainsize</a:t>
            </a:r>
            <a:r>
              <a:rPr lang="en-US" altLang="zh-CN" sz="2200" dirty="0">
                <a:solidFill>
                  <a:srgbClr val="FF0000"/>
                </a:solidFill>
              </a:rPr>
              <a:t>)</a:t>
            </a:r>
            <a:r>
              <a:rPr lang="en-US" altLang="zh-CN" sz="2200" dirty="0"/>
              <a:t>. </a:t>
            </a:r>
            <a:r>
              <a:rPr lang="en-US" altLang="zh-CN" sz="2000" i="1" dirty="0">
                <a:solidFill>
                  <a:srgbClr val="FF0000"/>
                </a:solidFill>
              </a:rPr>
              <a:t>grainsize</a:t>
            </a:r>
            <a:r>
              <a:rPr lang="zh-CN" altLang="en-US" sz="2000" dirty="0"/>
              <a:t>指定</a:t>
            </a:r>
            <a:r>
              <a:rPr lang="en-US" altLang="zh-CN" sz="2000" dirty="0"/>
              <a:t>chunk</a:t>
            </a:r>
            <a:r>
              <a:rPr lang="zh-CN" altLang="en-US" sz="2000" dirty="0"/>
              <a:t>的循环次数</a:t>
            </a:r>
            <a:r>
              <a:rPr lang="en-US" altLang="zh-CN" sz="2000" dirty="0"/>
              <a:t>,</a:t>
            </a:r>
            <a:r>
              <a:rPr lang="zh-CN" altLang="en-US" sz="2000" dirty="0"/>
              <a:t>一般不大于</a:t>
            </a:r>
            <a:r>
              <a:rPr lang="en-US" altLang="zh-CN" sz="2000" i="1" dirty="0">
                <a:solidFill>
                  <a:srgbClr val="FF0000"/>
                </a:solidFill>
              </a:rPr>
              <a:t>grainsize</a:t>
            </a:r>
            <a:r>
              <a:rPr lang="zh-CN" altLang="en-US" sz="2000" i="1" dirty="0">
                <a:solidFill>
                  <a:srgbClr val="FF0000"/>
                </a:solidFill>
              </a:rPr>
              <a:t>。</a:t>
            </a:r>
            <a:r>
              <a:rPr lang="zh-CN" altLang="en-US" sz="2200" dirty="0"/>
              <a:t>对</a:t>
            </a:r>
            <a:r>
              <a:rPr lang="en-US" altLang="en-US" sz="2200" dirty="0"/>
              <a:t>Range R</a:t>
            </a:r>
            <a:r>
              <a:rPr lang="zh-CN" altLang="en-US" sz="2200" dirty="0"/>
              <a:t>的要求</a:t>
            </a:r>
            <a:r>
              <a:rPr lang="en-US" altLang="en-US" sz="2200" dirty="0"/>
              <a:t>:</a:t>
            </a:r>
          </a:p>
          <a:p>
            <a:pPr eaLnBrk="1" hangingPunct="1"/>
            <a:endParaRPr lang="en-US" altLang="en-US" sz="1800"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endParaRPr lang="en-US" altLang="zh-CN" sz="1800" i="1" dirty="0">
              <a:solidFill>
                <a:srgbClr val="FF0000"/>
              </a:solidFill>
            </a:endParaRPr>
          </a:p>
        </p:txBody>
      </p:sp>
      <p:graphicFrame>
        <p:nvGraphicFramePr>
          <p:cNvPr id="737284" name="Group 4"/>
          <p:cNvGraphicFramePr>
            <a:graphicFrameLocks noGrp="1"/>
          </p:cNvGraphicFramePr>
          <p:nvPr/>
        </p:nvGraphicFramePr>
        <p:xfrm>
          <a:off x="2590800" y="4953000"/>
          <a:ext cx="6858000" cy="1828800"/>
        </p:xfrm>
        <a:graphic>
          <a:graphicData uri="http://schemas.openxmlformats.org/drawingml/2006/table">
            <a:tbl>
              <a:tblPr/>
              <a:tblGrid>
                <a:gridCol w="3475038">
                  <a:extLst>
                    <a:ext uri="{9D8B030D-6E8A-4147-A177-3AD203B41FA5}">
                      <a16:colId xmlns:a16="http://schemas.microsoft.com/office/drawing/2014/main" val="20000"/>
                    </a:ext>
                  </a:extLst>
                </a:gridCol>
                <a:gridCol w="3382962">
                  <a:extLst>
                    <a:ext uri="{9D8B030D-6E8A-4147-A177-3AD203B41FA5}">
                      <a16:colId xmlns:a16="http://schemas.microsoft.com/office/drawing/2014/main" val="20001"/>
                    </a:ext>
                  </a:extLst>
                </a:gridCol>
              </a:tblGrid>
              <a:tr h="335280">
                <a:tc>
                  <a:txBody>
                    <a:bodyPr/>
                    <a:lstStyle>
                      <a:lvl1pPr algn="l">
                        <a:spcBef>
                          <a:spcPct val="60000"/>
                        </a:spcBef>
                        <a:defRPr>
                          <a:solidFill>
                            <a:schemeClr val="tx1"/>
                          </a:solidFill>
                          <a:latin typeface="Verdana" pitchFamily="34" charset="0"/>
                        </a:defRPr>
                      </a:lvl1pPr>
                      <a:lvl2pPr marL="1588" algn="l">
                        <a:spcBef>
                          <a:spcPct val="40000"/>
                        </a:spcBef>
                        <a:buSzPct val="125000"/>
                        <a:buFont typeface="Times" pitchFamily="18" charset="0"/>
                        <a:defRPr>
                          <a:solidFill>
                            <a:schemeClr val="tx1"/>
                          </a:solidFill>
                          <a:latin typeface="Verdana" pitchFamily="34" charset="0"/>
                        </a:defRPr>
                      </a:lvl2pPr>
                      <a:lvl3pPr marL="247650" algn="l">
                        <a:spcBef>
                          <a:spcPct val="20000"/>
                        </a:spcBef>
                        <a:defRPr sz="1600">
                          <a:solidFill>
                            <a:schemeClr val="tx1"/>
                          </a:solidFill>
                          <a:latin typeface="Verdana" pitchFamily="34" charset="0"/>
                        </a:defRPr>
                      </a:lvl3pPr>
                      <a:lvl4pPr marL="573088" algn="l">
                        <a:spcBef>
                          <a:spcPct val="20000"/>
                        </a:spcBef>
                        <a:buFont typeface="Times" pitchFamily="18" charset="0"/>
                        <a:defRPr sz="1600">
                          <a:solidFill>
                            <a:schemeClr val="tx1"/>
                          </a:solidFill>
                          <a:latin typeface="Verdana" pitchFamily="34" charset="0"/>
                        </a:defRPr>
                      </a:lvl4pPr>
                      <a:lvl5pPr marL="727075" algn="l">
                        <a:spcBef>
                          <a:spcPct val="20000"/>
                        </a:spcBef>
                        <a:defRPr sz="1600">
                          <a:solidFill>
                            <a:schemeClr val="tx1"/>
                          </a:solidFill>
                          <a:latin typeface="Verdana" pitchFamily="34" charset="0"/>
                        </a:defRPr>
                      </a:lvl5pPr>
                      <a:lvl6pPr marL="1184275" fontAlgn="base">
                        <a:spcBef>
                          <a:spcPct val="20000"/>
                        </a:spcBef>
                        <a:spcAft>
                          <a:spcPct val="0"/>
                        </a:spcAft>
                        <a:defRPr sz="1600">
                          <a:solidFill>
                            <a:schemeClr val="tx1"/>
                          </a:solidFill>
                          <a:latin typeface="Verdana" pitchFamily="34" charset="0"/>
                        </a:defRPr>
                      </a:lvl6pPr>
                      <a:lvl7pPr marL="1641475" fontAlgn="base">
                        <a:spcBef>
                          <a:spcPct val="20000"/>
                        </a:spcBef>
                        <a:spcAft>
                          <a:spcPct val="0"/>
                        </a:spcAft>
                        <a:defRPr sz="1600">
                          <a:solidFill>
                            <a:schemeClr val="tx1"/>
                          </a:solidFill>
                          <a:latin typeface="Verdana" pitchFamily="34" charset="0"/>
                        </a:defRPr>
                      </a:lvl7pPr>
                      <a:lvl8pPr marL="2098675" fontAlgn="base">
                        <a:spcBef>
                          <a:spcPct val="20000"/>
                        </a:spcBef>
                        <a:spcAft>
                          <a:spcPct val="0"/>
                        </a:spcAft>
                        <a:defRPr sz="1600">
                          <a:solidFill>
                            <a:schemeClr val="tx1"/>
                          </a:solidFill>
                          <a:latin typeface="Verdana" pitchFamily="34" charset="0"/>
                        </a:defRPr>
                      </a:lvl8pPr>
                      <a:lvl9pPr marL="2555875" fontAlgn="base">
                        <a:spcBef>
                          <a:spcPct val="20000"/>
                        </a:spcBef>
                        <a:spcAft>
                          <a:spcPct val="0"/>
                        </a:spcAft>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Verdana" pitchFamily="34" charset="0"/>
                        </a:rPr>
                        <a:t>R(</a:t>
                      </a:r>
                      <a:r>
                        <a:rPr kumimoji="0" lang="en-US" altLang="en-US" sz="1800" b="0" i="0" u="none" strike="noStrike" cap="none" normalizeH="0" baseline="0" dirty="0" err="1">
                          <a:ln>
                            <a:noFill/>
                          </a:ln>
                          <a:solidFill>
                            <a:schemeClr val="tx1"/>
                          </a:solidFill>
                          <a:effectLst/>
                          <a:latin typeface="Verdana" pitchFamily="34" charset="0"/>
                        </a:rPr>
                        <a:t>const</a:t>
                      </a:r>
                      <a:r>
                        <a:rPr kumimoji="0" lang="en-US" altLang="en-US" sz="1800" b="0" i="0" u="none" strike="noStrike" cap="none" normalizeH="0" baseline="0" dirty="0">
                          <a:ln>
                            <a:noFill/>
                          </a:ln>
                          <a:solidFill>
                            <a:schemeClr val="tx1"/>
                          </a:solidFill>
                          <a:effectLst/>
                          <a:latin typeface="Verdana" pitchFamily="34" charset="0"/>
                        </a:rPr>
                        <a:t>  R&amp;)</a:t>
                      </a:r>
                    </a:p>
                  </a:txBody>
                  <a:tcP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60000"/>
                        </a:spcBef>
                        <a:defRPr>
                          <a:solidFill>
                            <a:schemeClr val="tx1"/>
                          </a:solidFill>
                          <a:latin typeface="Verdana" pitchFamily="34" charset="0"/>
                        </a:defRPr>
                      </a:lvl1pPr>
                      <a:lvl2pPr marL="1588" algn="l">
                        <a:spcBef>
                          <a:spcPct val="40000"/>
                        </a:spcBef>
                        <a:buSzPct val="125000"/>
                        <a:buFont typeface="Times" pitchFamily="18" charset="0"/>
                        <a:defRPr>
                          <a:solidFill>
                            <a:schemeClr val="tx1"/>
                          </a:solidFill>
                          <a:latin typeface="Verdana" pitchFamily="34" charset="0"/>
                        </a:defRPr>
                      </a:lvl2pPr>
                      <a:lvl3pPr marL="247650" algn="l">
                        <a:spcBef>
                          <a:spcPct val="20000"/>
                        </a:spcBef>
                        <a:defRPr sz="1600">
                          <a:solidFill>
                            <a:schemeClr val="tx1"/>
                          </a:solidFill>
                          <a:latin typeface="Verdana" pitchFamily="34" charset="0"/>
                        </a:defRPr>
                      </a:lvl3pPr>
                      <a:lvl4pPr marL="573088" algn="l">
                        <a:spcBef>
                          <a:spcPct val="20000"/>
                        </a:spcBef>
                        <a:buFont typeface="Times" pitchFamily="18" charset="0"/>
                        <a:defRPr sz="1600">
                          <a:solidFill>
                            <a:schemeClr val="tx1"/>
                          </a:solidFill>
                          <a:latin typeface="Verdana" pitchFamily="34" charset="0"/>
                        </a:defRPr>
                      </a:lvl4pPr>
                      <a:lvl5pPr marL="727075" algn="l">
                        <a:spcBef>
                          <a:spcPct val="20000"/>
                        </a:spcBef>
                        <a:defRPr sz="1600">
                          <a:solidFill>
                            <a:schemeClr val="tx1"/>
                          </a:solidFill>
                          <a:latin typeface="Verdana" pitchFamily="34" charset="0"/>
                        </a:defRPr>
                      </a:lvl5pPr>
                      <a:lvl6pPr marL="1184275" fontAlgn="base">
                        <a:spcBef>
                          <a:spcPct val="20000"/>
                        </a:spcBef>
                        <a:spcAft>
                          <a:spcPct val="0"/>
                        </a:spcAft>
                        <a:defRPr sz="1600">
                          <a:solidFill>
                            <a:schemeClr val="tx1"/>
                          </a:solidFill>
                          <a:latin typeface="Verdana" pitchFamily="34" charset="0"/>
                        </a:defRPr>
                      </a:lvl6pPr>
                      <a:lvl7pPr marL="1641475" fontAlgn="base">
                        <a:spcBef>
                          <a:spcPct val="20000"/>
                        </a:spcBef>
                        <a:spcAft>
                          <a:spcPct val="0"/>
                        </a:spcAft>
                        <a:defRPr sz="1600">
                          <a:solidFill>
                            <a:schemeClr val="tx1"/>
                          </a:solidFill>
                          <a:latin typeface="Verdana" pitchFamily="34" charset="0"/>
                        </a:defRPr>
                      </a:lvl7pPr>
                      <a:lvl8pPr marL="2098675" fontAlgn="base">
                        <a:spcBef>
                          <a:spcPct val="20000"/>
                        </a:spcBef>
                        <a:spcAft>
                          <a:spcPct val="0"/>
                        </a:spcAft>
                        <a:defRPr sz="1600">
                          <a:solidFill>
                            <a:schemeClr val="tx1"/>
                          </a:solidFill>
                          <a:latin typeface="Verdana" pitchFamily="34" charset="0"/>
                        </a:defRPr>
                      </a:lvl8pPr>
                      <a:lvl9pPr marL="2555875" fontAlgn="base">
                        <a:spcBef>
                          <a:spcPct val="20000"/>
                        </a:spcBef>
                        <a:spcAft>
                          <a:spcPct val="0"/>
                        </a:spcAft>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Verdana" pitchFamily="34" charset="0"/>
                        </a:rPr>
                        <a:t>Copy a range</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335280">
                <a:tc>
                  <a:txBody>
                    <a:bodyPr/>
                    <a:lstStyle>
                      <a:lvl1pPr algn="l">
                        <a:spcBef>
                          <a:spcPct val="60000"/>
                        </a:spcBef>
                        <a:defRPr>
                          <a:solidFill>
                            <a:schemeClr val="tx1"/>
                          </a:solidFill>
                          <a:latin typeface="Verdana" pitchFamily="34" charset="0"/>
                        </a:defRPr>
                      </a:lvl1pPr>
                      <a:lvl2pPr marL="1588" algn="l">
                        <a:spcBef>
                          <a:spcPct val="40000"/>
                        </a:spcBef>
                        <a:buSzPct val="125000"/>
                        <a:buFont typeface="Times" pitchFamily="18" charset="0"/>
                        <a:defRPr>
                          <a:solidFill>
                            <a:schemeClr val="tx1"/>
                          </a:solidFill>
                          <a:latin typeface="Verdana" pitchFamily="34" charset="0"/>
                        </a:defRPr>
                      </a:lvl2pPr>
                      <a:lvl3pPr marL="247650" algn="l">
                        <a:spcBef>
                          <a:spcPct val="20000"/>
                        </a:spcBef>
                        <a:defRPr sz="1600">
                          <a:solidFill>
                            <a:schemeClr val="tx1"/>
                          </a:solidFill>
                          <a:latin typeface="Verdana" pitchFamily="34" charset="0"/>
                        </a:defRPr>
                      </a:lvl3pPr>
                      <a:lvl4pPr marL="573088" algn="l">
                        <a:spcBef>
                          <a:spcPct val="20000"/>
                        </a:spcBef>
                        <a:buFont typeface="Times" pitchFamily="18" charset="0"/>
                        <a:defRPr sz="1600">
                          <a:solidFill>
                            <a:schemeClr val="tx1"/>
                          </a:solidFill>
                          <a:latin typeface="Verdana" pitchFamily="34" charset="0"/>
                        </a:defRPr>
                      </a:lvl4pPr>
                      <a:lvl5pPr marL="727075" algn="l">
                        <a:spcBef>
                          <a:spcPct val="20000"/>
                        </a:spcBef>
                        <a:defRPr sz="1600">
                          <a:solidFill>
                            <a:schemeClr val="tx1"/>
                          </a:solidFill>
                          <a:latin typeface="Verdana" pitchFamily="34" charset="0"/>
                        </a:defRPr>
                      </a:lvl5pPr>
                      <a:lvl6pPr marL="1184275" fontAlgn="base">
                        <a:spcBef>
                          <a:spcPct val="20000"/>
                        </a:spcBef>
                        <a:spcAft>
                          <a:spcPct val="0"/>
                        </a:spcAft>
                        <a:defRPr sz="1600">
                          <a:solidFill>
                            <a:schemeClr val="tx1"/>
                          </a:solidFill>
                          <a:latin typeface="Verdana" pitchFamily="34" charset="0"/>
                        </a:defRPr>
                      </a:lvl6pPr>
                      <a:lvl7pPr marL="1641475" fontAlgn="base">
                        <a:spcBef>
                          <a:spcPct val="20000"/>
                        </a:spcBef>
                        <a:spcAft>
                          <a:spcPct val="0"/>
                        </a:spcAft>
                        <a:defRPr sz="1600">
                          <a:solidFill>
                            <a:schemeClr val="tx1"/>
                          </a:solidFill>
                          <a:latin typeface="Verdana" pitchFamily="34" charset="0"/>
                        </a:defRPr>
                      </a:lvl7pPr>
                      <a:lvl8pPr marL="2098675" fontAlgn="base">
                        <a:spcBef>
                          <a:spcPct val="20000"/>
                        </a:spcBef>
                        <a:spcAft>
                          <a:spcPct val="0"/>
                        </a:spcAft>
                        <a:defRPr sz="1600">
                          <a:solidFill>
                            <a:schemeClr val="tx1"/>
                          </a:solidFill>
                          <a:latin typeface="Verdana" pitchFamily="34" charset="0"/>
                        </a:defRPr>
                      </a:lvl8pPr>
                      <a:lvl9pPr marL="2555875" fontAlgn="base">
                        <a:spcBef>
                          <a:spcPct val="20000"/>
                        </a:spcBef>
                        <a:spcAft>
                          <a:spcPct val="0"/>
                        </a:spcAft>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Verdana" pitchFamily="34" charset="0"/>
                        </a:rPr>
                        <a:t>R::~R()</a:t>
                      </a: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lgn="l">
                        <a:spcBef>
                          <a:spcPct val="60000"/>
                        </a:spcBef>
                        <a:defRPr>
                          <a:solidFill>
                            <a:schemeClr val="tx1"/>
                          </a:solidFill>
                          <a:latin typeface="Verdana" pitchFamily="34" charset="0"/>
                        </a:defRPr>
                      </a:lvl1pPr>
                      <a:lvl2pPr marL="1588" algn="l">
                        <a:spcBef>
                          <a:spcPct val="40000"/>
                        </a:spcBef>
                        <a:buSzPct val="125000"/>
                        <a:buFont typeface="Times" pitchFamily="18" charset="0"/>
                        <a:defRPr>
                          <a:solidFill>
                            <a:schemeClr val="tx1"/>
                          </a:solidFill>
                          <a:latin typeface="Verdana" pitchFamily="34" charset="0"/>
                        </a:defRPr>
                      </a:lvl2pPr>
                      <a:lvl3pPr marL="247650" algn="l">
                        <a:spcBef>
                          <a:spcPct val="20000"/>
                        </a:spcBef>
                        <a:defRPr sz="1600">
                          <a:solidFill>
                            <a:schemeClr val="tx1"/>
                          </a:solidFill>
                          <a:latin typeface="Verdana" pitchFamily="34" charset="0"/>
                        </a:defRPr>
                      </a:lvl3pPr>
                      <a:lvl4pPr marL="573088" algn="l">
                        <a:spcBef>
                          <a:spcPct val="20000"/>
                        </a:spcBef>
                        <a:buFont typeface="Times" pitchFamily="18" charset="0"/>
                        <a:defRPr sz="1600">
                          <a:solidFill>
                            <a:schemeClr val="tx1"/>
                          </a:solidFill>
                          <a:latin typeface="Verdana" pitchFamily="34" charset="0"/>
                        </a:defRPr>
                      </a:lvl4pPr>
                      <a:lvl5pPr marL="727075" algn="l">
                        <a:spcBef>
                          <a:spcPct val="20000"/>
                        </a:spcBef>
                        <a:defRPr sz="1600">
                          <a:solidFill>
                            <a:schemeClr val="tx1"/>
                          </a:solidFill>
                          <a:latin typeface="Verdana" pitchFamily="34" charset="0"/>
                        </a:defRPr>
                      </a:lvl5pPr>
                      <a:lvl6pPr marL="1184275" fontAlgn="base">
                        <a:spcBef>
                          <a:spcPct val="20000"/>
                        </a:spcBef>
                        <a:spcAft>
                          <a:spcPct val="0"/>
                        </a:spcAft>
                        <a:defRPr sz="1600">
                          <a:solidFill>
                            <a:schemeClr val="tx1"/>
                          </a:solidFill>
                          <a:latin typeface="Verdana" pitchFamily="34" charset="0"/>
                        </a:defRPr>
                      </a:lvl6pPr>
                      <a:lvl7pPr marL="1641475" fontAlgn="base">
                        <a:spcBef>
                          <a:spcPct val="20000"/>
                        </a:spcBef>
                        <a:spcAft>
                          <a:spcPct val="0"/>
                        </a:spcAft>
                        <a:defRPr sz="1600">
                          <a:solidFill>
                            <a:schemeClr val="tx1"/>
                          </a:solidFill>
                          <a:latin typeface="Verdana" pitchFamily="34" charset="0"/>
                        </a:defRPr>
                      </a:lvl7pPr>
                      <a:lvl8pPr marL="2098675" fontAlgn="base">
                        <a:spcBef>
                          <a:spcPct val="20000"/>
                        </a:spcBef>
                        <a:spcAft>
                          <a:spcPct val="0"/>
                        </a:spcAft>
                        <a:defRPr sz="1600">
                          <a:solidFill>
                            <a:schemeClr val="tx1"/>
                          </a:solidFill>
                          <a:latin typeface="Verdana" pitchFamily="34" charset="0"/>
                        </a:defRPr>
                      </a:lvl8pPr>
                      <a:lvl9pPr marL="2555875" fontAlgn="base">
                        <a:spcBef>
                          <a:spcPct val="20000"/>
                        </a:spcBef>
                        <a:spcAft>
                          <a:spcPct val="0"/>
                        </a:spcAft>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Verdana" pitchFamily="34" charset="0"/>
                        </a:rPr>
                        <a:t>Destroy a range</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1"/>
                  </a:ext>
                </a:extLst>
              </a:tr>
              <a:tr h="335280">
                <a:tc>
                  <a:txBody>
                    <a:bodyPr/>
                    <a:lstStyle>
                      <a:lvl1pPr algn="l">
                        <a:spcBef>
                          <a:spcPct val="60000"/>
                        </a:spcBef>
                        <a:defRPr>
                          <a:solidFill>
                            <a:schemeClr val="tx1"/>
                          </a:solidFill>
                          <a:latin typeface="Verdana" pitchFamily="34" charset="0"/>
                        </a:defRPr>
                      </a:lvl1pPr>
                      <a:lvl2pPr marL="1588" algn="l">
                        <a:spcBef>
                          <a:spcPct val="40000"/>
                        </a:spcBef>
                        <a:buSzPct val="125000"/>
                        <a:buFont typeface="Times" pitchFamily="18" charset="0"/>
                        <a:defRPr>
                          <a:solidFill>
                            <a:schemeClr val="tx1"/>
                          </a:solidFill>
                          <a:latin typeface="Verdana" pitchFamily="34" charset="0"/>
                        </a:defRPr>
                      </a:lvl2pPr>
                      <a:lvl3pPr marL="247650" algn="l">
                        <a:spcBef>
                          <a:spcPct val="20000"/>
                        </a:spcBef>
                        <a:defRPr sz="1600">
                          <a:solidFill>
                            <a:schemeClr val="tx1"/>
                          </a:solidFill>
                          <a:latin typeface="Verdana" pitchFamily="34" charset="0"/>
                        </a:defRPr>
                      </a:lvl3pPr>
                      <a:lvl4pPr marL="573088" algn="l">
                        <a:spcBef>
                          <a:spcPct val="20000"/>
                        </a:spcBef>
                        <a:buFont typeface="Times" pitchFamily="18" charset="0"/>
                        <a:defRPr sz="1600">
                          <a:solidFill>
                            <a:schemeClr val="tx1"/>
                          </a:solidFill>
                          <a:latin typeface="Verdana" pitchFamily="34" charset="0"/>
                        </a:defRPr>
                      </a:lvl4pPr>
                      <a:lvl5pPr marL="727075" algn="l">
                        <a:spcBef>
                          <a:spcPct val="20000"/>
                        </a:spcBef>
                        <a:defRPr sz="1600">
                          <a:solidFill>
                            <a:schemeClr val="tx1"/>
                          </a:solidFill>
                          <a:latin typeface="Verdana" pitchFamily="34" charset="0"/>
                        </a:defRPr>
                      </a:lvl5pPr>
                      <a:lvl6pPr marL="1184275" fontAlgn="base">
                        <a:spcBef>
                          <a:spcPct val="20000"/>
                        </a:spcBef>
                        <a:spcAft>
                          <a:spcPct val="0"/>
                        </a:spcAft>
                        <a:defRPr sz="1600">
                          <a:solidFill>
                            <a:schemeClr val="tx1"/>
                          </a:solidFill>
                          <a:latin typeface="Verdana" pitchFamily="34" charset="0"/>
                        </a:defRPr>
                      </a:lvl6pPr>
                      <a:lvl7pPr marL="1641475" fontAlgn="base">
                        <a:spcBef>
                          <a:spcPct val="20000"/>
                        </a:spcBef>
                        <a:spcAft>
                          <a:spcPct val="0"/>
                        </a:spcAft>
                        <a:defRPr sz="1600">
                          <a:solidFill>
                            <a:schemeClr val="tx1"/>
                          </a:solidFill>
                          <a:latin typeface="Verdana" pitchFamily="34" charset="0"/>
                        </a:defRPr>
                      </a:lvl7pPr>
                      <a:lvl8pPr marL="2098675" fontAlgn="base">
                        <a:spcBef>
                          <a:spcPct val="20000"/>
                        </a:spcBef>
                        <a:spcAft>
                          <a:spcPct val="0"/>
                        </a:spcAft>
                        <a:defRPr sz="1600">
                          <a:solidFill>
                            <a:schemeClr val="tx1"/>
                          </a:solidFill>
                          <a:latin typeface="Verdana" pitchFamily="34" charset="0"/>
                        </a:defRPr>
                      </a:lvl8pPr>
                      <a:lvl9pPr marL="2555875" fontAlgn="base">
                        <a:spcBef>
                          <a:spcPct val="20000"/>
                        </a:spcBef>
                        <a:spcAft>
                          <a:spcPct val="0"/>
                        </a:spcAft>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Verdana" pitchFamily="34" charset="0"/>
                        </a:rPr>
                        <a:t>bool</a:t>
                      </a:r>
                      <a:r>
                        <a:rPr kumimoji="0" lang="en-US" altLang="en-US" sz="1800" b="0" i="0" u="none" strike="noStrike" cap="none" normalizeH="0" baseline="0" dirty="0">
                          <a:ln>
                            <a:noFill/>
                          </a:ln>
                          <a:solidFill>
                            <a:schemeClr val="tx1"/>
                          </a:solidFill>
                          <a:effectLst/>
                          <a:latin typeface="Verdana" pitchFamily="34" charset="0"/>
                        </a:rPr>
                        <a:t> R::empty() </a:t>
                      </a:r>
                      <a:r>
                        <a:rPr kumimoji="0" lang="en-US" altLang="en-US" sz="1800" b="0" i="0" u="none" strike="noStrike" cap="none" normalizeH="0" baseline="0" dirty="0" err="1">
                          <a:ln>
                            <a:noFill/>
                          </a:ln>
                          <a:solidFill>
                            <a:schemeClr val="tx1"/>
                          </a:solidFill>
                          <a:effectLst/>
                          <a:latin typeface="Verdana" pitchFamily="34" charset="0"/>
                        </a:rPr>
                        <a:t>const</a:t>
                      </a:r>
                      <a:endParaRPr kumimoji="0" lang="en-US" altLang="en-US" sz="18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lgn="l">
                        <a:spcBef>
                          <a:spcPct val="60000"/>
                        </a:spcBef>
                        <a:defRPr>
                          <a:solidFill>
                            <a:schemeClr val="tx1"/>
                          </a:solidFill>
                          <a:latin typeface="Verdana" pitchFamily="34" charset="0"/>
                        </a:defRPr>
                      </a:lvl1pPr>
                      <a:lvl2pPr marL="1588" algn="l">
                        <a:spcBef>
                          <a:spcPct val="40000"/>
                        </a:spcBef>
                        <a:buSzPct val="125000"/>
                        <a:buFont typeface="Times" pitchFamily="18" charset="0"/>
                        <a:defRPr>
                          <a:solidFill>
                            <a:schemeClr val="tx1"/>
                          </a:solidFill>
                          <a:latin typeface="Verdana" pitchFamily="34" charset="0"/>
                        </a:defRPr>
                      </a:lvl2pPr>
                      <a:lvl3pPr marL="247650" algn="l">
                        <a:spcBef>
                          <a:spcPct val="20000"/>
                        </a:spcBef>
                        <a:defRPr sz="1600">
                          <a:solidFill>
                            <a:schemeClr val="tx1"/>
                          </a:solidFill>
                          <a:latin typeface="Verdana" pitchFamily="34" charset="0"/>
                        </a:defRPr>
                      </a:lvl3pPr>
                      <a:lvl4pPr marL="573088" algn="l">
                        <a:spcBef>
                          <a:spcPct val="20000"/>
                        </a:spcBef>
                        <a:buFont typeface="Times" pitchFamily="18" charset="0"/>
                        <a:defRPr sz="1600">
                          <a:solidFill>
                            <a:schemeClr val="tx1"/>
                          </a:solidFill>
                          <a:latin typeface="Verdana" pitchFamily="34" charset="0"/>
                        </a:defRPr>
                      </a:lvl4pPr>
                      <a:lvl5pPr marL="727075" algn="l">
                        <a:spcBef>
                          <a:spcPct val="20000"/>
                        </a:spcBef>
                        <a:defRPr sz="1600">
                          <a:solidFill>
                            <a:schemeClr val="tx1"/>
                          </a:solidFill>
                          <a:latin typeface="Verdana" pitchFamily="34" charset="0"/>
                        </a:defRPr>
                      </a:lvl5pPr>
                      <a:lvl6pPr marL="1184275" fontAlgn="base">
                        <a:spcBef>
                          <a:spcPct val="20000"/>
                        </a:spcBef>
                        <a:spcAft>
                          <a:spcPct val="0"/>
                        </a:spcAft>
                        <a:defRPr sz="1600">
                          <a:solidFill>
                            <a:schemeClr val="tx1"/>
                          </a:solidFill>
                          <a:latin typeface="Verdana" pitchFamily="34" charset="0"/>
                        </a:defRPr>
                      </a:lvl6pPr>
                      <a:lvl7pPr marL="1641475" fontAlgn="base">
                        <a:spcBef>
                          <a:spcPct val="20000"/>
                        </a:spcBef>
                        <a:spcAft>
                          <a:spcPct val="0"/>
                        </a:spcAft>
                        <a:defRPr sz="1600">
                          <a:solidFill>
                            <a:schemeClr val="tx1"/>
                          </a:solidFill>
                          <a:latin typeface="Verdana" pitchFamily="34" charset="0"/>
                        </a:defRPr>
                      </a:lvl7pPr>
                      <a:lvl8pPr marL="2098675" fontAlgn="base">
                        <a:spcBef>
                          <a:spcPct val="20000"/>
                        </a:spcBef>
                        <a:spcAft>
                          <a:spcPct val="0"/>
                        </a:spcAft>
                        <a:defRPr sz="1600">
                          <a:solidFill>
                            <a:schemeClr val="tx1"/>
                          </a:solidFill>
                          <a:latin typeface="Verdana" pitchFamily="34" charset="0"/>
                        </a:defRPr>
                      </a:lvl8pPr>
                      <a:lvl9pPr marL="2555875" fontAlgn="base">
                        <a:spcBef>
                          <a:spcPct val="20000"/>
                        </a:spcBef>
                        <a:spcAft>
                          <a:spcPct val="0"/>
                        </a:spcAft>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Verdana" pitchFamily="34" charset="0"/>
                        </a:rPr>
                        <a:t>Is range empty?</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335280">
                <a:tc>
                  <a:txBody>
                    <a:bodyPr/>
                    <a:lstStyle>
                      <a:lvl1pPr algn="l">
                        <a:spcBef>
                          <a:spcPct val="60000"/>
                        </a:spcBef>
                        <a:defRPr>
                          <a:solidFill>
                            <a:schemeClr val="tx1"/>
                          </a:solidFill>
                          <a:latin typeface="Verdana" pitchFamily="34" charset="0"/>
                        </a:defRPr>
                      </a:lvl1pPr>
                      <a:lvl2pPr marL="1588" algn="l">
                        <a:spcBef>
                          <a:spcPct val="40000"/>
                        </a:spcBef>
                        <a:buSzPct val="125000"/>
                        <a:buFont typeface="Times" pitchFamily="18" charset="0"/>
                        <a:defRPr>
                          <a:solidFill>
                            <a:schemeClr val="tx1"/>
                          </a:solidFill>
                          <a:latin typeface="Verdana" pitchFamily="34" charset="0"/>
                        </a:defRPr>
                      </a:lvl2pPr>
                      <a:lvl3pPr marL="247650" algn="l">
                        <a:spcBef>
                          <a:spcPct val="20000"/>
                        </a:spcBef>
                        <a:defRPr sz="1600">
                          <a:solidFill>
                            <a:schemeClr val="tx1"/>
                          </a:solidFill>
                          <a:latin typeface="Verdana" pitchFamily="34" charset="0"/>
                        </a:defRPr>
                      </a:lvl3pPr>
                      <a:lvl4pPr marL="573088" algn="l">
                        <a:spcBef>
                          <a:spcPct val="20000"/>
                        </a:spcBef>
                        <a:buFont typeface="Times" pitchFamily="18" charset="0"/>
                        <a:defRPr sz="1600">
                          <a:solidFill>
                            <a:schemeClr val="tx1"/>
                          </a:solidFill>
                          <a:latin typeface="Verdana" pitchFamily="34" charset="0"/>
                        </a:defRPr>
                      </a:lvl4pPr>
                      <a:lvl5pPr marL="727075" algn="l">
                        <a:spcBef>
                          <a:spcPct val="20000"/>
                        </a:spcBef>
                        <a:defRPr sz="1600">
                          <a:solidFill>
                            <a:schemeClr val="tx1"/>
                          </a:solidFill>
                          <a:latin typeface="Verdana" pitchFamily="34" charset="0"/>
                        </a:defRPr>
                      </a:lvl5pPr>
                      <a:lvl6pPr marL="1184275" fontAlgn="base">
                        <a:spcBef>
                          <a:spcPct val="20000"/>
                        </a:spcBef>
                        <a:spcAft>
                          <a:spcPct val="0"/>
                        </a:spcAft>
                        <a:defRPr sz="1600">
                          <a:solidFill>
                            <a:schemeClr val="tx1"/>
                          </a:solidFill>
                          <a:latin typeface="Verdana" pitchFamily="34" charset="0"/>
                        </a:defRPr>
                      </a:lvl6pPr>
                      <a:lvl7pPr marL="1641475" fontAlgn="base">
                        <a:spcBef>
                          <a:spcPct val="20000"/>
                        </a:spcBef>
                        <a:spcAft>
                          <a:spcPct val="0"/>
                        </a:spcAft>
                        <a:defRPr sz="1600">
                          <a:solidFill>
                            <a:schemeClr val="tx1"/>
                          </a:solidFill>
                          <a:latin typeface="Verdana" pitchFamily="34" charset="0"/>
                        </a:defRPr>
                      </a:lvl7pPr>
                      <a:lvl8pPr marL="2098675" fontAlgn="base">
                        <a:spcBef>
                          <a:spcPct val="20000"/>
                        </a:spcBef>
                        <a:spcAft>
                          <a:spcPct val="0"/>
                        </a:spcAft>
                        <a:defRPr sz="1600">
                          <a:solidFill>
                            <a:schemeClr val="tx1"/>
                          </a:solidFill>
                          <a:latin typeface="Verdana" pitchFamily="34" charset="0"/>
                        </a:defRPr>
                      </a:lvl8pPr>
                      <a:lvl9pPr marL="2555875" fontAlgn="base">
                        <a:spcBef>
                          <a:spcPct val="20000"/>
                        </a:spcBef>
                        <a:spcAft>
                          <a:spcPct val="0"/>
                        </a:spcAft>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altLang="en-US" sz="1800" b="0" i="0" u="none" strike="noStrike" cap="none" normalizeH="0" baseline="0">
                          <a:ln>
                            <a:noFill/>
                          </a:ln>
                          <a:solidFill>
                            <a:schemeClr val="tx1"/>
                          </a:solidFill>
                          <a:effectLst/>
                          <a:latin typeface="Verdana" pitchFamily="34" charset="0"/>
                        </a:rPr>
                        <a:t>bool R::is_divisible() const</a:t>
                      </a: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lgn="l">
                        <a:spcBef>
                          <a:spcPct val="60000"/>
                        </a:spcBef>
                        <a:defRPr>
                          <a:solidFill>
                            <a:schemeClr val="tx1"/>
                          </a:solidFill>
                          <a:latin typeface="Verdana" pitchFamily="34" charset="0"/>
                        </a:defRPr>
                      </a:lvl1pPr>
                      <a:lvl2pPr marL="1588" algn="l">
                        <a:spcBef>
                          <a:spcPct val="40000"/>
                        </a:spcBef>
                        <a:buSzPct val="125000"/>
                        <a:buFont typeface="Times" pitchFamily="18" charset="0"/>
                        <a:defRPr>
                          <a:solidFill>
                            <a:schemeClr val="tx1"/>
                          </a:solidFill>
                          <a:latin typeface="Verdana" pitchFamily="34" charset="0"/>
                        </a:defRPr>
                      </a:lvl2pPr>
                      <a:lvl3pPr marL="247650" algn="l">
                        <a:spcBef>
                          <a:spcPct val="20000"/>
                        </a:spcBef>
                        <a:defRPr sz="1600">
                          <a:solidFill>
                            <a:schemeClr val="tx1"/>
                          </a:solidFill>
                          <a:latin typeface="Verdana" pitchFamily="34" charset="0"/>
                        </a:defRPr>
                      </a:lvl3pPr>
                      <a:lvl4pPr marL="573088" algn="l">
                        <a:spcBef>
                          <a:spcPct val="20000"/>
                        </a:spcBef>
                        <a:buFont typeface="Times" pitchFamily="18" charset="0"/>
                        <a:defRPr sz="1600">
                          <a:solidFill>
                            <a:schemeClr val="tx1"/>
                          </a:solidFill>
                          <a:latin typeface="Verdana" pitchFamily="34" charset="0"/>
                        </a:defRPr>
                      </a:lvl4pPr>
                      <a:lvl5pPr marL="727075" algn="l">
                        <a:spcBef>
                          <a:spcPct val="20000"/>
                        </a:spcBef>
                        <a:defRPr sz="1600">
                          <a:solidFill>
                            <a:schemeClr val="tx1"/>
                          </a:solidFill>
                          <a:latin typeface="Verdana" pitchFamily="34" charset="0"/>
                        </a:defRPr>
                      </a:lvl5pPr>
                      <a:lvl6pPr marL="1184275" fontAlgn="base">
                        <a:spcBef>
                          <a:spcPct val="20000"/>
                        </a:spcBef>
                        <a:spcAft>
                          <a:spcPct val="0"/>
                        </a:spcAft>
                        <a:defRPr sz="1600">
                          <a:solidFill>
                            <a:schemeClr val="tx1"/>
                          </a:solidFill>
                          <a:latin typeface="Verdana" pitchFamily="34" charset="0"/>
                        </a:defRPr>
                      </a:lvl6pPr>
                      <a:lvl7pPr marL="1641475" fontAlgn="base">
                        <a:spcBef>
                          <a:spcPct val="20000"/>
                        </a:spcBef>
                        <a:spcAft>
                          <a:spcPct val="0"/>
                        </a:spcAft>
                        <a:defRPr sz="1600">
                          <a:solidFill>
                            <a:schemeClr val="tx1"/>
                          </a:solidFill>
                          <a:latin typeface="Verdana" pitchFamily="34" charset="0"/>
                        </a:defRPr>
                      </a:lvl7pPr>
                      <a:lvl8pPr marL="2098675" fontAlgn="base">
                        <a:spcBef>
                          <a:spcPct val="20000"/>
                        </a:spcBef>
                        <a:spcAft>
                          <a:spcPct val="0"/>
                        </a:spcAft>
                        <a:defRPr sz="1600">
                          <a:solidFill>
                            <a:schemeClr val="tx1"/>
                          </a:solidFill>
                          <a:latin typeface="Verdana" pitchFamily="34" charset="0"/>
                        </a:defRPr>
                      </a:lvl8pPr>
                      <a:lvl9pPr marL="2555875" fontAlgn="base">
                        <a:spcBef>
                          <a:spcPct val="20000"/>
                        </a:spcBef>
                        <a:spcAft>
                          <a:spcPct val="0"/>
                        </a:spcAft>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Verdana" pitchFamily="34" charset="0"/>
                        </a:rPr>
                        <a:t>Can range be split?</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35280">
                <a:tc>
                  <a:txBody>
                    <a:bodyPr/>
                    <a:lstStyle>
                      <a:lvl1pPr algn="l">
                        <a:spcBef>
                          <a:spcPct val="60000"/>
                        </a:spcBef>
                        <a:defRPr>
                          <a:solidFill>
                            <a:schemeClr val="tx1"/>
                          </a:solidFill>
                          <a:latin typeface="Verdana" pitchFamily="34" charset="0"/>
                        </a:defRPr>
                      </a:lvl1pPr>
                      <a:lvl2pPr marL="1588" algn="l">
                        <a:spcBef>
                          <a:spcPct val="40000"/>
                        </a:spcBef>
                        <a:buSzPct val="125000"/>
                        <a:buFont typeface="Times" pitchFamily="18" charset="0"/>
                        <a:defRPr>
                          <a:solidFill>
                            <a:schemeClr val="tx1"/>
                          </a:solidFill>
                          <a:latin typeface="Verdana" pitchFamily="34" charset="0"/>
                        </a:defRPr>
                      </a:lvl2pPr>
                      <a:lvl3pPr marL="247650" algn="l">
                        <a:spcBef>
                          <a:spcPct val="20000"/>
                        </a:spcBef>
                        <a:defRPr sz="1600">
                          <a:solidFill>
                            <a:schemeClr val="tx1"/>
                          </a:solidFill>
                          <a:latin typeface="Verdana" pitchFamily="34" charset="0"/>
                        </a:defRPr>
                      </a:lvl3pPr>
                      <a:lvl4pPr marL="573088" algn="l">
                        <a:spcBef>
                          <a:spcPct val="20000"/>
                        </a:spcBef>
                        <a:buFont typeface="Times" pitchFamily="18" charset="0"/>
                        <a:defRPr sz="1600">
                          <a:solidFill>
                            <a:schemeClr val="tx1"/>
                          </a:solidFill>
                          <a:latin typeface="Verdana" pitchFamily="34" charset="0"/>
                        </a:defRPr>
                      </a:lvl4pPr>
                      <a:lvl5pPr marL="727075" algn="l">
                        <a:spcBef>
                          <a:spcPct val="20000"/>
                        </a:spcBef>
                        <a:defRPr sz="1600">
                          <a:solidFill>
                            <a:schemeClr val="tx1"/>
                          </a:solidFill>
                          <a:latin typeface="Verdana" pitchFamily="34" charset="0"/>
                        </a:defRPr>
                      </a:lvl5pPr>
                      <a:lvl6pPr marL="1184275" fontAlgn="base">
                        <a:spcBef>
                          <a:spcPct val="20000"/>
                        </a:spcBef>
                        <a:spcAft>
                          <a:spcPct val="0"/>
                        </a:spcAft>
                        <a:defRPr sz="1600">
                          <a:solidFill>
                            <a:schemeClr val="tx1"/>
                          </a:solidFill>
                          <a:latin typeface="Verdana" pitchFamily="34" charset="0"/>
                        </a:defRPr>
                      </a:lvl6pPr>
                      <a:lvl7pPr marL="1641475" fontAlgn="base">
                        <a:spcBef>
                          <a:spcPct val="20000"/>
                        </a:spcBef>
                        <a:spcAft>
                          <a:spcPct val="0"/>
                        </a:spcAft>
                        <a:defRPr sz="1600">
                          <a:solidFill>
                            <a:schemeClr val="tx1"/>
                          </a:solidFill>
                          <a:latin typeface="Verdana" pitchFamily="34" charset="0"/>
                        </a:defRPr>
                      </a:lvl7pPr>
                      <a:lvl8pPr marL="2098675" fontAlgn="base">
                        <a:spcBef>
                          <a:spcPct val="20000"/>
                        </a:spcBef>
                        <a:spcAft>
                          <a:spcPct val="0"/>
                        </a:spcAft>
                        <a:defRPr sz="1600">
                          <a:solidFill>
                            <a:schemeClr val="tx1"/>
                          </a:solidFill>
                          <a:latin typeface="Verdana" pitchFamily="34" charset="0"/>
                        </a:defRPr>
                      </a:lvl8pPr>
                      <a:lvl9pPr marL="2555875" fontAlgn="base">
                        <a:spcBef>
                          <a:spcPct val="20000"/>
                        </a:spcBef>
                        <a:spcAft>
                          <a:spcPct val="0"/>
                        </a:spcAft>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Verdana" pitchFamily="34" charset="0"/>
                        </a:rPr>
                        <a:t>R::R (R&amp; r, </a:t>
                      </a:r>
                      <a:r>
                        <a:rPr kumimoji="0" lang="en-US" altLang="en-US" sz="1800" b="0" i="0" u="none" strike="noStrike" cap="none" normalizeH="0" baseline="0" dirty="0">
                          <a:ln>
                            <a:noFill/>
                          </a:ln>
                          <a:solidFill>
                            <a:schemeClr val="folHlink"/>
                          </a:solidFill>
                          <a:effectLst/>
                          <a:latin typeface="Verdana" pitchFamily="34" charset="0"/>
                        </a:rPr>
                        <a:t>split</a:t>
                      </a:r>
                      <a:r>
                        <a:rPr kumimoji="0" lang="en-US" altLang="en-US" sz="1800" b="0" i="0" u="none" strike="noStrike" cap="none" normalizeH="0" baseline="0" dirty="0">
                          <a:ln>
                            <a:noFill/>
                          </a:ln>
                          <a:solidFill>
                            <a:schemeClr val="tx1"/>
                          </a:solidFill>
                          <a:effectLst/>
                          <a:latin typeface="Verdana" pitchFamily="34" charset="0"/>
                        </a:rPr>
                        <a:t>)</a:t>
                      </a:r>
                    </a:p>
                  </a:txBody>
                  <a:tcP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60000"/>
                        </a:spcBef>
                        <a:defRPr>
                          <a:solidFill>
                            <a:schemeClr val="tx1"/>
                          </a:solidFill>
                          <a:latin typeface="Verdana" pitchFamily="34" charset="0"/>
                        </a:defRPr>
                      </a:lvl1pPr>
                      <a:lvl2pPr marL="1588" algn="l">
                        <a:spcBef>
                          <a:spcPct val="40000"/>
                        </a:spcBef>
                        <a:buSzPct val="125000"/>
                        <a:buFont typeface="Times" pitchFamily="18" charset="0"/>
                        <a:defRPr>
                          <a:solidFill>
                            <a:schemeClr val="tx1"/>
                          </a:solidFill>
                          <a:latin typeface="Verdana" pitchFamily="34" charset="0"/>
                        </a:defRPr>
                      </a:lvl2pPr>
                      <a:lvl3pPr marL="247650" algn="l">
                        <a:spcBef>
                          <a:spcPct val="20000"/>
                        </a:spcBef>
                        <a:defRPr sz="1600">
                          <a:solidFill>
                            <a:schemeClr val="tx1"/>
                          </a:solidFill>
                          <a:latin typeface="Verdana" pitchFamily="34" charset="0"/>
                        </a:defRPr>
                      </a:lvl3pPr>
                      <a:lvl4pPr marL="573088" algn="l">
                        <a:spcBef>
                          <a:spcPct val="20000"/>
                        </a:spcBef>
                        <a:buFont typeface="Times" pitchFamily="18" charset="0"/>
                        <a:defRPr sz="1600">
                          <a:solidFill>
                            <a:schemeClr val="tx1"/>
                          </a:solidFill>
                          <a:latin typeface="Verdana" pitchFamily="34" charset="0"/>
                        </a:defRPr>
                      </a:lvl4pPr>
                      <a:lvl5pPr marL="727075" algn="l">
                        <a:spcBef>
                          <a:spcPct val="20000"/>
                        </a:spcBef>
                        <a:defRPr sz="1600">
                          <a:solidFill>
                            <a:schemeClr val="tx1"/>
                          </a:solidFill>
                          <a:latin typeface="Verdana" pitchFamily="34" charset="0"/>
                        </a:defRPr>
                      </a:lvl5pPr>
                      <a:lvl6pPr marL="1184275" fontAlgn="base">
                        <a:spcBef>
                          <a:spcPct val="20000"/>
                        </a:spcBef>
                        <a:spcAft>
                          <a:spcPct val="0"/>
                        </a:spcAft>
                        <a:defRPr sz="1600">
                          <a:solidFill>
                            <a:schemeClr val="tx1"/>
                          </a:solidFill>
                          <a:latin typeface="Verdana" pitchFamily="34" charset="0"/>
                        </a:defRPr>
                      </a:lvl6pPr>
                      <a:lvl7pPr marL="1641475" fontAlgn="base">
                        <a:spcBef>
                          <a:spcPct val="20000"/>
                        </a:spcBef>
                        <a:spcAft>
                          <a:spcPct val="0"/>
                        </a:spcAft>
                        <a:defRPr sz="1600">
                          <a:solidFill>
                            <a:schemeClr val="tx1"/>
                          </a:solidFill>
                          <a:latin typeface="Verdana" pitchFamily="34" charset="0"/>
                        </a:defRPr>
                      </a:lvl7pPr>
                      <a:lvl8pPr marL="2098675" fontAlgn="base">
                        <a:spcBef>
                          <a:spcPct val="20000"/>
                        </a:spcBef>
                        <a:spcAft>
                          <a:spcPct val="0"/>
                        </a:spcAft>
                        <a:defRPr sz="1600">
                          <a:solidFill>
                            <a:schemeClr val="tx1"/>
                          </a:solidFill>
                          <a:latin typeface="Verdana" pitchFamily="34" charset="0"/>
                        </a:defRPr>
                      </a:lvl8pPr>
                      <a:lvl9pPr marL="2555875" fontAlgn="base">
                        <a:spcBef>
                          <a:spcPct val="20000"/>
                        </a:spcBef>
                        <a:spcAft>
                          <a:spcPct val="0"/>
                        </a:spcAft>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Verdana" pitchFamily="34" charset="0"/>
                        </a:rPr>
                        <a:t>Split r into two subranges</a:t>
                      </a:r>
                    </a:p>
                  </a:txBody>
                  <a:tcP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灯片编号占位符 1">
            <a:extLst>
              <a:ext uri="{FF2B5EF4-FFF2-40B4-BE49-F238E27FC236}">
                <a16:creationId xmlns:a16="http://schemas.microsoft.com/office/drawing/2014/main" id="{C7B9C846-CB16-414E-95B0-EBDCDFDD9518}"/>
              </a:ext>
            </a:extLst>
          </p:cNvPr>
          <p:cNvSpPr>
            <a:spLocks noGrp="1"/>
          </p:cNvSpPr>
          <p:nvPr>
            <p:ph type="sldNum" sz="quarter" idx="12"/>
          </p:nvPr>
        </p:nvSpPr>
        <p:spPr/>
        <p:txBody>
          <a:bodyPr/>
          <a:lstStyle/>
          <a:p>
            <a:fld id="{838759A6-4310-42B8-8FEF-8113EE3D32AF}" type="slidenum">
              <a:rPr lang="zh-CN" altLang="en-US" smtClean="0"/>
              <a:t>51</a:t>
            </a:fld>
            <a:endParaRPr lang="zh-CN" altLang="en-US"/>
          </a:p>
        </p:txBody>
      </p:sp>
    </p:spTree>
    <p:extLst>
      <p:ext uri="{BB962C8B-B14F-4D97-AF65-F5344CB8AC3E}">
        <p14:creationId xmlns:p14="http://schemas.microsoft.com/office/powerpoint/2010/main" val="20958268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normAutofit/>
          </a:bodyPr>
          <a:lstStyle/>
          <a:p>
            <a:pPr eaLnBrk="1" hangingPunct="1"/>
            <a:r>
              <a:rPr lang="zh-CN" altLang="en-US" sz="4000" dirty="0"/>
              <a:t>对</a:t>
            </a:r>
            <a:r>
              <a:rPr lang="en-US" altLang="en-US" sz="4000" i="1" dirty="0" err="1"/>
              <a:t>Functor</a:t>
            </a:r>
            <a:r>
              <a:rPr lang="zh-CN" altLang="en-US" sz="4000" dirty="0"/>
              <a:t>的要求</a:t>
            </a:r>
            <a:endParaRPr lang="en-US" altLang="en-US" sz="4000" dirty="0"/>
          </a:p>
        </p:txBody>
      </p:sp>
      <p:sp>
        <p:nvSpPr>
          <p:cNvPr id="38916" name="Rectangle 3"/>
          <p:cNvSpPr>
            <a:spLocks noGrp="1" noChangeArrowheads="1"/>
          </p:cNvSpPr>
          <p:nvPr>
            <p:ph type="body" sz="half" idx="4294967295"/>
          </p:nvPr>
        </p:nvSpPr>
        <p:spPr>
          <a:xfrm>
            <a:off x="990600" y="1524001"/>
            <a:ext cx="10248899" cy="4665663"/>
          </a:xfrm>
        </p:spPr>
        <p:txBody>
          <a:bodyPr/>
          <a:lstStyle/>
          <a:p>
            <a:pPr>
              <a:spcBef>
                <a:spcPct val="0"/>
              </a:spcBef>
            </a:pPr>
            <a:r>
              <a:rPr lang="en-US" altLang="en-US" sz="2400" dirty="0"/>
              <a:t>template &lt;</a:t>
            </a:r>
            <a:r>
              <a:rPr lang="en-US" altLang="en-US" sz="2400" dirty="0" err="1"/>
              <a:t>typename</a:t>
            </a:r>
            <a:r>
              <a:rPr lang="en-US" altLang="en-US" sz="2400" dirty="0"/>
              <a:t> Range, </a:t>
            </a:r>
            <a:r>
              <a:rPr lang="en-US" altLang="en-US" sz="2400" dirty="0" err="1"/>
              <a:t>typename</a:t>
            </a:r>
            <a:r>
              <a:rPr lang="en-US" altLang="en-US" sz="2400" dirty="0"/>
              <a:t> </a:t>
            </a:r>
            <a:r>
              <a:rPr lang="en-US" altLang="en-US" sz="2400" dirty="0" err="1"/>
              <a:t>Functor</a:t>
            </a:r>
            <a:r>
              <a:rPr lang="en-US" altLang="en-US" sz="2400" dirty="0"/>
              <a:t> &gt;</a:t>
            </a:r>
            <a:br>
              <a:rPr lang="en-US" altLang="en-US" sz="2400" dirty="0"/>
            </a:br>
            <a:r>
              <a:rPr lang="en-US" altLang="en-US" sz="2400" dirty="0"/>
              <a:t>void </a:t>
            </a:r>
            <a:r>
              <a:rPr lang="en-US" altLang="en-US" sz="2400" b="1" dirty="0" err="1">
                <a:solidFill>
                  <a:srgbClr val="FF0000"/>
                </a:solidFill>
              </a:rPr>
              <a:t>parallel_for</a:t>
            </a:r>
            <a:r>
              <a:rPr lang="en-US" altLang="en-US" sz="2400" dirty="0"/>
              <a:t>(</a:t>
            </a:r>
            <a:r>
              <a:rPr lang="en-US" altLang="en-US" sz="2400" dirty="0" err="1"/>
              <a:t>const</a:t>
            </a:r>
            <a:r>
              <a:rPr lang="en-US" altLang="en-US" sz="2400" dirty="0"/>
              <a:t> Range&amp; </a:t>
            </a:r>
            <a:r>
              <a:rPr lang="en-US" altLang="en-US" sz="2400" i="1" dirty="0"/>
              <a:t>range</a:t>
            </a:r>
            <a:r>
              <a:rPr lang="en-US" altLang="en-US" sz="2400" dirty="0"/>
              <a:t>, </a:t>
            </a:r>
            <a:r>
              <a:rPr lang="en-US" altLang="en-US" sz="2400" dirty="0" err="1"/>
              <a:t>Functor</a:t>
            </a:r>
            <a:r>
              <a:rPr lang="en-US" altLang="en-US" sz="2400" dirty="0"/>
              <a:t>&amp; </a:t>
            </a:r>
            <a:r>
              <a:rPr lang="en-US" altLang="en-US" sz="2400" i="1" dirty="0" err="1"/>
              <a:t>func</a:t>
            </a:r>
            <a:r>
              <a:rPr lang="en-US" altLang="en-US" sz="2400" i="1" dirty="0"/>
              <a:t>, </a:t>
            </a:r>
            <a:r>
              <a:rPr lang="en-US" altLang="zh-CN" sz="2400" i="1" dirty="0"/>
              <a:t>[, </a:t>
            </a:r>
            <a:r>
              <a:rPr lang="en-US" altLang="zh-CN" sz="2400" i="1" dirty="0" err="1"/>
              <a:t>partitioner</a:t>
            </a:r>
            <a:r>
              <a:rPr lang="en-US" altLang="zh-CN" sz="2400" i="1" dirty="0"/>
              <a:t>[, </a:t>
            </a:r>
            <a:r>
              <a:rPr lang="en-US" altLang="zh-CN" sz="2400" dirty="0" err="1"/>
              <a:t>task_group_context</a:t>
            </a:r>
            <a:r>
              <a:rPr lang="en-US" altLang="zh-CN" sz="2400" dirty="0"/>
              <a:t>&amp; group</a:t>
            </a:r>
            <a:r>
              <a:rPr lang="en-US" altLang="zh-CN" sz="2400" i="1" dirty="0"/>
              <a:t>]] </a:t>
            </a:r>
            <a:r>
              <a:rPr lang="en-US" altLang="en-US" sz="2400" dirty="0"/>
              <a:t>);</a:t>
            </a:r>
          </a:p>
          <a:p>
            <a:pPr eaLnBrk="1" hangingPunct="1">
              <a:spcBef>
                <a:spcPct val="0"/>
              </a:spcBef>
            </a:pPr>
            <a:endParaRPr lang="en-US" altLang="en-US" sz="2400" dirty="0"/>
          </a:p>
          <a:p>
            <a:pPr>
              <a:spcBef>
                <a:spcPct val="0"/>
              </a:spcBef>
            </a:pPr>
            <a:r>
              <a:rPr lang="zh-CN" altLang="en-US" sz="2400" dirty="0"/>
              <a:t>对</a:t>
            </a:r>
            <a:r>
              <a:rPr lang="en-US" altLang="en-US" sz="2400" dirty="0" err="1"/>
              <a:t>Functor</a:t>
            </a:r>
            <a:r>
              <a:rPr lang="en-US" altLang="en-US" sz="2400" dirty="0"/>
              <a:t> </a:t>
            </a:r>
            <a:r>
              <a:rPr lang="en-US" altLang="en-US" sz="2400" i="1" dirty="0" err="1"/>
              <a:t>func</a:t>
            </a:r>
            <a:r>
              <a:rPr lang="zh-CN" altLang="en-US" sz="2400" dirty="0"/>
              <a:t>的要求</a:t>
            </a:r>
            <a:r>
              <a:rPr lang="en-US" altLang="en-US" sz="2400" dirty="0"/>
              <a:t>:</a:t>
            </a:r>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spcBef>
                <a:spcPct val="30000"/>
              </a:spcBef>
            </a:pPr>
            <a:endParaRPr lang="en-US" altLang="en-US" dirty="0"/>
          </a:p>
          <a:p>
            <a:pPr eaLnBrk="1" hangingPunct="1">
              <a:spcBef>
                <a:spcPct val="30000"/>
              </a:spcBef>
            </a:pPr>
            <a:endParaRPr lang="en-US" altLang="en-US" sz="1800" dirty="0"/>
          </a:p>
        </p:txBody>
      </p:sp>
      <p:graphicFrame>
        <p:nvGraphicFramePr>
          <p:cNvPr id="739347" name="Group 19"/>
          <p:cNvGraphicFramePr>
            <a:graphicFrameLocks noGrp="1"/>
          </p:cNvGraphicFramePr>
          <p:nvPr>
            <p:ph sz="half" idx="4294967295"/>
            <p:extLst>
              <p:ext uri="{D42A27DB-BD31-4B8C-83A1-F6EECF244321}">
                <p14:modId xmlns:p14="http://schemas.microsoft.com/office/powerpoint/2010/main" val="744852664"/>
              </p:ext>
            </p:extLst>
          </p:nvPr>
        </p:nvGraphicFramePr>
        <p:xfrm>
          <a:off x="2078515" y="3672840"/>
          <a:ext cx="7842250" cy="1481138"/>
        </p:xfrm>
        <a:graphic>
          <a:graphicData uri="http://schemas.openxmlformats.org/drawingml/2006/table">
            <a:tbl>
              <a:tblPr/>
              <a:tblGrid>
                <a:gridCol w="4754562">
                  <a:extLst>
                    <a:ext uri="{9D8B030D-6E8A-4147-A177-3AD203B41FA5}">
                      <a16:colId xmlns:a16="http://schemas.microsoft.com/office/drawing/2014/main" val="20000"/>
                    </a:ext>
                  </a:extLst>
                </a:gridCol>
                <a:gridCol w="3087688">
                  <a:extLst>
                    <a:ext uri="{9D8B030D-6E8A-4147-A177-3AD203B41FA5}">
                      <a16:colId xmlns:a16="http://schemas.microsoft.com/office/drawing/2014/main" val="20001"/>
                    </a:ext>
                  </a:extLst>
                </a:gridCol>
              </a:tblGrid>
              <a:tr h="422275">
                <a:tc>
                  <a:txBody>
                    <a:bodyPr/>
                    <a:lstStyle>
                      <a:lvl1pPr algn="l">
                        <a:spcBef>
                          <a:spcPct val="60000"/>
                        </a:spcBef>
                        <a:defRPr>
                          <a:solidFill>
                            <a:schemeClr val="tx1"/>
                          </a:solidFill>
                          <a:latin typeface="Verdana" pitchFamily="34" charset="0"/>
                        </a:defRPr>
                      </a:lvl1pPr>
                      <a:lvl2pPr marL="1588" algn="l">
                        <a:spcBef>
                          <a:spcPct val="40000"/>
                        </a:spcBef>
                        <a:buSzPct val="125000"/>
                        <a:buFont typeface="Times" pitchFamily="18" charset="0"/>
                        <a:defRPr>
                          <a:solidFill>
                            <a:schemeClr val="tx1"/>
                          </a:solidFill>
                          <a:latin typeface="Verdana" pitchFamily="34" charset="0"/>
                        </a:defRPr>
                      </a:lvl2pPr>
                      <a:lvl3pPr marL="247650" algn="l">
                        <a:spcBef>
                          <a:spcPct val="20000"/>
                        </a:spcBef>
                        <a:defRPr sz="1600">
                          <a:solidFill>
                            <a:schemeClr val="tx1"/>
                          </a:solidFill>
                          <a:latin typeface="Verdana" pitchFamily="34" charset="0"/>
                        </a:defRPr>
                      </a:lvl3pPr>
                      <a:lvl4pPr marL="573088" algn="l">
                        <a:spcBef>
                          <a:spcPct val="20000"/>
                        </a:spcBef>
                        <a:buFont typeface="Times" pitchFamily="18" charset="0"/>
                        <a:defRPr sz="1600">
                          <a:solidFill>
                            <a:schemeClr val="tx1"/>
                          </a:solidFill>
                          <a:latin typeface="Verdana" pitchFamily="34" charset="0"/>
                        </a:defRPr>
                      </a:lvl4pPr>
                      <a:lvl5pPr marL="727075" algn="l">
                        <a:spcBef>
                          <a:spcPct val="20000"/>
                        </a:spcBef>
                        <a:defRPr sz="1600">
                          <a:solidFill>
                            <a:schemeClr val="tx1"/>
                          </a:solidFill>
                          <a:latin typeface="Verdana" pitchFamily="34" charset="0"/>
                        </a:defRPr>
                      </a:lvl5pPr>
                      <a:lvl6pPr marL="1184275" fontAlgn="base">
                        <a:spcBef>
                          <a:spcPct val="20000"/>
                        </a:spcBef>
                        <a:spcAft>
                          <a:spcPct val="0"/>
                        </a:spcAft>
                        <a:defRPr sz="1600">
                          <a:solidFill>
                            <a:schemeClr val="tx1"/>
                          </a:solidFill>
                          <a:latin typeface="Verdana" pitchFamily="34" charset="0"/>
                        </a:defRPr>
                      </a:lvl6pPr>
                      <a:lvl7pPr marL="1641475" fontAlgn="base">
                        <a:spcBef>
                          <a:spcPct val="20000"/>
                        </a:spcBef>
                        <a:spcAft>
                          <a:spcPct val="0"/>
                        </a:spcAft>
                        <a:defRPr sz="1600">
                          <a:solidFill>
                            <a:schemeClr val="tx1"/>
                          </a:solidFill>
                          <a:latin typeface="Verdana" pitchFamily="34" charset="0"/>
                        </a:defRPr>
                      </a:lvl7pPr>
                      <a:lvl8pPr marL="2098675" fontAlgn="base">
                        <a:spcBef>
                          <a:spcPct val="20000"/>
                        </a:spcBef>
                        <a:spcAft>
                          <a:spcPct val="0"/>
                        </a:spcAft>
                        <a:defRPr sz="1600">
                          <a:solidFill>
                            <a:schemeClr val="tx1"/>
                          </a:solidFill>
                          <a:latin typeface="Verdana" pitchFamily="34" charset="0"/>
                        </a:defRPr>
                      </a:lvl8pPr>
                      <a:lvl9pPr marL="2555875" fontAlgn="base">
                        <a:spcBef>
                          <a:spcPct val="20000"/>
                        </a:spcBef>
                        <a:spcAft>
                          <a:spcPct val="0"/>
                        </a:spcAft>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altLang="en-US" sz="1800" b="0" i="0" u="none" strike="noStrike" cap="none" normalizeH="0" baseline="0">
                          <a:ln>
                            <a:noFill/>
                          </a:ln>
                          <a:solidFill>
                            <a:schemeClr val="tx1"/>
                          </a:solidFill>
                          <a:effectLst/>
                          <a:latin typeface="Verdana" pitchFamily="34" charset="0"/>
                        </a:rPr>
                        <a:t>F::F( const F&amp; )</a:t>
                      </a:r>
                    </a:p>
                  </a:txBody>
                  <a:tcP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60000"/>
                        </a:spcBef>
                        <a:defRPr>
                          <a:solidFill>
                            <a:schemeClr val="tx1"/>
                          </a:solidFill>
                          <a:latin typeface="Verdana" pitchFamily="34" charset="0"/>
                        </a:defRPr>
                      </a:lvl1pPr>
                      <a:lvl2pPr marL="1588" algn="l">
                        <a:spcBef>
                          <a:spcPct val="40000"/>
                        </a:spcBef>
                        <a:buSzPct val="125000"/>
                        <a:buFont typeface="Times" pitchFamily="18" charset="0"/>
                        <a:defRPr>
                          <a:solidFill>
                            <a:schemeClr val="tx1"/>
                          </a:solidFill>
                          <a:latin typeface="Verdana" pitchFamily="34" charset="0"/>
                        </a:defRPr>
                      </a:lvl2pPr>
                      <a:lvl3pPr marL="247650" algn="l">
                        <a:spcBef>
                          <a:spcPct val="20000"/>
                        </a:spcBef>
                        <a:defRPr sz="1600">
                          <a:solidFill>
                            <a:schemeClr val="tx1"/>
                          </a:solidFill>
                          <a:latin typeface="Verdana" pitchFamily="34" charset="0"/>
                        </a:defRPr>
                      </a:lvl3pPr>
                      <a:lvl4pPr marL="573088" algn="l">
                        <a:spcBef>
                          <a:spcPct val="20000"/>
                        </a:spcBef>
                        <a:buFont typeface="Times" pitchFamily="18" charset="0"/>
                        <a:defRPr sz="1600">
                          <a:solidFill>
                            <a:schemeClr val="tx1"/>
                          </a:solidFill>
                          <a:latin typeface="Verdana" pitchFamily="34" charset="0"/>
                        </a:defRPr>
                      </a:lvl4pPr>
                      <a:lvl5pPr marL="727075" algn="l">
                        <a:spcBef>
                          <a:spcPct val="20000"/>
                        </a:spcBef>
                        <a:defRPr sz="1600">
                          <a:solidFill>
                            <a:schemeClr val="tx1"/>
                          </a:solidFill>
                          <a:latin typeface="Verdana" pitchFamily="34" charset="0"/>
                        </a:defRPr>
                      </a:lvl5pPr>
                      <a:lvl6pPr marL="1184275" fontAlgn="base">
                        <a:spcBef>
                          <a:spcPct val="20000"/>
                        </a:spcBef>
                        <a:spcAft>
                          <a:spcPct val="0"/>
                        </a:spcAft>
                        <a:defRPr sz="1600">
                          <a:solidFill>
                            <a:schemeClr val="tx1"/>
                          </a:solidFill>
                          <a:latin typeface="Verdana" pitchFamily="34" charset="0"/>
                        </a:defRPr>
                      </a:lvl6pPr>
                      <a:lvl7pPr marL="1641475" fontAlgn="base">
                        <a:spcBef>
                          <a:spcPct val="20000"/>
                        </a:spcBef>
                        <a:spcAft>
                          <a:spcPct val="0"/>
                        </a:spcAft>
                        <a:defRPr sz="1600">
                          <a:solidFill>
                            <a:schemeClr val="tx1"/>
                          </a:solidFill>
                          <a:latin typeface="Verdana" pitchFamily="34" charset="0"/>
                        </a:defRPr>
                      </a:lvl7pPr>
                      <a:lvl8pPr marL="2098675" fontAlgn="base">
                        <a:spcBef>
                          <a:spcPct val="20000"/>
                        </a:spcBef>
                        <a:spcAft>
                          <a:spcPct val="0"/>
                        </a:spcAft>
                        <a:defRPr sz="1600">
                          <a:solidFill>
                            <a:schemeClr val="tx1"/>
                          </a:solidFill>
                          <a:latin typeface="Verdana" pitchFamily="34" charset="0"/>
                        </a:defRPr>
                      </a:lvl8pPr>
                      <a:lvl9pPr marL="2555875" fontAlgn="base">
                        <a:spcBef>
                          <a:spcPct val="20000"/>
                        </a:spcBef>
                        <a:spcAft>
                          <a:spcPct val="0"/>
                        </a:spcAft>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altLang="en-US" sz="1800" b="0" i="0" u="none" strike="noStrike" cap="none" normalizeH="0" baseline="0">
                          <a:ln>
                            <a:noFill/>
                          </a:ln>
                          <a:solidFill>
                            <a:schemeClr val="tx1"/>
                          </a:solidFill>
                          <a:effectLst/>
                          <a:latin typeface="Verdana" pitchFamily="34" charset="0"/>
                        </a:rPr>
                        <a:t>Copy constructor</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460375">
                <a:tc>
                  <a:txBody>
                    <a:bodyPr/>
                    <a:lstStyle>
                      <a:lvl1pPr algn="l">
                        <a:spcBef>
                          <a:spcPct val="60000"/>
                        </a:spcBef>
                        <a:defRPr>
                          <a:solidFill>
                            <a:schemeClr val="tx1"/>
                          </a:solidFill>
                          <a:latin typeface="Verdana" pitchFamily="34" charset="0"/>
                        </a:defRPr>
                      </a:lvl1pPr>
                      <a:lvl2pPr marL="1588" algn="l">
                        <a:spcBef>
                          <a:spcPct val="40000"/>
                        </a:spcBef>
                        <a:buSzPct val="125000"/>
                        <a:buFont typeface="Times" pitchFamily="18" charset="0"/>
                        <a:defRPr>
                          <a:solidFill>
                            <a:schemeClr val="tx1"/>
                          </a:solidFill>
                          <a:latin typeface="Verdana" pitchFamily="34" charset="0"/>
                        </a:defRPr>
                      </a:lvl2pPr>
                      <a:lvl3pPr marL="247650" algn="l">
                        <a:spcBef>
                          <a:spcPct val="20000"/>
                        </a:spcBef>
                        <a:defRPr sz="1600">
                          <a:solidFill>
                            <a:schemeClr val="tx1"/>
                          </a:solidFill>
                          <a:latin typeface="Verdana" pitchFamily="34" charset="0"/>
                        </a:defRPr>
                      </a:lvl3pPr>
                      <a:lvl4pPr marL="573088" algn="l">
                        <a:spcBef>
                          <a:spcPct val="20000"/>
                        </a:spcBef>
                        <a:buFont typeface="Times" pitchFamily="18" charset="0"/>
                        <a:defRPr sz="1600">
                          <a:solidFill>
                            <a:schemeClr val="tx1"/>
                          </a:solidFill>
                          <a:latin typeface="Verdana" pitchFamily="34" charset="0"/>
                        </a:defRPr>
                      </a:lvl4pPr>
                      <a:lvl5pPr marL="727075" algn="l">
                        <a:spcBef>
                          <a:spcPct val="20000"/>
                        </a:spcBef>
                        <a:defRPr sz="1600">
                          <a:solidFill>
                            <a:schemeClr val="tx1"/>
                          </a:solidFill>
                          <a:latin typeface="Verdana" pitchFamily="34" charset="0"/>
                        </a:defRPr>
                      </a:lvl5pPr>
                      <a:lvl6pPr marL="1184275" fontAlgn="base">
                        <a:spcBef>
                          <a:spcPct val="20000"/>
                        </a:spcBef>
                        <a:spcAft>
                          <a:spcPct val="0"/>
                        </a:spcAft>
                        <a:defRPr sz="1600">
                          <a:solidFill>
                            <a:schemeClr val="tx1"/>
                          </a:solidFill>
                          <a:latin typeface="Verdana" pitchFamily="34" charset="0"/>
                        </a:defRPr>
                      </a:lvl6pPr>
                      <a:lvl7pPr marL="1641475" fontAlgn="base">
                        <a:spcBef>
                          <a:spcPct val="20000"/>
                        </a:spcBef>
                        <a:spcAft>
                          <a:spcPct val="0"/>
                        </a:spcAft>
                        <a:defRPr sz="1600">
                          <a:solidFill>
                            <a:schemeClr val="tx1"/>
                          </a:solidFill>
                          <a:latin typeface="Verdana" pitchFamily="34" charset="0"/>
                        </a:defRPr>
                      </a:lvl7pPr>
                      <a:lvl8pPr marL="2098675" fontAlgn="base">
                        <a:spcBef>
                          <a:spcPct val="20000"/>
                        </a:spcBef>
                        <a:spcAft>
                          <a:spcPct val="0"/>
                        </a:spcAft>
                        <a:defRPr sz="1600">
                          <a:solidFill>
                            <a:schemeClr val="tx1"/>
                          </a:solidFill>
                          <a:latin typeface="Verdana" pitchFamily="34" charset="0"/>
                        </a:defRPr>
                      </a:lvl8pPr>
                      <a:lvl9pPr marL="2555875" fontAlgn="base">
                        <a:spcBef>
                          <a:spcPct val="20000"/>
                        </a:spcBef>
                        <a:spcAft>
                          <a:spcPct val="0"/>
                        </a:spcAft>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altLang="en-US" sz="1800" b="0" i="0" u="none" strike="noStrike" cap="none" normalizeH="0" baseline="0">
                          <a:ln>
                            <a:noFill/>
                          </a:ln>
                          <a:solidFill>
                            <a:schemeClr val="tx1"/>
                          </a:solidFill>
                          <a:effectLst/>
                          <a:latin typeface="Verdana" pitchFamily="34" charset="0"/>
                        </a:rPr>
                        <a:t>F::~F()</a:t>
                      </a: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lgn="l">
                        <a:spcBef>
                          <a:spcPct val="60000"/>
                        </a:spcBef>
                        <a:defRPr>
                          <a:solidFill>
                            <a:schemeClr val="tx1"/>
                          </a:solidFill>
                          <a:latin typeface="Verdana" pitchFamily="34" charset="0"/>
                        </a:defRPr>
                      </a:lvl1pPr>
                      <a:lvl2pPr marL="1588" algn="l">
                        <a:spcBef>
                          <a:spcPct val="40000"/>
                        </a:spcBef>
                        <a:buSzPct val="125000"/>
                        <a:buFont typeface="Times" pitchFamily="18" charset="0"/>
                        <a:defRPr>
                          <a:solidFill>
                            <a:schemeClr val="tx1"/>
                          </a:solidFill>
                          <a:latin typeface="Verdana" pitchFamily="34" charset="0"/>
                        </a:defRPr>
                      </a:lvl2pPr>
                      <a:lvl3pPr marL="247650" algn="l">
                        <a:spcBef>
                          <a:spcPct val="20000"/>
                        </a:spcBef>
                        <a:defRPr sz="1600">
                          <a:solidFill>
                            <a:schemeClr val="tx1"/>
                          </a:solidFill>
                          <a:latin typeface="Verdana" pitchFamily="34" charset="0"/>
                        </a:defRPr>
                      </a:lvl3pPr>
                      <a:lvl4pPr marL="573088" algn="l">
                        <a:spcBef>
                          <a:spcPct val="20000"/>
                        </a:spcBef>
                        <a:buFont typeface="Times" pitchFamily="18" charset="0"/>
                        <a:defRPr sz="1600">
                          <a:solidFill>
                            <a:schemeClr val="tx1"/>
                          </a:solidFill>
                          <a:latin typeface="Verdana" pitchFamily="34" charset="0"/>
                        </a:defRPr>
                      </a:lvl4pPr>
                      <a:lvl5pPr marL="727075" algn="l">
                        <a:spcBef>
                          <a:spcPct val="20000"/>
                        </a:spcBef>
                        <a:defRPr sz="1600">
                          <a:solidFill>
                            <a:schemeClr val="tx1"/>
                          </a:solidFill>
                          <a:latin typeface="Verdana" pitchFamily="34" charset="0"/>
                        </a:defRPr>
                      </a:lvl5pPr>
                      <a:lvl6pPr marL="1184275" fontAlgn="base">
                        <a:spcBef>
                          <a:spcPct val="20000"/>
                        </a:spcBef>
                        <a:spcAft>
                          <a:spcPct val="0"/>
                        </a:spcAft>
                        <a:defRPr sz="1600">
                          <a:solidFill>
                            <a:schemeClr val="tx1"/>
                          </a:solidFill>
                          <a:latin typeface="Verdana" pitchFamily="34" charset="0"/>
                        </a:defRPr>
                      </a:lvl6pPr>
                      <a:lvl7pPr marL="1641475" fontAlgn="base">
                        <a:spcBef>
                          <a:spcPct val="20000"/>
                        </a:spcBef>
                        <a:spcAft>
                          <a:spcPct val="0"/>
                        </a:spcAft>
                        <a:defRPr sz="1600">
                          <a:solidFill>
                            <a:schemeClr val="tx1"/>
                          </a:solidFill>
                          <a:latin typeface="Verdana" pitchFamily="34" charset="0"/>
                        </a:defRPr>
                      </a:lvl7pPr>
                      <a:lvl8pPr marL="2098675" fontAlgn="base">
                        <a:spcBef>
                          <a:spcPct val="20000"/>
                        </a:spcBef>
                        <a:spcAft>
                          <a:spcPct val="0"/>
                        </a:spcAft>
                        <a:defRPr sz="1600">
                          <a:solidFill>
                            <a:schemeClr val="tx1"/>
                          </a:solidFill>
                          <a:latin typeface="Verdana" pitchFamily="34" charset="0"/>
                        </a:defRPr>
                      </a:lvl8pPr>
                      <a:lvl9pPr marL="2555875" fontAlgn="base">
                        <a:spcBef>
                          <a:spcPct val="20000"/>
                        </a:spcBef>
                        <a:spcAft>
                          <a:spcPct val="0"/>
                        </a:spcAft>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altLang="en-US" sz="1800" b="0" i="0" u="none" strike="noStrike" cap="none" normalizeH="0" baseline="0">
                          <a:ln>
                            <a:noFill/>
                          </a:ln>
                          <a:solidFill>
                            <a:schemeClr val="tx1"/>
                          </a:solidFill>
                          <a:effectLst/>
                          <a:latin typeface="Verdana" pitchFamily="34" charset="0"/>
                        </a:rPr>
                        <a:t>Destructor</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1"/>
                  </a:ext>
                </a:extLst>
              </a:tr>
              <a:tr h="598488">
                <a:tc>
                  <a:txBody>
                    <a:bodyPr/>
                    <a:lstStyle>
                      <a:lvl1pPr algn="l">
                        <a:spcBef>
                          <a:spcPct val="60000"/>
                        </a:spcBef>
                        <a:defRPr>
                          <a:solidFill>
                            <a:schemeClr val="tx1"/>
                          </a:solidFill>
                          <a:latin typeface="Verdana" pitchFamily="34" charset="0"/>
                        </a:defRPr>
                      </a:lvl1pPr>
                      <a:lvl2pPr marL="1588" algn="l">
                        <a:spcBef>
                          <a:spcPct val="40000"/>
                        </a:spcBef>
                        <a:buSzPct val="125000"/>
                        <a:buFont typeface="Times" pitchFamily="18" charset="0"/>
                        <a:defRPr>
                          <a:solidFill>
                            <a:schemeClr val="tx1"/>
                          </a:solidFill>
                          <a:latin typeface="Verdana" pitchFamily="34" charset="0"/>
                        </a:defRPr>
                      </a:lvl2pPr>
                      <a:lvl3pPr marL="247650" algn="l">
                        <a:spcBef>
                          <a:spcPct val="20000"/>
                        </a:spcBef>
                        <a:defRPr sz="1600">
                          <a:solidFill>
                            <a:schemeClr val="tx1"/>
                          </a:solidFill>
                          <a:latin typeface="Verdana" pitchFamily="34" charset="0"/>
                        </a:defRPr>
                      </a:lvl3pPr>
                      <a:lvl4pPr marL="573088" algn="l">
                        <a:spcBef>
                          <a:spcPct val="20000"/>
                        </a:spcBef>
                        <a:buFont typeface="Times" pitchFamily="18" charset="0"/>
                        <a:defRPr sz="1600">
                          <a:solidFill>
                            <a:schemeClr val="tx1"/>
                          </a:solidFill>
                          <a:latin typeface="Verdana" pitchFamily="34" charset="0"/>
                        </a:defRPr>
                      </a:lvl4pPr>
                      <a:lvl5pPr marL="727075" algn="l">
                        <a:spcBef>
                          <a:spcPct val="20000"/>
                        </a:spcBef>
                        <a:defRPr sz="1600">
                          <a:solidFill>
                            <a:schemeClr val="tx1"/>
                          </a:solidFill>
                          <a:latin typeface="Verdana" pitchFamily="34" charset="0"/>
                        </a:defRPr>
                      </a:lvl5pPr>
                      <a:lvl6pPr marL="1184275" fontAlgn="base">
                        <a:spcBef>
                          <a:spcPct val="20000"/>
                        </a:spcBef>
                        <a:spcAft>
                          <a:spcPct val="0"/>
                        </a:spcAft>
                        <a:defRPr sz="1600">
                          <a:solidFill>
                            <a:schemeClr val="tx1"/>
                          </a:solidFill>
                          <a:latin typeface="Verdana" pitchFamily="34" charset="0"/>
                        </a:defRPr>
                      </a:lvl6pPr>
                      <a:lvl7pPr marL="1641475" fontAlgn="base">
                        <a:spcBef>
                          <a:spcPct val="20000"/>
                        </a:spcBef>
                        <a:spcAft>
                          <a:spcPct val="0"/>
                        </a:spcAft>
                        <a:defRPr sz="1600">
                          <a:solidFill>
                            <a:schemeClr val="tx1"/>
                          </a:solidFill>
                          <a:latin typeface="Verdana" pitchFamily="34" charset="0"/>
                        </a:defRPr>
                      </a:lvl7pPr>
                      <a:lvl8pPr marL="2098675" fontAlgn="base">
                        <a:spcBef>
                          <a:spcPct val="20000"/>
                        </a:spcBef>
                        <a:spcAft>
                          <a:spcPct val="0"/>
                        </a:spcAft>
                        <a:defRPr sz="1600">
                          <a:solidFill>
                            <a:schemeClr val="tx1"/>
                          </a:solidFill>
                          <a:latin typeface="Verdana" pitchFamily="34" charset="0"/>
                        </a:defRPr>
                      </a:lvl8pPr>
                      <a:lvl9pPr marL="2555875" fontAlgn="base">
                        <a:spcBef>
                          <a:spcPct val="20000"/>
                        </a:spcBef>
                        <a:spcAft>
                          <a:spcPct val="0"/>
                        </a:spcAft>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altLang="en-US" sz="1800" b="0" i="0" u="none" strike="noStrike" cap="none" normalizeH="0" baseline="0">
                          <a:ln>
                            <a:noFill/>
                          </a:ln>
                          <a:solidFill>
                            <a:schemeClr val="tx1"/>
                          </a:solidFill>
                          <a:effectLst/>
                          <a:latin typeface="Verdana" pitchFamily="34" charset="0"/>
                        </a:rPr>
                        <a:t>void F::operator() (Range&amp; </a:t>
                      </a:r>
                      <a:r>
                        <a:rPr kumimoji="0" lang="en-US" altLang="en-US" sz="1800" b="0" i="1" u="none" strike="noStrike" cap="none" normalizeH="0" baseline="0">
                          <a:ln>
                            <a:noFill/>
                          </a:ln>
                          <a:solidFill>
                            <a:schemeClr val="tx1"/>
                          </a:solidFill>
                          <a:effectLst/>
                          <a:latin typeface="Verdana" pitchFamily="34" charset="0"/>
                        </a:rPr>
                        <a:t>subrange</a:t>
                      </a:r>
                      <a:r>
                        <a:rPr kumimoji="0" lang="en-US" altLang="en-US" sz="1800" b="0" i="0" u="none" strike="noStrike" cap="none" normalizeH="0" baseline="0">
                          <a:ln>
                            <a:noFill/>
                          </a:ln>
                          <a:solidFill>
                            <a:schemeClr val="tx1"/>
                          </a:solidFill>
                          <a:effectLst/>
                          <a:latin typeface="Verdana" pitchFamily="34" charset="0"/>
                        </a:rPr>
                        <a:t>)</a:t>
                      </a:r>
                    </a:p>
                  </a:txBody>
                  <a:tcP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60000"/>
                        </a:spcBef>
                        <a:defRPr>
                          <a:solidFill>
                            <a:schemeClr val="tx1"/>
                          </a:solidFill>
                          <a:latin typeface="Verdana" pitchFamily="34" charset="0"/>
                        </a:defRPr>
                      </a:lvl1pPr>
                      <a:lvl2pPr marL="1588" algn="l">
                        <a:spcBef>
                          <a:spcPct val="40000"/>
                        </a:spcBef>
                        <a:buSzPct val="125000"/>
                        <a:buFont typeface="Times" pitchFamily="18" charset="0"/>
                        <a:defRPr>
                          <a:solidFill>
                            <a:schemeClr val="tx1"/>
                          </a:solidFill>
                          <a:latin typeface="Verdana" pitchFamily="34" charset="0"/>
                        </a:defRPr>
                      </a:lvl2pPr>
                      <a:lvl3pPr marL="247650" algn="l">
                        <a:spcBef>
                          <a:spcPct val="20000"/>
                        </a:spcBef>
                        <a:defRPr sz="1600">
                          <a:solidFill>
                            <a:schemeClr val="tx1"/>
                          </a:solidFill>
                          <a:latin typeface="Verdana" pitchFamily="34" charset="0"/>
                        </a:defRPr>
                      </a:lvl3pPr>
                      <a:lvl4pPr marL="573088" algn="l">
                        <a:spcBef>
                          <a:spcPct val="20000"/>
                        </a:spcBef>
                        <a:buFont typeface="Times" pitchFamily="18" charset="0"/>
                        <a:defRPr sz="1600">
                          <a:solidFill>
                            <a:schemeClr val="tx1"/>
                          </a:solidFill>
                          <a:latin typeface="Verdana" pitchFamily="34" charset="0"/>
                        </a:defRPr>
                      </a:lvl4pPr>
                      <a:lvl5pPr marL="727075" algn="l">
                        <a:spcBef>
                          <a:spcPct val="20000"/>
                        </a:spcBef>
                        <a:defRPr sz="1600">
                          <a:solidFill>
                            <a:schemeClr val="tx1"/>
                          </a:solidFill>
                          <a:latin typeface="Verdana" pitchFamily="34" charset="0"/>
                        </a:defRPr>
                      </a:lvl5pPr>
                      <a:lvl6pPr marL="1184275" fontAlgn="base">
                        <a:spcBef>
                          <a:spcPct val="20000"/>
                        </a:spcBef>
                        <a:spcAft>
                          <a:spcPct val="0"/>
                        </a:spcAft>
                        <a:defRPr sz="1600">
                          <a:solidFill>
                            <a:schemeClr val="tx1"/>
                          </a:solidFill>
                          <a:latin typeface="Verdana" pitchFamily="34" charset="0"/>
                        </a:defRPr>
                      </a:lvl6pPr>
                      <a:lvl7pPr marL="1641475" fontAlgn="base">
                        <a:spcBef>
                          <a:spcPct val="20000"/>
                        </a:spcBef>
                        <a:spcAft>
                          <a:spcPct val="0"/>
                        </a:spcAft>
                        <a:defRPr sz="1600">
                          <a:solidFill>
                            <a:schemeClr val="tx1"/>
                          </a:solidFill>
                          <a:latin typeface="Verdana" pitchFamily="34" charset="0"/>
                        </a:defRPr>
                      </a:lvl7pPr>
                      <a:lvl8pPr marL="2098675" fontAlgn="base">
                        <a:spcBef>
                          <a:spcPct val="20000"/>
                        </a:spcBef>
                        <a:spcAft>
                          <a:spcPct val="0"/>
                        </a:spcAft>
                        <a:defRPr sz="1600">
                          <a:solidFill>
                            <a:schemeClr val="tx1"/>
                          </a:solidFill>
                          <a:latin typeface="Verdana" pitchFamily="34" charset="0"/>
                        </a:defRPr>
                      </a:lvl8pPr>
                      <a:lvl9pPr marL="2555875" fontAlgn="base">
                        <a:spcBef>
                          <a:spcPct val="20000"/>
                        </a:spcBef>
                        <a:spcAft>
                          <a:spcPct val="0"/>
                        </a:spcAft>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Verdana" pitchFamily="34" charset="0"/>
                        </a:rPr>
                        <a:t>Apply F to subrange </a:t>
                      </a:r>
                      <a:endParaRPr kumimoji="0" lang="en-US" altLang="en-US" sz="1800" b="0" i="1" u="none" strike="noStrike" cap="none" normalizeH="0" baseline="0" dirty="0">
                        <a:ln>
                          <a:noFill/>
                        </a:ln>
                        <a:solidFill>
                          <a:schemeClr val="tx1"/>
                        </a:solidFill>
                        <a:effectLst/>
                        <a:latin typeface="Verdan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灯片编号占位符 1">
            <a:extLst>
              <a:ext uri="{FF2B5EF4-FFF2-40B4-BE49-F238E27FC236}">
                <a16:creationId xmlns:a16="http://schemas.microsoft.com/office/drawing/2014/main" id="{E0610652-59EE-4ED8-ABC0-5F51DEB518B2}"/>
              </a:ext>
            </a:extLst>
          </p:cNvPr>
          <p:cNvSpPr>
            <a:spLocks noGrp="1"/>
          </p:cNvSpPr>
          <p:nvPr>
            <p:ph type="sldNum" sz="quarter" idx="12"/>
          </p:nvPr>
        </p:nvSpPr>
        <p:spPr/>
        <p:txBody>
          <a:bodyPr/>
          <a:lstStyle/>
          <a:p>
            <a:fld id="{838759A6-4310-42B8-8FEF-8113EE3D32AF}" type="slidenum">
              <a:rPr lang="zh-CN" altLang="en-US" smtClean="0"/>
              <a:t>52</a:t>
            </a:fld>
            <a:endParaRPr lang="zh-CN" altLang="en-US"/>
          </a:p>
        </p:txBody>
      </p:sp>
    </p:spTree>
    <p:extLst>
      <p:ext uri="{BB962C8B-B14F-4D97-AF65-F5344CB8AC3E}">
        <p14:creationId xmlns:p14="http://schemas.microsoft.com/office/powerpoint/2010/main" val="27270447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p:txBody>
          <a:bodyPr>
            <a:noAutofit/>
          </a:bodyPr>
          <a:lstStyle/>
          <a:p>
            <a:r>
              <a:rPr lang="zh-CN" altLang="en-US" sz="4000" dirty="0"/>
              <a:t>对数组每一元素执行操作</a:t>
            </a:r>
            <a:endParaRPr lang="en-US" sz="4000" dirty="0"/>
          </a:p>
        </p:txBody>
      </p:sp>
      <p:sp>
        <p:nvSpPr>
          <p:cNvPr id="3" name="内容占位符 2"/>
          <p:cNvSpPr>
            <a:spLocks noGrp="1"/>
          </p:cNvSpPr>
          <p:nvPr>
            <p:ph sz="quarter" idx="1"/>
          </p:nvPr>
        </p:nvSpPr>
        <p:spPr/>
        <p:txBody>
          <a:bodyPr/>
          <a:lstStyle/>
          <a:p>
            <a:pPr>
              <a:spcBef>
                <a:spcPct val="20000"/>
              </a:spcBef>
              <a:buFont typeface="Wingdings" panose="05000000000000000000" pitchFamily="2" charset="2"/>
              <a:buChar char="l"/>
            </a:pPr>
            <a:r>
              <a:rPr lang="zh-CN" altLang="en-US" dirty="0">
                <a:solidFill>
                  <a:srgbClr val="FF0000"/>
                </a:solidFill>
                <a:latin typeface="Arial" pitchFamily="34" charset="0"/>
              </a:rPr>
              <a:t>串行版</a:t>
            </a:r>
            <a:r>
              <a:rPr lang="en-US" altLang="zh-CN" dirty="0">
                <a:solidFill>
                  <a:srgbClr val="FF0000"/>
                </a:solidFill>
                <a:latin typeface="Arial" pitchFamily="34" charset="0"/>
              </a:rPr>
              <a:t>:</a:t>
            </a:r>
          </a:p>
          <a:p>
            <a:pPr marL="0" indent="0">
              <a:buNone/>
            </a:pPr>
            <a:r>
              <a:rPr lang="en-US" altLang="zh-CN" dirty="0">
                <a:latin typeface="Arial" pitchFamily="34" charset="0"/>
              </a:rPr>
              <a:t>void </a:t>
            </a:r>
            <a:r>
              <a:rPr lang="en-US" altLang="zh-CN" dirty="0" err="1">
                <a:latin typeface="Arial" pitchFamily="34" charset="0"/>
              </a:rPr>
              <a:t>SerialApplyOper</a:t>
            </a:r>
            <a:r>
              <a:rPr lang="en-US" altLang="zh-CN" dirty="0">
                <a:latin typeface="Arial" pitchFamily="34" charset="0"/>
              </a:rPr>
              <a:t>( float a[], </a:t>
            </a:r>
            <a:r>
              <a:rPr lang="en-US" altLang="zh-CN" dirty="0" err="1">
                <a:latin typeface="Arial" pitchFamily="34" charset="0"/>
              </a:rPr>
              <a:t>size_t</a:t>
            </a:r>
            <a:r>
              <a:rPr lang="en-US" altLang="zh-CN" dirty="0">
                <a:latin typeface="Arial" pitchFamily="34" charset="0"/>
              </a:rPr>
              <a:t> n ) { </a:t>
            </a:r>
          </a:p>
          <a:p>
            <a:pPr marL="0" indent="0">
              <a:buNone/>
            </a:pPr>
            <a:r>
              <a:rPr lang="en-US" altLang="zh-CN" dirty="0">
                <a:latin typeface="Arial" pitchFamily="34" charset="0"/>
              </a:rPr>
              <a:t>   for( </a:t>
            </a:r>
            <a:r>
              <a:rPr lang="en-US" altLang="zh-CN" dirty="0" err="1">
                <a:latin typeface="Arial" pitchFamily="34" charset="0"/>
              </a:rPr>
              <a:t>size_t</a:t>
            </a:r>
            <a:r>
              <a:rPr lang="en-US" altLang="zh-CN" dirty="0">
                <a:latin typeface="Arial" pitchFamily="34" charset="0"/>
              </a:rPr>
              <a:t> </a:t>
            </a:r>
            <a:r>
              <a:rPr lang="en-US" altLang="zh-CN" dirty="0" err="1">
                <a:latin typeface="Arial" pitchFamily="34" charset="0"/>
              </a:rPr>
              <a:t>i</a:t>
            </a:r>
            <a:r>
              <a:rPr lang="en-US" altLang="zh-CN" dirty="0">
                <a:latin typeface="Arial" pitchFamily="34" charset="0"/>
              </a:rPr>
              <a:t>=0; </a:t>
            </a:r>
            <a:r>
              <a:rPr lang="en-US" altLang="zh-CN" dirty="0" err="1">
                <a:latin typeface="Arial" pitchFamily="34" charset="0"/>
              </a:rPr>
              <a:t>i</a:t>
            </a:r>
            <a:r>
              <a:rPr lang="en-US" altLang="zh-CN" dirty="0">
                <a:latin typeface="Arial" pitchFamily="34" charset="0"/>
              </a:rPr>
              <a:t>&lt;n; ++</a:t>
            </a:r>
            <a:r>
              <a:rPr lang="en-US" altLang="zh-CN" dirty="0" err="1">
                <a:latin typeface="Arial" pitchFamily="34" charset="0"/>
              </a:rPr>
              <a:t>i</a:t>
            </a:r>
            <a:r>
              <a:rPr lang="en-US" altLang="zh-CN" dirty="0">
                <a:latin typeface="Arial" pitchFamily="34" charset="0"/>
              </a:rPr>
              <a:t> ) </a:t>
            </a:r>
          </a:p>
          <a:p>
            <a:pPr marL="0" indent="0">
              <a:buNone/>
            </a:pPr>
            <a:r>
              <a:rPr lang="en-US" altLang="zh-CN" dirty="0">
                <a:latin typeface="Arial" pitchFamily="34" charset="0"/>
              </a:rPr>
              <a:t>      </a:t>
            </a:r>
            <a:r>
              <a:rPr lang="en-US" altLang="zh-CN" dirty="0" err="1">
                <a:latin typeface="Arial" pitchFamily="34" charset="0"/>
              </a:rPr>
              <a:t>Oper</a:t>
            </a:r>
            <a:r>
              <a:rPr lang="en-US" altLang="zh-CN" dirty="0">
                <a:latin typeface="Arial" pitchFamily="34" charset="0"/>
              </a:rPr>
              <a:t>(a[</a:t>
            </a:r>
            <a:r>
              <a:rPr lang="en-US" altLang="zh-CN" dirty="0" err="1">
                <a:latin typeface="Arial" pitchFamily="34" charset="0"/>
              </a:rPr>
              <a:t>i</a:t>
            </a:r>
            <a:r>
              <a:rPr lang="en-US" altLang="zh-CN" dirty="0">
                <a:latin typeface="Arial" pitchFamily="34" charset="0"/>
              </a:rPr>
              <a:t>]); </a:t>
            </a:r>
          </a:p>
          <a:p>
            <a:pPr marL="0" indent="0">
              <a:buNone/>
            </a:pPr>
            <a:r>
              <a:rPr lang="en-US" altLang="zh-CN" dirty="0">
                <a:latin typeface="Arial" pitchFamily="34" charset="0"/>
              </a:rPr>
              <a:t>} </a:t>
            </a:r>
          </a:p>
          <a:p>
            <a:endParaRPr lang="zh-CN" altLang="en-US" dirty="0"/>
          </a:p>
        </p:txBody>
      </p:sp>
      <p:sp>
        <p:nvSpPr>
          <p:cNvPr id="2" name="灯片编号占位符 1">
            <a:extLst>
              <a:ext uri="{FF2B5EF4-FFF2-40B4-BE49-F238E27FC236}">
                <a16:creationId xmlns:a16="http://schemas.microsoft.com/office/drawing/2014/main" id="{424F0963-9B0B-4EDB-96CB-66FAEC6C3967}"/>
              </a:ext>
            </a:extLst>
          </p:cNvPr>
          <p:cNvSpPr>
            <a:spLocks noGrp="1"/>
          </p:cNvSpPr>
          <p:nvPr>
            <p:ph type="sldNum" sz="quarter" idx="12"/>
          </p:nvPr>
        </p:nvSpPr>
        <p:spPr/>
        <p:txBody>
          <a:bodyPr/>
          <a:lstStyle/>
          <a:p>
            <a:fld id="{838759A6-4310-42B8-8FEF-8113EE3D32AF}" type="slidenum">
              <a:rPr lang="zh-CN" altLang="en-US" smtClean="0"/>
              <a:t>53</a:t>
            </a:fld>
            <a:endParaRPr lang="zh-CN" altLang="en-US"/>
          </a:p>
        </p:txBody>
      </p:sp>
    </p:spTree>
    <p:extLst>
      <p:ext uri="{BB962C8B-B14F-4D97-AF65-F5344CB8AC3E}">
        <p14:creationId xmlns:p14="http://schemas.microsoft.com/office/powerpoint/2010/main" val="33240107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Grp="1" noChangeArrowheads="1"/>
          </p:cNvSpPr>
          <p:nvPr>
            <p:ph type="title"/>
          </p:nvPr>
        </p:nvSpPr>
        <p:spPr/>
        <p:txBody>
          <a:bodyPr>
            <a:noAutofit/>
          </a:bodyPr>
          <a:lstStyle/>
          <a:p>
            <a:r>
              <a:rPr lang="zh-CN" altLang="en-US" sz="4000" dirty="0"/>
              <a:t>对数组每一元素执行操作</a:t>
            </a:r>
            <a:endParaRPr lang="en-US" sz="4000" dirty="0"/>
          </a:p>
        </p:txBody>
      </p:sp>
      <p:sp>
        <p:nvSpPr>
          <p:cNvPr id="631812" name="Rectangle 4"/>
          <p:cNvSpPr>
            <a:spLocks noChangeArrowheads="1"/>
          </p:cNvSpPr>
          <p:nvPr/>
        </p:nvSpPr>
        <p:spPr bwMode="auto">
          <a:xfrm>
            <a:off x="1097280" y="1844279"/>
            <a:ext cx="10515600" cy="4247317"/>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dirty="0">
                <a:latin typeface="Arial" pitchFamily="34" charset="0"/>
              </a:rPr>
              <a:t>#include "</a:t>
            </a:r>
            <a:r>
              <a:rPr lang="en-US" dirty="0" err="1">
                <a:latin typeface="Arial" pitchFamily="34" charset="0"/>
              </a:rPr>
              <a:t>tbb</a:t>
            </a:r>
            <a:r>
              <a:rPr lang="en-US" dirty="0">
                <a:latin typeface="Arial" pitchFamily="34" charset="0"/>
              </a:rPr>
              <a:t>/</a:t>
            </a:r>
            <a:r>
              <a:rPr lang="en-US" dirty="0" err="1">
                <a:latin typeface="Arial" pitchFamily="34" charset="0"/>
              </a:rPr>
              <a:t>parallel_for.h</a:t>
            </a:r>
            <a:r>
              <a:rPr lang="en-US" dirty="0">
                <a:latin typeface="Arial" pitchFamily="34" charset="0"/>
              </a:rPr>
              <a:t>" </a:t>
            </a:r>
          </a:p>
          <a:p>
            <a:r>
              <a:rPr lang="en-US" altLang="zh-CN" dirty="0">
                <a:latin typeface="Arial" pitchFamily="34" charset="0"/>
              </a:rPr>
              <a:t>#include "</a:t>
            </a:r>
            <a:r>
              <a:rPr lang="en-US" altLang="zh-CN" dirty="0" err="1">
                <a:latin typeface="Arial" pitchFamily="34" charset="0"/>
              </a:rPr>
              <a:t>tbb</a:t>
            </a:r>
            <a:r>
              <a:rPr lang="en-US" altLang="zh-CN" dirty="0">
                <a:latin typeface="Arial" pitchFamily="34" charset="0"/>
              </a:rPr>
              <a:t>/</a:t>
            </a:r>
            <a:r>
              <a:rPr lang="en-US" altLang="zh-CN" dirty="0" err="1">
                <a:latin typeface="Arial" pitchFamily="34" charset="0"/>
              </a:rPr>
              <a:t>blocked_range.h</a:t>
            </a:r>
            <a:r>
              <a:rPr lang="en-US" altLang="zh-CN" dirty="0">
                <a:latin typeface="Arial" pitchFamily="34" charset="0"/>
              </a:rPr>
              <a:t>" </a:t>
            </a:r>
          </a:p>
          <a:p>
            <a:r>
              <a:rPr lang="en-US" altLang="zh-CN" dirty="0">
                <a:latin typeface="Arial" pitchFamily="34" charset="0"/>
              </a:rPr>
              <a:t>class </a:t>
            </a:r>
            <a:r>
              <a:rPr lang="en-US" altLang="zh-CN" dirty="0" err="1">
                <a:latin typeface="Arial" pitchFamily="34" charset="0"/>
              </a:rPr>
              <a:t>ApplyOper</a:t>
            </a:r>
            <a:r>
              <a:rPr lang="en-US" altLang="zh-CN" dirty="0">
                <a:latin typeface="Arial" pitchFamily="34" charset="0"/>
              </a:rPr>
              <a:t> {</a:t>
            </a:r>
          </a:p>
          <a:p>
            <a:r>
              <a:rPr lang="en-US" altLang="zh-CN" dirty="0">
                <a:latin typeface="Arial" pitchFamily="34" charset="0"/>
              </a:rPr>
              <a:t>   float *</a:t>
            </a:r>
            <a:r>
              <a:rPr lang="en-US" altLang="zh-CN" dirty="0" err="1">
                <a:latin typeface="Arial" pitchFamily="34" charset="0"/>
              </a:rPr>
              <a:t>const</a:t>
            </a:r>
            <a:r>
              <a:rPr lang="en-US" altLang="zh-CN" dirty="0">
                <a:latin typeface="Arial" pitchFamily="34" charset="0"/>
              </a:rPr>
              <a:t> </a:t>
            </a:r>
            <a:r>
              <a:rPr lang="en-US" altLang="zh-CN" dirty="0" err="1">
                <a:latin typeface="Arial" pitchFamily="34" charset="0"/>
              </a:rPr>
              <a:t>my_a</a:t>
            </a:r>
            <a:r>
              <a:rPr lang="en-US" altLang="zh-CN" dirty="0">
                <a:latin typeface="Arial" pitchFamily="34" charset="0"/>
              </a:rPr>
              <a:t>; </a:t>
            </a:r>
          </a:p>
          <a:p>
            <a:r>
              <a:rPr lang="en-US" altLang="zh-CN" dirty="0">
                <a:latin typeface="Arial" pitchFamily="34" charset="0"/>
              </a:rPr>
              <a:t>   public: </a:t>
            </a:r>
          </a:p>
          <a:p>
            <a:r>
              <a:rPr lang="en-US" altLang="zh-CN" dirty="0">
                <a:latin typeface="Arial" pitchFamily="34" charset="0"/>
              </a:rPr>
              <a:t>      </a:t>
            </a:r>
            <a:r>
              <a:rPr lang="en-US" altLang="zh-CN" dirty="0" err="1">
                <a:latin typeface="Arial" pitchFamily="34" charset="0"/>
              </a:rPr>
              <a:t>ApplyOper</a:t>
            </a:r>
            <a:r>
              <a:rPr lang="en-US" altLang="zh-CN" dirty="0">
                <a:latin typeface="Arial" pitchFamily="34" charset="0"/>
              </a:rPr>
              <a:t>( float a[] ) : </a:t>
            </a:r>
            <a:r>
              <a:rPr lang="en-US" altLang="zh-CN" dirty="0" err="1">
                <a:latin typeface="Arial" pitchFamily="34" charset="0"/>
              </a:rPr>
              <a:t>my_a</a:t>
            </a:r>
            <a:r>
              <a:rPr lang="en-US" altLang="zh-CN" dirty="0">
                <a:latin typeface="Arial" pitchFamily="34" charset="0"/>
              </a:rPr>
              <a:t>(a)   {     }</a:t>
            </a:r>
          </a:p>
          <a:p>
            <a:r>
              <a:rPr lang="en-US" altLang="zh-CN" dirty="0">
                <a:latin typeface="Arial" pitchFamily="34" charset="0"/>
              </a:rPr>
              <a:t>      void operator</a:t>
            </a:r>
            <a:r>
              <a:rPr lang="en-US" altLang="zh-CN" b="1" dirty="0">
                <a:solidFill>
                  <a:srgbClr val="FF0000"/>
                </a:solidFill>
                <a:latin typeface="Arial" pitchFamily="34" charset="0"/>
              </a:rPr>
              <a:t>()</a:t>
            </a:r>
            <a:r>
              <a:rPr lang="en-US" altLang="zh-CN" dirty="0">
                <a:latin typeface="Arial" pitchFamily="34" charset="0"/>
              </a:rPr>
              <a:t>( </a:t>
            </a:r>
            <a:r>
              <a:rPr lang="en-US" altLang="zh-CN" dirty="0" err="1">
                <a:solidFill>
                  <a:srgbClr val="FF0000"/>
                </a:solidFill>
                <a:latin typeface="Arial" pitchFamily="34" charset="0"/>
              </a:rPr>
              <a:t>const</a:t>
            </a:r>
            <a:r>
              <a:rPr lang="en-US" altLang="zh-CN" dirty="0">
                <a:solidFill>
                  <a:srgbClr val="FF0000"/>
                </a:solidFill>
                <a:latin typeface="Arial" pitchFamily="34" charset="0"/>
              </a:rPr>
              <a:t> </a:t>
            </a:r>
            <a:r>
              <a:rPr lang="en-US" altLang="zh-CN" dirty="0" err="1">
                <a:solidFill>
                  <a:srgbClr val="FF0000"/>
                </a:solidFill>
                <a:latin typeface="Arial" pitchFamily="34" charset="0"/>
              </a:rPr>
              <a:t>blocked_range</a:t>
            </a:r>
            <a:r>
              <a:rPr lang="en-US" altLang="zh-CN" dirty="0">
                <a:solidFill>
                  <a:srgbClr val="FF0000"/>
                </a:solidFill>
                <a:latin typeface="Arial" pitchFamily="34" charset="0"/>
              </a:rPr>
              <a:t>&lt;</a:t>
            </a:r>
            <a:r>
              <a:rPr lang="en-US" altLang="zh-CN" dirty="0" err="1">
                <a:solidFill>
                  <a:srgbClr val="FF0000"/>
                </a:solidFill>
                <a:latin typeface="Arial" pitchFamily="34" charset="0"/>
              </a:rPr>
              <a:t>size_t</a:t>
            </a:r>
            <a:r>
              <a:rPr lang="en-US" altLang="zh-CN" dirty="0">
                <a:solidFill>
                  <a:srgbClr val="FF0000"/>
                </a:solidFill>
                <a:latin typeface="Arial" pitchFamily="34" charset="0"/>
              </a:rPr>
              <a:t>&gt;&amp; r </a:t>
            </a:r>
            <a:r>
              <a:rPr lang="en-US" altLang="zh-CN" dirty="0">
                <a:latin typeface="Arial" pitchFamily="34" charset="0"/>
              </a:rPr>
              <a:t>) </a:t>
            </a:r>
            <a:r>
              <a:rPr lang="en-US" altLang="zh-CN" dirty="0" err="1">
                <a:latin typeface="Arial" pitchFamily="34" charset="0"/>
              </a:rPr>
              <a:t>const</a:t>
            </a:r>
            <a:r>
              <a:rPr lang="en-US" altLang="zh-CN" dirty="0">
                <a:latin typeface="Arial" pitchFamily="34" charset="0"/>
              </a:rPr>
              <a:t> { </a:t>
            </a:r>
          </a:p>
          <a:p>
            <a:r>
              <a:rPr lang="en-US" altLang="zh-CN" dirty="0">
                <a:latin typeface="Arial" pitchFamily="34" charset="0"/>
              </a:rPr>
              <a:t>         float *a = </a:t>
            </a:r>
            <a:r>
              <a:rPr lang="en-US" altLang="zh-CN" dirty="0" err="1">
                <a:latin typeface="Arial" pitchFamily="34" charset="0"/>
              </a:rPr>
              <a:t>my_a</a:t>
            </a:r>
            <a:r>
              <a:rPr lang="en-US" altLang="zh-CN" dirty="0">
                <a:latin typeface="Arial" pitchFamily="34" charset="0"/>
              </a:rPr>
              <a:t>; </a:t>
            </a:r>
          </a:p>
          <a:p>
            <a:r>
              <a:rPr lang="en-US" altLang="zh-CN" dirty="0">
                <a:latin typeface="Arial" pitchFamily="34" charset="0"/>
              </a:rPr>
              <a:t>         for( </a:t>
            </a:r>
            <a:r>
              <a:rPr lang="en-US" altLang="zh-CN" dirty="0" err="1">
                <a:latin typeface="Arial" pitchFamily="34" charset="0"/>
              </a:rPr>
              <a:t>size_t</a:t>
            </a:r>
            <a:r>
              <a:rPr lang="en-US" altLang="zh-CN" dirty="0">
                <a:latin typeface="Arial" pitchFamily="34" charset="0"/>
              </a:rPr>
              <a:t> </a:t>
            </a:r>
            <a:r>
              <a:rPr lang="en-US" altLang="zh-CN" dirty="0" err="1">
                <a:latin typeface="Arial" pitchFamily="34" charset="0"/>
              </a:rPr>
              <a:t>i</a:t>
            </a:r>
            <a:r>
              <a:rPr lang="en-US" altLang="zh-CN" dirty="0">
                <a:latin typeface="Arial" pitchFamily="34" charset="0"/>
              </a:rPr>
              <a:t>=</a:t>
            </a:r>
            <a:r>
              <a:rPr lang="en-US" altLang="zh-CN" dirty="0" err="1">
                <a:latin typeface="Arial" pitchFamily="34" charset="0"/>
              </a:rPr>
              <a:t>r.begin</a:t>
            </a:r>
            <a:r>
              <a:rPr lang="en-US" altLang="zh-CN" dirty="0">
                <a:latin typeface="Arial" pitchFamily="34" charset="0"/>
              </a:rPr>
              <a:t>(); </a:t>
            </a:r>
            <a:r>
              <a:rPr lang="en-US" altLang="zh-CN" dirty="0" err="1">
                <a:latin typeface="Arial" pitchFamily="34" charset="0"/>
              </a:rPr>
              <a:t>i</a:t>
            </a:r>
            <a:r>
              <a:rPr lang="en-US" altLang="zh-CN" dirty="0">
                <a:latin typeface="Arial" pitchFamily="34" charset="0"/>
              </a:rPr>
              <a:t>!=</a:t>
            </a:r>
            <a:r>
              <a:rPr lang="en-US" altLang="zh-CN" dirty="0" err="1">
                <a:latin typeface="Arial" pitchFamily="34" charset="0"/>
              </a:rPr>
              <a:t>r.end</a:t>
            </a:r>
            <a:r>
              <a:rPr lang="en-US" altLang="zh-CN" dirty="0">
                <a:latin typeface="Arial" pitchFamily="34" charset="0"/>
              </a:rPr>
              <a:t>(); ++</a:t>
            </a:r>
            <a:r>
              <a:rPr lang="en-US" altLang="zh-CN" dirty="0" err="1">
                <a:latin typeface="Arial" pitchFamily="34" charset="0"/>
              </a:rPr>
              <a:t>i</a:t>
            </a:r>
            <a:r>
              <a:rPr lang="en-US" altLang="zh-CN" dirty="0">
                <a:latin typeface="Arial" pitchFamily="34" charset="0"/>
              </a:rPr>
              <a:t> ) </a:t>
            </a:r>
          </a:p>
          <a:p>
            <a:r>
              <a:rPr lang="en-US" altLang="zh-CN" dirty="0">
                <a:latin typeface="Arial" pitchFamily="34" charset="0"/>
              </a:rPr>
              <a:t>            </a:t>
            </a:r>
            <a:r>
              <a:rPr lang="en-US" altLang="zh-CN" dirty="0" err="1">
                <a:latin typeface="Arial" pitchFamily="34" charset="0"/>
              </a:rPr>
              <a:t>Oper</a:t>
            </a:r>
            <a:r>
              <a:rPr lang="en-US" altLang="zh-CN" dirty="0">
                <a:latin typeface="Arial" pitchFamily="34" charset="0"/>
              </a:rPr>
              <a:t>(a[</a:t>
            </a:r>
            <a:r>
              <a:rPr lang="en-US" altLang="zh-CN" dirty="0" err="1">
                <a:latin typeface="Arial" pitchFamily="34" charset="0"/>
              </a:rPr>
              <a:t>i</a:t>
            </a:r>
            <a:r>
              <a:rPr lang="en-US" altLang="zh-CN" dirty="0">
                <a:latin typeface="Arial" pitchFamily="34" charset="0"/>
              </a:rPr>
              <a:t>]); </a:t>
            </a:r>
          </a:p>
          <a:p>
            <a:r>
              <a:rPr lang="en-US" altLang="zh-CN" dirty="0">
                <a:latin typeface="Arial" pitchFamily="34" charset="0"/>
              </a:rPr>
              <a:t>       } </a:t>
            </a:r>
          </a:p>
          <a:p>
            <a:r>
              <a:rPr lang="en-US" altLang="zh-CN" dirty="0">
                <a:latin typeface="Arial" pitchFamily="34" charset="0"/>
              </a:rPr>
              <a:t>}; </a:t>
            </a:r>
            <a:endParaRPr lang="en-US" dirty="0">
              <a:latin typeface="Arial" pitchFamily="34" charset="0"/>
            </a:endParaRPr>
          </a:p>
          <a:p>
            <a:r>
              <a:rPr lang="en-US" dirty="0">
                <a:latin typeface="Arial" pitchFamily="34" charset="0"/>
              </a:rPr>
              <a:t>void </a:t>
            </a:r>
            <a:r>
              <a:rPr lang="en-US" dirty="0" err="1">
                <a:latin typeface="Arial" pitchFamily="34" charset="0"/>
              </a:rPr>
              <a:t>ParallelApplyOper</a:t>
            </a:r>
            <a:r>
              <a:rPr lang="en-US" dirty="0">
                <a:latin typeface="Arial" pitchFamily="34" charset="0"/>
              </a:rPr>
              <a:t>( float a[], </a:t>
            </a:r>
            <a:r>
              <a:rPr lang="en-US" dirty="0" err="1">
                <a:latin typeface="Arial" pitchFamily="34" charset="0"/>
              </a:rPr>
              <a:t>size_t</a:t>
            </a:r>
            <a:r>
              <a:rPr lang="en-US" dirty="0">
                <a:latin typeface="Arial" pitchFamily="34" charset="0"/>
              </a:rPr>
              <a:t> n ) { </a:t>
            </a:r>
          </a:p>
          <a:p>
            <a:r>
              <a:rPr lang="en-US" dirty="0">
                <a:latin typeface="Arial" pitchFamily="34" charset="0"/>
              </a:rPr>
              <a:t>   </a:t>
            </a:r>
            <a:r>
              <a:rPr lang="en-US" dirty="0" err="1">
                <a:latin typeface="Arial" pitchFamily="34" charset="0"/>
              </a:rPr>
              <a:t>parallel_for</a:t>
            </a:r>
            <a:r>
              <a:rPr lang="en-US" dirty="0">
                <a:latin typeface="Arial" pitchFamily="34" charset="0"/>
              </a:rPr>
              <a:t>(</a:t>
            </a:r>
            <a:r>
              <a:rPr lang="en-US" dirty="0" err="1">
                <a:latin typeface="Arial" pitchFamily="34" charset="0"/>
              </a:rPr>
              <a:t>blocked_range</a:t>
            </a:r>
            <a:r>
              <a:rPr lang="en-US" dirty="0">
                <a:latin typeface="Arial" pitchFamily="34" charset="0"/>
              </a:rPr>
              <a:t>&lt;</a:t>
            </a:r>
            <a:r>
              <a:rPr lang="en-US" dirty="0" err="1">
                <a:latin typeface="Arial" pitchFamily="34" charset="0"/>
              </a:rPr>
              <a:t>size_t</a:t>
            </a:r>
            <a:r>
              <a:rPr lang="en-US" dirty="0">
                <a:latin typeface="Arial" pitchFamily="34" charset="0"/>
              </a:rPr>
              <a:t>&gt;(0,n,IdealGrainSize), </a:t>
            </a:r>
            <a:r>
              <a:rPr lang="en-US" b="1" dirty="0" err="1">
                <a:solidFill>
                  <a:srgbClr val="FF0000"/>
                </a:solidFill>
                <a:latin typeface="Arial" pitchFamily="34" charset="0"/>
              </a:rPr>
              <a:t>ApplyOper</a:t>
            </a:r>
            <a:r>
              <a:rPr lang="en-US" b="1" dirty="0">
                <a:solidFill>
                  <a:srgbClr val="FF0000"/>
                </a:solidFill>
                <a:latin typeface="Arial" pitchFamily="34" charset="0"/>
              </a:rPr>
              <a:t>(a) </a:t>
            </a:r>
            <a:r>
              <a:rPr lang="en-US" dirty="0">
                <a:latin typeface="Arial" pitchFamily="34" charset="0"/>
              </a:rPr>
              <a:t>); </a:t>
            </a:r>
          </a:p>
          <a:p>
            <a:r>
              <a:rPr lang="en-US" dirty="0">
                <a:latin typeface="Arial" pitchFamily="34" charset="0"/>
              </a:rPr>
              <a:t>} </a:t>
            </a:r>
          </a:p>
        </p:txBody>
      </p:sp>
      <p:sp>
        <p:nvSpPr>
          <p:cNvPr id="2" name="矩形 1"/>
          <p:cNvSpPr/>
          <p:nvPr/>
        </p:nvSpPr>
        <p:spPr>
          <a:xfrm>
            <a:off x="1097280" y="1398469"/>
            <a:ext cx="2933432" cy="461665"/>
          </a:xfrm>
          <a:prstGeom prst="rect">
            <a:avLst/>
          </a:prstGeom>
        </p:spPr>
        <p:txBody>
          <a:bodyPr wrap="none">
            <a:spAutoFit/>
          </a:bodyPr>
          <a:lstStyle/>
          <a:p>
            <a:pPr>
              <a:spcBef>
                <a:spcPct val="20000"/>
              </a:spcBef>
            </a:pPr>
            <a:r>
              <a:rPr lang="en-US" altLang="zh-CN" sz="2400" dirty="0">
                <a:solidFill>
                  <a:srgbClr val="FF0000"/>
                </a:solidFill>
                <a:latin typeface="Arial" pitchFamily="34" charset="0"/>
              </a:rPr>
              <a:t>PARALLEL_FOR</a:t>
            </a:r>
            <a:r>
              <a:rPr lang="zh-CN" altLang="en-US" sz="2400" dirty="0">
                <a:solidFill>
                  <a:srgbClr val="FF0000"/>
                </a:solidFill>
                <a:latin typeface="Arial" pitchFamily="34" charset="0"/>
              </a:rPr>
              <a:t>版</a:t>
            </a:r>
            <a:r>
              <a:rPr lang="en-US" altLang="zh-CN" sz="2400" dirty="0">
                <a:solidFill>
                  <a:srgbClr val="FF0000"/>
                </a:solidFill>
                <a:latin typeface="Arial" pitchFamily="34" charset="0"/>
              </a:rPr>
              <a:t>:</a:t>
            </a:r>
          </a:p>
        </p:txBody>
      </p:sp>
      <p:sp>
        <p:nvSpPr>
          <p:cNvPr id="3" name="灯片编号占位符 2">
            <a:extLst>
              <a:ext uri="{FF2B5EF4-FFF2-40B4-BE49-F238E27FC236}">
                <a16:creationId xmlns:a16="http://schemas.microsoft.com/office/drawing/2014/main" id="{0FDE3B70-C293-45F0-8F58-10FEC5363040}"/>
              </a:ext>
            </a:extLst>
          </p:cNvPr>
          <p:cNvSpPr>
            <a:spLocks noGrp="1"/>
          </p:cNvSpPr>
          <p:nvPr>
            <p:ph type="sldNum" sz="quarter" idx="12"/>
          </p:nvPr>
        </p:nvSpPr>
        <p:spPr/>
        <p:txBody>
          <a:bodyPr/>
          <a:lstStyle/>
          <a:p>
            <a:fld id="{838759A6-4310-42B8-8FEF-8113EE3D32AF}" type="slidenum">
              <a:rPr lang="zh-CN" altLang="en-US" smtClean="0"/>
              <a:t>54</a:t>
            </a:fld>
            <a:endParaRPr lang="zh-CN" altLang="en-US"/>
          </a:p>
        </p:txBody>
      </p:sp>
    </p:spTree>
    <p:extLst>
      <p:ext uri="{BB962C8B-B14F-4D97-AF65-F5344CB8AC3E}">
        <p14:creationId xmlns:p14="http://schemas.microsoft.com/office/powerpoint/2010/main" val="30083447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010" name="Rectangle 2"/>
          <p:cNvSpPr>
            <a:spLocks noGrp="1" noChangeArrowheads="1"/>
          </p:cNvSpPr>
          <p:nvPr>
            <p:ph type="title"/>
          </p:nvPr>
        </p:nvSpPr>
        <p:spPr/>
        <p:txBody>
          <a:bodyPr/>
          <a:lstStyle/>
          <a:p>
            <a:r>
              <a:rPr lang="zh-CN" altLang="en-US" dirty="0">
                <a:ea typeface="宋体" panose="02010600030101010101" pitchFamily="2" charset="-122"/>
              </a:rPr>
              <a:t>串行找最小数值</a:t>
            </a:r>
            <a:endParaRPr lang="en-US" altLang="zh-CN" dirty="0">
              <a:ea typeface="宋体" panose="02010600030101010101" pitchFamily="2" charset="-122"/>
            </a:endParaRPr>
          </a:p>
        </p:txBody>
      </p:sp>
      <p:sp>
        <p:nvSpPr>
          <p:cNvPr id="3" name="内容占位符 2"/>
          <p:cNvSpPr>
            <a:spLocks noGrp="1"/>
          </p:cNvSpPr>
          <p:nvPr>
            <p:ph sz="quarter" idx="1"/>
          </p:nvPr>
        </p:nvSpPr>
        <p:spPr/>
        <p:txBody>
          <a:bodyPr>
            <a:normAutofit/>
          </a:bodyPr>
          <a:lstStyle/>
          <a:p>
            <a:pPr marL="0" indent="0">
              <a:spcBef>
                <a:spcPct val="10000"/>
              </a:spcBef>
              <a:buNone/>
            </a:pPr>
            <a:r>
              <a:rPr lang="en-US" altLang="zh-CN" sz="2000" dirty="0">
                <a:latin typeface="Times New Roman" panose="02020603050405020304" pitchFamily="18" charset="0"/>
                <a:cs typeface="Times New Roman" panose="02020603050405020304" pitchFamily="18" charset="0"/>
              </a:rPr>
              <a:t>// Find index of smallest element in a[0...n-1]</a:t>
            </a:r>
          </a:p>
          <a:p>
            <a:pPr marL="0" indent="0">
              <a:spcBef>
                <a:spcPct val="10000"/>
              </a:spcBef>
              <a:buNone/>
            </a:pPr>
            <a:r>
              <a:rPr lang="en-US" altLang="zh-CN" sz="2000" dirty="0">
                <a:latin typeface="Times New Roman" panose="02020603050405020304" pitchFamily="18" charset="0"/>
                <a:cs typeface="Times New Roman" panose="02020603050405020304" pitchFamily="18" charset="0"/>
              </a:rPr>
              <a:t>long </a:t>
            </a:r>
            <a:r>
              <a:rPr lang="en-US" altLang="zh-CN" sz="2000" dirty="0" err="1">
                <a:latin typeface="Times New Roman" panose="02020603050405020304" pitchFamily="18" charset="0"/>
                <a:cs typeface="Times New Roman" panose="02020603050405020304" pitchFamily="18" charset="0"/>
              </a:rPr>
              <a:t>SerialMinIndex</a:t>
            </a:r>
            <a:r>
              <a:rPr lang="en-US" altLang="zh-CN" sz="2000" dirty="0">
                <a:latin typeface="Times New Roman" panose="02020603050405020304" pitchFamily="18" charset="0"/>
                <a:cs typeface="Times New Roman" panose="02020603050405020304" pitchFamily="18" charset="0"/>
              </a:rPr>
              <a:t> ( </a:t>
            </a:r>
            <a:r>
              <a:rPr lang="en-US" altLang="zh-CN" sz="2000" dirty="0" err="1">
                <a:latin typeface="Times New Roman" panose="02020603050405020304" pitchFamily="18" charset="0"/>
                <a:cs typeface="Times New Roman" panose="02020603050405020304" pitchFamily="18" charset="0"/>
              </a:rPr>
              <a:t>const</a:t>
            </a:r>
            <a:r>
              <a:rPr lang="en-US" altLang="zh-CN" sz="2000" dirty="0">
                <a:latin typeface="Times New Roman" panose="02020603050405020304" pitchFamily="18" charset="0"/>
                <a:cs typeface="Times New Roman" panose="02020603050405020304" pitchFamily="18" charset="0"/>
              </a:rPr>
              <a:t> float a[], </a:t>
            </a:r>
            <a:r>
              <a:rPr lang="en-US" altLang="zh-CN" sz="2000" dirty="0" err="1">
                <a:latin typeface="Times New Roman" panose="02020603050405020304" pitchFamily="18" charset="0"/>
                <a:cs typeface="Times New Roman" panose="02020603050405020304" pitchFamily="18" charset="0"/>
              </a:rPr>
              <a:t>size_t</a:t>
            </a:r>
            <a:r>
              <a:rPr lang="en-US" altLang="zh-CN" sz="2000" dirty="0">
                <a:latin typeface="Times New Roman" panose="02020603050405020304" pitchFamily="18" charset="0"/>
                <a:cs typeface="Times New Roman" panose="02020603050405020304" pitchFamily="18" charset="0"/>
              </a:rPr>
              <a:t> n ) {</a:t>
            </a:r>
          </a:p>
          <a:p>
            <a:pPr marL="0" indent="0">
              <a:spcBef>
                <a:spcPct val="10000"/>
              </a:spcBef>
              <a:buNone/>
            </a:pPr>
            <a:r>
              <a:rPr lang="en-US" altLang="zh-CN" sz="2000" dirty="0">
                <a:latin typeface="Times New Roman" panose="02020603050405020304" pitchFamily="18" charset="0"/>
                <a:cs typeface="Times New Roman" panose="02020603050405020304" pitchFamily="18" charset="0"/>
              </a:rPr>
              <a:t>    float </a:t>
            </a:r>
            <a:r>
              <a:rPr lang="en-US" altLang="zh-CN" sz="2000" dirty="0" err="1">
                <a:latin typeface="Times New Roman" panose="02020603050405020304" pitchFamily="18" charset="0"/>
                <a:cs typeface="Times New Roman" panose="02020603050405020304" pitchFamily="18" charset="0"/>
              </a:rPr>
              <a:t>value_of_min</a:t>
            </a:r>
            <a:r>
              <a:rPr lang="en-US" altLang="zh-CN" sz="2000" dirty="0">
                <a:latin typeface="Times New Roman" panose="02020603050405020304" pitchFamily="18" charset="0"/>
                <a:cs typeface="Times New Roman" panose="02020603050405020304" pitchFamily="18" charset="0"/>
              </a:rPr>
              <a:t> = FLT_MAX;	</a:t>
            </a:r>
          </a:p>
          <a:p>
            <a:pPr marL="0" indent="0">
              <a:spcBef>
                <a:spcPct val="10000"/>
              </a:spcBef>
              <a:buNone/>
            </a:pPr>
            <a:r>
              <a:rPr lang="en-US" altLang="zh-CN" sz="2000" dirty="0">
                <a:latin typeface="Times New Roman" panose="02020603050405020304" pitchFamily="18" charset="0"/>
                <a:cs typeface="Times New Roman" panose="02020603050405020304" pitchFamily="18" charset="0"/>
              </a:rPr>
              <a:t>    long </a:t>
            </a:r>
            <a:r>
              <a:rPr lang="en-US" altLang="zh-CN" sz="2000" dirty="0" err="1">
                <a:latin typeface="Times New Roman" panose="02020603050405020304" pitchFamily="18" charset="0"/>
                <a:cs typeface="Times New Roman" panose="02020603050405020304" pitchFamily="18" charset="0"/>
              </a:rPr>
              <a:t>index_of_min</a:t>
            </a:r>
            <a:r>
              <a:rPr lang="en-US" altLang="zh-CN" sz="2000" dirty="0">
                <a:latin typeface="Times New Roman" panose="02020603050405020304" pitchFamily="18" charset="0"/>
                <a:cs typeface="Times New Roman" panose="02020603050405020304" pitchFamily="18" charset="0"/>
              </a:rPr>
              <a:t> = -1;</a:t>
            </a:r>
          </a:p>
          <a:p>
            <a:pPr marL="0" indent="0">
              <a:spcBef>
                <a:spcPct val="10000"/>
              </a:spcBef>
              <a:buNone/>
            </a:pPr>
            <a:r>
              <a:rPr lang="en-US" altLang="zh-CN" sz="2000" dirty="0">
                <a:latin typeface="Times New Roman" panose="02020603050405020304" pitchFamily="18" charset="0"/>
                <a:cs typeface="Times New Roman" panose="02020603050405020304" pitchFamily="18" charset="0"/>
              </a:rPr>
              <a:t>    for( </a:t>
            </a:r>
            <a:r>
              <a:rPr lang="en-US" altLang="zh-CN" sz="2000" dirty="0" err="1">
                <a:latin typeface="Times New Roman" panose="02020603050405020304" pitchFamily="18" charset="0"/>
                <a:cs typeface="Times New Roman" panose="02020603050405020304" pitchFamily="18" charset="0"/>
              </a:rPr>
              <a:t>size_t</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=0; </a:t>
            </a:r>
            <a:r>
              <a:rPr lang="en-US" altLang="zh-CN" sz="2000" dirty="0" err="1">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&lt;n; ++</a:t>
            </a:r>
            <a:r>
              <a:rPr lang="en-US" altLang="zh-CN" sz="2000" dirty="0" err="1">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 ) {</a:t>
            </a:r>
          </a:p>
          <a:p>
            <a:pPr marL="0" indent="0">
              <a:spcBef>
                <a:spcPct val="10000"/>
              </a:spcBef>
              <a:buNone/>
            </a:pPr>
            <a:r>
              <a:rPr lang="en-US" altLang="zh-CN" sz="2000" dirty="0">
                <a:latin typeface="Times New Roman" panose="02020603050405020304" pitchFamily="18" charset="0"/>
                <a:cs typeface="Times New Roman" panose="02020603050405020304" pitchFamily="18" charset="0"/>
              </a:rPr>
              <a:t>        float value = a[</a:t>
            </a:r>
            <a:r>
              <a:rPr lang="en-US" altLang="zh-CN" sz="2000" dirty="0" err="1">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a:t>
            </a:r>
          </a:p>
          <a:p>
            <a:pPr marL="0" indent="0">
              <a:spcBef>
                <a:spcPct val="10000"/>
              </a:spcBef>
              <a:buNone/>
            </a:pPr>
            <a:r>
              <a:rPr lang="en-US" altLang="zh-CN" sz="2000" dirty="0">
                <a:latin typeface="Times New Roman" panose="02020603050405020304" pitchFamily="18" charset="0"/>
                <a:cs typeface="Times New Roman" panose="02020603050405020304" pitchFamily="18" charset="0"/>
              </a:rPr>
              <a:t>        if( value&lt;</a:t>
            </a:r>
            <a:r>
              <a:rPr lang="en-US" altLang="zh-CN" sz="2000" dirty="0" err="1">
                <a:latin typeface="Times New Roman" panose="02020603050405020304" pitchFamily="18" charset="0"/>
                <a:cs typeface="Times New Roman" panose="02020603050405020304" pitchFamily="18" charset="0"/>
              </a:rPr>
              <a:t>value_of_min</a:t>
            </a:r>
            <a:r>
              <a:rPr lang="en-US" altLang="zh-CN" sz="2000" dirty="0">
                <a:latin typeface="Times New Roman" panose="02020603050405020304" pitchFamily="18" charset="0"/>
                <a:cs typeface="Times New Roman" panose="02020603050405020304" pitchFamily="18" charset="0"/>
              </a:rPr>
              <a:t> ) {</a:t>
            </a:r>
          </a:p>
          <a:p>
            <a:pPr marL="0" indent="0">
              <a:spcBef>
                <a:spcPct val="10000"/>
              </a:spcBef>
              <a:buNone/>
            </a:pPr>
            <a:r>
              <a:rPr lang="en-US" altLang="zh-CN" sz="2000" dirty="0">
                <a:latin typeface="Times New Roman" panose="02020603050405020304" pitchFamily="18" charset="0"/>
                <a:cs typeface="Times New Roman" panose="02020603050405020304" pitchFamily="18" charset="0"/>
              </a:rPr>
              <a:t>            </a:t>
            </a:r>
            <a:r>
              <a:rPr lang="en-US" altLang="zh-CN" sz="2000" dirty="0" err="1">
                <a:solidFill>
                  <a:srgbClr val="00B050"/>
                </a:solidFill>
                <a:latin typeface="Times New Roman" panose="02020603050405020304" pitchFamily="18" charset="0"/>
                <a:cs typeface="Times New Roman" panose="02020603050405020304" pitchFamily="18" charset="0"/>
              </a:rPr>
              <a:t>value_of_min</a:t>
            </a:r>
            <a:r>
              <a:rPr lang="en-US" altLang="zh-CN" sz="2000" dirty="0">
                <a:solidFill>
                  <a:srgbClr val="00B050"/>
                </a:solidFill>
                <a:latin typeface="Times New Roman" panose="02020603050405020304" pitchFamily="18" charset="0"/>
                <a:cs typeface="Times New Roman" panose="02020603050405020304" pitchFamily="18" charset="0"/>
              </a:rPr>
              <a:t> = value;</a:t>
            </a:r>
          </a:p>
          <a:p>
            <a:pPr marL="0" indent="0">
              <a:spcBef>
                <a:spcPct val="10000"/>
              </a:spcBef>
              <a:buNone/>
            </a:pPr>
            <a:r>
              <a:rPr lang="en-US" altLang="zh-CN" sz="2000" dirty="0">
                <a:solidFill>
                  <a:srgbClr val="00B050"/>
                </a:solidFill>
                <a:latin typeface="Times New Roman" panose="02020603050405020304" pitchFamily="18" charset="0"/>
                <a:cs typeface="Times New Roman" panose="02020603050405020304" pitchFamily="18" charset="0"/>
              </a:rPr>
              <a:t>            </a:t>
            </a:r>
            <a:r>
              <a:rPr lang="en-US" altLang="zh-CN" sz="2000" dirty="0" err="1">
                <a:solidFill>
                  <a:srgbClr val="00B050"/>
                </a:solidFill>
                <a:latin typeface="Times New Roman" panose="02020603050405020304" pitchFamily="18" charset="0"/>
                <a:cs typeface="Times New Roman" panose="02020603050405020304" pitchFamily="18" charset="0"/>
              </a:rPr>
              <a:t>index_of_min</a:t>
            </a:r>
            <a:r>
              <a:rPr lang="en-US" altLang="zh-CN" sz="2000" dirty="0">
                <a:solidFill>
                  <a:srgbClr val="00B050"/>
                </a:solidFill>
                <a:latin typeface="Times New Roman" panose="02020603050405020304" pitchFamily="18" charset="0"/>
                <a:cs typeface="Times New Roman" panose="02020603050405020304" pitchFamily="18" charset="0"/>
              </a:rPr>
              <a:t> = </a:t>
            </a:r>
            <a:r>
              <a:rPr lang="en-US" altLang="zh-CN" sz="2000" dirty="0" err="1">
                <a:solidFill>
                  <a:srgbClr val="00B050"/>
                </a:solidFill>
                <a:latin typeface="Times New Roman" panose="02020603050405020304" pitchFamily="18" charset="0"/>
                <a:cs typeface="Times New Roman" panose="02020603050405020304" pitchFamily="18" charset="0"/>
              </a:rPr>
              <a:t>i</a:t>
            </a:r>
            <a:r>
              <a:rPr lang="en-US" altLang="zh-CN" sz="2000" dirty="0">
                <a:solidFill>
                  <a:srgbClr val="00B050"/>
                </a:solidFill>
                <a:latin typeface="Times New Roman" panose="02020603050405020304" pitchFamily="18" charset="0"/>
                <a:cs typeface="Times New Roman" panose="02020603050405020304" pitchFamily="18" charset="0"/>
              </a:rPr>
              <a:t>;</a:t>
            </a:r>
          </a:p>
          <a:p>
            <a:pPr marL="0" indent="0">
              <a:spcBef>
                <a:spcPct val="10000"/>
              </a:spcBef>
              <a:buNone/>
            </a:pPr>
            <a:r>
              <a:rPr lang="en-US" altLang="zh-CN" sz="2000" dirty="0">
                <a:latin typeface="Times New Roman" panose="02020603050405020304" pitchFamily="18" charset="0"/>
                <a:cs typeface="Times New Roman" panose="02020603050405020304" pitchFamily="18" charset="0"/>
              </a:rPr>
              <a:t>        }</a:t>
            </a:r>
          </a:p>
          <a:p>
            <a:pPr marL="0" indent="0">
              <a:spcBef>
                <a:spcPct val="10000"/>
              </a:spcBef>
              <a:buNone/>
            </a:pPr>
            <a:r>
              <a:rPr lang="en-US" altLang="zh-CN" sz="2000" dirty="0">
                <a:latin typeface="Times New Roman" panose="02020603050405020304" pitchFamily="18" charset="0"/>
                <a:cs typeface="Times New Roman" panose="02020603050405020304" pitchFamily="18" charset="0"/>
              </a:rPr>
              <a:t>    }  </a:t>
            </a:r>
          </a:p>
          <a:p>
            <a:pPr marL="0" indent="0">
              <a:spcBef>
                <a:spcPct val="10000"/>
              </a:spcBef>
              <a:buNone/>
            </a:pPr>
            <a:r>
              <a:rPr lang="en-US" altLang="zh-CN" sz="2000" dirty="0">
                <a:latin typeface="Times New Roman" panose="02020603050405020304" pitchFamily="18" charset="0"/>
                <a:cs typeface="Times New Roman" panose="02020603050405020304" pitchFamily="18" charset="0"/>
              </a:rPr>
              <a:t>    return </a:t>
            </a:r>
            <a:r>
              <a:rPr lang="en-US" altLang="zh-CN" sz="2000" dirty="0" err="1">
                <a:latin typeface="Times New Roman" panose="02020603050405020304" pitchFamily="18" charset="0"/>
                <a:cs typeface="Times New Roman" panose="02020603050405020304" pitchFamily="18" charset="0"/>
              </a:rPr>
              <a:t>index_of_min</a:t>
            </a:r>
            <a:r>
              <a:rPr lang="en-US" altLang="zh-CN" sz="2000" dirty="0">
                <a:latin typeface="Times New Roman" panose="02020603050405020304" pitchFamily="18" charset="0"/>
                <a:cs typeface="Times New Roman" panose="02020603050405020304" pitchFamily="18" charset="0"/>
              </a:rPr>
              <a:t>;</a:t>
            </a:r>
          </a:p>
          <a:p>
            <a:pPr marL="0" indent="0">
              <a:spcBef>
                <a:spcPct val="10000"/>
              </a:spcBef>
              <a:buNone/>
            </a:pPr>
            <a:r>
              <a:rPr lang="en-US" altLang="zh-CN" sz="2000" dirty="0">
                <a:latin typeface="Times New Roman" panose="02020603050405020304" pitchFamily="18" charset="0"/>
                <a:cs typeface="Times New Roman" panose="02020603050405020304" pitchFamily="18" charset="0"/>
              </a:rPr>
              <a:t>}</a:t>
            </a:r>
          </a:p>
          <a:p>
            <a:endParaRPr lang="zh-CN" altLang="en-US" dirty="0"/>
          </a:p>
        </p:txBody>
      </p:sp>
      <p:sp>
        <p:nvSpPr>
          <p:cNvPr id="5" name="文本框 4"/>
          <p:cNvSpPr txBox="1"/>
          <p:nvPr/>
        </p:nvSpPr>
        <p:spPr>
          <a:xfrm>
            <a:off x="6019801" y="4495800"/>
            <a:ext cx="4038600" cy="369332"/>
          </a:xfrm>
          <a:prstGeom prst="rect">
            <a:avLst/>
          </a:prstGeom>
          <a:noFill/>
        </p:spPr>
        <p:txBody>
          <a:bodyPr wrap="square" rtlCol="0">
            <a:spAutoFit/>
          </a:bodyPr>
          <a:lstStyle/>
          <a:p>
            <a:r>
              <a:rPr lang="zh-CN" altLang="en-US" b="1" dirty="0">
                <a:solidFill>
                  <a:srgbClr val="FF0000"/>
                </a:solidFill>
              </a:rPr>
              <a:t>如何用</a:t>
            </a:r>
            <a:r>
              <a:rPr lang="en-US" altLang="zh-CN" b="1" dirty="0" err="1">
                <a:solidFill>
                  <a:srgbClr val="FF0000"/>
                </a:solidFill>
              </a:rPr>
              <a:t>parallel_for</a:t>
            </a:r>
            <a:r>
              <a:rPr lang="zh-CN" altLang="en-US" b="1" dirty="0">
                <a:solidFill>
                  <a:srgbClr val="FF0000"/>
                </a:solidFill>
              </a:rPr>
              <a:t>并行找出最小值？</a:t>
            </a:r>
          </a:p>
        </p:txBody>
      </p:sp>
      <p:sp>
        <p:nvSpPr>
          <p:cNvPr id="2" name="灯片编号占位符 1">
            <a:extLst>
              <a:ext uri="{FF2B5EF4-FFF2-40B4-BE49-F238E27FC236}">
                <a16:creationId xmlns:a16="http://schemas.microsoft.com/office/drawing/2014/main" id="{56BE3094-5CCF-40F4-A909-CFE455441BCB}"/>
              </a:ext>
            </a:extLst>
          </p:cNvPr>
          <p:cNvSpPr>
            <a:spLocks noGrp="1"/>
          </p:cNvSpPr>
          <p:nvPr>
            <p:ph type="sldNum" sz="quarter" idx="12"/>
          </p:nvPr>
        </p:nvSpPr>
        <p:spPr/>
        <p:txBody>
          <a:bodyPr/>
          <a:lstStyle/>
          <a:p>
            <a:fld id="{838759A6-4310-42B8-8FEF-8113EE3D32AF}" type="slidenum">
              <a:rPr lang="zh-CN" altLang="en-US" smtClean="0"/>
              <a:t>55</a:t>
            </a:fld>
            <a:endParaRPr lang="zh-CN" altLang="en-US"/>
          </a:p>
        </p:txBody>
      </p:sp>
    </p:spTree>
    <p:extLst>
      <p:ext uri="{BB962C8B-B14F-4D97-AF65-F5344CB8AC3E}">
        <p14:creationId xmlns:p14="http://schemas.microsoft.com/office/powerpoint/2010/main" val="2629017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86" name="Rectangle 2"/>
          <p:cNvSpPr>
            <a:spLocks noGrp="1" noChangeArrowheads="1"/>
          </p:cNvSpPr>
          <p:nvPr>
            <p:ph type="title"/>
          </p:nvPr>
        </p:nvSpPr>
        <p:spPr/>
        <p:txBody>
          <a:bodyPr>
            <a:normAutofit/>
          </a:bodyPr>
          <a:lstStyle/>
          <a:p>
            <a:r>
              <a:rPr lang="en-US" altLang="zh-CN" sz="4000" dirty="0" err="1">
                <a:ea typeface="宋体" panose="02010600030101010101" pitchFamily="2" charset="-122"/>
              </a:rPr>
              <a:t>Parallel_reduce</a:t>
            </a:r>
            <a:endParaRPr lang="en-US" altLang="zh-CN" sz="4000" dirty="0">
              <a:ea typeface="宋体" panose="02010600030101010101" pitchFamily="2" charset="-122"/>
            </a:endParaRPr>
          </a:p>
        </p:txBody>
      </p:sp>
      <p:sp>
        <p:nvSpPr>
          <p:cNvPr id="3" name="内容占位符 2"/>
          <p:cNvSpPr>
            <a:spLocks noGrp="1"/>
          </p:cNvSpPr>
          <p:nvPr>
            <p:ph sz="quarter" idx="1"/>
          </p:nvPr>
        </p:nvSpPr>
        <p:spPr>
          <a:xfrm>
            <a:off x="1028700" y="1441084"/>
            <a:ext cx="9906000" cy="2727056"/>
          </a:xfrm>
        </p:spPr>
        <p:txBody>
          <a:bodyPr>
            <a:normAutofit/>
          </a:bodyPr>
          <a:lstStyle/>
          <a:p>
            <a:pPr>
              <a:spcBef>
                <a:spcPct val="0"/>
              </a:spcBef>
            </a:pPr>
            <a:r>
              <a:rPr lang="en-US" altLang="zh-CN" sz="2400" dirty="0"/>
              <a:t>template&lt;</a:t>
            </a:r>
            <a:r>
              <a:rPr lang="en-US" altLang="zh-CN" sz="2400" dirty="0" err="1"/>
              <a:t>typename</a:t>
            </a:r>
            <a:r>
              <a:rPr lang="en-US" altLang="zh-CN" sz="2400" dirty="0"/>
              <a:t> Range, </a:t>
            </a:r>
            <a:r>
              <a:rPr lang="en-US" altLang="zh-CN" sz="2400" dirty="0" err="1"/>
              <a:t>typename</a:t>
            </a:r>
            <a:r>
              <a:rPr lang="en-US" altLang="zh-CN" sz="2400" dirty="0"/>
              <a:t> Value, </a:t>
            </a:r>
            <a:r>
              <a:rPr lang="en-US" altLang="zh-CN" sz="2400" dirty="0" err="1"/>
              <a:t>typename</a:t>
            </a:r>
            <a:r>
              <a:rPr lang="en-US" altLang="zh-CN" sz="2400" dirty="0"/>
              <a:t> </a:t>
            </a:r>
            <a:r>
              <a:rPr lang="en-US" altLang="zh-CN" sz="2400" dirty="0" err="1"/>
              <a:t>Func</a:t>
            </a:r>
            <a:r>
              <a:rPr lang="en-US" altLang="zh-CN" sz="2400" dirty="0"/>
              <a:t>, </a:t>
            </a:r>
            <a:r>
              <a:rPr lang="en-US" altLang="zh-CN" sz="2400" dirty="0" err="1"/>
              <a:t>typename</a:t>
            </a:r>
            <a:r>
              <a:rPr lang="en-US" altLang="zh-CN" sz="2400" dirty="0"/>
              <a:t> Reduction&gt; Value </a:t>
            </a:r>
            <a:r>
              <a:rPr lang="en-US" altLang="zh-CN" sz="2400" dirty="0" err="1"/>
              <a:t>parallel_reduce</a:t>
            </a:r>
            <a:r>
              <a:rPr lang="en-US" altLang="zh-CN" sz="2400" dirty="0"/>
              <a:t>( </a:t>
            </a:r>
            <a:r>
              <a:rPr lang="en-US" altLang="zh-CN" sz="2400" dirty="0" err="1"/>
              <a:t>const</a:t>
            </a:r>
            <a:r>
              <a:rPr lang="en-US" altLang="zh-CN" sz="2400" dirty="0"/>
              <a:t> Range&amp; range, </a:t>
            </a:r>
            <a:r>
              <a:rPr lang="en-US" altLang="zh-CN" sz="2400" dirty="0" err="1"/>
              <a:t>const</a:t>
            </a:r>
            <a:r>
              <a:rPr lang="en-US" altLang="zh-CN" sz="2400" dirty="0"/>
              <a:t> Value&amp; </a:t>
            </a:r>
            <a:r>
              <a:rPr lang="en-US" altLang="zh-CN" sz="2400" dirty="0">
                <a:solidFill>
                  <a:srgbClr val="FF0000"/>
                </a:solidFill>
              </a:rPr>
              <a:t>identity</a:t>
            </a:r>
            <a:r>
              <a:rPr lang="en-US" altLang="zh-CN" sz="2400" dirty="0"/>
              <a:t>, </a:t>
            </a:r>
            <a:r>
              <a:rPr lang="en-US" altLang="zh-CN" sz="2400" dirty="0" err="1"/>
              <a:t>const</a:t>
            </a:r>
            <a:r>
              <a:rPr lang="en-US" altLang="zh-CN" sz="2400" dirty="0"/>
              <a:t> </a:t>
            </a:r>
            <a:r>
              <a:rPr lang="en-US" altLang="zh-CN" sz="2400" dirty="0" err="1"/>
              <a:t>Func</a:t>
            </a:r>
            <a:r>
              <a:rPr lang="en-US" altLang="zh-CN" sz="2400" dirty="0"/>
              <a:t>&amp; </a:t>
            </a:r>
            <a:r>
              <a:rPr lang="en-US" altLang="zh-CN" sz="2400" dirty="0" err="1">
                <a:solidFill>
                  <a:srgbClr val="FF0000"/>
                </a:solidFill>
              </a:rPr>
              <a:t>func</a:t>
            </a:r>
            <a:r>
              <a:rPr lang="en-US" altLang="zh-CN" sz="2400" dirty="0"/>
              <a:t>, </a:t>
            </a:r>
            <a:r>
              <a:rPr lang="en-US" altLang="zh-CN" sz="2400" dirty="0" err="1"/>
              <a:t>const</a:t>
            </a:r>
            <a:r>
              <a:rPr lang="en-US" altLang="zh-CN" sz="2400" dirty="0"/>
              <a:t> Reduction&amp; </a:t>
            </a:r>
            <a:r>
              <a:rPr lang="en-US" altLang="zh-CN" sz="2400" dirty="0">
                <a:solidFill>
                  <a:srgbClr val="FF0000"/>
                </a:solidFill>
              </a:rPr>
              <a:t>reduction</a:t>
            </a:r>
            <a:r>
              <a:rPr lang="en-US" altLang="zh-CN" sz="2400" dirty="0"/>
              <a:t>, [, </a:t>
            </a:r>
            <a:r>
              <a:rPr lang="en-US" altLang="zh-CN" sz="2400" dirty="0" err="1"/>
              <a:t>partitioner</a:t>
            </a:r>
            <a:r>
              <a:rPr lang="en-US" altLang="zh-CN" sz="2400" dirty="0"/>
              <a:t>[, </a:t>
            </a:r>
            <a:r>
              <a:rPr lang="en-US" altLang="zh-CN" sz="2400" dirty="0" err="1"/>
              <a:t>task_group_context</a:t>
            </a:r>
            <a:r>
              <a:rPr lang="en-US" altLang="zh-CN" sz="2400" dirty="0"/>
              <a:t>&amp; group]] );</a:t>
            </a:r>
          </a:p>
          <a:p>
            <a:pPr>
              <a:spcBef>
                <a:spcPct val="0"/>
              </a:spcBef>
            </a:pPr>
            <a:endParaRPr lang="en-US" altLang="zh-CN" sz="2400" dirty="0"/>
          </a:p>
          <a:p>
            <a:pPr>
              <a:spcBef>
                <a:spcPct val="0"/>
              </a:spcBef>
            </a:pPr>
            <a:r>
              <a:rPr lang="en-US" altLang="zh-CN" sz="2400" dirty="0"/>
              <a:t>template &lt;</a:t>
            </a:r>
            <a:r>
              <a:rPr lang="en-US" altLang="zh-CN" sz="2400" dirty="0" err="1"/>
              <a:t>typename</a:t>
            </a:r>
            <a:r>
              <a:rPr lang="en-US" altLang="zh-CN" sz="2400" dirty="0"/>
              <a:t> Range, </a:t>
            </a:r>
            <a:r>
              <a:rPr lang="en-US" altLang="zh-CN" sz="2400" dirty="0" err="1"/>
              <a:t>typename</a:t>
            </a:r>
            <a:r>
              <a:rPr lang="en-US" altLang="zh-CN" sz="2400" dirty="0"/>
              <a:t> </a:t>
            </a:r>
            <a:r>
              <a:rPr lang="en-US" altLang="zh-CN" sz="2400" dirty="0">
                <a:solidFill>
                  <a:srgbClr val="FF0000"/>
                </a:solidFill>
              </a:rPr>
              <a:t>Body</a:t>
            </a:r>
            <a:r>
              <a:rPr lang="en-US" altLang="zh-CN" sz="2400" dirty="0"/>
              <a:t>&gt;  void </a:t>
            </a:r>
            <a:r>
              <a:rPr lang="en-US" altLang="zh-CN" sz="2400" dirty="0" err="1">
                <a:solidFill>
                  <a:srgbClr val="006600"/>
                </a:solidFill>
              </a:rPr>
              <a:t>parallel_reduce</a:t>
            </a:r>
            <a:r>
              <a:rPr lang="en-US" altLang="zh-CN" sz="2400" dirty="0"/>
              <a:t> (</a:t>
            </a:r>
            <a:r>
              <a:rPr lang="en-US" altLang="zh-CN" sz="2400" dirty="0" err="1"/>
              <a:t>const</a:t>
            </a:r>
            <a:r>
              <a:rPr lang="en-US" altLang="zh-CN" sz="2400" dirty="0"/>
              <a:t> Range&amp; range, Body &amp;</a:t>
            </a:r>
            <a:r>
              <a:rPr lang="en-US" altLang="zh-CN" sz="2400" dirty="0">
                <a:solidFill>
                  <a:srgbClr val="FF0000"/>
                </a:solidFill>
              </a:rPr>
              <a:t>body</a:t>
            </a:r>
            <a:r>
              <a:rPr lang="en-US" altLang="zh-CN" sz="2400" dirty="0"/>
              <a:t>);</a:t>
            </a:r>
          </a:p>
          <a:p>
            <a:pPr>
              <a:spcBef>
                <a:spcPct val="0"/>
              </a:spcBef>
            </a:pPr>
            <a:r>
              <a:rPr lang="en-US" altLang="zh-CN" sz="2400" dirty="0"/>
              <a:t>Requirements for </a:t>
            </a:r>
            <a:r>
              <a:rPr lang="en-US" altLang="zh-CN" sz="2400" dirty="0" err="1">
                <a:solidFill>
                  <a:srgbClr val="006600"/>
                </a:solidFill>
              </a:rPr>
              <a:t>parallel_reduce</a:t>
            </a:r>
            <a:r>
              <a:rPr lang="en-US" altLang="zh-CN" sz="2400" dirty="0"/>
              <a:t> Body</a:t>
            </a:r>
          </a:p>
          <a:p>
            <a:endParaRPr lang="zh-CN" altLang="en-US" sz="2400" dirty="0"/>
          </a:p>
        </p:txBody>
      </p:sp>
      <p:graphicFrame>
        <p:nvGraphicFramePr>
          <p:cNvPr id="9" name="Group 4"/>
          <p:cNvGraphicFramePr>
            <a:graphicFrameLocks/>
          </p:cNvGraphicFramePr>
          <p:nvPr>
            <p:extLst>
              <p:ext uri="{D42A27DB-BD31-4B8C-83A1-F6EECF244321}">
                <p14:modId xmlns:p14="http://schemas.microsoft.com/office/powerpoint/2010/main" val="200173575"/>
              </p:ext>
            </p:extLst>
          </p:nvPr>
        </p:nvGraphicFramePr>
        <p:xfrm>
          <a:off x="1981200" y="4336762"/>
          <a:ext cx="7467600" cy="2260601"/>
        </p:xfrm>
        <a:graphic>
          <a:graphicData uri="http://schemas.openxmlformats.org/drawingml/2006/table">
            <a:tbl>
              <a:tblPr/>
              <a:tblGrid>
                <a:gridCol w="5077576">
                  <a:extLst>
                    <a:ext uri="{9D8B030D-6E8A-4147-A177-3AD203B41FA5}">
                      <a16:colId xmlns:a16="http://schemas.microsoft.com/office/drawing/2014/main" val="3394552420"/>
                    </a:ext>
                  </a:extLst>
                </a:gridCol>
                <a:gridCol w="2390024">
                  <a:extLst>
                    <a:ext uri="{9D8B030D-6E8A-4147-A177-3AD203B41FA5}">
                      <a16:colId xmlns:a16="http://schemas.microsoft.com/office/drawing/2014/main" val="405999769"/>
                    </a:ext>
                  </a:extLst>
                </a:gridCol>
              </a:tblGrid>
              <a:tr h="433388">
                <a:tc>
                  <a:txBody>
                    <a:bodyPr/>
                    <a:lstStyle>
                      <a:lvl1pPr algn="l">
                        <a:spcBef>
                          <a:spcPct val="20000"/>
                        </a:spcBef>
                        <a:defRPr sz="1600">
                          <a:solidFill>
                            <a:srgbClr val="0660A8"/>
                          </a:solidFill>
                          <a:latin typeface="Verdana" panose="020B0604030504040204" pitchFamily="34" charset="0"/>
                        </a:defRPr>
                      </a:lvl1pPr>
                      <a:lvl2pPr marL="1588" algn="l">
                        <a:spcBef>
                          <a:spcPct val="20000"/>
                        </a:spcBef>
                        <a:defRPr sz="1400">
                          <a:solidFill>
                            <a:srgbClr val="0660A8"/>
                          </a:solidFill>
                          <a:latin typeface="Verdana" panose="020B0604030504040204" pitchFamily="34" charset="0"/>
                        </a:defRPr>
                      </a:lvl2pPr>
                      <a:lvl3pPr marL="247650" algn="l">
                        <a:spcBef>
                          <a:spcPct val="20000"/>
                        </a:spcBef>
                        <a:defRPr sz="1400">
                          <a:solidFill>
                            <a:srgbClr val="0660A8"/>
                          </a:solidFill>
                          <a:latin typeface="Verdana" panose="020B0604030504040204" pitchFamily="34" charset="0"/>
                        </a:defRPr>
                      </a:lvl3pPr>
                      <a:lvl4pPr marL="573088" algn="l">
                        <a:spcBef>
                          <a:spcPct val="20000"/>
                        </a:spcBef>
                        <a:defRPr sz="1400">
                          <a:solidFill>
                            <a:srgbClr val="0660A8"/>
                          </a:solidFill>
                          <a:latin typeface="Verdana" panose="020B0604030504040204" pitchFamily="34" charset="0"/>
                        </a:defRPr>
                      </a:lvl4pPr>
                      <a:lvl5pPr marL="727075" algn="l">
                        <a:spcBef>
                          <a:spcPct val="20000"/>
                        </a:spcBef>
                        <a:defRPr sz="1400">
                          <a:solidFill>
                            <a:srgbClr val="0660A8"/>
                          </a:solidFill>
                          <a:latin typeface="Verdana" panose="020B0604030504040204" pitchFamily="34" charset="0"/>
                        </a:defRPr>
                      </a:lvl5pPr>
                      <a:lvl6pPr marL="1184275" fontAlgn="base">
                        <a:spcBef>
                          <a:spcPct val="20000"/>
                        </a:spcBef>
                        <a:spcAft>
                          <a:spcPct val="0"/>
                        </a:spcAft>
                        <a:defRPr sz="1400">
                          <a:solidFill>
                            <a:srgbClr val="0660A8"/>
                          </a:solidFill>
                          <a:latin typeface="Verdana" panose="020B0604030504040204" pitchFamily="34" charset="0"/>
                        </a:defRPr>
                      </a:lvl6pPr>
                      <a:lvl7pPr marL="1641475" fontAlgn="base">
                        <a:spcBef>
                          <a:spcPct val="20000"/>
                        </a:spcBef>
                        <a:spcAft>
                          <a:spcPct val="0"/>
                        </a:spcAft>
                        <a:defRPr sz="1400">
                          <a:solidFill>
                            <a:srgbClr val="0660A8"/>
                          </a:solidFill>
                          <a:latin typeface="Verdana" panose="020B0604030504040204" pitchFamily="34" charset="0"/>
                        </a:defRPr>
                      </a:lvl7pPr>
                      <a:lvl8pPr marL="2098675" fontAlgn="base">
                        <a:spcBef>
                          <a:spcPct val="20000"/>
                        </a:spcBef>
                        <a:spcAft>
                          <a:spcPct val="0"/>
                        </a:spcAft>
                        <a:defRPr sz="1400">
                          <a:solidFill>
                            <a:srgbClr val="0660A8"/>
                          </a:solidFill>
                          <a:latin typeface="Verdana" panose="020B0604030504040204" pitchFamily="34" charset="0"/>
                        </a:defRPr>
                      </a:lvl8pPr>
                      <a:lvl9pPr marL="2555875" fontAlgn="base">
                        <a:spcBef>
                          <a:spcPct val="20000"/>
                        </a:spcBef>
                        <a:spcAft>
                          <a:spcPct val="0"/>
                        </a:spcAft>
                        <a:defRPr sz="1400">
                          <a:solidFill>
                            <a:srgbClr val="0660A8"/>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660A8"/>
                          </a:solidFill>
                          <a:effectLst/>
                          <a:latin typeface="Verdana" panose="020B0604030504040204" pitchFamily="34" charset="0"/>
                          <a:ea typeface="宋体" panose="02010600030101010101" pitchFamily="2" charset="-122"/>
                        </a:rPr>
                        <a:t>Body::Body( </a:t>
                      </a:r>
                      <a:r>
                        <a:rPr kumimoji="0" lang="en-US" altLang="zh-CN" sz="1600" b="0" i="0" u="none" strike="noStrike" cap="none" normalizeH="0" baseline="0" dirty="0" err="1">
                          <a:ln>
                            <a:noFill/>
                          </a:ln>
                          <a:solidFill>
                            <a:srgbClr val="0660A8"/>
                          </a:solidFill>
                          <a:effectLst/>
                          <a:latin typeface="Verdana" panose="020B0604030504040204" pitchFamily="34" charset="0"/>
                          <a:ea typeface="宋体" panose="02010600030101010101" pitchFamily="2" charset="-122"/>
                        </a:rPr>
                        <a:t>const</a:t>
                      </a:r>
                      <a:r>
                        <a:rPr kumimoji="0" lang="en-US" altLang="zh-CN" sz="1600" b="0" i="0" u="none" strike="noStrike" cap="none" normalizeH="0" baseline="0" dirty="0">
                          <a:ln>
                            <a:noFill/>
                          </a:ln>
                          <a:solidFill>
                            <a:srgbClr val="0660A8"/>
                          </a:solidFill>
                          <a:effectLst/>
                          <a:latin typeface="Verdana" panose="020B0604030504040204" pitchFamily="34" charset="0"/>
                          <a:ea typeface="宋体" panose="02010600030101010101" pitchFamily="2" charset="-122"/>
                        </a:rPr>
                        <a:t> Body&amp;, </a:t>
                      </a:r>
                      <a:r>
                        <a:rPr kumimoji="0" lang="en-US" altLang="zh-CN" sz="1600" b="0" i="0" u="none" strike="noStrike" cap="none" normalizeH="0" baseline="0" dirty="0">
                          <a:ln>
                            <a:noFill/>
                          </a:ln>
                          <a:solidFill>
                            <a:srgbClr val="006600"/>
                          </a:solidFill>
                          <a:effectLst/>
                          <a:latin typeface="Verdana" panose="020B0604030504040204" pitchFamily="34" charset="0"/>
                          <a:ea typeface="宋体" panose="02010600030101010101" pitchFamily="2" charset="-122"/>
                        </a:rPr>
                        <a:t>split</a:t>
                      </a:r>
                      <a:r>
                        <a:rPr kumimoji="0" lang="en-US" altLang="zh-CN" sz="1600" b="0" i="0" u="none" strike="noStrike" cap="none" normalizeH="0" baseline="0" dirty="0">
                          <a:ln>
                            <a:noFill/>
                          </a:ln>
                          <a:solidFill>
                            <a:srgbClr val="0660A8"/>
                          </a:solidFill>
                          <a:effectLst/>
                          <a:latin typeface="Verdana" panose="020B0604030504040204" pitchFamily="34" charset="0"/>
                          <a:ea typeface="宋体" panose="02010600030101010101" pitchFamily="2" charset="-122"/>
                        </a:rPr>
                        <a:t> )</a:t>
                      </a:r>
                    </a:p>
                  </a:txBody>
                  <a:tcPr marL="80459" marR="80459"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lvl1pPr algn="l">
                        <a:spcBef>
                          <a:spcPct val="20000"/>
                        </a:spcBef>
                        <a:defRPr sz="1600">
                          <a:solidFill>
                            <a:srgbClr val="0660A8"/>
                          </a:solidFill>
                          <a:latin typeface="Verdana" panose="020B0604030504040204" pitchFamily="34" charset="0"/>
                        </a:defRPr>
                      </a:lvl1pPr>
                      <a:lvl2pPr marL="1588" algn="l">
                        <a:spcBef>
                          <a:spcPct val="20000"/>
                        </a:spcBef>
                        <a:defRPr sz="1400">
                          <a:solidFill>
                            <a:srgbClr val="0660A8"/>
                          </a:solidFill>
                          <a:latin typeface="Verdana" panose="020B0604030504040204" pitchFamily="34" charset="0"/>
                        </a:defRPr>
                      </a:lvl2pPr>
                      <a:lvl3pPr marL="247650" algn="l">
                        <a:spcBef>
                          <a:spcPct val="20000"/>
                        </a:spcBef>
                        <a:defRPr sz="1400">
                          <a:solidFill>
                            <a:srgbClr val="0660A8"/>
                          </a:solidFill>
                          <a:latin typeface="Verdana" panose="020B0604030504040204" pitchFamily="34" charset="0"/>
                        </a:defRPr>
                      </a:lvl3pPr>
                      <a:lvl4pPr marL="573088" algn="l">
                        <a:spcBef>
                          <a:spcPct val="20000"/>
                        </a:spcBef>
                        <a:defRPr sz="1400">
                          <a:solidFill>
                            <a:srgbClr val="0660A8"/>
                          </a:solidFill>
                          <a:latin typeface="Verdana" panose="020B0604030504040204" pitchFamily="34" charset="0"/>
                        </a:defRPr>
                      </a:lvl4pPr>
                      <a:lvl5pPr marL="727075" algn="l">
                        <a:spcBef>
                          <a:spcPct val="20000"/>
                        </a:spcBef>
                        <a:defRPr sz="1400">
                          <a:solidFill>
                            <a:srgbClr val="0660A8"/>
                          </a:solidFill>
                          <a:latin typeface="Verdana" panose="020B0604030504040204" pitchFamily="34" charset="0"/>
                        </a:defRPr>
                      </a:lvl5pPr>
                      <a:lvl6pPr marL="1184275" fontAlgn="base">
                        <a:spcBef>
                          <a:spcPct val="20000"/>
                        </a:spcBef>
                        <a:spcAft>
                          <a:spcPct val="0"/>
                        </a:spcAft>
                        <a:defRPr sz="1400">
                          <a:solidFill>
                            <a:srgbClr val="0660A8"/>
                          </a:solidFill>
                          <a:latin typeface="Verdana" panose="020B0604030504040204" pitchFamily="34" charset="0"/>
                        </a:defRPr>
                      </a:lvl6pPr>
                      <a:lvl7pPr marL="1641475" fontAlgn="base">
                        <a:spcBef>
                          <a:spcPct val="20000"/>
                        </a:spcBef>
                        <a:spcAft>
                          <a:spcPct val="0"/>
                        </a:spcAft>
                        <a:defRPr sz="1400">
                          <a:solidFill>
                            <a:srgbClr val="0660A8"/>
                          </a:solidFill>
                          <a:latin typeface="Verdana" panose="020B0604030504040204" pitchFamily="34" charset="0"/>
                        </a:defRPr>
                      </a:lvl7pPr>
                      <a:lvl8pPr marL="2098675" fontAlgn="base">
                        <a:spcBef>
                          <a:spcPct val="20000"/>
                        </a:spcBef>
                        <a:spcAft>
                          <a:spcPct val="0"/>
                        </a:spcAft>
                        <a:defRPr sz="1400">
                          <a:solidFill>
                            <a:srgbClr val="0660A8"/>
                          </a:solidFill>
                          <a:latin typeface="Verdana" panose="020B0604030504040204" pitchFamily="34" charset="0"/>
                        </a:defRPr>
                      </a:lvl8pPr>
                      <a:lvl9pPr marL="2555875" fontAlgn="base">
                        <a:spcBef>
                          <a:spcPct val="20000"/>
                        </a:spcBef>
                        <a:spcAft>
                          <a:spcPct val="0"/>
                        </a:spcAft>
                        <a:defRPr sz="1400">
                          <a:solidFill>
                            <a:srgbClr val="0660A8"/>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660A8"/>
                          </a:solidFill>
                          <a:effectLst/>
                          <a:latin typeface="Verdana" panose="020B0604030504040204" pitchFamily="34" charset="0"/>
                          <a:ea typeface="宋体" panose="02010600030101010101" pitchFamily="2" charset="-122"/>
                        </a:rPr>
                        <a:t>Splitting constructor</a:t>
                      </a:r>
                    </a:p>
                  </a:txBody>
                  <a:tcPr marL="80459" marR="80459"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884739352"/>
                  </a:ext>
                </a:extLst>
              </a:tr>
              <a:tr h="406400">
                <a:tc>
                  <a:txBody>
                    <a:bodyPr/>
                    <a:lstStyle>
                      <a:lvl1pPr algn="l">
                        <a:spcBef>
                          <a:spcPct val="20000"/>
                        </a:spcBef>
                        <a:defRPr sz="1600">
                          <a:solidFill>
                            <a:srgbClr val="0660A8"/>
                          </a:solidFill>
                          <a:latin typeface="Verdana" panose="020B0604030504040204" pitchFamily="34" charset="0"/>
                        </a:defRPr>
                      </a:lvl1pPr>
                      <a:lvl2pPr marL="1588" algn="l">
                        <a:spcBef>
                          <a:spcPct val="20000"/>
                        </a:spcBef>
                        <a:defRPr sz="1400">
                          <a:solidFill>
                            <a:srgbClr val="0660A8"/>
                          </a:solidFill>
                          <a:latin typeface="Verdana" panose="020B0604030504040204" pitchFamily="34" charset="0"/>
                        </a:defRPr>
                      </a:lvl2pPr>
                      <a:lvl3pPr marL="247650" algn="l">
                        <a:spcBef>
                          <a:spcPct val="20000"/>
                        </a:spcBef>
                        <a:defRPr sz="1400">
                          <a:solidFill>
                            <a:srgbClr val="0660A8"/>
                          </a:solidFill>
                          <a:latin typeface="Verdana" panose="020B0604030504040204" pitchFamily="34" charset="0"/>
                        </a:defRPr>
                      </a:lvl3pPr>
                      <a:lvl4pPr marL="573088" algn="l">
                        <a:spcBef>
                          <a:spcPct val="20000"/>
                        </a:spcBef>
                        <a:defRPr sz="1400">
                          <a:solidFill>
                            <a:srgbClr val="0660A8"/>
                          </a:solidFill>
                          <a:latin typeface="Verdana" panose="020B0604030504040204" pitchFamily="34" charset="0"/>
                        </a:defRPr>
                      </a:lvl4pPr>
                      <a:lvl5pPr marL="727075" algn="l">
                        <a:spcBef>
                          <a:spcPct val="20000"/>
                        </a:spcBef>
                        <a:defRPr sz="1400">
                          <a:solidFill>
                            <a:srgbClr val="0660A8"/>
                          </a:solidFill>
                          <a:latin typeface="Verdana" panose="020B0604030504040204" pitchFamily="34" charset="0"/>
                        </a:defRPr>
                      </a:lvl5pPr>
                      <a:lvl6pPr marL="1184275" fontAlgn="base">
                        <a:spcBef>
                          <a:spcPct val="20000"/>
                        </a:spcBef>
                        <a:spcAft>
                          <a:spcPct val="0"/>
                        </a:spcAft>
                        <a:defRPr sz="1400">
                          <a:solidFill>
                            <a:srgbClr val="0660A8"/>
                          </a:solidFill>
                          <a:latin typeface="Verdana" panose="020B0604030504040204" pitchFamily="34" charset="0"/>
                        </a:defRPr>
                      </a:lvl6pPr>
                      <a:lvl7pPr marL="1641475" fontAlgn="base">
                        <a:spcBef>
                          <a:spcPct val="20000"/>
                        </a:spcBef>
                        <a:spcAft>
                          <a:spcPct val="0"/>
                        </a:spcAft>
                        <a:defRPr sz="1400">
                          <a:solidFill>
                            <a:srgbClr val="0660A8"/>
                          </a:solidFill>
                          <a:latin typeface="Verdana" panose="020B0604030504040204" pitchFamily="34" charset="0"/>
                        </a:defRPr>
                      </a:lvl7pPr>
                      <a:lvl8pPr marL="2098675" fontAlgn="base">
                        <a:spcBef>
                          <a:spcPct val="20000"/>
                        </a:spcBef>
                        <a:spcAft>
                          <a:spcPct val="0"/>
                        </a:spcAft>
                        <a:defRPr sz="1400">
                          <a:solidFill>
                            <a:srgbClr val="0660A8"/>
                          </a:solidFill>
                          <a:latin typeface="Verdana" panose="020B0604030504040204" pitchFamily="34" charset="0"/>
                        </a:defRPr>
                      </a:lvl8pPr>
                      <a:lvl9pPr marL="2555875" fontAlgn="base">
                        <a:spcBef>
                          <a:spcPct val="20000"/>
                        </a:spcBef>
                        <a:spcAft>
                          <a:spcPct val="0"/>
                        </a:spcAft>
                        <a:defRPr sz="1400">
                          <a:solidFill>
                            <a:srgbClr val="0660A8"/>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660A8"/>
                          </a:solidFill>
                          <a:effectLst/>
                          <a:latin typeface="Verdana" panose="020B0604030504040204" pitchFamily="34" charset="0"/>
                          <a:ea typeface="宋体" panose="02010600030101010101" pitchFamily="2" charset="-122"/>
                        </a:rPr>
                        <a:t>Body::~Body()</a:t>
                      </a:r>
                    </a:p>
                  </a:txBody>
                  <a:tcPr marL="80459" marR="80459"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bg1"/>
                    </a:solidFill>
                  </a:tcPr>
                </a:tc>
                <a:tc>
                  <a:txBody>
                    <a:bodyPr/>
                    <a:lstStyle>
                      <a:lvl1pPr algn="l">
                        <a:spcBef>
                          <a:spcPct val="20000"/>
                        </a:spcBef>
                        <a:defRPr sz="1600">
                          <a:solidFill>
                            <a:srgbClr val="0660A8"/>
                          </a:solidFill>
                          <a:latin typeface="Verdana" panose="020B0604030504040204" pitchFamily="34" charset="0"/>
                        </a:defRPr>
                      </a:lvl1pPr>
                      <a:lvl2pPr marL="1588" algn="l">
                        <a:spcBef>
                          <a:spcPct val="20000"/>
                        </a:spcBef>
                        <a:defRPr sz="1400">
                          <a:solidFill>
                            <a:srgbClr val="0660A8"/>
                          </a:solidFill>
                          <a:latin typeface="Verdana" panose="020B0604030504040204" pitchFamily="34" charset="0"/>
                        </a:defRPr>
                      </a:lvl2pPr>
                      <a:lvl3pPr marL="247650" algn="l">
                        <a:spcBef>
                          <a:spcPct val="20000"/>
                        </a:spcBef>
                        <a:defRPr sz="1400">
                          <a:solidFill>
                            <a:srgbClr val="0660A8"/>
                          </a:solidFill>
                          <a:latin typeface="Verdana" panose="020B0604030504040204" pitchFamily="34" charset="0"/>
                        </a:defRPr>
                      </a:lvl3pPr>
                      <a:lvl4pPr marL="573088" algn="l">
                        <a:spcBef>
                          <a:spcPct val="20000"/>
                        </a:spcBef>
                        <a:defRPr sz="1400">
                          <a:solidFill>
                            <a:srgbClr val="0660A8"/>
                          </a:solidFill>
                          <a:latin typeface="Verdana" panose="020B0604030504040204" pitchFamily="34" charset="0"/>
                        </a:defRPr>
                      </a:lvl4pPr>
                      <a:lvl5pPr marL="727075" algn="l">
                        <a:spcBef>
                          <a:spcPct val="20000"/>
                        </a:spcBef>
                        <a:defRPr sz="1400">
                          <a:solidFill>
                            <a:srgbClr val="0660A8"/>
                          </a:solidFill>
                          <a:latin typeface="Verdana" panose="020B0604030504040204" pitchFamily="34" charset="0"/>
                        </a:defRPr>
                      </a:lvl5pPr>
                      <a:lvl6pPr marL="1184275" fontAlgn="base">
                        <a:spcBef>
                          <a:spcPct val="20000"/>
                        </a:spcBef>
                        <a:spcAft>
                          <a:spcPct val="0"/>
                        </a:spcAft>
                        <a:defRPr sz="1400">
                          <a:solidFill>
                            <a:srgbClr val="0660A8"/>
                          </a:solidFill>
                          <a:latin typeface="Verdana" panose="020B0604030504040204" pitchFamily="34" charset="0"/>
                        </a:defRPr>
                      </a:lvl6pPr>
                      <a:lvl7pPr marL="1641475" fontAlgn="base">
                        <a:spcBef>
                          <a:spcPct val="20000"/>
                        </a:spcBef>
                        <a:spcAft>
                          <a:spcPct val="0"/>
                        </a:spcAft>
                        <a:defRPr sz="1400">
                          <a:solidFill>
                            <a:srgbClr val="0660A8"/>
                          </a:solidFill>
                          <a:latin typeface="Verdana" panose="020B0604030504040204" pitchFamily="34" charset="0"/>
                        </a:defRPr>
                      </a:lvl7pPr>
                      <a:lvl8pPr marL="2098675" fontAlgn="base">
                        <a:spcBef>
                          <a:spcPct val="20000"/>
                        </a:spcBef>
                        <a:spcAft>
                          <a:spcPct val="0"/>
                        </a:spcAft>
                        <a:defRPr sz="1400">
                          <a:solidFill>
                            <a:srgbClr val="0660A8"/>
                          </a:solidFill>
                          <a:latin typeface="Verdana" panose="020B0604030504040204" pitchFamily="34" charset="0"/>
                        </a:defRPr>
                      </a:lvl8pPr>
                      <a:lvl9pPr marL="2555875" fontAlgn="base">
                        <a:spcBef>
                          <a:spcPct val="20000"/>
                        </a:spcBef>
                        <a:spcAft>
                          <a:spcPct val="0"/>
                        </a:spcAft>
                        <a:defRPr sz="1400">
                          <a:solidFill>
                            <a:srgbClr val="0660A8"/>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660A8"/>
                          </a:solidFill>
                          <a:effectLst/>
                          <a:latin typeface="Verdana" panose="020B0604030504040204" pitchFamily="34" charset="0"/>
                          <a:ea typeface="宋体" panose="02010600030101010101" pitchFamily="2" charset="-122"/>
                        </a:rPr>
                        <a:t>Destructor</a:t>
                      </a:r>
                    </a:p>
                  </a:txBody>
                  <a:tcPr marL="80459" marR="80459"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3583469759"/>
                  </a:ext>
                </a:extLst>
              </a:tr>
              <a:tr h="709613">
                <a:tc>
                  <a:txBody>
                    <a:bodyPr/>
                    <a:lstStyle>
                      <a:lvl1pPr algn="l">
                        <a:spcBef>
                          <a:spcPct val="20000"/>
                        </a:spcBef>
                        <a:defRPr sz="1600">
                          <a:solidFill>
                            <a:srgbClr val="0660A8"/>
                          </a:solidFill>
                          <a:latin typeface="Verdana" panose="020B0604030504040204" pitchFamily="34" charset="0"/>
                        </a:defRPr>
                      </a:lvl1pPr>
                      <a:lvl2pPr marL="1588" algn="l">
                        <a:spcBef>
                          <a:spcPct val="20000"/>
                        </a:spcBef>
                        <a:defRPr sz="1400">
                          <a:solidFill>
                            <a:srgbClr val="0660A8"/>
                          </a:solidFill>
                          <a:latin typeface="Verdana" panose="020B0604030504040204" pitchFamily="34" charset="0"/>
                        </a:defRPr>
                      </a:lvl2pPr>
                      <a:lvl3pPr marL="247650" algn="l">
                        <a:spcBef>
                          <a:spcPct val="20000"/>
                        </a:spcBef>
                        <a:defRPr sz="1400">
                          <a:solidFill>
                            <a:srgbClr val="0660A8"/>
                          </a:solidFill>
                          <a:latin typeface="Verdana" panose="020B0604030504040204" pitchFamily="34" charset="0"/>
                        </a:defRPr>
                      </a:lvl3pPr>
                      <a:lvl4pPr marL="573088" algn="l">
                        <a:spcBef>
                          <a:spcPct val="20000"/>
                        </a:spcBef>
                        <a:defRPr sz="1400">
                          <a:solidFill>
                            <a:srgbClr val="0660A8"/>
                          </a:solidFill>
                          <a:latin typeface="Verdana" panose="020B0604030504040204" pitchFamily="34" charset="0"/>
                        </a:defRPr>
                      </a:lvl4pPr>
                      <a:lvl5pPr marL="727075" algn="l">
                        <a:spcBef>
                          <a:spcPct val="20000"/>
                        </a:spcBef>
                        <a:defRPr sz="1400">
                          <a:solidFill>
                            <a:srgbClr val="0660A8"/>
                          </a:solidFill>
                          <a:latin typeface="Verdana" panose="020B0604030504040204" pitchFamily="34" charset="0"/>
                        </a:defRPr>
                      </a:lvl5pPr>
                      <a:lvl6pPr marL="1184275" fontAlgn="base">
                        <a:spcBef>
                          <a:spcPct val="20000"/>
                        </a:spcBef>
                        <a:spcAft>
                          <a:spcPct val="0"/>
                        </a:spcAft>
                        <a:defRPr sz="1400">
                          <a:solidFill>
                            <a:srgbClr val="0660A8"/>
                          </a:solidFill>
                          <a:latin typeface="Verdana" panose="020B0604030504040204" pitchFamily="34" charset="0"/>
                        </a:defRPr>
                      </a:lvl6pPr>
                      <a:lvl7pPr marL="1641475" fontAlgn="base">
                        <a:spcBef>
                          <a:spcPct val="20000"/>
                        </a:spcBef>
                        <a:spcAft>
                          <a:spcPct val="0"/>
                        </a:spcAft>
                        <a:defRPr sz="1400">
                          <a:solidFill>
                            <a:srgbClr val="0660A8"/>
                          </a:solidFill>
                          <a:latin typeface="Verdana" panose="020B0604030504040204" pitchFamily="34" charset="0"/>
                        </a:defRPr>
                      </a:lvl7pPr>
                      <a:lvl8pPr marL="2098675" fontAlgn="base">
                        <a:spcBef>
                          <a:spcPct val="20000"/>
                        </a:spcBef>
                        <a:spcAft>
                          <a:spcPct val="0"/>
                        </a:spcAft>
                        <a:defRPr sz="1400">
                          <a:solidFill>
                            <a:srgbClr val="0660A8"/>
                          </a:solidFill>
                          <a:latin typeface="Verdana" panose="020B0604030504040204" pitchFamily="34" charset="0"/>
                        </a:defRPr>
                      </a:lvl8pPr>
                      <a:lvl9pPr marL="2555875" fontAlgn="base">
                        <a:spcBef>
                          <a:spcPct val="20000"/>
                        </a:spcBef>
                        <a:spcAft>
                          <a:spcPct val="0"/>
                        </a:spcAft>
                        <a:defRPr sz="1400">
                          <a:solidFill>
                            <a:srgbClr val="0660A8"/>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660A8"/>
                          </a:solidFill>
                          <a:effectLst/>
                          <a:latin typeface="Verdana" panose="020B0604030504040204" pitchFamily="34" charset="0"/>
                          <a:ea typeface="宋体" panose="02010600030101010101" pitchFamily="2" charset="-122"/>
                        </a:rPr>
                        <a:t>void Body::</a:t>
                      </a:r>
                      <a:r>
                        <a:rPr kumimoji="0" lang="en-US" altLang="zh-CN" sz="1600" b="0" i="0" u="none" strike="noStrike" cap="none" normalizeH="0" baseline="0" dirty="0">
                          <a:ln>
                            <a:noFill/>
                          </a:ln>
                          <a:solidFill>
                            <a:srgbClr val="FF0000"/>
                          </a:solidFill>
                          <a:effectLst/>
                          <a:latin typeface="Verdana" panose="020B0604030504040204" pitchFamily="34" charset="0"/>
                          <a:ea typeface="宋体" panose="02010600030101010101" pitchFamily="2" charset="-122"/>
                        </a:rPr>
                        <a:t>operator() </a:t>
                      </a:r>
                      <a:r>
                        <a:rPr kumimoji="0" lang="en-US" altLang="zh-CN" sz="1600" b="0" i="0" u="none" strike="noStrike" cap="none" normalizeH="0" baseline="0" dirty="0">
                          <a:ln>
                            <a:noFill/>
                          </a:ln>
                          <a:solidFill>
                            <a:srgbClr val="0660A8"/>
                          </a:solidFill>
                          <a:effectLst/>
                          <a:latin typeface="Verdana" panose="020B0604030504040204" pitchFamily="34" charset="0"/>
                          <a:ea typeface="宋体" panose="02010600030101010101" pitchFamily="2" charset="-122"/>
                        </a:rPr>
                        <a:t>(Range&amp; </a:t>
                      </a:r>
                      <a:r>
                        <a:rPr kumimoji="0" lang="en-US" altLang="zh-CN" sz="1600" b="0" i="1" u="none" strike="noStrike" cap="none" normalizeH="0" baseline="0" dirty="0">
                          <a:ln>
                            <a:noFill/>
                          </a:ln>
                          <a:solidFill>
                            <a:srgbClr val="0660A8"/>
                          </a:solidFill>
                          <a:effectLst/>
                          <a:latin typeface="Verdana" panose="020B0604030504040204" pitchFamily="34" charset="0"/>
                          <a:ea typeface="宋体" panose="02010600030101010101" pitchFamily="2" charset="-122"/>
                        </a:rPr>
                        <a:t>subrange</a:t>
                      </a:r>
                      <a:r>
                        <a:rPr kumimoji="0" lang="en-US" altLang="zh-CN" sz="1600" b="0" i="0" u="none" strike="noStrike" cap="none" normalizeH="0" baseline="0" dirty="0">
                          <a:ln>
                            <a:noFill/>
                          </a:ln>
                          <a:solidFill>
                            <a:srgbClr val="0660A8"/>
                          </a:solidFill>
                          <a:effectLst/>
                          <a:latin typeface="Verdana" panose="020B0604030504040204" pitchFamily="34" charset="0"/>
                          <a:ea typeface="宋体" panose="02010600030101010101" pitchFamily="2" charset="-122"/>
                        </a:rPr>
                        <a:t>) </a:t>
                      </a:r>
                      <a:r>
                        <a:rPr kumimoji="0" lang="en-US" altLang="zh-CN" sz="1600" b="0" i="0" u="none" strike="noStrike" cap="none" normalizeH="0" baseline="0" dirty="0" err="1">
                          <a:ln>
                            <a:noFill/>
                          </a:ln>
                          <a:solidFill>
                            <a:srgbClr val="0660A8"/>
                          </a:solidFill>
                          <a:effectLst/>
                          <a:latin typeface="Verdana" panose="020B0604030504040204" pitchFamily="34" charset="0"/>
                          <a:ea typeface="宋体" panose="02010600030101010101" pitchFamily="2" charset="-122"/>
                        </a:rPr>
                        <a:t>const</a:t>
                      </a:r>
                      <a:endParaRPr kumimoji="0" lang="en-US" altLang="zh-CN" sz="1600" b="0" i="0" u="none" strike="noStrike" cap="none" normalizeH="0" baseline="0" dirty="0">
                        <a:ln>
                          <a:noFill/>
                        </a:ln>
                        <a:solidFill>
                          <a:srgbClr val="0660A8"/>
                        </a:solidFill>
                        <a:effectLst/>
                        <a:latin typeface="Verdana" panose="020B0604030504040204" pitchFamily="34" charset="0"/>
                        <a:ea typeface="宋体" panose="02010600030101010101" pitchFamily="2" charset="-122"/>
                      </a:endParaRPr>
                    </a:p>
                  </a:txBody>
                  <a:tcPr marL="80459" marR="80459"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bg1"/>
                    </a:solidFill>
                  </a:tcPr>
                </a:tc>
                <a:tc>
                  <a:txBody>
                    <a:bodyPr/>
                    <a:lstStyle>
                      <a:lvl1pPr algn="l">
                        <a:spcBef>
                          <a:spcPct val="20000"/>
                        </a:spcBef>
                        <a:defRPr sz="1600">
                          <a:solidFill>
                            <a:srgbClr val="0660A8"/>
                          </a:solidFill>
                          <a:latin typeface="Verdana" panose="020B0604030504040204" pitchFamily="34" charset="0"/>
                        </a:defRPr>
                      </a:lvl1pPr>
                      <a:lvl2pPr marL="1588" algn="l">
                        <a:spcBef>
                          <a:spcPct val="20000"/>
                        </a:spcBef>
                        <a:defRPr sz="1400">
                          <a:solidFill>
                            <a:srgbClr val="0660A8"/>
                          </a:solidFill>
                          <a:latin typeface="Verdana" panose="020B0604030504040204" pitchFamily="34" charset="0"/>
                        </a:defRPr>
                      </a:lvl2pPr>
                      <a:lvl3pPr marL="247650" algn="l">
                        <a:spcBef>
                          <a:spcPct val="20000"/>
                        </a:spcBef>
                        <a:defRPr sz="1400">
                          <a:solidFill>
                            <a:srgbClr val="0660A8"/>
                          </a:solidFill>
                          <a:latin typeface="Verdana" panose="020B0604030504040204" pitchFamily="34" charset="0"/>
                        </a:defRPr>
                      </a:lvl3pPr>
                      <a:lvl4pPr marL="573088" algn="l">
                        <a:spcBef>
                          <a:spcPct val="20000"/>
                        </a:spcBef>
                        <a:defRPr sz="1400">
                          <a:solidFill>
                            <a:srgbClr val="0660A8"/>
                          </a:solidFill>
                          <a:latin typeface="Verdana" panose="020B0604030504040204" pitchFamily="34" charset="0"/>
                        </a:defRPr>
                      </a:lvl4pPr>
                      <a:lvl5pPr marL="727075" algn="l">
                        <a:spcBef>
                          <a:spcPct val="20000"/>
                        </a:spcBef>
                        <a:defRPr sz="1400">
                          <a:solidFill>
                            <a:srgbClr val="0660A8"/>
                          </a:solidFill>
                          <a:latin typeface="Verdana" panose="020B0604030504040204" pitchFamily="34" charset="0"/>
                        </a:defRPr>
                      </a:lvl5pPr>
                      <a:lvl6pPr marL="1184275" fontAlgn="base">
                        <a:spcBef>
                          <a:spcPct val="20000"/>
                        </a:spcBef>
                        <a:spcAft>
                          <a:spcPct val="0"/>
                        </a:spcAft>
                        <a:defRPr sz="1400">
                          <a:solidFill>
                            <a:srgbClr val="0660A8"/>
                          </a:solidFill>
                          <a:latin typeface="Verdana" panose="020B0604030504040204" pitchFamily="34" charset="0"/>
                        </a:defRPr>
                      </a:lvl6pPr>
                      <a:lvl7pPr marL="1641475" fontAlgn="base">
                        <a:spcBef>
                          <a:spcPct val="20000"/>
                        </a:spcBef>
                        <a:spcAft>
                          <a:spcPct val="0"/>
                        </a:spcAft>
                        <a:defRPr sz="1400">
                          <a:solidFill>
                            <a:srgbClr val="0660A8"/>
                          </a:solidFill>
                          <a:latin typeface="Verdana" panose="020B0604030504040204" pitchFamily="34" charset="0"/>
                        </a:defRPr>
                      </a:lvl7pPr>
                      <a:lvl8pPr marL="2098675" fontAlgn="base">
                        <a:spcBef>
                          <a:spcPct val="20000"/>
                        </a:spcBef>
                        <a:spcAft>
                          <a:spcPct val="0"/>
                        </a:spcAft>
                        <a:defRPr sz="1400">
                          <a:solidFill>
                            <a:srgbClr val="0660A8"/>
                          </a:solidFill>
                          <a:latin typeface="Verdana" panose="020B0604030504040204" pitchFamily="34" charset="0"/>
                        </a:defRPr>
                      </a:lvl8pPr>
                      <a:lvl9pPr marL="2555875" fontAlgn="base">
                        <a:spcBef>
                          <a:spcPct val="20000"/>
                        </a:spcBef>
                        <a:spcAft>
                          <a:spcPct val="0"/>
                        </a:spcAft>
                        <a:defRPr sz="1400">
                          <a:solidFill>
                            <a:srgbClr val="0660A8"/>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660A8"/>
                          </a:solidFill>
                          <a:effectLst/>
                          <a:latin typeface="Verdana" panose="020B0604030504040204" pitchFamily="34" charset="0"/>
                          <a:ea typeface="宋体" panose="02010600030101010101" pitchFamily="2" charset="-122"/>
                        </a:rPr>
                        <a:t>Accumulate results from </a:t>
                      </a:r>
                      <a:r>
                        <a:rPr kumimoji="0" lang="en-US" altLang="zh-CN" sz="1600" b="0" i="1" u="none" strike="noStrike" cap="none" normalizeH="0" baseline="0">
                          <a:ln>
                            <a:noFill/>
                          </a:ln>
                          <a:solidFill>
                            <a:srgbClr val="0660A8"/>
                          </a:solidFill>
                          <a:effectLst/>
                          <a:latin typeface="Verdana" panose="020B0604030504040204" pitchFamily="34" charset="0"/>
                          <a:ea typeface="宋体" panose="02010600030101010101" pitchFamily="2" charset="-122"/>
                        </a:rPr>
                        <a:t>subrange</a:t>
                      </a:r>
                    </a:p>
                  </a:txBody>
                  <a:tcPr marL="80459" marR="80459"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2841748320"/>
                  </a:ext>
                </a:extLst>
              </a:tr>
              <a:tr h="711200">
                <a:tc>
                  <a:txBody>
                    <a:bodyPr/>
                    <a:lstStyle>
                      <a:lvl1pPr algn="l">
                        <a:spcBef>
                          <a:spcPct val="20000"/>
                        </a:spcBef>
                        <a:defRPr sz="1600">
                          <a:solidFill>
                            <a:srgbClr val="0660A8"/>
                          </a:solidFill>
                          <a:latin typeface="Verdana" panose="020B0604030504040204" pitchFamily="34" charset="0"/>
                        </a:defRPr>
                      </a:lvl1pPr>
                      <a:lvl2pPr marL="1588" algn="l">
                        <a:spcBef>
                          <a:spcPct val="20000"/>
                        </a:spcBef>
                        <a:defRPr sz="1400">
                          <a:solidFill>
                            <a:srgbClr val="0660A8"/>
                          </a:solidFill>
                          <a:latin typeface="Verdana" panose="020B0604030504040204" pitchFamily="34" charset="0"/>
                        </a:defRPr>
                      </a:lvl2pPr>
                      <a:lvl3pPr marL="247650" algn="l">
                        <a:spcBef>
                          <a:spcPct val="20000"/>
                        </a:spcBef>
                        <a:defRPr sz="1400">
                          <a:solidFill>
                            <a:srgbClr val="0660A8"/>
                          </a:solidFill>
                          <a:latin typeface="Verdana" panose="020B0604030504040204" pitchFamily="34" charset="0"/>
                        </a:defRPr>
                      </a:lvl3pPr>
                      <a:lvl4pPr marL="573088" algn="l">
                        <a:spcBef>
                          <a:spcPct val="20000"/>
                        </a:spcBef>
                        <a:defRPr sz="1400">
                          <a:solidFill>
                            <a:srgbClr val="0660A8"/>
                          </a:solidFill>
                          <a:latin typeface="Verdana" panose="020B0604030504040204" pitchFamily="34" charset="0"/>
                        </a:defRPr>
                      </a:lvl4pPr>
                      <a:lvl5pPr marL="727075" algn="l">
                        <a:spcBef>
                          <a:spcPct val="20000"/>
                        </a:spcBef>
                        <a:defRPr sz="1400">
                          <a:solidFill>
                            <a:srgbClr val="0660A8"/>
                          </a:solidFill>
                          <a:latin typeface="Verdana" panose="020B0604030504040204" pitchFamily="34" charset="0"/>
                        </a:defRPr>
                      </a:lvl5pPr>
                      <a:lvl6pPr marL="1184275" fontAlgn="base">
                        <a:spcBef>
                          <a:spcPct val="20000"/>
                        </a:spcBef>
                        <a:spcAft>
                          <a:spcPct val="0"/>
                        </a:spcAft>
                        <a:defRPr sz="1400">
                          <a:solidFill>
                            <a:srgbClr val="0660A8"/>
                          </a:solidFill>
                          <a:latin typeface="Verdana" panose="020B0604030504040204" pitchFamily="34" charset="0"/>
                        </a:defRPr>
                      </a:lvl6pPr>
                      <a:lvl7pPr marL="1641475" fontAlgn="base">
                        <a:spcBef>
                          <a:spcPct val="20000"/>
                        </a:spcBef>
                        <a:spcAft>
                          <a:spcPct val="0"/>
                        </a:spcAft>
                        <a:defRPr sz="1400">
                          <a:solidFill>
                            <a:srgbClr val="0660A8"/>
                          </a:solidFill>
                          <a:latin typeface="Verdana" panose="020B0604030504040204" pitchFamily="34" charset="0"/>
                        </a:defRPr>
                      </a:lvl7pPr>
                      <a:lvl8pPr marL="2098675" fontAlgn="base">
                        <a:spcBef>
                          <a:spcPct val="20000"/>
                        </a:spcBef>
                        <a:spcAft>
                          <a:spcPct val="0"/>
                        </a:spcAft>
                        <a:defRPr sz="1400">
                          <a:solidFill>
                            <a:srgbClr val="0660A8"/>
                          </a:solidFill>
                          <a:latin typeface="Verdana" panose="020B0604030504040204" pitchFamily="34" charset="0"/>
                        </a:defRPr>
                      </a:lvl8pPr>
                      <a:lvl9pPr marL="2555875" fontAlgn="base">
                        <a:spcBef>
                          <a:spcPct val="20000"/>
                        </a:spcBef>
                        <a:spcAft>
                          <a:spcPct val="0"/>
                        </a:spcAft>
                        <a:defRPr sz="1400">
                          <a:solidFill>
                            <a:srgbClr val="0660A8"/>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660A8"/>
                          </a:solidFill>
                          <a:effectLst/>
                          <a:latin typeface="Verdana" panose="020B0604030504040204" pitchFamily="34" charset="0"/>
                          <a:ea typeface="宋体" panose="02010600030101010101" pitchFamily="2" charset="-122"/>
                        </a:rPr>
                        <a:t>void Body::</a:t>
                      </a:r>
                      <a:r>
                        <a:rPr kumimoji="0" lang="en-US" altLang="zh-CN" sz="1600" b="1" i="0" u="none" strike="noStrike" cap="none" normalizeH="0" baseline="0" dirty="0">
                          <a:ln>
                            <a:noFill/>
                          </a:ln>
                          <a:solidFill>
                            <a:srgbClr val="FF0000"/>
                          </a:solidFill>
                          <a:effectLst/>
                          <a:latin typeface="Verdana" panose="020B0604030504040204" pitchFamily="34" charset="0"/>
                          <a:ea typeface="宋体" panose="02010600030101010101" pitchFamily="2" charset="-122"/>
                        </a:rPr>
                        <a:t>join</a:t>
                      </a:r>
                      <a:r>
                        <a:rPr kumimoji="0" lang="en-US" altLang="zh-CN" sz="1600" b="0" i="0" u="none" strike="noStrike" cap="none" normalizeH="0" baseline="0" dirty="0">
                          <a:ln>
                            <a:noFill/>
                          </a:ln>
                          <a:solidFill>
                            <a:srgbClr val="0660A8"/>
                          </a:solidFill>
                          <a:effectLst/>
                          <a:latin typeface="Verdana" panose="020B0604030504040204" pitchFamily="34" charset="0"/>
                          <a:ea typeface="宋体" panose="02010600030101010101" pitchFamily="2" charset="-122"/>
                        </a:rPr>
                        <a:t>( Body&amp; </a:t>
                      </a:r>
                      <a:r>
                        <a:rPr kumimoji="0" lang="en-US" altLang="zh-CN" sz="1600" b="0" i="1" u="none" strike="noStrike" cap="none" normalizeH="0" baseline="0" dirty="0" err="1">
                          <a:ln>
                            <a:noFill/>
                          </a:ln>
                          <a:solidFill>
                            <a:srgbClr val="0660A8"/>
                          </a:solidFill>
                          <a:effectLst/>
                          <a:latin typeface="Verdana" panose="020B0604030504040204" pitchFamily="34" charset="0"/>
                          <a:ea typeface="宋体" panose="02010600030101010101" pitchFamily="2" charset="-122"/>
                        </a:rPr>
                        <a:t>rhs</a:t>
                      </a:r>
                      <a:r>
                        <a:rPr kumimoji="0" lang="en-US" altLang="zh-CN" sz="1600" b="0" i="0" u="none" strike="noStrike" cap="none" normalizeH="0" baseline="0" dirty="0">
                          <a:ln>
                            <a:noFill/>
                          </a:ln>
                          <a:solidFill>
                            <a:srgbClr val="0660A8"/>
                          </a:solidFill>
                          <a:effectLst/>
                          <a:latin typeface="Verdana" panose="020B0604030504040204" pitchFamily="34" charset="0"/>
                          <a:ea typeface="宋体" panose="02010600030101010101" pitchFamily="2" charset="-122"/>
                        </a:rPr>
                        <a:t> );</a:t>
                      </a:r>
                    </a:p>
                  </a:txBody>
                  <a:tcPr marL="80459" marR="80459"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1600">
                          <a:solidFill>
                            <a:srgbClr val="0660A8"/>
                          </a:solidFill>
                          <a:latin typeface="Verdana" panose="020B0604030504040204" pitchFamily="34" charset="0"/>
                        </a:defRPr>
                      </a:lvl1pPr>
                      <a:lvl2pPr marL="1588" algn="l">
                        <a:spcBef>
                          <a:spcPct val="20000"/>
                        </a:spcBef>
                        <a:defRPr sz="1400">
                          <a:solidFill>
                            <a:srgbClr val="0660A8"/>
                          </a:solidFill>
                          <a:latin typeface="Verdana" panose="020B0604030504040204" pitchFamily="34" charset="0"/>
                        </a:defRPr>
                      </a:lvl2pPr>
                      <a:lvl3pPr marL="247650" algn="l">
                        <a:spcBef>
                          <a:spcPct val="20000"/>
                        </a:spcBef>
                        <a:defRPr sz="1400">
                          <a:solidFill>
                            <a:srgbClr val="0660A8"/>
                          </a:solidFill>
                          <a:latin typeface="Verdana" panose="020B0604030504040204" pitchFamily="34" charset="0"/>
                        </a:defRPr>
                      </a:lvl3pPr>
                      <a:lvl4pPr marL="573088" algn="l">
                        <a:spcBef>
                          <a:spcPct val="20000"/>
                        </a:spcBef>
                        <a:defRPr sz="1400">
                          <a:solidFill>
                            <a:srgbClr val="0660A8"/>
                          </a:solidFill>
                          <a:latin typeface="Verdana" panose="020B0604030504040204" pitchFamily="34" charset="0"/>
                        </a:defRPr>
                      </a:lvl4pPr>
                      <a:lvl5pPr marL="727075" algn="l">
                        <a:spcBef>
                          <a:spcPct val="20000"/>
                        </a:spcBef>
                        <a:defRPr sz="1400">
                          <a:solidFill>
                            <a:srgbClr val="0660A8"/>
                          </a:solidFill>
                          <a:latin typeface="Verdana" panose="020B0604030504040204" pitchFamily="34" charset="0"/>
                        </a:defRPr>
                      </a:lvl5pPr>
                      <a:lvl6pPr marL="1184275" fontAlgn="base">
                        <a:spcBef>
                          <a:spcPct val="20000"/>
                        </a:spcBef>
                        <a:spcAft>
                          <a:spcPct val="0"/>
                        </a:spcAft>
                        <a:defRPr sz="1400">
                          <a:solidFill>
                            <a:srgbClr val="0660A8"/>
                          </a:solidFill>
                          <a:latin typeface="Verdana" panose="020B0604030504040204" pitchFamily="34" charset="0"/>
                        </a:defRPr>
                      </a:lvl6pPr>
                      <a:lvl7pPr marL="1641475" fontAlgn="base">
                        <a:spcBef>
                          <a:spcPct val="20000"/>
                        </a:spcBef>
                        <a:spcAft>
                          <a:spcPct val="0"/>
                        </a:spcAft>
                        <a:defRPr sz="1400">
                          <a:solidFill>
                            <a:srgbClr val="0660A8"/>
                          </a:solidFill>
                          <a:latin typeface="Verdana" panose="020B0604030504040204" pitchFamily="34" charset="0"/>
                        </a:defRPr>
                      </a:lvl7pPr>
                      <a:lvl8pPr marL="2098675" fontAlgn="base">
                        <a:spcBef>
                          <a:spcPct val="20000"/>
                        </a:spcBef>
                        <a:spcAft>
                          <a:spcPct val="0"/>
                        </a:spcAft>
                        <a:defRPr sz="1400">
                          <a:solidFill>
                            <a:srgbClr val="0660A8"/>
                          </a:solidFill>
                          <a:latin typeface="Verdana" panose="020B0604030504040204" pitchFamily="34" charset="0"/>
                        </a:defRPr>
                      </a:lvl8pPr>
                      <a:lvl9pPr marL="2555875" fontAlgn="base">
                        <a:spcBef>
                          <a:spcPct val="20000"/>
                        </a:spcBef>
                        <a:spcAft>
                          <a:spcPct val="0"/>
                        </a:spcAft>
                        <a:defRPr sz="1400">
                          <a:solidFill>
                            <a:srgbClr val="0660A8"/>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660A8"/>
                          </a:solidFill>
                          <a:effectLst/>
                          <a:latin typeface="Verdana" panose="020B0604030504040204" pitchFamily="34" charset="0"/>
                          <a:ea typeface="宋体" panose="02010600030101010101" pitchFamily="2" charset="-122"/>
                        </a:rPr>
                        <a:t>Merge result of </a:t>
                      </a:r>
                      <a:r>
                        <a:rPr kumimoji="0" lang="en-US" altLang="zh-CN" sz="1600" b="0" i="1" u="none" strike="noStrike" cap="none" normalizeH="0" baseline="0" dirty="0" err="1">
                          <a:ln>
                            <a:noFill/>
                          </a:ln>
                          <a:solidFill>
                            <a:srgbClr val="0660A8"/>
                          </a:solidFill>
                          <a:effectLst/>
                          <a:latin typeface="Verdana" panose="020B0604030504040204" pitchFamily="34" charset="0"/>
                          <a:ea typeface="宋体" panose="02010600030101010101" pitchFamily="2" charset="-122"/>
                        </a:rPr>
                        <a:t>rhs</a:t>
                      </a:r>
                      <a:r>
                        <a:rPr kumimoji="0" lang="en-US" altLang="zh-CN" sz="1600" b="0" i="0" u="none" strike="noStrike" cap="none" normalizeH="0" baseline="0" dirty="0">
                          <a:ln>
                            <a:noFill/>
                          </a:ln>
                          <a:solidFill>
                            <a:srgbClr val="0660A8"/>
                          </a:solidFill>
                          <a:effectLst/>
                          <a:latin typeface="Verdana" panose="020B0604030504040204" pitchFamily="34" charset="0"/>
                          <a:ea typeface="宋体" panose="02010600030101010101" pitchFamily="2" charset="-122"/>
                        </a:rPr>
                        <a:t> into the result of this.</a:t>
                      </a:r>
                    </a:p>
                  </a:txBody>
                  <a:tcPr marL="80459" marR="80459"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63963192"/>
                  </a:ext>
                </a:extLst>
              </a:tr>
            </a:tbl>
          </a:graphicData>
        </a:graphic>
      </p:graphicFrame>
      <p:sp>
        <p:nvSpPr>
          <p:cNvPr id="2" name="灯片编号占位符 1">
            <a:extLst>
              <a:ext uri="{FF2B5EF4-FFF2-40B4-BE49-F238E27FC236}">
                <a16:creationId xmlns:a16="http://schemas.microsoft.com/office/drawing/2014/main" id="{AD7BEBEC-47B0-457B-8096-1BEB75C11D83}"/>
              </a:ext>
            </a:extLst>
          </p:cNvPr>
          <p:cNvSpPr>
            <a:spLocks noGrp="1"/>
          </p:cNvSpPr>
          <p:nvPr>
            <p:ph type="sldNum" sz="quarter" idx="12"/>
          </p:nvPr>
        </p:nvSpPr>
        <p:spPr/>
        <p:txBody>
          <a:bodyPr/>
          <a:lstStyle/>
          <a:p>
            <a:fld id="{838759A6-4310-42B8-8FEF-8113EE3D32AF}" type="slidenum">
              <a:rPr lang="zh-CN" altLang="en-US" smtClean="0"/>
              <a:t>56</a:t>
            </a:fld>
            <a:endParaRPr lang="zh-CN" altLang="en-US"/>
          </a:p>
        </p:txBody>
      </p:sp>
    </p:spTree>
    <p:extLst>
      <p:ext uri="{BB962C8B-B14F-4D97-AF65-F5344CB8AC3E}">
        <p14:creationId xmlns:p14="http://schemas.microsoft.com/office/powerpoint/2010/main" val="4117643951"/>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4" name="Rectangle 2"/>
          <p:cNvSpPr>
            <a:spLocks noGrp="1" noChangeArrowheads="1"/>
          </p:cNvSpPr>
          <p:nvPr>
            <p:ph type="title"/>
          </p:nvPr>
        </p:nvSpPr>
        <p:spPr/>
        <p:txBody>
          <a:bodyPr/>
          <a:lstStyle/>
          <a:p>
            <a:r>
              <a:rPr lang="en-US" altLang="zh-CN">
                <a:ea typeface="宋体" panose="02010600030101010101" pitchFamily="2" charset="-122"/>
              </a:rPr>
              <a:t>Parallel Version (1 of 3)</a:t>
            </a:r>
          </a:p>
        </p:txBody>
      </p:sp>
      <p:sp>
        <p:nvSpPr>
          <p:cNvPr id="940035" name="Rectangle 3"/>
          <p:cNvSpPr>
            <a:spLocks noChangeArrowheads="1"/>
          </p:cNvSpPr>
          <p:nvPr/>
        </p:nvSpPr>
        <p:spPr bwMode="auto">
          <a:xfrm>
            <a:off x="1074420" y="1417638"/>
            <a:ext cx="9898380" cy="547906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marL="342900" indent="-342900" algn="l">
              <a:spcBef>
                <a:spcPct val="20000"/>
              </a:spcBef>
              <a:defRPr>
                <a:solidFill>
                  <a:srgbClr val="0660A8"/>
                </a:solidFill>
                <a:latin typeface="Verdana" panose="020B0604030504040204" pitchFamily="34" charset="0"/>
              </a:defRPr>
            </a:lvl1pPr>
            <a:lvl2pPr marL="742950" indent="-285750" algn="l">
              <a:spcBef>
                <a:spcPct val="20000"/>
              </a:spcBef>
              <a:buChar char="•"/>
              <a:defRPr sz="1600">
                <a:solidFill>
                  <a:srgbClr val="0660A8"/>
                </a:solidFill>
                <a:latin typeface="Verdana" panose="020B0604030504040204" pitchFamily="34" charset="0"/>
              </a:defRPr>
            </a:lvl2pPr>
            <a:lvl3pPr marL="1143000" indent="-228600" algn="l">
              <a:spcBef>
                <a:spcPct val="20000"/>
              </a:spcBef>
              <a:buChar char="–"/>
              <a:defRPr sz="1600">
                <a:solidFill>
                  <a:srgbClr val="0660A8"/>
                </a:solidFill>
                <a:latin typeface="Verdana" panose="020B0604030504040204" pitchFamily="34" charset="0"/>
              </a:defRPr>
            </a:lvl3pPr>
            <a:lvl4pPr marL="1600200" indent="-228600" algn="l">
              <a:spcBef>
                <a:spcPct val="20000"/>
              </a:spcBef>
              <a:buChar char="–"/>
              <a:defRPr sz="1600">
                <a:solidFill>
                  <a:srgbClr val="0660A8"/>
                </a:solidFill>
                <a:latin typeface="Verdana" panose="020B0604030504040204" pitchFamily="34" charset="0"/>
              </a:defRPr>
            </a:lvl4pPr>
            <a:lvl5pPr marL="2057400" indent="-228600" algn="l">
              <a:spcBef>
                <a:spcPct val="20000"/>
              </a:spcBef>
              <a:buChar char="»"/>
              <a:defRPr sz="1600">
                <a:solidFill>
                  <a:srgbClr val="0660A8"/>
                </a:solidFill>
                <a:latin typeface="Verdana" panose="020B0604030504040204" pitchFamily="34" charset="0"/>
              </a:defRPr>
            </a:lvl5pPr>
            <a:lvl6pPr marL="2514600" indent="-228600" fontAlgn="base">
              <a:spcBef>
                <a:spcPct val="20000"/>
              </a:spcBef>
              <a:spcAft>
                <a:spcPct val="0"/>
              </a:spcAft>
              <a:buChar char="»"/>
              <a:defRPr sz="1600">
                <a:solidFill>
                  <a:srgbClr val="0660A8"/>
                </a:solidFill>
                <a:latin typeface="Verdana" panose="020B0604030504040204" pitchFamily="34" charset="0"/>
              </a:defRPr>
            </a:lvl6pPr>
            <a:lvl7pPr marL="2971800" indent="-228600" fontAlgn="base">
              <a:spcBef>
                <a:spcPct val="20000"/>
              </a:spcBef>
              <a:spcAft>
                <a:spcPct val="0"/>
              </a:spcAft>
              <a:buChar char="»"/>
              <a:defRPr sz="1600">
                <a:solidFill>
                  <a:srgbClr val="0660A8"/>
                </a:solidFill>
                <a:latin typeface="Verdana" panose="020B0604030504040204" pitchFamily="34" charset="0"/>
              </a:defRPr>
            </a:lvl7pPr>
            <a:lvl8pPr marL="3429000" indent="-228600" fontAlgn="base">
              <a:spcBef>
                <a:spcPct val="20000"/>
              </a:spcBef>
              <a:spcAft>
                <a:spcPct val="0"/>
              </a:spcAft>
              <a:buChar char="»"/>
              <a:defRPr sz="1600">
                <a:solidFill>
                  <a:srgbClr val="0660A8"/>
                </a:solidFill>
                <a:latin typeface="Verdana" panose="020B0604030504040204" pitchFamily="34" charset="0"/>
              </a:defRPr>
            </a:lvl8pPr>
            <a:lvl9pPr marL="3886200" indent="-228600" fontAlgn="base">
              <a:spcBef>
                <a:spcPct val="20000"/>
              </a:spcBef>
              <a:spcAft>
                <a:spcPct val="0"/>
              </a:spcAft>
              <a:buChar char="»"/>
              <a:defRPr sz="1600">
                <a:solidFill>
                  <a:srgbClr val="0660A8"/>
                </a:solidFill>
                <a:latin typeface="Verdana" panose="020B0604030504040204" pitchFamily="34" charset="0"/>
              </a:defRPr>
            </a:lvl9pPr>
          </a:lstStyle>
          <a:p>
            <a:pPr eaLnBrk="1" hangingPunct="1">
              <a:spcBef>
                <a:spcPct val="10000"/>
              </a:spcBef>
            </a:pP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class </a:t>
            </a:r>
            <a:r>
              <a:rPr lang="en-US" altLang="zh-CN" sz="2000" b="1" dirty="0" err="1">
                <a:solidFill>
                  <a:srgbClr val="AA014C"/>
                </a:solidFill>
                <a:latin typeface="Times New Roman" panose="02020603050405020304" pitchFamily="18" charset="0"/>
                <a:ea typeface="宋体" panose="02010600030101010101" pitchFamily="2" charset="-122"/>
                <a:cs typeface="Times New Roman" panose="02020603050405020304" pitchFamily="18" charset="0"/>
              </a:rPr>
              <a:t>MinIndexBody</a:t>
            </a: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 {</a:t>
            </a:r>
          </a:p>
          <a:p>
            <a:pPr eaLnBrk="1" hangingPunct="1">
              <a:spcBef>
                <a:spcPct val="10000"/>
              </a:spcBef>
            </a:pP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err="1">
                <a:solidFill>
                  <a:srgbClr val="AA014C"/>
                </a:solidFill>
                <a:latin typeface="Times New Roman" panose="02020603050405020304" pitchFamily="18" charset="0"/>
                <a:ea typeface="宋体" panose="02010600030101010101" pitchFamily="2" charset="-122"/>
                <a:cs typeface="Times New Roman" panose="02020603050405020304" pitchFamily="18" charset="0"/>
              </a:rPr>
              <a:t>const</a:t>
            </a: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 float *</a:t>
            </a:r>
            <a:r>
              <a:rPr lang="en-US" altLang="zh-CN" sz="2000" b="1" dirty="0" err="1">
                <a:solidFill>
                  <a:srgbClr val="AA014C"/>
                </a:solidFill>
                <a:latin typeface="Times New Roman" panose="02020603050405020304" pitchFamily="18" charset="0"/>
                <a:ea typeface="宋体" panose="02010600030101010101" pitchFamily="2" charset="-122"/>
                <a:cs typeface="Times New Roman" panose="02020603050405020304" pitchFamily="18" charset="0"/>
              </a:rPr>
              <a:t>const</a:t>
            </a: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err="1">
                <a:solidFill>
                  <a:srgbClr val="AA014C"/>
                </a:solidFill>
                <a:latin typeface="Times New Roman" panose="02020603050405020304" pitchFamily="18" charset="0"/>
                <a:ea typeface="宋体" panose="02010600030101010101" pitchFamily="2" charset="-122"/>
                <a:cs typeface="Times New Roman" panose="02020603050405020304" pitchFamily="18" charset="0"/>
              </a:rPr>
              <a:t>my_a</a:t>
            </a: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spcBef>
                <a:spcPct val="10000"/>
              </a:spcBef>
            </a:pP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public:</a:t>
            </a:r>
          </a:p>
          <a:p>
            <a:pPr eaLnBrk="1" hangingPunct="1">
              <a:spcBef>
                <a:spcPct val="10000"/>
              </a:spcBef>
            </a:pP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    float </a:t>
            </a:r>
            <a:r>
              <a:rPr lang="en-US" altLang="zh-CN" sz="2000" b="1" dirty="0" err="1">
                <a:solidFill>
                  <a:srgbClr val="AA014C"/>
                </a:solidFill>
                <a:latin typeface="Times New Roman" panose="02020603050405020304" pitchFamily="18" charset="0"/>
                <a:ea typeface="宋体" panose="02010600030101010101" pitchFamily="2" charset="-122"/>
                <a:cs typeface="Times New Roman" panose="02020603050405020304" pitchFamily="18" charset="0"/>
              </a:rPr>
              <a:t>value_of_min</a:t>
            </a: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spcBef>
                <a:spcPct val="10000"/>
              </a:spcBef>
            </a:pP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    long </a:t>
            </a:r>
            <a:r>
              <a:rPr lang="en-US" altLang="zh-CN" sz="2000" b="1" dirty="0" err="1">
                <a:solidFill>
                  <a:srgbClr val="AA014C"/>
                </a:solidFill>
                <a:latin typeface="Times New Roman" panose="02020603050405020304" pitchFamily="18" charset="0"/>
                <a:ea typeface="宋体" panose="02010600030101010101" pitchFamily="2" charset="-122"/>
                <a:cs typeface="Times New Roman" panose="02020603050405020304" pitchFamily="18" charset="0"/>
              </a:rPr>
              <a:t>index_of_min</a:t>
            </a: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 	      </a:t>
            </a:r>
          </a:p>
          <a:p>
            <a:pPr eaLnBrk="1" hangingPunct="1">
              <a:spcBef>
                <a:spcPct val="10000"/>
              </a:spcBef>
            </a:pP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    ...</a:t>
            </a:r>
          </a:p>
          <a:p>
            <a:pPr eaLnBrk="1" hangingPunct="1">
              <a:spcBef>
                <a:spcPct val="10000"/>
              </a:spcBef>
            </a:pP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err="1">
                <a:solidFill>
                  <a:srgbClr val="AA014C"/>
                </a:solidFill>
                <a:latin typeface="Times New Roman" panose="02020603050405020304" pitchFamily="18" charset="0"/>
                <a:ea typeface="宋体" panose="02010600030101010101" pitchFamily="2" charset="-122"/>
                <a:cs typeface="Times New Roman" panose="02020603050405020304" pitchFamily="18" charset="0"/>
              </a:rPr>
              <a:t>MinIndexBody</a:t>
            </a: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b="1" dirty="0" err="1">
                <a:solidFill>
                  <a:srgbClr val="AA014C"/>
                </a:solidFill>
                <a:latin typeface="Times New Roman" panose="02020603050405020304" pitchFamily="18" charset="0"/>
                <a:ea typeface="宋体" panose="02010600030101010101" pitchFamily="2" charset="-122"/>
                <a:cs typeface="Times New Roman" panose="02020603050405020304" pitchFamily="18" charset="0"/>
              </a:rPr>
              <a:t>const</a:t>
            </a: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 float a[] ) :</a:t>
            </a:r>
          </a:p>
          <a:p>
            <a:pPr eaLnBrk="1" hangingPunct="1">
              <a:spcBef>
                <a:spcPct val="10000"/>
              </a:spcBef>
            </a:pP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err="1">
                <a:solidFill>
                  <a:srgbClr val="AA014C"/>
                </a:solidFill>
                <a:latin typeface="Times New Roman" panose="02020603050405020304" pitchFamily="18" charset="0"/>
                <a:ea typeface="宋体" panose="02010600030101010101" pitchFamily="2" charset="-122"/>
                <a:cs typeface="Times New Roman" panose="02020603050405020304" pitchFamily="18" charset="0"/>
              </a:rPr>
              <a:t>my_a</a:t>
            </a: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(a), </a:t>
            </a:r>
            <a:r>
              <a:rPr lang="en-US" altLang="zh-CN" sz="2000" b="1" dirty="0" err="1">
                <a:solidFill>
                  <a:srgbClr val="AA014C"/>
                </a:solidFill>
                <a:latin typeface="Times New Roman" panose="02020603050405020304" pitchFamily="18" charset="0"/>
                <a:ea typeface="宋体" panose="02010600030101010101" pitchFamily="2" charset="-122"/>
                <a:cs typeface="Times New Roman" panose="02020603050405020304" pitchFamily="18" charset="0"/>
              </a:rPr>
              <a:t>value_of_min</a:t>
            </a: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(FLT_MAX), </a:t>
            </a:r>
            <a:r>
              <a:rPr lang="en-US" altLang="zh-CN" sz="2000" b="1" dirty="0" err="1">
                <a:solidFill>
                  <a:srgbClr val="AA014C"/>
                </a:solidFill>
                <a:latin typeface="Times New Roman" panose="02020603050405020304" pitchFamily="18" charset="0"/>
                <a:ea typeface="宋体" panose="02010600030101010101" pitchFamily="2" charset="-122"/>
                <a:cs typeface="Times New Roman" panose="02020603050405020304" pitchFamily="18" charset="0"/>
              </a:rPr>
              <a:t>index_of_min</a:t>
            </a: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(-1) </a:t>
            </a:r>
          </a:p>
          <a:p>
            <a:pPr eaLnBrk="1" hangingPunct="1">
              <a:spcBef>
                <a:spcPct val="10000"/>
              </a:spcBef>
            </a:pP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    {      }</a:t>
            </a:r>
          </a:p>
          <a:p>
            <a:pPr eaLnBrk="1" hangingPunct="1">
              <a:spcBef>
                <a:spcPct val="10000"/>
              </a:spcBef>
            </a:pP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spcBef>
                <a:spcPct val="10000"/>
              </a:spcBef>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 Find index of smallest element in a[0...n-1]</a:t>
            </a:r>
          </a:p>
          <a:p>
            <a:pPr eaLnBrk="1" hangingPunct="1">
              <a:spcBef>
                <a:spcPct val="10000"/>
              </a:spcBef>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long </a:t>
            </a:r>
            <a:r>
              <a:rPr lang="en-US" altLang="zh-CN" sz="2000" b="1" dirty="0" err="1">
                <a:latin typeface="Times New Roman" panose="02020603050405020304" pitchFamily="18" charset="0"/>
                <a:ea typeface="宋体" panose="02010600030101010101" pitchFamily="2" charset="-122"/>
                <a:cs typeface="Times New Roman" panose="02020603050405020304" pitchFamily="18" charset="0"/>
              </a:rPr>
              <a:t>ParallelMinIndex</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b="1" dirty="0" err="1">
                <a:latin typeface="Times New Roman" panose="02020603050405020304" pitchFamily="18" charset="0"/>
                <a:ea typeface="宋体" panose="02010600030101010101" pitchFamily="2" charset="-122"/>
                <a:cs typeface="Times New Roman" panose="02020603050405020304" pitchFamily="18" charset="0"/>
              </a:rPr>
              <a:t>const</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 float a[], </a:t>
            </a:r>
            <a:r>
              <a:rPr lang="en-US" altLang="zh-CN" sz="2000" b="1" dirty="0" err="1">
                <a:latin typeface="Times New Roman" panose="02020603050405020304" pitchFamily="18" charset="0"/>
                <a:ea typeface="宋体" panose="02010600030101010101" pitchFamily="2" charset="-122"/>
                <a:cs typeface="Times New Roman" panose="02020603050405020304" pitchFamily="18" charset="0"/>
              </a:rPr>
              <a:t>size_t</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 n ) {</a:t>
            </a:r>
          </a:p>
          <a:p>
            <a:pPr eaLnBrk="1" hangingPunct="1">
              <a:spcBef>
                <a:spcPct val="10000"/>
              </a:spcBef>
            </a:pPr>
            <a:r>
              <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err="1">
                <a:solidFill>
                  <a:srgbClr val="AA014C"/>
                </a:solidFill>
                <a:latin typeface="Times New Roman" panose="02020603050405020304" pitchFamily="18" charset="0"/>
                <a:ea typeface="宋体" panose="02010600030101010101" pitchFamily="2" charset="-122"/>
                <a:cs typeface="Times New Roman" panose="02020603050405020304" pitchFamily="18" charset="0"/>
              </a:rPr>
              <a:t>MinIndexBody</a:t>
            </a: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err="1">
                <a:solidFill>
                  <a:srgbClr val="AA014C"/>
                </a:solidFill>
                <a:latin typeface="Times New Roman" panose="02020603050405020304" pitchFamily="18" charset="0"/>
                <a:ea typeface="宋体" panose="02010600030101010101" pitchFamily="2" charset="-122"/>
                <a:cs typeface="Times New Roman" panose="02020603050405020304" pitchFamily="18" charset="0"/>
              </a:rPr>
              <a:t>mib</a:t>
            </a: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(a);</a:t>
            </a:r>
          </a:p>
          <a:p>
            <a:pPr eaLnBrk="1" hangingPunct="1">
              <a:spcBef>
                <a:spcPct val="10000"/>
              </a:spcBef>
            </a:pPr>
            <a:r>
              <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err="1">
                <a:solidFill>
                  <a:srgbClr val="008000"/>
                </a:solidFill>
                <a:latin typeface="Times New Roman" panose="02020603050405020304" pitchFamily="18" charset="0"/>
                <a:ea typeface="宋体" panose="02010600030101010101" pitchFamily="2" charset="-122"/>
                <a:cs typeface="Times New Roman" panose="02020603050405020304" pitchFamily="18" charset="0"/>
              </a:rPr>
              <a:t>parallel_reduce</a:t>
            </a:r>
            <a:r>
              <a:rPr lang="en-US" altLang="zh-CN" sz="2000" b="1" dirty="0">
                <a:solidFill>
                  <a:srgbClr val="008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err="1">
                <a:solidFill>
                  <a:srgbClr val="008000"/>
                </a:solidFill>
                <a:latin typeface="Times New Roman" panose="02020603050405020304" pitchFamily="18" charset="0"/>
                <a:ea typeface="宋体" panose="02010600030101010101" pitchFamily="2" charset="-122"/>
                <a:cs typeface="Times New Roman" panose="02020603050405020304" pitchFamily="18" charset="0"/>
              </a:rPr>
              <a:t>blocked_range</a:t>
            </a: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&lt;</a:t>
            </a:r>
            <a:r>
              <a:rPr lang="en-US" altLang="zh-CN" sz="2000" b="1" dirty="0" err="1">
                <a:solidFill>
                  <a:srgbClr val="AA014C"/>
                </a:solidFill>
                <a:latin typeface="Times New Roman" panose="02020603050405020304" pitchFamily="18" charset="0"/>
                <a:ea typeface="宋体" panose="02010600030101010101" pitchFamily="2" charset="-122"/>
                <a:cs typeface="Times New Roman" panose="02020603050405020304" pitchFamily="18" charset="0"/>
              </a:rPr>
              <a:t>size_t</a:t>
            </a: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&gt;(0,n,GrainSize), </a:t>
            </a:r>
            <a:r>
              <a:rPr lang="en-US" altLang="zh-CN" sz="2000" b="1" dirty="0" err="1">
                <a:solidFill>
                  <a:srgbClr val="AA014C"/>
                </a:solidFill>
                <a:latin typeface="Times New Roman" panose="02020603050405020304" pitchFamily="18" charset="0"/>
                <a:ea typeface="宋体" panose="02010600030101010101" pitchFamily="2" charset="-122"/>
                <a:cs typeface="Times New Roman" panose="02020603050405020304" pitchFamily="18" charset="0"/>
              </a:rPr>
              <a:t>mib</a:t>
            </a: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 );</a:t>
            </a:r>
          </a:p>
          <a:p>
            <a:pPr eaLnBrk="1" hangingPunct="1">
              <a:spcBef>
                <a:spcPct val="10000"/>
              </a:spcBef>
            </a:pP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    return </a:t>
            </a:r>
            <a:r>
              <a:rPr lang="en-US" altLang="zh-CN" sz="2000" b="1" dirty="0" err="1">
                <a:solidFill>
                  <a:srgbClr val="AA014C"/>
                </a:solidFill>
                <a:latin typeface="Times New Roman" panose="02020603050405020304" pitchFamily="18" charset="0"/>
                <a:ea typeface="宋体" panose="02010600030101010101" pitchFamily="2" charset="-122"/>
                <a:cs typeface="Times New Roman" panose="02020603050405020304" pitchFamily="18" charset="0"/>
              </a:rPr>
              <a:t>mib.index_of_min</a:t>
            </a: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spcBef>
                <a:spcPct val="10000"/>
              </a:spcBef>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2" name="灯片编号占位符 1">
            <a:extLst>
              <a:ext uri="{FF2B5EF4-FFF2-40B4-BE49-F238E27FC236}">
                <a16:creationId xmlns:a16="http://schemas.microsoft.com/office/drawing/2014/main" id="{EE1C19AE-BE12-4EAD-A202-6EE1367F0C2C}"/>
              </a:ext>
            </a:extLst>
          </p:cNvPr>
          <p:cNvSpPr>
            <a:spLocks noGrp="1"/>
          </p:cNvSpPr>
          <p:nvPr>
            <p:ph type="sldNum" sz="quarter" idx="12"/>
          </p:nvPr>
        </p:nvSpPr>
        <p:spPr/>
        <p:txBody>
          <a:bodyPr/>
          <a:lstStyle/>
          <a:p>
            <a:fld id="{838759A6-4310-42B8-8FEF-8113EE3D32AF}" type="slidenum">
              <a:rPr lang="zh-CN" altLang="en-US" smtClean="0"/>
              <a:t>57</a:t>
            </a:fld>
            <a:endParaRPr lang="zh-CN" altLang="en-US"/>
          </a:p>
        </p:txBody>
      </p:sp>
    </p:spTree>
    <p:extLst>
      <p:ext uri="{BB962C8B-B14F-4D97-AF65-F5344CB8AC3E}">
        <p14:creationId xmlns:p14="http://schemas.microsoft.com/office/powerpoint/2010/main" val="22171508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058" name="Rectangle 2"/>
          <p:cNvSpPr>
            <a:spLocks noGrp="1" noChangeArrowheads="1"/>
          </p:cNvSpPr>
          <p:nvPr>
            <p:ph type="title"/>
          </p:nvPr>
        </p:nvSpPr>
        <p:spPr>
          <a:noFill/>
          <a:ln/>
        </p:spPr>
        <p:txBody>
          <a:bodyPr/>
          <a:lstStyle/>
          <a:p>
            <a:r>
              <a:rPr lang="en-US" altLang="zh-CN">
                <a:ea typeface="宋体" panose="02010600030101010101" pitchFamily="2" charset="-122"/>
              </a:rPr>
              <a:t>Parallel Version (2 of 3)</a:t>
            </a:r>
          </a:p>
        </p:txBody>
      </p:sp>
      <p:sp>
        <p:nvSpPr>
          <p:cNvPr id="941059" name="Rectangle 3"/>
          <p:cNvSpPr>
            <a:spLocks noGrp="1" noChangeArrowheads="1"/>
          </p:cNvSpPr>
          <p:nvPr>
            <p:ph type="body" idx="4294967295"/>
          </p:nvPr>
        </p:nvSpPr>
        <p:spPr>
          <a:xfrm>
            <a:off x="1089660" y="1566862"/>
            <a:ext cx="9700259" cy="4780597"/>
          </a:xfrm>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cmpd="sng">
                <a:solidFill>
                  <a:schemeClr val="bg1"/>
                </a:solidFill>
                <a:miter lim="800000"/>
                <a:headEnd/>
                <a:tailEnd/>
              </a14:hiddenLine>
            </a:ext>
          </a:extLst>
        </p:spPr>
        <p:txBody>
          <a:bodyPr>
            <a:noAutofit/>
          </a:bodyPr>
          <a:lstStyle/>
          <a:p>
            <a:pPr marL="0" indent="0">
              <a:spcBef>
                <a:spcPct val="0"/>
              </a:spcBef>
              <a:buNone/>
            </a:pP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class </a:t>
            </a:r>
            <a:r>
              <a:rPr lang="en-US" altLang="zh-CN" sz="2000" b="1" dirty="0" err="1">
                <a:solidFill>
                  <a:srgbClr val="AA014C"/>
                </a:solidFill>
                <a:latin typeface="Times New Roman" panose="02020603050405020304" pitchFamily="18" charset="0"/>
                <a:ea typeface="宋体" panose="02010600030101010101" pitchFamily="2" charset="-122"/>
                <a:cs typeface="Times New Roman" panose="02020603050405020304" pitchFamily="18" charset="0"/>
              </a:rPr>
              <a:t>MinIndexBody</a:t>
            </a: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 {</a:t>
            </a:r>
          </a:p>
          <a:p>
            <a:pPr marL="0" indent="0">
              <a:spcBef>
                <a:spcPct val="0"/>
              </a:spcBef>
              <a:buNone/>
            </a:pP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err="1">
                <a:solidFill>
                  <a:srgbClr val="AA014C"/>
                </a:solidFill>
                <a:latin typeface="Times New Roman" panose="02020603050405020304" pitchFamily="18" charset="0"/>
                <a:ea typeface="宋体" panose="02010600030101010101" pitchFamily="2" charset="-122"/>
                <a:cs typeface="Times New Roman" panose="02020603050405020304" pitchFamily="18" charset="0"/>
              </a:rPr>
              <a:t>const</a:t>
            </a: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 float *</a:t>
            </a:r>
            <a:r>
              <a:rPr lang="en-US" altLang="zh-CN" sz="2000" b="1" dirty="0" err="1">
                <a:solidFill>
                  <a:srgbClr val="AA014C"/>
                </a:solidFill>
                <a:latin typeface="Times New Roman" panose="02020603050405020304" pitchFamily="18" charset="0"/>
                <a:ea typeface="宋体" panose="02010600030101010101" pitchFamily="2" charset="-122"/>
                <a:cs typeface="Times New Roman" panose="02020603050405020304" pitchFamily="18" charset="0"/>
              </a:rPr>
              <a:t>const</a:t>
            </a: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err="1">
                <a:solidFill>
                  <a:srgbClr val="AA014C"/>
                </a:solidFill>
                <a:latin typeface="Times New Roman" panose="02020603050405020304" pitchFamily="18" charset="0"/>
                <a:ea typeface="宋体" panose="02010600030101010101" pitchFamily="2" charset="-122"/>
                <a:cs typeface="Times New Roman" panose="02020603050405020304" pitchFamily="18" charset="0"/>
              </a:rPr>
              <a:t>my_a</a:t>
            </a: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a:t>
            </a:r>
          </a:p>
          <a:p>
            <a:pPr marL="0" indent="0">
              <a:spcBef>
                <a:spcPct val="0"/>
              </a:spcBef>
              <a:buNone/>
            </a:pP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public:</a:t>
            </a:r>
          </a:p>
          <a:p>
            <a:pPr marL="0" indent="0">
              <a:spcBef>
                <a:spcPct val="0"/>
              </a:spcBef>
              <a:buNone/>
            </a:pP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    . . . 	      </a:t>
            </a:r>
          </a:p>
          <a:p>
            <a:pPr marL="0" indent="0">
              <a:spcBef>
                <a:spcPct val="0"/>
              </a:spcBef>
              <a:buNone/>
            </a:pP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    void operator()(</a:t>
            </a:r>
            <a:r>
              <a:rPr lang="en-US" altLang="zh-CN" sz="2000" b="1" dirty="0" err="1">
                <a:solidFill>
                  <a:srgbClr val="AA014C"/>
                </a:solidFill>
                <a:latin typeface="Times New Roman" panose="02020603050405020304" pitchFamily="18" charset="0"/>
                <a:ea typeface="宋体" panose="02010600030101010101" pitchFamily="2" charset="-122"/>
                <a:cs typeface="Times New Roman" panose="02020603050405020304" pitchFamily="18" charset="0"/>
              </a:rPr>
              <a:t>const</a:t>
            </a:r>
            <a:r>
              <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err="1">
                <a:solidFill>
                  <a:srgbClr val="008000"/>
                </a:solidFill>
                <a:latin typeface="Times New Roman" panose="02020603050405020304" pitchFamily="18" charset="0"/>
                <a:ea typeface="宋体" panose="02010600030101010101" pitchFamily="2" charset="-122"/>
                <a:cs typeface="Times New Roman" panose="02020603050405020304" pitchFamily="18" charset="0"/>
              </a:rPr>
              <a:t>blocked_range</a:t>
            </a: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&lt;</a:t>
            </a:r>
            <a:r>
              <a:rPr lang="en-US" altLang="zh-CN" sz="2000" b="1" dirty="0" err="1">
                <a:solidFill>
                  <a:srgbClr val="AA014C"/>
                </a:solidFill>
                <a:latin typeface="Times New Roman" panose="02020603050405020304" pitchFamily="18" charset="0"/>
                <a:ea typeface="宋体" panose="02010600030101010101" pitchFamily="2" charset="-122"/>
                <a:cs typeface="Times New Roman" panose="02020603050405020304" pitchFamily="18" charset="0"/>
              </a:rPr>
              <a:t>size_t</a:t>
            </a: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&gt;&amp; r )</a:t>
            </a:r>
          </a:p>
          <a:p>
            <a:pPr marL="0" indent="0">
              <a:spcBef>
                <a:spcPct val="0"/>
              </a:spcBef>
              <a:buNone/>
            </a:pP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    {</a:t>
            </a:r>
          </a:p>
          <a:p>
            <a:pPr marL="0" indent="0">
              <a:spcBef>
                <a:spcPct val="0"/>
              </a:spcBef>
              <a:buNone/>
            </a:pPr>
            <a:r>
              <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err="1">
                <a:solidFill>
                  <a:srgbClr val="AA014C"/>
                </a:solidFill>
                <a:latin typeface="Times New Roman" panose="02020603050405020304" pitchFamily="18" charset="0"/>
                <a:ea typeface="宋体" panose="02010600030101010101" pitchFamily="2" charset="-122"/>
                <a:cs typeface="Times New Roman" panose="02020603050405020304" pitchFamily="18" charset="0"/>
              </a:rPr>
              <a:t>const</a:t>
            </a: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 float* a = </a:t>
            </a:r>
            <a:r>
              <a:rPr lang="en-US" altLang="zh-CN" sz="2000" b="1" dirty="0" err="1">
                <a:solidFill>
                  <a:srgbClr val="AA014C"/>
                </a:solidFill>
                <a:latin typeface="Times New Roman" panose="02020603050405020304" pitchFamily="18" charset="0"/>
                <a:ea typeface="宋体" panose="02010600030101010101" pitchFamily="2" charset="-122"/>
                <a:cs typeface="Times New Roman" panose="02020603050405020304" pitchFamily="18" charset="0"/>
              </a:rPr>
              <a:t>my_a</a:t>
            </a: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a:t>
            </a:r>
          </a:p>
          <a:p>
            <a:pPr marL="0" indent="0">
              <a:spcBef>
                <a:spcPct val="0"/>
              </a:spcBef>
              <a:buNone/>
            </a:pPr>
            <a:r>
              <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for( </a:t>
            </a:r>
            <a:r>
              <a:rPr lang="en-US" altLang="zh-CN" sz="2000" b="1" dirty="0" err="1">
                <a:latin typeface="Times New Roman" panose="02020603050405020304" pitchFamily="18" charset="0"/>
                <a:ea typeface="宋体" panose="02010600030101010101" pitchFamily="2" charset="-122"/>
                <a:cs typeface="Times New Roman" panose="02020603050405020304" pitchFamily="18" charset="0"/>
              </a:rPr>
              <a:t>size_t</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b="1" dirty="0" err="1">
                <a:solidFill>
                  <a:srgbClr val="AA014C"/>
                </a:solidFill>
                <a:latin typeface="Times New Roman" panose="02020603050405020304" pitchFamily="18" charset="0"/>
                <a:ea typeface="宋体" panose="02010600030101010101" pitchFamily="2" charset="-122"/>
                <a:cs typeface="Times New Roman" panose="02020603050405020304" pitchFamily="18" charset="0"/>
              </a:rPr>
              <a:t>r.</a:t>
            </a:r>
            <a:r>
              <a:rPr lang="en-US" altLang="zh-CN" sz="2000" b="1" dirty="0" err="1">
                <a:solidFill>
                  <a:srgbClr val="008000"/>
                </a:solidFill>
                <a:latin typeface="Times New Roman" panose="02020603050405020304" pitchFamily="18" charset="0"/>
                <a:ea typeface="宋体" panose="02010600030101010101" pitchFamily="2" charset="-122"/>
                <a:cs typeface="Times New Roman" panose="02020603050405020304" pitchFamily="18" charset="0"/>
              </a:rPr>
              <a:t>begin</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b="1" dirty="0" err="1">
                <a:solidFill>
                  <a:srgbClr val="AA014C"/>
                </a:solidFill>
                <a:latin typeface="Times New Roman" panose="02020603050405020304" pitchFamily="18" charset="0"/>
                <a:ea typeface="宋体" panose="02010600030101010101" pitchFamily="2" charset="-122"/>
                <a:cs typeface="Times New Roman" panose="02020603050405020304" pitchFamily="18" charset="0"/>
              </a:rPr>
              <a:t>r.</a:t>
            </a:r>
            <a:r>
              <a:rPr lang="en-US" altLang="zh-CN" sz="2000" b="1" dirty="0" err="1">
                <a:solidFill>
                  <a:srgbClr val="008000"/>
                </a:solidFill>
                <a:latin typeface="Times New Roman" panose="02020603050405020304" pitchFamily="18" charset="0"/>
                <a:ea typeface="宋体" panose="02010600030101010101" pitchFamily="2" charset="-122"/>
                <a:cs typeface="Times New Roman" panose="02020603050405020304" pitchFamily="18" charset="0"/>
              </a:rPr>
              <a:t>end</a:t>
            </a:r>
            <a:r>
              <a:rPr lang="en-US" altLang="zh-CN" sz="2000" b="1">
                <a:solidFill>
                  <a:srgbClr val="008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 ){</a:t>
            </a:r>
          </a:p>
          <a:p>
            <a:pPr marL="0" indent="0">
              <a:spcBef>
                <a:spcPct val="0"/>
              </a:spcBef>
              <a:buNone/>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           float value = a[</a:t>
            </a:r>
            <a:r>
              <a:rPr lang="en-US" altLang="zh-CN" sz="2000" b="1"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t>
            </a:r>
          </a:p>
          <a:p>
            <a:pPr marL="0" indent="0">
              <a:spcBef>
                <a:spcPct val="0"/>
              </a:spcBef>
              <a:buNone/>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           if( value&lt;</a:t>
            </a:r>
            <a:r>
              <a:rPr lang="en-US" altLang="zh-CN" sz="2000" b="1" dirty="0" err="1">
                <a:latin typeface="Times New Roman" panose="02020603050405020304" pitchFamily="18" charset="0"/>
                <a:ea typeface="宋体" panose="02010600030101010101" pitchFamily="2" charset="-122"/>
                <a:cs typeface="Times New Roman" panose="02020603050405020304" pitchFamily="18" charset="0"/>
              </a:rPr>
              <a:t>value_of_min</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 ) {</a:t>
            </a:r>
          </a:p>
          <a:p>
            <a:pPr marL="0" indent="0">
              <a:spcBef>
                <a:spcPct val="0"/>
              </a:spcBef>
              <a:buNone/>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err="1">
                <a:latin typeface="Times New Roman" panose="02020603050405020304" pitchFamily="18" charset="0"/>
                <a:ea typeface="宋体" panose="02010600030101010101" pitchFamily="2" charset="-122"/>
                <a:cs typeface="Times New Roman" panose="02020603050405020304" pitchFamily="18" charset="0"/>
              </a:rPr>
              <a:t>value_of_min</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 = value;</a:t>
            </a:r>
          </a:p>
          <a:p>
            <a:pPr marL="0" indent="0">
              <a:spcBef>
                <a:spcPct val="0"/>
              </a:spcBef>
              <a:buNone/>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err="1">
                <a:latin typeface="Times New Roman" panose="02020603050405020304" pitchFamily="18" charset="0"/>
                <a:ea typeface="宋体" panose="02010600030101010101" pitchFamily="2" charset="-122"/>
                <a:cs typeface="Times New Roman" panose="02020603050405020304" pitchFamily="18" charset="0"/>
              </a:rPr>
              <a:t>index_of_min</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b="1"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t>
            </a:r>
          </a:p>
          <a:p>
            <a:pPr marL="0" indent="0">
              <a:spcBef>
                <a:spcPct val="0"/>
              </a:spcBef>
              <a:buNone/>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           }</a:t>
            </a:r>
          </a:p>
          <a:p>
            <a:pPr marL="0" indent="0">
              <a:spcBef>
                <a:spcPct val="0"/>
              </a:spcBef>
              <a:buNone/>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        }</a:t>
            </a:r>
          </a:p>
          <a:p>
            <a:pPr marL="0" indent="0">
              <a:spcBef>
                <a:spcPct val="0"/>
              </a:spcBef>
              <a:buNone/>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    }</a:t>
            </a:r>
          </a:p>
          <a:p>
            <a:pPr marL="0" indent="0">
              <a:spcBef>
                <a:spcPct val="0"/>
              </a:spcBef>
              <a:buNone/>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a:solidFill>
                  <a:srgbClr val="AA014C"/>
                </a:solidFill>
                <a:latin typeface="Times New Roman" panose="02020603050405020304" pitchFamily="18" charset="0"/>
                <a:cs typeface="Times New Roman" panose="02020603050405020304" pitchFamily="18" charset="0"/>
              </a:rPr>
              <a:t>. . .</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0"/>
              </a:spcBef>
              <a:buNone/>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FFFF66"/>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a:solidFill>
                  <a:srgbClr val="FFFF66"/>
                </a:solidFill>
                <a:latin typeface="Courier New" panose="02070309020205020404" pitchFamily="49" charset="0"/>
                <a:ea typeface="宋体" panose="02010600030101010101" pitchFamily="2" charset="-122"/>
              </a:rPr>
              <a:t>. . . 	      </a:t>
            </a:r>
            <a:r>
              <a:rPr lang="en-US" altLang="zh-CN" sz="2000" b="1" dirty="0">
                <a:latin typeface="Courier New" panose="02070309020205020404" pitchFamily="49" charset="0"/>
                <a:ea typeface="宋体" panose="02010600030101010101" pitchFamily="2" charset="-122"/>
              </a:rPr>
              <a:t>  </a:t>
            </a:r>
          </a:p>
        </p:txBody>
      </p:sp>
      <p:sp>
        <p:nvSpPr>
          <p:cNvPr id="941060" name="Text Box 4"/>
          <p:cNvSpPr txBox="1">
            <a:spLocks noChangeArrowheads="1"/>
          </p:cNvSpPr>
          <p:nvPr/>
        </p:nvSpPr>
        <p:spPr bwMode="blackWhite">
          <a:xfrm>
            <a:off x="6781800" y="2590801"/>
            <a:ext cx="1905000" cy="366713"/>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1" hangingPunct="1">
              <a:spcBef>
                <a:spcPct val="50000"/>
              </a:spcBef>
            </a:pPr>
            <a:endParaRPr lang="zh-CN" altLang="zh-CN" b="1">
              <a:latin typeface="Arial" panose="020B0604020202020204" pitchFamily="34" charset="0"/>
            </a:endParaRPr>
          </a:p>
        </p:txBody>
      </p:sp>
      <p:sp>
        <p:nvSpPr>
          <p:cNvPr id="2" name="灯片编号占位符 1">
            <a:extLst>
              <a:ext uri="{FF2B5EF4-FFF2-40B4-BE49-F238E27FC236}">
                <a16:creationId xmlns:a16="http://schemas.microsoft.com/office/drawing/2014/main" id="{BD8CD624-749A-418E-B248-B3BCAB3BA53D}"/>
              </a:ext>
            </a:extLst>
          </p:cNvPr>
          <p:cNvSpPr>
            <a:spLocks noGrp="1"/>
          </p:cNvSpPr>
          <p:nvPr>
            <p:ph type="sldNum" sz="quarter" idx="12"/>
          </p:nvPr>
        </p:nvSpPr>
        <p:spPr/>
        <p:txBody>
          <a:bodyPr/>
          <a:lstStyle/>
          <a:p>
            <a:fld id="{838759A6-4310-42B8-8FEF-8113EE3D32AF}" type="slidenum">
              <a:rPr lang="zh-CN" altLang="en-US" smtClean="0"/>
              <a:t>58</a:t>
            </a:fld>
            <a:endParaRPr lang="zh-CN" altLang="en-US"/>
          </a:p>
        </p:txBody>
      </p:sp>
    </p:spTree>
    <p:extLst>
      <p:ext uri="{BB962C8B-B14F-4D97-AF65-F5344CB8AC3E}">
        <p14:creationId xmlns:p14="http://schemas.microsoft.com/office/powerpoint/2010/main" val="33435329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2" name="Rectangle 2"/>
          <p:cNvSpPr>
            <a:spLocks noGrp="1" noChangeArrowheads="1"/>
          </p:cNvSpPr>
          <p:nvPr>
            <p:ph type="title"/>
          </p:nvPr>
        </p:nvSpPr>
        <p:spPr>
          <a:noFill/>
          <a:ln/>
        </p:spPr>
        <p:txBody>
          <a:bodyPr/>
          <a:lstStyle/>
          <a:p>
            <a:r>
              <a:rPr lang="en-US" altLang="zh-CN">
                <a:ea typeface="宋体" panose="02010600030101010101" pitchFamily="2" charset="-122"/>
              </a:rPr>
              <a:t>Parallel Version (3 of 3)</a:t>
            </a:r>
          </a:p>
        </p:txBody>
      </p:sp>
      <p:sp>
        <p:nvSpPr>
          <p:cNvPr id="942083" name="Rectangle 3"/>
          <p:cNvSpPr>
            <a:spLocks noGrp="1" noChangeArrowheads="1"/>
          </p:cNvSpPr>
          <p:nvPr>
            <p:ph type="body" idx="4294967295"/>
          </p:nvPr>
        </p:nvSpPr>
        <p:spPr>
          <a:xfrm>
            <a:off x="1417320" y="1600201"/>
            <a:ext cx="8871269" cy="5172075"/>
          </a:xfrm>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38100" cmpd="sng">
                <a:solidFill>
                  <a:schemeClr val="bg1"/>
                </a:solidFill>
                <a:miter lim="800000"/>
                <a:headEnd/>
                <a:tailEnd/>
              </a14:hiddenLine>
            </a:ext>
          </a:extLst>
        </p:spPr>
        <p:txBody>
          <a:bodyPr>
            <a:normAutofit/>
          </a:bodyPr>
          <a:lstStyle/>
          <a:p>
            <a:pPr marL="0" indent="0">
              <a:spcBef>
                <a:spcPct val="0"/>
              </a:spcBef>
              <a:buNone/>
            </a:pP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class </a:t>
            </a:r>
            <a:r>
              <a:rPr lang="en-US" altLang="zh-CN" sz="2000" b="1" dirty="0" err="1">
                <a:solidFill>
                  <a:srgbClr val="AA014C"/>
                </a:solidFill>
                <a:latin typeface="Times New Roman" panose="02020603050405020304" pitchFamily="18" charset="0"/>
                <a:ea typeface="宋体" panose="02010600030101010101" pitchFamily="2" charset="-122"/>
                <a:cs typeface="Times New Roman" panose="02020603050405020304" pitchFamily="18" charset="0"/>
              </a:rPr>
              <a:t>MinIndexBody</a:t>
            </a: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 {</a:t>
            </a:r>
          </a:p>
          <a:p>
            <a:pPr marL="0" indent="0">
              <a:spcBef>
                <a:spcPct val="0"/>
              </a:spcBef>
              <a:buNone/>
            </a:pP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err="1">
                <a:solidFill>
                  <a:srgbClr val="AA014C"/>
                </a:solidFill>
                <a:latin typeface="Times New Roman" panose="02020603050405020304" pitchFamily="18" charset="0"/>
                <a:ea typeface="宋体" panose="02010600030101010101" pitchFamily="2" charset="-122"/>
                <a:cs typeface="Times New Roman" panose="02020603050405020304" pitchFamily="18" charset="0"/>
              </a:rPr>
              <a:t>const</a:t>
            </a: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 float *</a:t>
            </a:r>
            <a:r>
              <a:rPr lang="en-US" altLang="zh-CN" sz="2000" b="1" dirty="0" err="1">
                <a:solidFill>
                  <a:srgbClr val="AA014C"/>
                </a:solidFill>
                <a:latin typeface="Times New Roman" panose="02020603050405020304" pitchFamily="18" charset="0"/>
                <a:ea typeface="宋体" panose="02010600030101010101" pitchFamily="2" charset="-122"/>
                <a:cs typeface="Times New Roman" panose="02020603050405020304" pitchFamily="18" charset="0"/>
              </a:rPr>
              <a:t>const</a:t>
            </a: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err="1">
                <a:solidFill>
                  <a:srgbClr val="AA014C"/>
                </a:solidFill>
                <a:latin typeface="Times New Roman" panose="02020603050405020304" pitchFamily="18" charset="0"/>
                <a:ea typeface="宋体" panose="02010600030101010101" pitchFamily="2" charset="-122"/>
                <a:cs typeface="Times New Roman" panose="02020603050405020304" pitchFamily="18" charset="0"/>
              </a:rPr>
              <a:t>my_a</a:t>
            </a: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a:t>
            </a:r>
          </a:p>
          <a:p>
            <a:pPr marL="0" indent="0">
              <a:spcBef>
                <a:spcPct val="0"/>
              </a:spcBef>
              <a:buNone/>
            </a:pP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public:</a:t>
            </a:r>
          </a:p>
          <a:p>
            <a:pPr marL="0" indent="0">
              <a:spcBef>
                <a:spcPct val="0"/>
              </a:spcBef>
              <a:buNone/>
            </a:pP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    . . . 	    </a:t>
            </a:r>
          </a:p>
          <a:p>
            <a:pPr marL="0" indent="0">
              <a:spcBef>
                <a:spcPct val="0"/>
              </a:spcBef>
              <a:buNone/>
            </a:pP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err="1">
                <a:solidFill>
                  <a:srgbClr val="AA014C"/>
                </a:solidFill>
                <a:latin typeface="Times New Roman" panose="02020603050405020304" pitchFamily="18" charset="0"/>
                <a:ea typeface="宋体" panose="02010600030101010101" pitchFamily="2" charset="-122"/>
                <a:cs typeface="Times New Roman" panose="02020603050405020304" pitchFamily="18" charset="0"/>
              </a:rPr>
              <a:t>MinIndexBody</a:t>
            </a: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err="1">
                <a:solidFill>
                  <a:srgbClr val="AA014C"/>
                </a:solidFill>
                <a:latin typeface="Times New Roman" panose="02020603050405020304" pitchFamily="18" charset="0"/>
                <a:ea typeface="宋体" panose="02010600030101010101" pitchFamily="2" charset="-122"/>
                <a:cs typeface="Times New Roman" panose="02020603050405020304" pitchFamily="18" charset="0"/>
              </a:rPr>
              <a:t>MinIndexBody</a:t>
            </a: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&amp; x, </a:t>
            </a:r>
            <a:r>
              <a:rPr lang="en-US" altLang="zh-CN" sz="2000" b="1" dirty="0">
                <a:solidFill>
                  <a:srgbClr val="008000"/>
                </a:solidFill>
                <a:latin typeface="Times New Roman" panose="02020603050405020304" pitchFamily="18" charset="0"/>
                <a:ea typeface="宋体" panose="02010600030101010101" pitchFamily="2" charset="-122"/>
                <a:cs typeface="Times New Roman" panose="02020603050405020304" pitchFamily="18" charset="0"/>
              </a:rPr>
              <a:t>split</a:t>
            </a: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 ) : </a:t>
            </a:r>
          </a:p>
          <a:p>
            <a:pPr marL="0" indent="0">
              <a:spcBef>
                <a:spcPct val="0"/>
              </a:spcBef>
              <a:buNone/>
            </a:pP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err="1">
                <a:solidFill>
                  <a:srgbClr val="AA014C"/>
                </a:solidFill>
                <a:latin typeface="Times New Roman" panose="02020603050405020304" pitchFamily="18" charset="0"/>
                <a:ea typeface="宋体" panose="02010600030101010101" pitchFamily="2" charset="-122"/>
                <a:cs typeface="Times New Roman" panose="02020603050405020304" pitchFamily="18" charset="0"/>
              </a:rPr>
              <a:t>my_a</a:t>
            </a: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err="1">
                <a:solidFill>
                  <a:srgbClr val="AA014C"/>
                </a:solidFill>
                <a:latin typeface="Times New Roman" panose="02020603050405020304" pitchFamily="18" charset="0"/>
                <a:ea typeface="宋体" panose="02010600030101010101" pitchFamily="2" charset="-122"/>
                <a:cs typeface="Times New Roman" panose="02020603050405020304" pitchFamily="18" charset="0"/>
              </a:rPr>
              <a:t>x.my_a</a:t>
            </a: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err="1">
                <a:solidFill>
                  <a:srgbClr val="AA014C"/>
                </a:solidFill>
                <a:latin typeface="Times New Roman" panose="02020603050405020304" pitchFamily="18" charset="0"/>
                <a:ea typeface="宋体" panose="02010600030101010101" pitchFamily="2" charset="-122"/>
                <a:cs typeface="Times New Roman" panose="02020603050405020304" pitchFamily="18" charset="0"/>
              </a:rPr>
              <a:t>value_of_min</a:t>
            </a: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(FLT_MAX), 	</a:t>
            </a:r>
          </a:p>
          <a:p>
            <a:pPr marL="0" indent="0">
              <a:spcBef>
                <a:spcPct val="0"/>
              </a:spcBef>
              <a:buNone/>
            </a:pP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err="1">
                <a:solidFill>
                  <a:srgbClr val="AA014C"/>
                </a:solidFill>
                <a:latin typeface="Times New Roman" panose="02020603050405020304" pitchFamily="18" charset="0"/>
                <a:ea typeface="宋体" panose="02010600030101010101" pitchFamily="2" charset="-122"/>
                <a:cs typeface="Times New Roman" panose="02020603050405020304" pitchFamily="18" charset="0"/>
              </a:rPr>
              <a:t>index_of_min</a:t>
            </a: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(-1) </a:t>
            </a:r>
          </a:p>
          <a:p>
            <a:pPr marL="0" indent="0">
              <a:spcBef>
                <a:spcPct val="0"/>
              </a:spcBef>
              <a:buNone/>
            </a:pP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    {}</a:t>
            </a:r>
          </a:p>
          <a:p>
            <a:pPr marL="0" indent="0">
              <a:spcBef>
                <a:spcPct val="0"/>
              </a:spcBef>
              <a:buNone/>
            </a:pP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    void join(</a:t>
            </a:r>
            <a:r>
              <a:rPr lang="en-US" altLang="zh-CN" sz="2000" b="1" dirty="0" err="1">
                <a:solidFill>
                  <a:srgbClr val="AA014C"/>
                </a:solidFill>
                <a:latin typeface="Times New Roman" panose="02020603050405020304" pitchFamily="18" charset="0"/>
                <a:ea typeface="宋体" panose="02010600030101010101" pitchFamily="2" charset="-122"/>
                <a:cs typeface="Times New Roman" panose="02020603050405020304" pitchFamily="18" charset="0"/>
              </a:rPr>
              <a:t>const</a:t>
            </a: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err="1">
                <a:solidFill>
                  <a:srgbClr val="AA014C"/>
                </a:solidFill>
                <a:latin typeface="Times New Roman" panose="02020603050405020304" pitchFamily="18" charset="0"/>
                <a:ea typeface="宋体" panose="02010600030101010101" pitchFamily="2" charset="-122"/>
                <a:cs typeface="Times New Roman" panose="02020603050405020304" pitchFamily="18" charset="0"/>
              </a:rPr>
              <a:t>MinIndexBody</a:t>
            </a: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&amp; y ) {</a:t>
            </a:r>
          </a:p>
          <a:p>
            <a:pPr marL="0" indent="0">
              <a:spcBef>
                <a:spcPct val="0"/>
              </a:spcBef>
              <a:buNone/>
            </a:pP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        if( </a:t>
            </a:r>
            <a:r>
              <a:rPr lang="en-US" altLang="zh-CN" sz="2000" b="1" dirty="0" err="1">
                <a:solidFill>
                  <a:srgbClr val="AA014C"/>
                </a:solidFill>
                <a:latin typeface="Times New Roman" panose="02020603050405020304" pitchFamily="18" charset="0"/>
                <a:ea typeface="宋体" panose="02010600030101010101" pitchFamily="2" charset="-122"/>
                <a:cs typeface="Times New Roman" panose="02020603050405020304" pitchFamily="18" charset="0"/>
              </a:rPr>
              <a:t>y.value_of_min</a:t>
            </a: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 &lt; </a:t>
            </a:r>
            <a:r>
              <a:rPr lang="en-US" altLang="zh-CN" sz="2000" b="1" dirty="0" err="1">
                <a:solidFill>
                  <a:srgbClr val="AA014C"/>
                </a:solidFill>
                <a:latin typeface="Times New Roman" panose="02020603050405020304" pitchFamily="18" charset="0"/>
                <a:ea typeface="宋体" panose="02010600030101010101" pitchFamily="2" charset="-122"/>
                <a:cs typeface="Times New Roman" panose="02020603050405020304" pitchFamily="18" charset="0"/>
              </a:rPr>
              <a:t>value_of_min</a:t>
            </a: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 ) {</a:t>
            </a:r>
          </a:p>
          <a:p>
            <a:pPr marL="0" indent="0">
              <a:spcBef>
                <a:spcPct val="0"/>
              </a:spcBef>
              <a:buNone/>
            </a:pP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err="1">
                <a:solidFill>
                  <a:srgbClr val="AA014C"/>
                </a:solidFill>
                <a:latin typeface="Times New Roman" panose="02020603050405020304" pitchFamily="18" charset="0"/>
                <a:ea typeface="宋体" panose="02010600030101010101" pitchFamily="2" charset="-122"/>
                <a:cs typeface="Times New Roman" panose="02020603050405020304" pitchFamily="18" charset="0"/>
              </a:rPr>
              <a:t>value_of_min</a:t>
            </a: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b="1" dirty="0" err="1">
                <a:solidFill>
                  <a:srgbClr val="AA014C"/>
                </a:solidFill>
                <a:latin typeface="Times New Roman" panose="02020603050405020304" pitchFamily="18" charset="0"/>
                <a:ea typeface="宋体" panose="02010600030101010101" pitchFamily="2" charset="-122"/>
                <a:cs typeface="Times New Roman" panose="02020603050405020304" pitchFamily="18" charset="0"/>
              </a:rPr>
              <a:t>y.value_of_min</a:t>
            </a: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a:t>
            </a:r>
          </a:p>
          <a:p>
            <a:pPr marL="0" indent="0">
              <a:spcBef>
                <a:spcPct val="0"/>
              </a:spcBef>
              <a:buNone/>
            </a:pP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err="1">
                <a:solidFill>
                  <a:srgbClr val="AA014C"/>
                </a:solidFill>
                <a:latin typeface="Times New Roman" panose="02020603050405020304" pitchFamily="18" charset="0"/>
                <a:ea typeface="宋体" panose="02010600030101010101" pitchFamily="2" charset="-122"/>
                <a:cs typeface="Times New Roman" panose="02020603050405020304" pitchFamily="18" charset="0"/>
              </a:rPr>
              <a:t>index_of_min</a:t>
            </a: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b="1" dirty="0" err="1">
                <a:solidFill>
                  <a:srgbClr val="AA014C"/>
                </a:solidFill>
                <a:latin typeface="Times New Roman" panose="02020603050405020304" pitchFamily="18" charset="0"/>
                <a:ea typeface="宋体" panose="02010600030101010101" pitchFamily="2" charset="-122"/>
                <a:cs typeface="Times New Roman" panose="02020603050405020304" pitchFamily="18" charset="0"/>
              </a:rPr>
              <a:t>y.index_of_min</a:t>
            </a: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a:t>
            </a:r>
          </a:p>
          <a:p>
            <a:pPr marL="0" indent="0">
              <a:spcBef>
                <a:spcPct val="0"/>
              </a:spcBef>
              <a:buNone/>
            </a:pP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        }</a:t>
            </a:r>
          </a:p>
          <a:p>
            <a:pPr marL="0" indent="0">
              <a:spcBef>
                <a:spcPct val="0"/>
              </a:spcBef>
              <a:buNone/>
            </a:pP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    }</a:t>
            </a:r>
          </a:p>
          <a:p>
            <a:pPr marL="0" indent="0">
              <a:spcBef>
                <a:spcPct val="0"/>
              </a:spcBef>
              <a:buNone/>
            </a:pPr>
            <a:r>
              <a:rPr lang="en-US" altLang="zh-CN" sz="20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b="1" dirty="0">
                <a:solidFill>
                  <a:srgbClr val="AA014C"/>
                </a:solidFill>
                <a:latin typeface="Times New Roman" panose="02020603050405020304" pitchFamily="18" charset="0"/>
                <a:ea typeface="宋体" panose="02010600030101010101" pitchFamily="2" charset="-122"/>
                <a:cs typeface="Times New Roman" panose="02020603050405020304" pitchFamily="18" charset="0"/>
              </a:rPr>
              <a:t>. . .</a:t>
            </a:r>
          </a:p>
        </p:txBody>
      </p:sp>
      <p:sp>
        <p:nvSpPr>
          <p:cNvPr id="942084" name="Text Box 4"/>
          <p:cNvSpPr txBox="1">
            <a:spLocks noChangeArrowheads="1"/>
          </p:cNvSpPr>
          <p:nvPr/>
        </p:nvSpPr>
        <p:spPr bwMode="blackWhite">
          <a:xfrm>
            <a:off x="6781800" y="2590801"/>
            <a:ext cx="1905000" cy="366713"/>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1" hangingPunct="1">
              <a:spcBef>
                <a:spcPct val="50000"/>
              </a:spcBef>
            </a:pPr>
            <a:endParaRPr lang="zh-CN" altLang="zh-CN" b="1">
              <a:latin typeface="Arial" panose="020B0604020202020204" pitchFamily="34" charset="0"/>
            </a:endParaRPr>
          </a:p>
        </p:txBody>
      </p:sp>
      <p:sp>
        <p:nvSpPr>
          <p:cNvPr id="942085" name="Text Box 5"/>
          <p:cNvSpPr txBox="1">
            <a:spLocks noChangeArrowheads="1"/>
          </p:cNvSpPr>
          <p:nvPr/>
        </p:nvSpPr>
        <p:spPr bwMode="blackWhite">
          <a:xfrm>
            <a:off x="8789872" y="4391560"/>
            <a:ext cx="1344613" cy="366712"/>
          </a:xfrm>
          <a:prstGeom prst="rect">
            <a:avLst/>
          </a:prstGeom>
          <a:solidFill>
            <a:srgbClr val="A6CAE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p>
            <a:pPr eaLnBrk="1" hangingPunct="1">
              <a:spcBef>
                <a:spcPct val="50000"/>
              </a:spcBef>
            </a:pPr>
            <a:r>
              <a:rPr lang="en-US" altLang="zh-CN" b="1">
                <a:latin typeface="Arial" panose="020B0604020202020204" pitchFamily="34" charset="0"/>
                <a:ea typeface="宋体" panose="02010600030101010101" pitchFamily="2" charset="-122"/>
              </a:rPr>
              <a:t>join</a:t>
            </a:r>
          </a:p>
        </p:txBody>
      </p:sp>
      <p:sp>
        <p:nvSpPr>
          <p:cNvPr id="942087" name="Text Box 7"/>
          <p:cNvSpPr txBox="1">
            <a:spLocks noChangeArrowheads="1"/>
          </p:cNvSpPr>
          <p:nvPr/>
        </p:nvSpPr>
        <p:spPr bwMode="blackWhite">
          <a:xfrm>
            <a:off x="8774748" y="2957513"/>
            <a:ext cx="1344612" cy="366712"/>
          </a:xfrm>
          <a:prstGeom prst="rect">
            <a:avLst/>
          </a:prstGeom>
          <a:solidFill>
            <a:srgbClr val="A6CAE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p>
            <a:pPr eaLnBrk="1" hangingPunct="1">
              <a:spcBef>
                <a:spcPct val="50000"/>
              </a:spcBef>
            </a:pPr>
            <a:r>
              <a:rPr lang="en-US" altLang="zh-CN" b="1">
                <a:latin typeface="Arial" panose="020B0604020202020204" pitchFamily="34" charset="0"/>
                <a:ea typeface="宋体" panose="02010600030101010101" pitchFamily="2" charset="-122"/>
              </a:rPr>
              <a:t>split</a:t>
            </a:r>
          </a:p>
        </p:txBody>
      </p:sp>
      <p:sp>
        <p:nvSpPr>
          <p:cNvPr id="2" name="灯片编号占位符 1">
            <a:extLst>
              <a:ext uri="{FF2B5EF4-FFF2-40B4-BE49-F238E27FC236}">
                <a16:creationId xmlns:a16="http://schemas.microsoft.com/office/drawing/2014/main" id="{BBF0F876-EE76-494A-BB01-3B10317290EE}"/>
              </a:ext>
            </a:extLst>
          </p:cNvPr>
          <p:cNvSpPr>
            <a:spLocks noGrp="1"/>
          </p:cNvSpPr>
          <p:nvPr>
            <p:ph type="sldNum" sz="quarter" idx="12"/>
          </p:nvPr>
        </p:nvSpPr>
        <p:spPr/>
        <p:txBody>
          <a:bodyPr/>
          <a:lstStyle/>
          <a:p>
            <a:fld id="{838759A6-4310-42B8-8FEF-8113EE3D32AF}" type="slidenum">
              <a:rPr lang="zh-CN" altLang="en-US" smtClean="0"/>
              <a:t>59</a:t>
            </a:fld>
            <a:endParaRPr lang="zh-CN" altLang="en-US"/>
          </a:p>
        </p:txBody>
      </p:sp>
    </p:spTree>
    <p:extLst>
      <p:ext uri="{BB962C8B-B14F-4D97-AF65-F5344CB8AC3E}">
        <p14:creationId xmlns:p14="http://schemas.microsoft.com/office/powerpoint/2010/main" val="1576340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8B5709-8D68-4E0F-9079-32F94CB0CB6E}"/>
              </a:ext>
            </a:extLst>
          </p:cNvPr>
          <p:cNvSpPr>
            <a:spLocks noGrp="1"/>
          </p:cNvSpPr>
          <p:nvPr>
            <p:ph type="title"/>
          </p:nvPr>
        </p:nvSpPr>
        <p:spPr/>
        <p:txBody>
          <a:bodyPr/>
          <a:lstStyle/>
          <a:p>
            <a:r>
              <a:rPr lang="en-US" altLang="zh-CN" b="1" dirty="0"/>
              <a:t>Using Heavyweight Processes</a:t>
            </a:r>
          </a:p>
        </p:txBody>
      </p:sp>
      <p:sp>
        <p:nvSpPr>
          <p:cNvPr id="3" name="内容占位符 2">
            <a:extLst>
              <a:ext uri="{FF2B5EF4-FFF2-40B4-BE49-F238E27FC236}">
                <a16:creationId xmlns:a16="http://schemas.microsoft.com/office/drawing/2014/main" id="{7B99F5EF-5AC4-4AC6-8707-82F5370D1564}"/>
              </a:ext>
            </a:extLst>
          </p:cNvPr>
          <p:cNvSpPr>
            <a:spLocks noGrp="1"/>
          </p:cNvSpPr>
          <p:nvPr>
            <p:ph idx="1"/>
          </p:nvPr>
        </p:nvSpPr>
        <p:spPr>
          <a:xfrm>
            <a:off x="845127" y="1828800"/>
            <a:ext cx="6393873" cy="4351337"/>
          </a:xfrm>
        </p:spPr>
        <p:txBody>
          <a:bodyPr>
            <a:normAutofit lnSpcReduction="10000"/>
          </a:bodyPr>
          <a:lstStyle/>
          <a:p>
            <a:r>
              <a:rPr lang="zh-CN" altLang="en-US" dirty="0"/>
              <a:t>操作系统中一个基本概念是进程</a:t>
            </a:r>
            <a:r>
              <a:rPr lang="en-US" altLang="zh-CN" dirty="0"/>
              <a:t>.</a:t>
            </a:r>
          </a:p>
          <a:p>
            <a:endParaRPr lang="en-US" altLang="zh-CN" dirty="0"/>
          </a:p>
          <a:p>
            <a:r>
              <a:rPr lang="zh-CN" altLang="en-US" b="1" dirty="0">
                <a:solidFill>
                  <a:srgbClr val="FF0000"/>
                </a:solidFill>
              </a:rPr>
              <a:t>处理器时间由进程共享</a:t>
            </a:r>
            <a:r>
              <a:rPr lang="zh-CN" altLang="en-US" dirty="0"/>
              <a:t>，操作系统在进程间切换，确保每一进程得到相应的处理器时间。切换的时机可以是固定时间间隔，也可以是活跃进程被阻塞</a:t>
            </a:r>
            <a:endParaRPr lang="en-US" altLang="zh-CN" dirty="0"/>
          </a:p>
          <a:p>
            <a:endParaRPr lang="en-US" altLang="zh-CN" dirty="0"/>
          </a:p>
          <a:p>
            <a:r>
              <a:rPr lang="zh-CN" altLang="en-US" dirty="0"/>
              <a:t>进程可以用于并行程序设计。主要开销是</a:t>
            </a:r>
            <a:r>
              <a:rPr lang="en-US" altLang="zh-CN" dirty="0"/>
              <a:t>fork/join</a:t>
            </a:r>
          </a:p>
          <a:p>
            <a:endParaRPr lang="zh-CN" altLang="en-US" dirty="0"/>
          </a:p>
        </p:txBody>
      </p:sp>
      <p:sp>
        <p:nvSpPr>
          <p:cNvPr id="4" name="灯片编号占位符 3">
            <a:extLst>
              <a:ext uri="{FF2B5EF4-FFF2-40B4-BE49-F238E27FC236}">
                <a16:creationId xmlns:a16="http://schemas.microsoft.com/office/drawing/2014/main" id="{6F7D8223-3C13-43C4-BF13-0F3F4BFA1A4E}"/>
              </a:ext>
            </a:extLst>
          </p:cNvPr>
          <p:cNvSpPr>
            <a:spLocks noGrp="1"/>
          </p:cNvSpPr>
          <p:nvPr>
            <p:ph type="sldNum" sz="quarter" idx="12"/>
          </p:nvPr>
        </p:nvSpPr>
        <p:spPr/>
        <p:txBody>
          <a:bodyPr/>
          <a:lstStyle/>
          <a:p>
            <a:fld id="{838759A6-4310-42B8-8FEF-8113EE3D32AF}" type="slidenum">
              <a:rPr lang="zh-CN" altLang="en-US" smtClean="0"/>
              <a:t>6</a:t>
            </a:fld>
            <a:endParaRPr lang="zh-CN" altLang="en-US"/>
          </a:p>
        </p:txBody>
      </p:sp>
      <p:pic>
        <p:nvPicPr>
          <p:cNvPr id="5" name="Picture 5">
            <a:extLst>
              <a:ext uri="{FF2B5EF4-FFF2-40B4-BE49-F238E27FC236}">
                <a16:creationId xmlns:a16="http://schemas.microsoft.com/office/drawing/2014/main" id="{C223D742-AB6B-4358-994A-40EAA3F3F2CD}"/>
              </a:ext>
            </a:extLst>
          </p:cNvPr>
          <p:cNvPicPr>
            <a:picLocks noChangeAspect="1" noChangeArrowheads="1"/>
          </p:cNvPicPr>
          <p:nvPr/>
        </p:nvPicPr>
        <p:blipFill>
          <a:blip r:embed="rId2">
            <a:lum bright="-12000" contrast="24000"/>
            <a:extLst>
              <a:ext uri="{28A0092B-C50C-407E-A947-70E740481C1C}">
                <a14:useLocalDpi xmlns:a14="http://schemas.microsoft.com/office/drawing/2010/main" val="0"/>
              </a:ext>
            </a:extLst>
          </a:blip>
          <a:srcRect/>
          <a:stretch>
            <a:fillRect/>
          </a:stretch>
        </p:blipFill>
        <p:spPr bwMode="auto">
          <a:xfrm>
            <a:off x="7239000" y="1691322"/>
            <a:ext cx="4344988"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46750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ChangeArrowheads="1"/>
          </p:cNvSpPr>
          <p:nvPr/>
        </p:nvSpPr>
        <p:spPr bwMode="auto">
          <a:xfrm>
            <a:off x="4606926" y="3491133"/>
            <a:ext cx="449263" cy="1354137"/>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endParaRPr lang="en-US" altLang="en-US"/>
          </a:p>
        </p:txBody>
      </p:sp>
      <p:sp>
        <p:nvSpPr>
          <p:cNvPr id="50180" name="Rectangle 3"/>
          <p:cNvSpPr>
            <a:spLocks noChangeArrowheads="1"/>
          </p:cNvSpPr>
          <p:nvPr/>
        </p:nvSpPr>
        <p:spPr bwMode="auto">
          <a:xfrm>
            <a:off x="6235701" y="2206844"/>
            <a:ext cx="449263" cy="392430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endParaRPr lang="en-US" altLang="en-US"/>
          </a:p>
        </p:txBody>
      </p:sp>
      <p:sp>
        <p:nvSpPr>
          <p:cNvPr id="50181" name="Rectangle 4"/>
          <p:cNvSpPr>
            <a:spLocks noChangeArrowheads="1"/>
          </p:cNvSpPr>
          <p:nvPr/>
        </p:nvSpPr>
        <p:spPr bwMode="auto">
          <a:xfrm>
            <a:off x="8874126" y="3491133"/>
            <a:ext cx="449263" cy="1354137"/>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endParaRPr lang="en-US" altLang="en-US"/>
          </a:p>
        </p:txBody>
      </p:sp>
      <p:sp>
        <p:nvSpPr>
          <p:cNvPr id="773125" name="Text Box 5"/>
          <p:cNvSpPr txBox="1">
            <a:spLocks noChangeArrowheads="1"/>
          </p:cNvSpPr>
          <p:nvPr/>
        </p:nvSpPr>
        <p:spPr bwMode="auto">
          <a:xfrm>
            <a:off x="5307014" y="1364687"/>
            <a:ext cx="2917825" cy="58477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lgn="l">
              <a:spcBef>
                <a:spcPct val="50000"/>
              </a:spcBef>
            </a:pPr>
            <a:r>
              <a:rPr lang="zh-CN" altLang="en-US" sz="1600" dirty="0">
                <a:latin typeface="Arial" charset="0"/>
              </a:rPr>
              <a:t>并行阶段可并行或乱序处理数据项，因此可扩展</a:t>
            </a:r>
            <a:endParaRPr lang="en-US" altLang="en-US" sz="1600" dirty="0">
              <a:latin typeface="Arial" charset="0"/>
            </a:endParaRPr>
          </a:p>
        </p:txBody>
      </p:sp>
      <p:sp>
        <p:nvSpPr>
          <p:cNvPr id="773126" name="Text Box 6"/>
          <p:cNvSpPr txBox="1">
            <a:spLocks noChangeArrowheads="1"/>
          </p:cNvSpPr>
          <p:nvPr/>
        </p:nvSpPr>
        <p:spPr bwMode="auto">
          <a:xfrm>
            <a:off x="3282951" y="2797394"/>
            <a:ext cx="2695575" cy="338554"/>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lgn="l">
              <a:spcBef>
                <a:spcPct val="50000"/>
              </a:spcBef>
            </a:pPr>
            <a:r>
              <a:rPr lang="zh-CN" altLang="en-US" sz="1600" dirty="0">
                <a:latin typeface="Arial" charset="0"/>
              </a:rPr>
              <a:t>串行阶段依次处理数据项</a:t>
            </a:r>
            <a:endParaRPr lang="en-US" altLang="en-US" sz="1600" dirty="0">
              <a:latin typeface="Arial" charset="0"/>
            </a:endParaRPr>
          </a:p>
        </p:txBody>
      </p:sp>
      <p:sp>
        <p:nvSpPr>
          <p:cNvPr id="773127" name="Text Box 7"/>
          <p:cNvSpPr txBox="1">
            <a:spLocks noChangeArrowheads="1"/>
          </p:cNvSpPr>
          <p:nvPr/>
        </p:nvSpPr>
        <p:spPr bwMode="auto">
          <a:xfrm>
            <a:off x="8113714" y="3038694"/>
            <a:ext cx="2097087" cy="33655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lgn="ctr">
              <a:spcBef>
                <a:spcPct val="50000"/>
              </a:spcBef>
            </a:pPr>
            <a:r>
              <a:rPr lang="zh-CN" altLang="en-US" sz="1600" dirty="0">
                <a:latin typeface="Arial" charset="0"/>
              </a:rPr>
              <a:t>其它串行阶段</a:t>
            </a:r>
            <a:r>
              <a:rPr lang="en-US" altLang="en-US" sz="1600" dirty="0">
                <a:latin typeface="Arial" charset="0"/>
              </a:rPr>
              <a:t>.</a:t>
            </a:r>
          </a:p>
        </p:txBody>
      </p:sp>
      <p:sp>
        <p:nvSpPr>
          <p:cNvPr id="50185" name="Line 9"/>
          <p:cNvSpPr>
            <a:spLocks noChangeShapeType="1"/>
          </p:cNvSpPr>
          <p:nvPr/>
        </p:nvSpPr>
        <p:spPr bwMode="auto">
          <a:xfrm>
            <a:off x="5281613" y="4202332"/>
            <a:ext cx="747712"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3131" name="Text Box 11"/>
          <p:cNvSpPr txBox="1">
            <a:spLocks noChangeArrowheads="1"/>
          </p:cNvSpPr>
          <p:nvPr/>
        </p:nvSpPr>
        <p:spPr bwMode="auto">
          <a:xfrm>
            <a:off x="2660651" y="4372195"/>
            <a:ext cx="1871663" cy="58477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lgn="l">
              <a:spcBef>
                <a:spcPct val="50000"/>
              </a:spcBef>
            </a:pPr>
            <a:r>
              <a:rPr lang="zh-CN" altLang="en-US" sz="1600" dirty="0">
                <a:latin typeface="Arial" charset="0"/>
              </a:rPr>
              <a:t>数据项依次等待处理</a:t>
            </a:r>
            <a:endParaRPr lang="en-US" altLang="en-US" sz="1600" dirty="0">
              <a:latin typeface="Arial" charset="0"/>
            </a:endParaRPr>
          </a:p>
        </p:txBody>
      </p:sp>
      <p:sp>
        <p:nvSpPr>
          <p:cNvPr id="50187" name="Line 12"/>
          <p:cNvSpPr>
            <a:spLocks noChangeShapeType="1"/>
          </p:cNvSpPr>
          <p:nvPr/>
        </p:nvSpPr>
        <p:spPr bwMode="auto">
          <a:xfrm>
            <a:off x="6862763" y="4202332"/>
            <a:ext cx="747712"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88" name="Line 13"/>
          <p:cNvSpPr>
            <a:spLocks noChangeShapeType="1"/>
          </p:cNvSpPr>
          <p:nvPr/>
        </p:nvSpPr>
        <p:spPr bwMode="auto">
          <a:xfrm>
            <a:off x="9398001" y="4168994"/>
            <a:ext cx="747713"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3134" name="Text Box 14"/>
          <p:cNvSpPr txBox="1">
            <a:spLocks noChangeArrowheads="1"/>
          </p:cNvSpPr>
          <p:nvPr/>
        </p:nvSpPr>
        <p:spPr bwMode="auto">
          <a:xfrm>
            <a:off x="6927850" y="6273226"/>
            <a:ext cx="3143250" cy="5847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lgn="l">
              <a:spcBef>
                <a:spcPct val="50000"/>
              </a:spcBef>
            </a:pPr>
            <a:r>
              <a:rPr lang="zh-CN" altLang="en-US" sz="1600" dirty="0">
                <a:latin typeface="Arial" charset="0"/>
              </a:rPr>
              <a:t>可以通过限制通过流水线的数据项的数量来控制并行规模</a:t>
            </a:r>
            <a:endParaRPr lang="en-US" altLang="en-US" sz="1600" dirty="0">
              <a:latin typeface="Arial" charset="0"/>
            </a:endParaRPr>
          </a:p>
        </p:txBody>
      </p:sp>
      <p:sp>
        <p:nvSpPr>
          <p:cNvPr id="773137" name="Text Box 17"/>
          <p:cNvSpPr txBox="1">
            <a:spLocks noChangeArrowheads="1"/>
          </p:cNvSpPr>
          <p:nvPr/>
        </p:nvSpPr>
        <p:spPr bwMode="auto">
          <a:xfrm>
            <a:off x="7302500" y="4913532"/>
            <a:ext cx="2020888" cy="338554"/>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0">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lgn="l">
              <a:spcBef>
                <a:spcPct val="50000"/>
              </a:spcBef>
            </a:pPr>
            <a:r>
              <a:rPr lang="zh-CN" altLang="en-US" sz="1600" dirty="0">
                <a:latin typeface="Arial" charset="0"/>
              </a:rPr>
              <a:t>采用序号恢复数据项</a:t>
            </a:r>
            <a:endParaRPr lang="en-US" altLang="en-US" sz="1600" dirty="0">
              <a:latin typeface="Arial" charset="0"/>
            </a:endParaRPr>
          </a:p>
        </p:txBody>
      </p:sp>
      <p:sp>
        <p:nvSpPr>
          <p:cNvPr id="773138" name="Text Box 18"/>
          <p:cNvSpPr txBox="1">
            <a:spLocks noChangeArrowheads="1"/>
          </p:cNvSpPr>
          <p:nvPr/>
        </p:nvSpPr>
        <p:spPr bwMode="auto">
          <a:xfrm>
            <a:off x="1987551" y="3405407"/>
            <a:ext cx="2246313" cy="3385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lgn="ctr">
              <a:spcBef>
                <a:spcPct val="50000"/>
              </a:spcBef>
            </a:pPr>
            <a:r>
              <a:rPr lang="zh-CN" altLang="en-US" sz="1600" dirty="0">
                <a:latin typeface="Arial" charset="0"/>
              </a:rPr>
              <a:t>对输入数据项赋予序号</a:t>
            </a:r>
            <a:endParaRPr lang="en-US" altLang="en-US" sz="1600" dirty="0">
              <a:latin typeface="Arial" charset="0"/>
            </a:endParaRPr>
          </a:p>
        </p:txBody>
      </p:sp>
      <p:sp>
        <p:nvSpPr>
          <p:cNvPr id="50192" name="Oval 28"/>
          <p:cNvSpPr>
            <a:spLocks noChangeArrowheads="1"/>
          </p:cNvSpPr>
          <p:nvPr/>
        </p:nvSpPr>
        <p:spPr bwMode="auto">
          <a:xfrm>
            <a:off x="8350250" y="4032470"/>
            <a:ext cx="298450" cy="271463"/>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rgbClr val="CCFFCC">
                    <a:alpha val="25098"/>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endParaRPr lang="en-US" altLang="en-US"/>
          </a:p>
        </p:txBody>
      </p:sp>
      <p:sp>
        <p:nvSpPr>
          <p:cNvPr id="50193" name="Line 56"/>
          <p:cNvSpPr>
            <a:spLocks noChangeShapeType="1"/>
          </p:cNvSpPr>
          <p:nvPr/>
        </p:nvSpPr>
        <p:spPr bwMode="auto">
          <a:xfrm>
            <a:off x="2586038" y="4168994"/>
            <a:ext cx="7493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4" name="AutoShape 57"/>
          <p:cNvSpPr>
            <a:spLocks/>
          </p:cNvSpPr>
          <p:nvPr/>
        </p:nvSpPr>
        <p:spPr bwMode="auto">
          <a:xfrm rot="-5400000">
            <a:off x="7997032" y="4193601"/>
            <a:ext cx="406400" cy="896937"/>
          </a:xfrm>
          <a:prstGeom prst="leftBrace">
            <a:avLst>
              <a:gd name="adj1" fmla="val 1839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endParaRPr lang="en-US" altLang="en-US"/>
          </a:p>
        </p:txBody>
      </p:sp>
      <p:sp>
        <p:nvSpPr>
          <p:cNvPr id="773178" name="AutoShape 58"/>
          <p:cNvSpPr>
            <a:spLocks noChangeArrowheads="1"/>
          </p:cNvSpPr>
          <p:nvPr/>
        </p:nvSpPr>
        <p:spPr bwMode="auto">
          <a:xfrm>
            <a:off x="2178051" y="6031132"/>
            <a:ext cx="3808413" cy="671512"/>
          </a:xfrm>
          <a:prstGeom prst="roundRect">
            <a:avLst>
              <a:gd name="adj" fmla="val 16667"/>
            </a:avLst>
          </a:prstGeom>
          <a:solidFill>
            <a:srgbClr val="00FFFF"/>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r>
              <a:rPr lang="zh-CN" altLang="en-US" sz="1600" dirty="0">
                <a:solidFill>
                  <a:srgbClr val="000000"/>
                </a:solidFill>
              </a:rPr>
              <a:t>吞吐量受限于最慢的串行阶段</a:t>
            </a:r>
            <a:endParaRPr lang="en-US" altLang="en-US" sz="1600" dirty="0">
              <a:solidFill>
                <a:srgbClr val="000000"/>
              </a:solidFill>
            </a:endParaRPr>
          </a:p>
        </p:txBody>
      </p:sp>
      <p:sp>
        <p:nvSpPr>
          <p:cNvPr id="50196" name="Rectangle 59"/>
          <p:cNvSpPr>
            <a:spLocks noGrp="1" noChangeArrowheads="1"/>
          </p:cNvSpPr>
          <p:nvPr>
            <p:ph type="title"/>
          </p:nvPr>
        </p:nvSpPr>
        <p:spPr>
          <a:xfrm>
            <a:off x="1949450" y="441326"/>
            <a:ext cx="5888038" cy="669925"/>
          </a:xfrm>
          <a:noFill/>
        </p:spPr>
        <p:txBody>
          <a:bodyPr>
            <a:normAutofit/>
          </a:bodyPr>
          <a:lstStyle/>
          <a:p>
            <a:pPr eaLnBrk="1" hangingPunct="1"/>
            <a:r>
              <a:rPr lang="en-US" altLang="en-US" sz="4000" dirty="0"/>
              <a:t>P</a:t>
            </a:r>
            <a:r>
              <a:rPr lang="en-US" altLang="en-US" sz="4000" dirty="0">
                <a:solidFill>
                  <a:schemeClr val="folHlink"/>
                </a:solidFill>
              </a:rPr>
              <a:t>ipeline</a:t>
            </a:r>
          </a:p>
        </p:txBody>
      </p:sp>
      <p:grpSp>
        <p:nvGrpSpPr>
          <p:cNvPr id="50197" name="Group 65"/>
          <p:cNvGrpSpPr>
            <a:grpSpLocks/>
          </p:cNvGrpSpPr>
          <p:nvPr/>
        </p:nvGrpSpPr>
        <p:grpSpPr bwMode="auto">
          <a:xfrm>
            <a:off x="4657726" y="4000720"/>
            <a:ext cx="360363" cy="327025"/>
            <a:chOff x="4580" y="390"/>
            <a:chExt cx="227" cy="206"/>
          </a:xfrm>
        </p:grpSpPr>
        <p:sp>
          <p:nvSpPr>
            <p:cNvPr id="50228" name="Oval 61"/>
            <p:cNvSpPr>
              <a:spLocks noChangeArrowheads="1"/>
            </p:cNvSpPr>
            <p:nvPr/>
          </p:nvSpPr>
          <p:spPr bwMode="auto">
            <a:xfrm>
              <a:off x="4580" y="390"/>
              <a:ext cx="227" cy="206"/>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endParaRPr lang="en-US" altLang="en-US"/>
            </a:p>
          </p:txBody>
        </p:sp>
        <p:sp>
          <p:nvSpPr>
            <p:cNvPr id="50229" name="Rectangle 63"/>
            <p:cNvSpPr>
              <a:spLocks noChangeArrowheads="1"/>
            </p:cNvSpPr>
            <p:nvPr/>
          </p:nvSpPr>
          <p:spPr bwMode="auto">
            <a:xfrm>
              <a:off x="4657" y="426"/>
              <a:ext cx="72"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spcBef>
                  <a:spcPct val="50000"/>
                </a:spcBef>
              </a:pPr>
              <a:r>
                <a:rPr lang="en-US" altLang="en-US" sz="1400"/>
                <a:t>8</a:t>
              </a:r>
            </a:p>
          </p:txBody>
        </p:sp>
      </p:grpSp>
      <p:grpSp>
        <p:nvGrpSpPr>
          <p:cNvPr id="50198" name="Group 72"/>
          <p:cNvGrpSpPr>
            <a:grpSpLocks/>
          </p:cNvGrpSpPr>
          <p:nvPr/>
        </p:nvGrpSpPr>
        <p:grpSpPr bwMode="auto">
          <a:xfrm>
            <a:off x="3487738" y="3999133"/>
            <a:ext cx="360362" cy="327025"/>
            <a:chOff x="4580" y="390"/>
            <a:chExt cx="227" cy="206"/>
          </a:xfrm>
        </p:grpSpPr>
        <p:sp>
          <p:nvSpPr>
            <p:cNvPr id="50226" name="Oval 73"/>
            <p:cNvSpPr>
              <a:spLocks noChangeArrowheads="1"/>
            </p:cNvSpPr>
            <p:nvPr/>
          </p:nvSpPr>
          <p:spPr bwMode="auto">
            <a:xfrm>
              <a:off x="4580" y="390"/>
              <a:ext cx="227" cy="206"/>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endParaRPr lang="en-US" altLang="en-US"/>
            </a:p>
          </p:txBody>
        </p:sp>
        <p:sp>
          <p:nvSpPr>
            <p:cNvPr id="50227" name="Rectangle 74"/>
            <p:cNvSpPr>
              <a:spLocks noChangeArrowheads="1"/>
            </p:cNvSpPr>
            <p:nvPr/>
          </p:nvSpPr>
          <p:spPr bwMode="auto">
            <a:xfrm>
              <a:off x="4622" y="426"/>
              <a:ext cx="143"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spcBef>
                  <a:spcPct val="50000"/>
                </a:spcBef>
              </a:pPr>
              <a:r>
                <a:rPr lang="en-US" altLang="en-US" sz="1400"/>
                <a:t>10</a:t>
              </a:r>
            </a:p>
          </p:txBody>
        </p:sp>
      </p:grpSp>
      <p:grpSp>
        <p:nvGrpSpPr>
          <p:cNvPr id="50199" name="Group 75"/>
          <p:cNvGrpSpPr>
            <a:grpSpLocks/>
          </p:cNvGrpSpPr>
          <p:nvPr/>
        </p:nvGrpSpPr>
        <p:grpSpPr bwMode="auto">
          <a:xfrm>
            <a:off x="4071938" y="3999133"/>
            <a:ext cx="360362" cy="327025"/>
            <a:chOff x="4580" y="390"/>
            <a:chExt cx="227" cy="206"/>
          </a:xfrm>
        </p:grpSpPr>
        <p:sp>
          <p:nvSpPr>
            <p:cNvPr id="50224" name="Oval 76"/>
            <p:cNvSpPr>
              <a:spLocks noChangeArrowheads="1"/>
            </p:cNvSpPr>
            <p:nvPr/>
          </p:nvSpPr>
          <p:spPr bwMode="auto">
            <a:xfrm>
              <a:off x="4580" y="390"/>
              <a:ext cx="227" cy="206"/>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endParaRPr lang="en-US" altLang="en-US"/>
            </a:p>
          </p:txBody>
        </p:sp>
        <p:sp>
          <p:nvSpPr>
            <p:cNvPr id="50225" name="Rectangle 77"/>
            <p:cNvSpPr>
              <a:spLocks noChangeArrowheads="1"/>
            </p:cNvSpPr>
            <p:nvPr/>
          </p:nvSpPr>
          <p:spPr bwMode="auto">
            <a:xfrm>
              <a:off x="4657" y="426"/>
              <a:ext cx="72"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spcBef>
                  <a:spcPct val="50000"/>
                </a:spcBef>
              </a:pPr>
              <a:r>
                <a:rPr lang="en-US" altLang="en-US" sz="1400"/>
                <a:t>9</a:t>
              </a:r>
            </a:p>
          </p:txBody>
        </p:sp>
      </p:grpSp>
      <p:grpSp>
        <p:nvGrpSpPr>
          <p:cNvPr id="50200" name="Group 78"/>
          <p:cNvGrpSpPr>
            <a:grpSpLocks/>
          </p:cNvGrpSpPr>
          <p:nvPr/>
        </p:nvGrpSpPr>
        <p:grpSpPr bwMode="auto">
          <a:xfrm>
            <a:off x="7745413" y="4005483"/>
            <a:ext cx="360362" cy="327025"/>
            <a:chOff x="4580" y="390"/>
            <a:chExt cx="227" cy="206"/>
          </a:xfrm>
        </p:grpSpPr>
        <p:sp>
          <p:nvSpPr>
            <p:cNvPr id="50222" name="Oval 79"/>
            <p:cNvSpPr>
              <a:spLocks noChangeArrowheads="1"/>
            </p:cNvSpPr>
            <p:nvPr/>
          </p:nvSpPr>
          <p:spPr bwMode="auto">
            <a:xfrm>
              <a:off x="4580" y="390"/>
              <a:ext cx="227" cy="206"/>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endParaRPr lang="en-US" altLang="en-US"/>
            </a:p>
          </p:txBody>
        </p:sp>
        <p:sp>
          <p:nvSpPr>
            <p:cNvPr id="50223" name="Rectangle 80"/>
            <p:cNvSpPr>
              <a:spLocks noChangeArrowheads="1"/>
            </p:cNvSpPr>
            <p:nvPr/>
          </p:nvSpPr>
          <p:spPr bwMode="auto">
            <a:xfrm>
              <a:off x="4657" y="426"/>
              <a:ext cx="72"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spcBef>
                  <a:spcPct val="50000"/>
                </a:spcBef>
              </a:pPr>
              <a:r>
                <a:rPr lang="en-US" altLang="en-US" sz="1400"/>
                <a:t>3</a:t>
              </a:r>
            </a:p>
          </p:txBody>
        </p:sp>
      </p:grpSp>
      <p:grpSp>
        <p:nvGrpSpPr>
          <p:cNvPr id="50201" name="Group 84"/>
          <p:cNvGrpSpPr>
            <a:grpSpLocks/>
          </p:cNvGrpSpPr>
          <p:nvPr/>
        </p:nvGrpSpPr>
        <p:grpSpPr bwMode="auto">
          <a:xfrm>
            <a:off x="8928101" y="3988020"/>
            <a:ext cx="360363" cy="327025"/>
            <a:chOff x="4580" y="390"/>
            <a:chExt cx="227" cy="206"/>
          </a:xfrm>
        </p:grpSpPr>
        <p:sp>
          <p:nvSpPr>
            <p:cNvPr id="50220" name="Oval 85"/>
            <p:cNvSpPr>
              <a:spLocks noChangeArrowheads="1"/>
            </p:cNvSpPr>
            <p:nvPr/>
          </p:nvSpPr>
          <p:spPr bwMode="auto">
            <a:xfrm>
              <a:off x="4580" y="390"/>
              <a:ext cx="227" cy="206"/>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endParaRPr lang="en-US" altLang="en-US"/>
            </a:p>
          </p:txBody>
        </p:sp>
        <p:sp>
          <p:nvSpPr>
            <p:cNvPr id="50221" name="Rectangle 86"/>
            <p:cNvSpPr>
              <a:spLocks noChangeArrowheads="1"/>
            </p:cNvSpPr>
            <p:nvPr/>
          </p:nvSpPr>
          <p:spPr bwMode="auto">
            <a:xfrm>
              <a:off x="4657" y="426"/>
              <a:ext cx="72"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spcBef>
                  <a:spcPct val="50000"/>
                </a:spcBef>
              </a:pPr>
              <a:r>
                <a:rPr lang="en-US" altLang="en-US" sz="1400"/>
                <a:t>1</a:t>
              </a:r>
            </a:p>
          </p:txBody>
        </p:sp>
      </p:grpSp>
      <p:grpSp>
        <p:nvGrpSpPr>
          <p:cNvPr id="50202" name="Group 87"/>
          <p:cNvGrpSpPr>
            <a:grpSpLocks/>
          </p:cNvGrpSpPr>
          <p:nvPr/>
        </p:nvGrpSpPr>
        <p:grpSpPr bwMode="auto">
          <a:xfrm>
            <a:off x="6272213" y="2283045"/>
            <a:ext cx="360362" cy="327025"/>
            <a:chOff x="4580" y="390"/>
            <a:chExt cx="227" cy="206"/>
          </a:xfrm>
        </p:grpSpPr>
        <p:sp>
          <p:nvSpPr>
            <p:cNvPr id="50218" name="Oval 88"/>
            <p:cNvSpPr>
              <a:spLocks noChangeArrowheads="1"/>
            </p:cNvSpPr>
            <p:nvPr/>
          </p:nvSpPr>
          <p:spPr bwMode="auto">
            <a:xfrm>
              <a:off x="4580" y="390"/>
              <a:ext cx="227" cy="206"/>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endParaRPr lang="en-US" altLang="en-US"/>
            </a:p>
          </p:txBody>
        </p:sp>
        <p:sp>
          <p:nvSpPr>
            <p:cNvPr id="50219" name="Rectangle 89"/>
            <p:cNvSpPr>
              <a:spLocks noChangeArrowheads="1"/>
            </p:cNvSpPr>
            <p:nvPr/>
          </p:nvSpPr>
          <p:spPr bwMode="auto">
            <a:xfrm>
              <a:off x="4657" y="426"/>
              <a:ext cx="72"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spcBef>
                  <a:spcPct val="50000"/>
                </a:spcBef>
              </a:pPr>
              <a:r>
                <a:rPr lang="en-US" altLang="en-US" sz="1400"/>
                <a:t>3</a:t>
              </a:r>
            </a:p>
          </p:txBody>
        </p:sp>
      </p:grpSp>
      <p:grpSp>
        <p:nvGrpSpPr>
          <p:cNvPr id="50203" name="Group 90"/>
          <p:cNvGrpSpPr>
            <a:grpSpLocks/>
          </p:cNvGrpSpPr>
          <p:nvPr/>
        </p:nvGrpSpPr>
        <p:grpSpPr bwMode="auto">
          <a:xfrm>
            <a:off x="6272213" y="2952970"/>
            <a:ext cx="360362" cy="327025"/>
            <a:chOff x="4580" y="390"/>
            <a:chExt cx="227" cy="206"/>
          </a:xfrm>
        </p:grpSpPr>
        <p:sp>
          <p:nvSpPr>
            <p:cNvPr id="50216" name="Oval 91"/>
            <p:cNvSpPr>
              <a:spLocks noChangeArrowheads="1"/>
            </p:cNvSpPr>
            <p:nvPr/>
          </p:nvSpPr>
          <p:spPr bwMode="auto">
            <a:xfrm>
              <a:off x="4580" y="390"/>
              <a:ext cx="227" cy="206"/>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endParaRPr lang="en-US" altLang="en-US"/>
            </a:p>
          </p:txBody>
        </p:sp>
        <p:sp>
          <p:nvSpPr>
            <p:cNvPr id="50217" name="Rectangle 92"/>
            <p:cNvSpPr>
              <a:spLocks noChangeArrowheads="1"/>
            </p:cNvSpPr>
            <p:nvPr/>
          </p:nvSpPr>
          <p:spPr bwMode="auto">
            <a:xfrm>
              <a:off x="4657" y="426"/>
              <a:ext cx="72"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spcBef>
                  <a:spcPct val="50000"/>
                </a:spcBef>
              </a:pPr>
              <a:r>
                <a:rPr lang="en-US" altLang="en-US" sz="1400"/>
                <a:t>4</a:t>
              </a:r>
            </a:p>
          </p:txBody>
        </p:sp>
      </p:grpSp>
      <p:grpSp>
        <p:nvGrpSpPr>
          <p:cNvPr id="50204" name="Group 93"/>
          <p:cNvGrpSpPr>
            <a:grpSpLocks/>
          </p:cNvGrpSpPr>
          <p:nvPr/>
        </p:nvGrpSpPr>
        <p:grpSpPr bwMode="auto">
          <a:xfrm>
            <a:off x="6272213" y="5639020"/>
            <a:ext cx="360362" cy="327025"/>
            <a:chOff x="4580" y="390"/>
            <a:chExt cx="227" cy="206"/>
          </a:xfrm>
        </p:grpSpPr>
        <p:sp>
          <p:nvSpPr>
            <p:cNvPr id="50214" name="Oval 94"/>
            <p:cNvSpPr>
              <a:spLocks noChangeArrowheads="1"/>
            </p:cNvSpPr>
            <p:nvPr/>
          </p:nvSpPr>
          <p:spPr bwMode="auto">
            <a:xfrm>
              <a:off x="4580" y="390"/>
              <a:ext cx="227" cy="206"/>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endParaRPr lang="en-US" altLang="en-US"/>
            </a:p>
          </p:txBody>
        </p:sp>
        <p:sp>
          <p:nvSpPr>
            <p:cNvPr id="50215" name="Rectangle 95"/>
            <p:cNvSpPr>
              <a:spLocks noChangeArrowheads="1"/>
            </p:cNvSpPr>
            <p:nvPr/>
          </p:nvSpPr>
          <p:spPr bwMode="auto">
            <a:xfrm>
              <a:off x="4657" y="426"/>
              <a:ext cx="72"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spcBef>
                  <a:spcPct val="50000"/>
                </a:spcBef>
              </a:pPr>
              <a:r>
                <a:rPr lang="en-US" altLang="en-US" sz="1400"/>
                <a:t>2</a:t>
              </a:r>
            </a:p>
          </p:txBody>
        </p:sp>
      </p:grpSp>
      <p:grpSp>
        <p:nvGrpSpPr>
          <p:cNvPr id="50205" name="Group 96"/>
          <p:cNvGrpSpPr>
            <a:grpSpLocks/>
          </p:cNvGrpSpPr>
          <p:nvPr/>
        </p:nvGrpSpPr>
        <p:grpSpPr bwMode="auto">
          <a:xfrm>
            <a:off x="6272213" y="3624483"/>
            <a:ext cx="360362" cy="327025"/>
            <a:chOff x="4580" y="390"/>
            <a:chExt cx="227" cy="206"/>
          </a:xfrm>
        </p:grpSpPr>
        <p:sp>
          <p:nvSpPr>
            <p:cNvPr id="50212" name="Oval 97"/>
            <p:cNvSpPr>
              <a:spLocks noChangeArrowheads="1"/>
            </p:cNvSpPr>
            <p:nvPr/>
          </p:nvSpPr>
          <p:spPr bwMode="auto">
            <a:xfrm>
              <a:off x="4580" y="390"/>
              <a:ext cx="227" cy="206"/>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endParaRPr lang="en-US" altLang="en-US"/>
            </a:p>
          </p:txBody>
        </p:sp>
        <p:sp>
          <p:nvSpPr>
            <p:cNvPr id="50213" name="Rectangle 98"/>
            <p:cNvSpPr>
              <a:spLocks noChangeArrowheads="1"/>
            </p:cNvSpPr>
            <p:nvPr/>
          </p:nvSpPr>
          <p:spPr bwMode="auto">
            <a:xfrm>
              <a:off x="4657" y="426"/>
              <a:ext cx="72"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spcBef>
                  <a:spcPct val="50000"/>
                </a:spcBef>
              </a:pPr>
              <a:r>
                <a:rPr lang="en-US" altLang="en-US" sz="1400"/>
                <a:t>5</a:t>
              </a:r>
            </a:p>
          </p:txBody>
        </p:sp>
      </p:grpSp>
      <p:grpSp>
        <p:nvGrpSpPr>
          <p:cNvPr id="50206" name="Group 99"/>
          <p:cNvGrpSpPr>
            <a:grpSpLocks/>
          </p:cNvGrpSpPr>
          <p:nvPr/>
        </p:nvGrpSpPr>
        <p:grpSpPr bwMode="auto">
          <a:xfrm>
            <a:off x="6272213" y="4295995"/>
            <a:ext cx="360362" cy="327025"/>
            <a:chOff x="4580" y="390"/>
            <a:chExt cx="227" cy="206"/>
          </a:xfrm>
        </p:grpSpPr>
        <p:sp>
          <p:nvSpPr>
            <p:cNvPr id="50210" name="Oval 100"/>
            <p:cNvSpPr>
              <a:spLocks noChangeArrowheads="1"/>
            </p:cNvSpPr>
            <p:nvPr/>
          </p:nvSpPr>
          <p:spPr bwMode="auto">
            <a:xfrm>
              <a:off x="4580" y="390"/>
              <a:ext cx="227" cy="206"/>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endParaRPr lang="en-US" altLang="en-US"/>
            </a:p>
          </p:txBody>
        </p:sp>
        <p:sp>
          <p:nvSpPr>
            <p:cNvPr id="50211" name="Rectangle 101"/>
            <p:cNvSpPr>
              <a:spLocks noChangeArrowheads="1"/>
            </p:cNvSpPr>
            <p:nvPr/>
          </p:nvSpPr>
          <p:spPr bwMode="auto">
            <a:xfrm>
              <a:off x="4657" y="426"/>
              <a:ext cx="72"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spcBef>
                  <a:spcPct val="50000"/>
                </a:spcBef>
              </a:pPr>
              <a:r>
                <a:rPr lang="en-US" altLang="en-US" sz="1400"/>
                <a:t>6</a:t>
              </a:r>
            </a:p>
          </p:txBody>
        </p:sp>
      </p:grpSp>
      <p:grpSp>
        <p:nvGrpSpPr>
          <p:cNvPr id="50207" name="Group 102"/>
          <p:cNvGrpSpPr>
            <a:grpSpLocks/>
          </p:cNvGrpSpPr>
          <p:nvPr/>
        </p:nvGrpSpPr>
        <p:grpSpPr bwMode="auto">
          <a:xfrm>
            <a:off x="6272213" y="4967508"/>
            <a:ext cx="360362" cy="327025"/>
            <a:chOff x="4580" y="390"/>
            <a:chExt cx="227" cy="206"/>
          </a:xfrm>
        </p:grpSpPr>
        <p:sp>
          <p:nvSpPr>
            <p:cNvPr id="50208" name="Oval 103"/>
            <p:cNvSpPr>
              <a:spLocks noChangeArrowheads="1"/>
            </p:cNvSpPr>
            <p:nvPr/>
          </p:nvSpPr>
          <p:spPr bwMode="auto">
            <a:xfrm>
              <a:off x="4580" y="390"/>
              <a:ext cx="227" cy="206"/>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endParaRPr lang="en-US" altLang="en-US"/>
            </a:p>
          </p:txBody>
        </p:sp>
        <p:sp>
          <p:nvSpPr>
            <p:cNvPr id="50209" name="Rectangle 104"/>
            <p:cNvSpPr>
              <a:spLocks noChangeArrowheads="1"/>
            </p:cNvSpPr>
            <p:nvPr/>
          </p:nvSpPr>
          <p:spPr bwMode="auto">
            <a:xfrm>
              <a:off x="4657" y="426"/>
              <a:ext cx="72"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spcBef>
                  <a:spcPct val="50000"/>
                </a:spcBef>
              </a:pPr>
              <a:r>
                <a:rPr lang="en-US" altLang="en-US" sz="1400"/>
                <a:t>7</a:t>
              </a:r>
            </a:p>
          </p:txBody>
        </p:sp>
      </p:grpSp>
      <p:sp>
        <p:nvSpPr>
          <p:cNvPr id="4" name="矩形 3"/>
          <p:cNvSpPr/>
          <p:nvPr/>
        </p:nvSpPr>
        <p:spPr>
          <a:xfrm>
            <a:off x="1796851" y="1177428"/>
            <a:ext cx="3276204" cy="646331"/>
          </a:xfrm>
          <a:prstGeom prst="rect">
            <a:avLst/>
          </a:prstGeom>
        </p:spPr>
        <p:txBody>
          <a:bodyPr wrap="square">
            <a:spAutoFit/>
          </a:bodyPr>
          <a:lstStyle/>
          <a:p>
            <a:r>
              <a:rPr lang="zh-CN" altLang="en-US" dirty="0"/>
              <a:t>数据流过一系列</a:t>
            </a:r>
            <a:r>
              <a:rPr lang="en-US" altLang="zh-CN" dirty="0"/>
              <a:t>pipeline</a:t>
            </a:r>
            <a:r>
              <a:rPr lang="zh-CN" altLang="en-US" dirty="0"/>
              <a:t>阶段，每一阶段以某种方式处理数据</a:t>
            </a:r>
            <a:endParaRPr lang="en-US" altLang="zh-CN" dirty="0"/>
          </a:p>
        </p:txBody>
      </p:sp>
      <p:sp>
        <p:nvSpPr>
          <p:cNvPr id="2" name="灯片编号占位符 1">
            <a:extLst>
              <a:ext uri="{FF2B5EF4-FFF2-40B4-BE49-F238E27FC236}">
                <a16:creationId xmlns:a16="http://schemas.microsoft.com/office/drawing/2014/main" id="{B6F3F0EF-5E23-4994-B07B-3323F3FC9CE2}"/>
              </a:ext>
            </a:extLst>
          </p:cNvPr>
          <p:cNvSpPr>
            <a:spLocks noGrp="1"/>
          </p:cNvSpPr>
          <p:nvPr>
            <p:ph type="sldNum" sz="quarter" idx="12"/>
          </p:nvPr>
        </p:nvSpPr>
        <p:spPr/>
        <p:txBody>
          <a:bodyPr/>
          <a:lstStyle/>
          <a:p>
            <a:fld id="{838759A6-4310-42B8-8FEF-8113EE3D32AF}" type="slidenum">
              <a:rPr lang="zh-CN" altLang="en-US" smtClean="0"/>
              <a:t>60</a:t>
            </a:fld>
            <a:endParaRPr lang="zh-CN" altLang="en-US"/>
          </a:p>
        </p:txBody>
      </p:sp>
    </p:spTree>
    <p:extLst>
      <p:ext uri="{BB962C8B-B14F-4D97-AF65-F5344CB8AC3E}">
        <p14:creationId xmlns:p14="http://schemas.microsoft.com/office/powerpoint/2010/main" val="37643802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31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313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7312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312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7312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7313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7313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73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3125" grpId="0" animBg="1"/>
      <p:bldP spid="773126" grpId="0" animBg="1"/>
      <p:bldP spid="773127" grpId="0" animBg="1"/>
      <p:bldP spid="773131" grpId="0" animBg="1"/>
      <p:bldP spid="773134" grpId="0"/>
      <p:bldP spid="773137" grpId="0" animBg="1"/>
      <p:bldP spid="773138" grpId="0"/>
      <p:bldP spid="77317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Pipeline</a:t>
            </a:r>
            <a:endParaRPr lang="zh-CN" altLang="en-US" dirty="0"/>
          </a:p>
        </p:txBody>
      </p:sp>
      <p:sp>
        <p:nvSpPr>
          <p:cNvPr id="3" name="内容占位符 2"/>
          <p:cNvSpPr>
            <a:spLocks noGrp="1"/>
          </p:cNvSpPr>
          <p:nvPr>
            <p:ph sz="quarter" idx="1"/>
          </p:nvPr>
        </p:nvSpPr>
        <p:spPr/>
        <p:txBody>
          <a:bodyPr>
            <a:normAutofit fontScale="77500" lnSpcReduction="20000"/>
          </a:bodyPr>
          <a:lstStyle/>
          <a:p>
            <a:r>
              <a:rPr lang="en-US" altLang="zh-CN" dirty="0">
                <a:latin typeface="Times New Roman" panose="02020603050405020304" pitchFamily="18" charset="0"/>
                <a:cs typeface="Times New Roman" panose="02020603050405020304" pitchFamily="18" charset="0"/>
              </a:rPr>
              <a:t>class </a:t>
            </a:r>
            <a:r>
              <a:rPr lang="en-US" altLang="zh-CN" dirty="0">
                <a:solidFill>
                  <a:srgbClr val="FF0000"/>
                </a:solidFill>
                <a:latin typeface="Times New Roman" panose="02020603050405020304" pitchFamily="18" charset="0"/>
                <a:cs typeface="Times New Roman" panose="02020603050405020304" pitchFamily="18" charset="0"/>
              </a:rPr>
              <a:t>pipeline</a:t>
            </a:r>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public:</a:t>
            </a:r>
            <a:endParaRPr lang="zh-CN"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pipeline();</a:t>
            </a:r>
            <a:endParaRPr lang="zh-CN"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~pipeline();</a:t>
            </a:r>
            <a:endParaRPr lang="zh-CN"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void </a:t>
            </a:r>
            <a:r>
              <a:rPr lang="en-US" altLang="zh-CN" dirty="0" err="1">
                <a:latin typeface="Times New Roman" panose="02020603050405020304" pitchFamily="18" charset="0"/>
                <a:cs typeface="Times New Roman" panose="02020603050405020304" pitchFamily="18" charset="0"/>
              </a:rPr>
              <a:t>add_filter</a:t>
            </a:r>
            <a:r>
              <a:rPr lang="en-US" altLang="zh-CN" dirty="0">
                <a:latin typeface="Times New Roman" panose="02020603050405020304" pitchFamily="18" charset="0"/>
                <a:cs typeface="Times New Roman" panose="02020603050405020304" pitchFamily="18" charset="0"/>
              </a:rPr>
              <a:t>( filter&amp; f );</a:t>
            </a:r>
            <a:endParaRPr lang="zh-CN"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void run( </a:t>
            </a:r>
            <a:r>
              <a:rPr lang="en-US" altLang="zh-CN" dirty="0" err="1">
                <a:latin typeface="Times New Roman" panose="02020603050405020304" pitchFamily="18" charset="0"/>
                <a:cs typeface="Times New Roman" panose="02020603050405020304" pitchFamily="18" charset="0"/>
              </a:rPr>
              <a:t>size_t</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max_number_of_live_tokens</a:t>
            </a:r>
            <a:r>
              <a:rPr lang="en-US" altLang="zh-CN" dirty="0">
                <a:latin typeface="Times New Roman" panose="02020603050405020304" pitchFamily="18" charset="0"/>
                <a:cs typeface="Times New Roman" panose="02020603050405020304" pitchFamily="18" charset="0"/>
              </a:rPr>
              <a:t> [, </a:t>
            </a:r>
            <a:r>
              <a:rPr lang="en-US" altLang="zh-CN" dirty="0" err="1">
                <a:latin typeface="Times New Roman" panose="02020603050405020304" pitchFamily="18" charset="0"/>
                <a:cs typeface="Times New Roman" panose="02020603050405020304" pitchFamily="18" charset="0"/>
              </a:rPr>
              <a:t>task_group_context</a:t>
            </a:r>
            <a:r>
              <a:rPr lang="en-US" altLang="zh-CN" dirty="0">
                <a:latin typeface="Times New Roman" panose="02020603050405020304" pitchFamily="18" charset="0"/>
                <a:cs typeface="Times New Roman" panose="02020603050405020304" pitchFamily="18" charset="0"/>
              </a:rPr>
              <a:t>&amp; group] );</a:t>
            </a:r>
            <a:endParaRPr lang="zh-CN"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void clear();</a:t>
            </a:r>
            <a:endParaRPr lang="zh-CN"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void </a:t>
            </a:r>
            <a:r>
              <a:rPr lang="en-US" altLang="zh-CN" dirty="0" err="1">
                <a:solidFill>
                  <a:srgbClr val="FF0000"/>
                </a:solidFill>
                <a:latin typeface="Times New Roman" panose="02020603050405020304" pitchFamily="18" charset="0"/>
                <a:cs typeface="Times New Roman" panose="02020603050405020304" pitchFamily="18" charset="0"/>
              </a:rPr>
              <a:t>parallel_pipeline</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size_t</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max_number_of_live_tokens</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const</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filter_t</a:t>
            </a:r>
            <a:r>
              <a:rPr lang="en-US" altLang="zh-CN" dirty="0">
                <a:latin typeface="Times New Roman" panose="02020603050405020304" pitchFamily="18" charset="0"/>
                <a:cs typeface="Times New Roman" panose="02020603050405020304" pitchFamily="18" charset="0"/>
              </a:rPr>
              <a:t>&lt;</a:t>
            </a:r>
            <a:r>
              <a:rPr lang="en-US" altLang="zh-CN" dirty="0" err="1">
                <a:latin typeface="Times New Roman" panose="02020603050405020304" pitchFamily="18" charset="0"/>
                <a:cs typeface="Times New Roman" panose="02020603050405020304" pitchFamily="18" charset="0"/>
              </a:rPr>
              <a:t>void,void</a:t>
            </a:r>
            <a:r>
              <a:rPr lang="en-US" altLang="zh-CN" dirty="0">
                <a:latin typeface="Times New Roman" panose="02020603050405020304" pitchFamily="18" charset="0"/>
                <a:cs typeface="Times New Roman" panose="02020603050405020304" pitchFamily="18" charset="0"/>
              </a:rPr>
              <a:t>&gt;&amp; </a:t>
            </a:r>
            <a:r>
              <a:rPr lang="en-US" altLang="zh-CN" dirty="0" err="1">
                <a:latin typeface="Times New Roman" panose="02020603050405020304" pitchFamily="18" charset="0"/>
                <a:cs typeface="Times New Roman" panose="02020603050405020304" pitchFamily="18" charset="0"/>
              </a:rPr>
              <a:t>filter_chain</a:t>
            </a:r>
            <a:r>
              <a:rPr lang="en-US" altLang="zh-CN" dirty="0">
                <a:latin typeface="Times New Roman" panose="02020603050405020304" pitchFamily="18" charset="0"/>
                <a:cs typeface="Times New Roman" panose="02020603050405020304" pitchFamily="18" charset="0"/>
              </a:rPr>
              <a:t> [, </a:t>
            </a:r>
            <a:r>
              <a:rPr lang="en-US" altLang="zh-CN" dirty="0" err="1">
                <a:latin typeface="Times New Roman" panose="02020603050405020304" pitchFamily="18" charset="0"/>
                <a:cs typeface="Times New Roman" panose="02020603050405020304" pitchFamily="18" charset="0"/>
              </a:rPr>
              <a:t>task_group_context</a:t>
            </a:r>
            <a:r>
              <a:rPr lang="en-US" altLang="zh-CN" dirty="0">
                <a:latin typeface="Times New Roman" panose="02020603050405020304" pitchFamily="18" charset="0"/>
                <a:cs typeface="Times New Roman" panose="02020603050405020304" pitchFamily="18" charset="0"/>
              </a:rPr>
              <a:t>&amp; group] ); </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A4833EF7-64E7-4AAE-B3BB-2F18A77C3E5D}"/>
              </a:ext>
            </a:extLst>
          </p:cNvPr>
          <p:cNvSpPr>
            <a:spLocks noGrp="1"/>
          </p:cNvSpPr>
          <p:nvPr>
            <p:ph type="sldNum" sz="quarter" idx="12"/>
          </p:nvPr>
        </p:nvSpPr>
        <p:spPr/>
        <p:txBody>
          <a:bodyPr/>
          <a:lstStyle/>
          <a:p>
            <a:fld id="{838759A6-4310-42B8-8FEF-8113EE3D32AF}" type="slidenum">
              <a:rPr lang="zh-CN" altLang="en-US" smtClean="0"/>
              <a:t>61</a:t>
            </a:fld>
            <a:endParaRPr lang="zh-CN" altLang="en-US"/>
          </a:p>
        </p:txBody>
      </p:sp>
    </p:spTree>
    <p:extLst>
      <p:ext uri="{BB962C8B-B14F-4D97-AF65-F5344CB8AC3E}">
        <p14:creationId xmlns:p14="http://schemas.microsoft.com/office/powerpoint/2010/main" val="5716688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Pipeline</a:t>
            </a:r>
            <a:r>
              <a:rPr lang="zh-CN" altLang="en-US" sz="4000" dirty="0"/>
              <a:t>例子</a:t>
            </a:r>
            <a:endParaRPr lang="en-US" sz="4000" dirty="0"/>
          </a:p>
        </p:txBody>
      </p:sp>
      <p:sp>
        <p:nvSpPr>
          <p:cNvPr id="3" name="内容占位符 2"/>
          <p:cNvSpPr>
            <a:spLocks noGrp="1"/>
          </p:cNvSpPr>
          <p:nvPr>
            <p:ph sz="quarter" idx="1"/>
          </p:nvPr>
        </p:nvSpPr>
        <p:spPr>
          <a:xfrm>
            <a:off x="1112520" y="1600200"/>
            <a:ext cx="9966960" cy="990600"/>
          </a:xfrm>
        </p:spPr>
        <p:txBody>
          <a:bodyPr>
            <a:normAutofit/>
          </a:bodyPr>
          <a:lstStyle/>
          <a:p>
            <a:r>
              <a:rPr lang="zh-CN" altLang="en-US" dirty="0"/>
              <a:t>读取一文本文件</a:t>
            </a:r>
            <a:r>
              <a:rPr lang="en-US" dirty="0"/>
              <a:t>(</a:t>
            </a:r>
            <a:r>
              <a:rPr lang="en-US" altLang="zh-CN" dirty="0"/>
              <a:t>sequential</a:t>
            </a:r>
            <a:r>
              <a:rPr lang="en-US" dirty="0"/>
              <a:t>), </a:t>
            </a:r>
            <a:r>
              <a:rPr lang="zh-CN" altLang="en-US" dirty="0"/>
              <a:t>将每一单词的首字母改成大写</a:t>
            </a:r>
            <a:r>
              <a:rPr lang="en-US" dirty="0"/>
              <a:t> (parallel), </a:t>
            </a:r>
            <a:r>
              <a:rPr lang="zh-CN" altLang="en-US" dirty="0"/>
              <a:t>将修改后的文本写入到新文件</a:t>
            </a:r>
            <a:r>
              <a:rPr lang="en-US" dirty="0"/>
              <a:t> (sequential). </a:t>
            </a:r>
          </a:p>
          <a:p>
            <a:endParaRPr lang="en-US" dirty="0"/>
          </a:p>
        </p:txBody>
      </p:sp>
      <p:sp>
        <p:nvSpPr>
          <p:cNvPr id="6" name="Rectangle 4"/>
          <p:cNvSpPr>
            <a:spLocks noChangeArrowheads="1"/>
          </p:cNvSpPr>
          <p:nvPr/>
        </p:nvSpPr>
        <p:spPr bwMode="auto">
          <a:xfrm>
            <a:off x="1280160" y="2438400"/>
            <a:ext cx="9799320" cy="3785652"/>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dirty="0" err="1">
                <a:latin typeface="Arial" pitchFamily="34" charset="0"/>
              </a:rPr>
              <a:t>tbb</a:t>
            </a:r>
            <a:r>
              <a:rPr lang="en-US" sz="2000" dirty="0">
                <a:latin typeface="Arial" pitchFamily="34" charset="0"/>
              </a:rPr>
              <a:t>::pipeline </a:t>
            </a:r>
            <a:r>
              <a:rPr lang="en-US" sz="2000" dirty="0" err="1">
                <a:latin typeface="Arial" pitchFamily="34" charset="0"/>
              </a:rPr>
              <a:t>pipeline</a:t>
            </a:r>
            <a:r>
              <a:rPr lang="en-US" sz="2000" dirty="0">
                <a:latin typeface="Arial" pitchFamily="34" charset="0"/>
              </a:rPr>
              <a:t>; </a:t>
            </a:r>
            <a:r>
              <a:rPr lang="en-US" altLang="zh-CN" sz="2000" dirty="0">
                <a:latin typeface="Arial" pitchFamily="34" charset="0"/>
              </a:rPr>
              <a:t>// Create the pipeline </a:t>
            </a:r>
            <a:endParaRPr lang="en-US" sz="2000" dirty="0">
              <a:latin typeface="Arial" pitchFamily="34" charset="0"/>
            </a:endParaRPr>
          </a:p>
          <a:p>
            <a:r>
              <a:rPr lang="en-US" sz="2000" dirty="0" err="1">
                <a:latin typeface="Arial" pitchFamily="34" charset="0"/>
              </a:rPr>
              <a:t>MyInputFilter</a:t>
            </a:r>
            <a:r>
              <a:rPr lang="en-US" sz="2000" dirty="0">
                <a:latin typeface="Arial" pitchFamily="34" charset="0"/>
              </a:rPr>
              <a:t> </a:t>
            </a:r>
            <a:r>
              <a:rPr lang="en-US" sz="2000" dirty="0" err="1">
                <a:latin typeface="Arial" pitchFamily="34" charset="0"/>
              </a:rPr>
              <a:t>input_filter</a:t>
            </a:r>
            <a:r>
              <a:rPr lang="en-US" sz="2000" dirty="0">
                <a:latin typeface="Arial" pitchFamily="34" charset="0"/>
              </a:rPr>
              <a:t>( </a:t>
            </a:r>
            <a:r>
              <a:rPr lang="en-US" sz="2000" dirty="0" err="1">
                <a:latin typeface="Arial" pitchFamily="34" charset="0"/>
              </a:rPr>
              <a:t>input_file</a:t>
            </a:r>
            <a:r>
              <a:rPr lang="en-US" sz="2000" dirty="0">
                <a:latin typeface="Arial" pitchFamily="34" charset="0"/>
              </a:rPr>
              <a:t> ); </a:t>
            </a:r>
            <a:r>
              <a:rPr lang="en-US" altLang="zh-CN" sz="2000" dirty="0">
                <a:latin typeface="Arial" pitchFamily="34" charset="0"/>
              </a:rPr>
              <a:t>// Create file-reading writing stage</a:t>
            </a:r>
            <a:endParaRPr lang="en-US" sz="2000" dirty="0">
              <a:latin typeface="Arial" pitchFamily="34" charset="0"/>
            </a:endParaRPr>
          </a:p>
          <a:p>
            <a:r>
              <a:rPr lang="en-US" sz="2000" dirty="0" err="1">
                <a:latin typeface="Arial" pitchFamily="34" charset="0"/>
              </a:rPr>
              <a:t>pipeline.add_filter</a:t>
            </a:r>
            <a:r>
              <a:rPr lang="en-US" sz="2000" dirty="0">
                <a:latin typeface="Arial" pitchFamily="34" charset="0"/>
              </a:rPr>
              <a:t>( </a:t>
            </a:r>
            <a:r>
              <a:rPr lang="en-US" sz="2000" dirty="0" err="1">
                <a:latin typeface="Arial" pitchFamily="34" charset="0"/>
              </a:rPr>
              <a:t>input_filter</a:t>
            </a:r>
            <a:r>
              <a:rPr lang="en-US" sz="2000" dirty="0">
                <a:latin typeface="Arial" pitchFamily="34" charset="0"/>
              </a:rPr>
              <a:t> ); //</a:t>
            </a:r>
            <a:r>
              <a:rPr lang="en-US" altLang="zh-CN" sz="2000" dirty="0">
                <a:latin typeface="Arial" pitchFamily="34" charset="0"/>
              </a:rPr>
              <a:t>add it to the pipeline </a:t>
            </a:r>
            <a:endParaRPr lang="en-US" sz="2000" dirty="0">
              <a:latin typeface="Arial" pitchFamily="34" charset="0"/>
            </a:endParaRPr>
          </a:p>
          <a:p>
            <a:endParaRPr lang="en-US" sz="2000" dirty="0">
              <a:latin typeface="Arial" pitchFamily="34" charset="0"/>
            </a:endParaRPr>
          </a:p>
          <a:p>
            <a:r>
              <a:rPr lang="en-US" sz="2000" dirty="0" err="1">
                <a:latin typeface="Arial" pitchFamily="34" charset="0"/>
              </a:rPr>
              <a:t>MyTransformFilter</a:t>
            </a:r>
            <a:r>
              <a:rPr lang="en-US" sz="2000" dirty="0">
                <a:latin typeface="Arial" pitchFamily="34" charset="0"/>
              </a:rPr>
              <a:t> </a:t>
            </a:r>
            <a:r>
              <a:rPr lang="en-US" sz="2000" dirty="0" err="1">
                <a:latin typeface="Arial" pitchFamily="34" charset="0"/>
              </a:rPr>
              <a:t>transform_filter</a:t>
            </a:r>
            <a:r>
              <a:rPr lang="en-US" sz="2000" dirty="0">
                <a:latin typeface="Arial" pitchFamily="34" charset="0"/>
              </a:rPr>
              <a:t>; </a:t>
            </a:r>
            <a:r>
              <a:rPr lang="en-US" altLang="zh-CN" sz="2000" dirty="0">
                <a:latin typeface="Arial" pitchFamily="34" charset="0"/>
              </a:rPr>
              <a:t>// Create capitalization stage</a:t>
            </a:r>
            <a:endParaRPr lang="en-US" sz="2000" dirty="0">
              <a:latin typeface="Arial" pitchFamily="34" charset="0"/>
            </a:endParaRPr>
          </a:p>
          <a:p>
            <a:r>
              <a:rPr lang="en-US" sz="2000" dirty="0" err="1">
                <a:latin typeface="Arial" pitchFamily="34" charset="0"/>
              </a:rPr>
              <a:t>pipeline.add_filter</a:t>
            </a:r>
            <a:r>
              <a:rPr lang="en-US" sz="2000" dirty="0">
                <a:latin typeface="Arial" pitchFamily="34" charset="0"/>
              </a:rPr>
              <a:t>( </a:t>
            </a:r>
            <a:r>
              <a:rPr lang="en-US" sz="2000" dirty="0" err="1">
                <a:latin typeface="Arial" pitchFamily="34" charset="0"/>
              </a:rPr>
              <a:t>transform_filter</a:t>
            </a:r>
            <a:r>
              <a:rPr lang="en-US" sz="2000" dirty="0">
                <a:latin typeface="Arial" pitchFamily="34" charset="0"/>
              </a:rPr>
              <a:t> );//</a:t>
            </a:r>
            <a:r>
              <a:rPr lang="en-US" altLang="zh-CN" sz="2000" dirty="0">
                <a:latin typeface="Arial" pitchFamily="34" charset="0"/>
              </a:rPr>
              <a:t> add it to the pipeline </a:t>
            </a:r>
            <a:endParaRPr lang="en-US" sz="2000" dirty="0">
              <a:latin typeface="Arial" pitchFamily="34" charset="0"/>
            </a:endParaRPr>
          </a:p>
          <a:p>
            <a:r>
              <a:rPr lang="en-US" sz="2000" dirty="0">
                <a:latin typeface="Arial" pitchFamily="34" charset="0"/>
              </a:rPr>
              <a:t> </a:t>
            </a:r>
          </a:p>
          <a:p>
            <a:r>
              <a:rPr lang="en-US" sz="2000" dirty="0" err="1">
                <a:latin typeface="Arial" pitchFamily="34" charset="0"/>
              </a:rPr>
              <a:t>MyOutputFilter</a:t>
            </a:r>
            <a:r>
              <a:rPr lang="en-US" sz="2000" dirty="0">
                <a:latin typeface="Arial" pitchFamily="34" charset="0"/>
              </a:rPr>
              <a:t> </a:t>
            </a:r>
            <a:r>
              <a:rPr lang="en-US" sz="2000" dirty="0" err="1">
                <a:latin typeface="Arial" pitchFamily="34" charset="0"/>
              </a:rPr>
              <a:t>output_filter</a:t>
            </a:r>
            <a:r>
              <a:rPr lang="en-US" sz="2000" dirty="0">
                <a:latin typeface="Arial" pitchFamily="34" charset="0"/>
              </a:rPr>
              <a:t>( </a:t>
            </a:r>
            <a:r>
              <a:rPr lang="en-US" sz="2000" dirty="0" err="1">
                <a:latin typeface="Arial" pitchFamily="34" charset="0"/>
              </a:rPr>
              <a:t>output_file</a:t>
            </a:r>
            <a:r>
              <a:rPr lang="en-US" sz="2000" dirty="0">
                <a:latin typeface="Arial" pitchFamily="34" charset="0"/>
              </a:rPr>
              <a:t> ); </a:t>
            </a:r>
            <a:r>
              <a:rPr lang="en-US" altLang="zh-CN" sz="2000" dirty="0">
                <a:latin typeface="Arial" pitchFamily="34" charset="0"/>
              </a:rPr>
              <a:t>// Create file-writing stage</a:t>
            </a:r>
            <a:endParaRPr lang="en-US" sz="2000" dirty="0">
              <a:latin typeface="Arial" pitchFamily="34" charset="0"/>
            </a:endParaRPr>
          </a:p>
          <a:p>
            <a:r>
              <a:rPr lang="en-US" sz="2000" dirty="0" err="1">
                <a:latin typeface="Arial" pitchFamily="34" charset="0"/>
              </a:rPr>
              <a:t>pipeline.add_filter</a:t>
            </a:r>
            <a:r>
              <a:rPr lang="en-US" sz="2000" dirty="0">
                <a:latin typeface="Arial" pitchFamily="34" charset="0"/>
              </a:rPr>
              <a:t>( </a:t>
            </a:r>
            <a:r>
              <a:rPr lang="en-US" sz="2000" dirty="0" err="1">
                <a:latin typeface="Arial" pitchFamily="34" charset="0"/>
              </a:rPr>
              <a:t>output_filter</a:t>
            </a:r>
            <a:r>
              <a:rPr lang="en-US" sz="2000" dirty="0">
                <a:latin typeface="Arial" pitchFamily="34" charset="0"/>
              </a:rPr>
              <a:t> ); </a:t>
            </a:r>
            <a:r>
              <a:rPr lang="en-US" altLang="zh-CN" sz="2000" dirty="0">
                <a:latin typeface="Arial" pitchFamily="34" charset="0"/>
              </a:rPr>
              <a:t>// add it to the pipeline</a:t>
            </a:r>
            <a:endParaRPr lang="en-US" sz="2000" dirty="0">
              <a:latin typeface="Arial" pitchFamily="34" charset="0"/>
            </a:endParaRPr>
          </a:p>
          <a:p>
            <a:endParaRPr lang="en-US" sz="2000" dirty="0">
              <a:latin typeface="Arial" pitchFamily="34" charset="0"/>
            </a:endParaRPr>
          </a:p>
          <a:p>
            <a:r>
              <a:rPr lang="en-US" sz="2000" dirty="0" err="1">
                <a:latin typeface="Arial" pitchFamily="34" charset="0"/>
              </a:rPr>
              <a:t>pipeline.run</a:t>
            </a:r>
            <a:r>
              <a:rPr lang="en-US" sz="2000" dirty="0">
                <a:latin typeface="Arial" pitchFamily="34" charset="0"/>
              </a:rPr>
              <a:t>( </a:t>
            </a:r>
            <a:r>
              <a:rPr lang="en-US" sz="2000" dirty="0" err="1">
                <a:latin typeface="Arial" pitchFamily="34" charset="0"/>
              </a:rPr>
              <a:t>MyInputFilter</a:t>
            </a:r>
            <a:r>
              <a:rPr lang="en-US" sz="2000" dirty="0">
                <a:latin typeface="Arial" pitchFamily="34" charset="0"/>
              </a:rPr>
              <a:t>::</a:t>
            </a:r>
            <a:r>
              <a:rPr lang="en-US" sz="2000" dirty="0" err="1">
                <a:latin typeface="Arial" pitchFamily="34" charset="0"/>
              </a:rPr>
              <a:t>n_buffer</a:t>
            </a:r>
            <a:r>
              <a:rPr lang="en-US" sz="2000" dirty="0">
                <a:latin typeface="Arial" pitchFamily="34" charset="0"/>
              </a:rPr>
              <a:t> ); </a:t>
            </a:r>
            <a:r>
              <a:rPr lang="en-US" altLang="zh-CN" sz="2000" dirty="0">
                <a:latin typeface="Arial" pitchFamily="34" charset="0"/>
              </a:rPr>
              <a:t>// Run the pipeline </a:t>
            </a:r>
            <a:endParaRPr lang="en-US" sz="2000" dirty="0">
              <a:latin typeface="Arial" pitchFamily="34" charset="0"/>
            </a:endParaRPr>
          </a:p>
          <a:p>
            <a:r>
              <a:rPr lang="en-US" sz="2000" dirty="0" err="1">
                <a:latin typeface="Arial" pitchFamily="34" charset="0"/>
              </a:rPr>
              <a:t>pipeline.clear</a:t>
            </a:r>
            <a:r>
              <a:rPr lang="en-US" sz="2000" dirty="0">
                <a:latin typeface="Arial" pitchFamily="34" charset="0"/>
              </a:rPr>
              <a:t>(); </a:t>
            </a:r>
            <a:r>
              <a:rPr lang="en-US" altLang="zh-CN" sz="2000" dirty="0">
                <a:latin typeface="Arial" pitchFamily="34" charset="0"/>
              </a:rPr>
              <a:t>// </a:t>
            </a:r>
            <a:r>
              <a:rPr lang="en-US" altLang="zh-CN" sz="1400" dirty="0">
                <a:latin typeface="Arial" pitchFamily="34" charset="0"/>
              </a:rPr>
              <a:t>Must remove filters from pipeline before they are implicitly destroyed. </a:t>
            </a:r>
            <a:endParaRPr lang="en-US" sz="1400" dirty="0">
              <a:latin typeface="Arial" pitchFamily="34" charset="0"/>
            </a:endParaRPr>
          </a:p>
        </p:txBody>
      </p:sp>
      <p:sp>
        <p:nvSpPr>
          <p:cNvPr id="4" name="灯片编号占位符 3">
            <a:extLst>
              <a:ext uri="{FF2B5EF4-FFF2-40B4-BE49-F238E27FC236}">
                <a16:creationId xmlns:a16="http://schemas.microsoft.com/office/drawing/2014/main" id="{FBF5A6E0-67CC-4656-9470-FB56AC529779}"/>
              </a:ext>
            </a:extLst>
          </p:cNvPr>
          <p:cNvSpPr>
            <a:spLocks noGrp="1"/>
          </p:cNvSpPr>
          <p:nvPr>
            <p:ph type="sldNum" sz="quarter" idx="12"/>
          </p:nvPr>
        </p:nvSpPr>
        <p:spPr/>
        <p:txBody>
          <a:bodyPr/>
          <a:lstStyle/>
          <a:p>
            <a:fld id="{838759A6-4310-42B8-8FEF-8113EE3D32AF}" type="slidenum">
              <a:rPr lang="zh-CN" altLang="en-US" smtClean="0"/>
              <a:t>62</a:t>
            </a:fld>
            <a:endParaRPr lang="zh-CN" altLang="en-US"/>
          </a:p>
        </p:txBody>
      </p:sp>
    </p:spTree>
    <p:extLst>
      <p:ext uri="{BB962C8B-B14F-4D97-AF65-F5344CB8AC3E}">
        <p14:creationId xmlns:p14="http://schemas.microsoft.com/office/powerpoint/2010/main" val="35295601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p:txBody>
          <a:bodyPr>
            <a:normAutofit/>
          </a:bodyPr>
          <a:lstStyle/>
          <a:p>
            <a:r>
              <a:rPr lang="en-US" sz="4000" dirty="0"/>
              <a:t>Pipeline</a:t>
            </a:r>
            <a:r>
              <a:rPr lang="zh-CN" altLang="en-US" sz="4000" dirty="0"/>
              <a:t>例子</a:t>
            </a:r>
            <a:r>
              <a:rPr lang="en-US" sz="4000" dirty="0"/>
              <a:t>, continued</a:t>
            </a:r>
          </a:p>
        </p:txBody>
      </p:sp>
      <p:sp>
        <p:nvSpPr>
          <p:cNvPr id="655364" name="Rectangle 4"/>
          <p:cNvSpPr>
            <a:spLocks noChangeArrowheads="1"/>
          </p:cNvSpPr>
          <p:nvPr/>
        </p:nvSpPr>
        <p:spPr bwMode="auto">
          <a:xfrm>
            <a:off x="975360" y="1318261"/>
            <a:ext cx="10378440" cy="5324535"/>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dirty="0">
                <a:latin typeface="Arial" pitchFamily="34" charset="0"/>
              </a:rPr>
              <a:t>// Filter that writes each buffer to a file. </a:t>
            </a:r>
          </a:p>
          <a:p>
            <a:r>
              <a:rPr lang="en-US" sz="2000" dirty="0">
                <a:latin typeface="Arial" pitchFamily="34" charset="0"/>
              </a:rPr>
              <a:t>class </a:t>
            </a:r>
            <a:r>
              <a:rPr lang="en-US" sz="2000" dirty="0" err="1">
                <a:latin typeface="Arial" pitchFamily="34" charset="0"/>
              </a:rPr>
              <a:t>MyOutputFilter</a:t>
            </a:r>
            <a:r>
              <a:rPr lang="en-US" sz="2000" dirty="0">
                <a:latin typeface="Arial" pitchFamily="34" charset="0"/>
              </a:rPr>
              <a:t>: </a:t>
            </a:r>
            <a:r>
              <a:rPr lang="en-US" sz="2000" b="1" dirty="0">
                <a:solidFill>
                  <a:srgbClr val="00B050"/>
                </a:solidFill>
                <a:latin typeface="Arial" pitchFamily="34" charset="0"/>
              </a:rPr>
              <a:t>public </a:t>
            </a:r>
            <a:r>
              <a:rPr lang="en-US" sz="2000" b="1" dirty="0" err="1">
                <a:solidFill>
                  <a:srgbClr val="00B050"/>
                </a:solidFill>
                <a:latin typeface="Arial" pitchFamily="34" charset="0"/>
              </a:rPr>
              <a:t>tbb</a:t>
            </a:r>
            <a:r>
              <a:rPr lang="en-US" sz="2000" b="1" dirty="0">
                <a:solidFill>
                  <a:srgbClr val="00B050"/>
                </a:solidFill>
                <a:latin typeface="Arial" pitchFamily="34" charset="0"/>
              </a:rPr>
              <a:t>::filter </a:t>
            </a:r>
            <a:r>
              <a:rPr lang="en-US" sz="2000" dirty="0">
                <a:latin typeface="Arial" pitchFamily="34" charset="0"/>
              </a:rPr>
              <a:t>{ </a:t>
            </a:r>
          </a:p>
          <a:p>
            <a:r>
              <a:rPr lang="en-US" sz="2000" dirty="0">
                <a:latin typeface="Arial" pitchFamily="34" charset="0"/>
              </a:rPr>
              <a:t>      FILE* </a:t>
            </a:r>
            <a:r>
              <a:rPr lang="en-US" sz="2000" dirty="0" err="1">
                <a:latin typeface="Arial" pitchFamily="34" charset="0"/>
              </a:rPr>
              <a:t>my_output_file</a:t>
            </a:r>
            <a:r>
              <a:rPr lang="en-US" sz="2000" dirty="0">
                <a:latin typeface="Arial" pitchFamily="34" charset="0"/>
              </a:rPr>
              <a:t>; </a:t>
            </a:r>
          </a:p>
          <a:p>
            <a:r>
              <a:rPr lang="en-US" sz="2000" dirty="0">
                <a:latin typeface="Arial" pitchFamily="34" charset="0"/>
              </a:rPr>
              <a:t>   public: </a:t>
            </a:r>
          </a:p>
          <a:p>
            <a:r>
              <a:rPr lang="en-US" sz="2000" dirty="0">
                <a:latin typeface="Arial" pitchFamily="34" charset="0"/>
              </a:rPr>
              <a:t>      </a:t>
            </a:r>
            <a:r>
              <a:rPr lang="en-US" sz="2000" dirty="0" err="1">
                <a:latin typeface="Arial" pitchFamily="34" charset="0"/>
              </a:rPr>
              <a:t>MyOutputFilter</a:t>
            </a:r>
            <a:r>
              <a:rPr lang="en-US" sz="2000" dirty="0">
                <a:latin typeface="Arial" pitchFamily="34" charset="0"/>
              </a:rPr>
              <a:t>( FILE* </a:t>
            </a:r>
            <a:r>
              <a:rPr lang="en-US" sz="2000" dirty="0" err="1">
                <a:latin typeface="Arial" pitchFamily="34" charset="0"/>
              </a:rPr>
              <a:t>output_file</a:t>
            </a:r>
            <a:r>
              <a:rPr lang="en-US" sz="2000" dirty="0">
                <a:latin typeface="Arial" pitchFamily="34" charset="0"/>
              </a:rPr>
              <a:t> ); </a:t>
            </a:r>
          </a:p>
          <a:p>
            <a:r>
              <a:rPr lang="en-US" sz="2000" dirty="0">
                <a:latin typeface="Arial" pitchFamily="34" charset="0"/>
              </a:rPr>
              <a:t>      void* </a:t>
            </a:r>
            <a:r>
              <a:rPr lang="en-US" sz="2000" b="1" dirty="0">
                <a:solidFill>
                  <a:srgbClr val="FF0000"/>
                </a:solidFill>
                <a:latin typeface="Arial" pitchFamily="34" charset="0"/>
              </a:rPr>
              <a:t>operator()</a:t>
            </a:r>
            <a:r>
              <a:rPr lang="en-US" sz="2000" dirty="0">
                <a:latin typeface="Arial" pitchFamily="34" charset="0"/>
              </a:rPr>
              <a:t>( void* item ); </a:t>
            </a:r>
            <a:r>
              <a:rPr lang="en-US" altLang="zh-CN" sz="2000" dirty="0">
                <a:latin typeface="Arial" pitchFamily="34" charset="0"/>
              </a:rPr>
              <a:t>/*override*/</a:t>
            </a:r>
            <a:endParaRPr lang="en-US" sz="2000" dirty="0">
              <a:latin typeface="Arial" pitchFamily="34" charset="0"/>
            </a:endParaRPr>
          </a:p>
          <a:p>
            <a:r>
              <a:rPr lang="en-US" sz="2000" dirty="0">
                <a:latin typeface="Arial" pitchFamily="34" charset="0"/>
              </a:rPr>
              <a:t>};</a:t>
            </a:r>
          </a:p>
          <a:p>
            <a:r>
              <a:rPr lang="en-US" sz="2000" dirty="0">
                <a:latin typeface="Arial" pitchFamily="34" charset="0"/>
              </a:rPr>
              <a:t> </a:t>
            </a:r>
          </a:p>
          <a:p>
            <a:r>
              <a:rPr lang="en-US" sz="2000" dirty="0" err="1">
                <a:latin typeface="Arial" pitchFamily="34" charset="0"/>
              </a:rPr>
              <a:t>MyOutputFilter</a:t>
            </a:r>
            <a:r>
              <a:rPr lang="en-US" sz="2000" dirty="0">
                <a:latin typeface="Arial" pitchFamily="34" charset="0"/>
              </a:rPr>
              <a:t>::</a:t>
            </a:r>
            <a:r>
              <a:rPr lang="en-US" sz="2000" dirty="0" err="1">
                <a:latin typeface="Arial" pitchFamily="34" charset="0"/>
              </a:rPr>
              <a:t>MyOutputFilter</a:t>
            </a:r>
            <a:r>
              <a:rPr lang="en-US" sz="2000" dirty="0">
                <a:latin typeface="Arial" pitchFamily="34" charset="0"/>
              </a:rPr>
              <a:t>( FILE* </a:t>
            </a:r>
            <a:r>
              <a:rPr lang="en-US" sz="2000" dirty="0" err="1">
                <a:latin typeface="Arial" pitchFamily="34" charset="0"/>
              </a:rPr>
              <a:t>output_file</a:t>
            </a:r>
            <a:r>
              <a:rPr lang="en-US" sz="2000" dirty="0">
                <a:latin typeface="Arial" pitchFamily="34" charset="0"/>
              </a:rPr>
              <a:t> ) : </a:t>
            </a:r>
            <a:r>
              <a:rPr lang="en-US" sz="2000" dirty="0" err="1">
                <a:latin typeface="Arial" pitchFamily="34" charset="0"/>
              </a:rPr>
              <a:t>tbb</a:t>
            </a:r>
            <a:r>
              <a:rPr lang="en-US" sz="2000" dirty="0">
                <a:latin typeface="Arial" pitchFamily="34" charset="0"/>
              </a:rPr>
              <a:t>::filter(serial), </a:t>
            </a:r>
          </a:p>
          <a:p>
            <a:r>
              <a:rPr lang="en-US" sz="2000" dirty="0" err="1">
                <a:latin typeface="Arial" pitchFamily="34" charset="0"/>
              </a:rPr>
              <a:t>my_output_file</a:t>
            </a:r>
            <a:r>
              <a:rPr lang="en-US" sz="2000" dirty="0">
                <a:latin typeface="Arial" pitchFamily="34" charset="0"/>
              </a:rPr>
              <a:t>(</a:t>
            </a:r>
            <a:r>
              <a:rPr lang="en-US" sz="2000" dirty="0" err="1">
                <a:latin typeface="Arial" pitchFamily="34" charset="0"/>
              </a:rPr>
              <a:t>output_file</a:t>
            </a:r>
            <a:r>
              <a:rPr lang="en-US" sz="2000" dirty="0">
                <a:latin typeface="Arial" pitchFamily="34" charset="0"/>
              </a:rPr>
              <a:t>) </a:t>
            </a:r>
          </a:p>
          <a:p>
            <a:r>
              <a:rPr lang="en-US" sz="2000" dirty="0">
                <a:latin typeface="Arial" pitchFamily="34" charset="0"/>
              </a:rPr>
              <a:t>{ } </a:t>
            </a:r>
          </a:p>
          <a:p>
            <a:endParaRPr lang="en-US" sz="2000" dirty="0">
              <a:latin typeface="Arial" pitchFamily="34" charset="0"/>
            </a:endParaRPr>
          </a:p>
          <a:p>
            <a:r>
              <a:rPr lang="en-US" sz="2000" dirty="0">
                <a:latin typeface="Arial" pitchFamily="34" charset="0"/>
              </a:rPr>
              <a:t>void* </a:t>
            </a:r>
            <a:r>
              <a:rPr lang="en-US" sz="2000" dirty="0" err="1">
                <a:latin typeface="Arial" pitchFamily="34" charset="0"/>
              </a:rPr>
              <a:t>MyOutputFilter</a:t>
            </a:r>
            <a:r>
              <a:rPr lang="en-US" sz="2000" dirty="0">
                <a:latin typeface="Arial" pitchFamily="34" charset="0"/>
              </a:rPr>
              <a:t>::operator()( void* item ) { </a:t>
            </a:r>
          </a:p>
          <a:p>
            <a:r>
              <a:rPr lang="en-US" sz="2000" dirty="0">
                <a:latin typeface="Arial" pitchFamily="34" charset="0"/>
              </a:rPr>
              <a:t>   </a:t>
            </a:r>
            <a:r>
              <a:rPr lang="en-US" sz="2000" dirty="0" err="1">
                <a:latin typeface="Arial" pitchFamily="34" charset="0"/>
              </a:rPr>
              <a:t>MyBuffer</a:t>
            </a:r>
            <a:r>
              <a:rPr lang="en-US" sz="2000" dirty="0">
                <a:latin typeface="Arial" pitchFamily="34" charset="0"/>
              </a:rPr>
              <a:t>&amp; b = *</a:t>
            </a:r>
            <a:r>
              <a:rPr lang="en-US" sz="2000" dirty="0" err="1">
                <a:latin typeface="Arial" pitchFamily="34" charset="0"/>
              </a:rPr>
              <a:t>static_cast</a:t>
            </a:r>
            <a:r>
              <a:rPr lang="en-US" sz="2000" dirty="0">
                <a:latin typeface="Arial" pitchFamily="34" charset="0"/>
              </a:rPr>
              <a:t>&lt;</a:t>
            </a:r>
            <a:r>
              <a:rPr lang="en-US" sz="2000" dirty="0" err="1">
                <a:latin typeface="Arial" pitchFamily="34" charset="0"/>
              </a:rPr>
              <a:t>MyBuffer</a:t>
            </a:r>
            <a:r>
              <a:rPr lang="en-US" sz="2000" dirty="0">
                <a:latin typeface="Arial" pitchFamily="34" charset="0"/>
              </a:rPr>
              <a:t>*&gt;(item); </a:t>
            </a:r>
          </a:p>
          <a:p>
            <a:r>
              <a:rPr lang="en-US" sz="2000" dirty="0">
                <a:latin typeface="Arial" pitchFamily="34" charset="0"/>
              </a:rPr>
              <a:t>   </a:t>
            </a:r>
            <a:r>
              <a:rPr lang="en-US" sz="2000" dirty="0" err="1">
                <a:latin typeface="Arial" pitchFamily="34" charset="0"/>
              </a:rPr>
              <a:t>fwrite</a:t>
            </a:r>
            <a:r>
              <a:rPr lang="en-US" sz="2000" dirty="0">
                <a:latin typeface="Arial" pitchFamily="34" charset="0"/>
              </a:rPr>
              <a:t>( </a:t>
            </a:r>
            <a:r>
              <a:rPr lang="en-US" sz="2000" dirty="0" err="1">
                <a:latin typeface="Arial" pitchFamily="34" charset="0"/>
              </a:rPr>
              <a:t>b.begin</a:t>
            </a:r>
            <a:r>
              <a:rPr lang="en-US" sz="2000" dirty="0">
                <a:latin typeface="Arial" pitchFamily="34" charset="0"/>
              </a:rPr>
              <a:t>(), 1, </a:t>
            </a:r>
            <a:r>
              <a:rPr lang="en-US" sz="2000" dirty="0" err="1">
                <a:latin typeface="Arial" pitchFamily="34" charset="0"/>
              </a:rPr>
              <a:t>b.size</a:t>
            </a:r>
            <a:r>
              <a:rPr lang="en-US" sz="2000" dirty="0">
                <a:latin typeface="Arial" pitchFamily="34" charset="0"/>
              </a:rPr>
              <a:t>(), </a:t>
            </a:r>
            <a:r>
              <a:rPr lang="en-US" sz="2000" dirty="0" err="1">
                <a:latin typeface="Arial" pitchFamily="34" charset="0"/>
              </a:rPr>
              <a:t>my_output_file</a:t>
            </a:r>
            <a:r>
              <a:rPr lang="en-US" sz="2000" dirty="0">
                <a:latin typeface="Arial" pitchFamily="34" charset="0"/>
              </a:rPr>
              <a:t> ); </a:t>
            </a:r>
          </a:p>
          <a:p>
            <a:r>
              <a:rPr lang="en-US" sz="2000" dirty="0">
                <a:latin typeface="Arial" pitchFamily="34" charset="0"/>
              </a:rPr>
              <a:t>   return NULL; </a:t>
            </a:r>
          </a:p>
          <a:p>
            <a:r>
              <a:rPr lang="en-US" sz="2000" dirty="0">
                <a:latin typeface="Arial" pitchFamily="34" charset="0"/>
              </a:rPr>
              <a:t>} </a:t>
            </a:r>
          </a:p>
        </p:txBody>
      </p:sp>
      <p:sp>
        <p:nvSpPr>
          <p:cNvPr id="2" name="灯片编号占位符 1">
            <a:extLst>
              <a:ext uri="{FF2B5EF4-FFF2-40B4-BE49-F238E27FC236}">
                <a16:creationId xmlns:a16="http://schemas.microsoft.com/office/drawing/2014/main" id="{23999BBA-6451-4827-AAB1-BA11EA47CA2E}"/>
              </a:ext>
            </a:extLst>
          </p:cNvPr>
          <p:cNvSpPr>
            <a:spLocks noGrp="1"/>
          </p:cNvSpPr>
          <p:nvPr>
            <p:ph type="sldNum" sz="quarter" idx="12"/>
          </p:nvPr>
        </p:nvSpPr>
        <p:spPr/>
        <p:txBody>
          <a:bodyPr/>
          <a:lstStyle/>
          <a:p>
            <a:fld id="{838759A6-4310-42B8-8FEF-8113EE3D32AF}" type="slidenum">
              <a:rPr lang="zh-CN" altLang="en-US" smtClean="0"/>
              <a:t>63</a:t>
            </a:fld>
            <a:endParaRPr lang="zh-CN" altLang="en-US"/>
          </a:p>
        </p:txBody>
      </p:sp>
    </p:spTree>
    <p:extLst>
      <p:ext uri="{BB962C8B-B14F-4D97-AF65-F5344CB8AC3E}">
        <p14:creationId xmlns:p14="http://schemas.microsoft.com/office/powerpoint/2010/main" val="474859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p:txBody>
          <a:bodyPr>
            <a:normAutofit/>
          </a:bodyPr>
          <a:lstStyle/>
          <a:p>
            <a:r>
              <a:rPr lang="en-US" sz="4000" dirty="0"/>
              <a:t>Pipeline</a:t>
            </a:r>
            <a:r>
              <a:rPr lang="zh-CN" altLang="en-US" sz="4000" dirty="0"/>
              <a:t>例子</a:t>
            </a:r>
            <a:r>
              <a:rPr lang="en-US" sz="4000" dirty="0"/>
              <a:t>, continued </a:t>
            </a:r>
          </a:p>
        </p:txBody>
      </p:sp>
      <p:sp>
        <p:nvSpPr>
          <p:cNvPr id="656388" name="Rectangle 4"/>
          <p:cNvSpPr>
            <a:spLocks noChangeArrowheads="1"/>
          </p:cNvSpPr>
          <p:nvPr/>
        </p:nvSpPr>
        <p:spPr bwMode="auto">
          <a:xfrm>
            <a:off x="1120140" y="1524001"/>
            <a:ext cx="9306560" cy="4054475"/>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dirty="0">
                <a:latin typeface="Arial" pitchFamily="34" charset="0"/>
              </a:rPr>
              <a:t>// Changes the first letter of each word  from lower case to upper case. </a:t>
            </a:r>
          </a:p>
          <a:p>
            <a:r>
              <a:rPr lang="en-US" sz="2000" dirty="0">
                <a:latin typeface="Arial" pitchFamily="34" charset="0"/>
              </a:rPr>
              <a:t>class </a:t>
            </a:r>
            <a:r>
              <a:rPr lang="en-US" sz="2000" dirty="0" err="1">
                <a:latin typeface="Arial" pitchFamily="34" charset="0"/>
              </a:rPr>
              <a:t>MyTransformFilter</a:t>
            </a:r>
            <a:r>
              <a:rPr lang="en-US" sz="2000" dirty="0">
                <a:latin typeface="Arial" pitchFamily="34" charset="0"/>
              </a:rPr>
              <a:t>: </a:t>
            </a:r>
            <a:r>
              <a:rPr lang="en-US" sz="2000" b="1" dirty="0">
                <a:solidFill>
                  <a:srgbClr val="00B050"/>
                </a:solidFill>
                <a:latin typeface="Arial" pitchFamily="34" charset="0"/>
              </a:rPr>
              <a:t>public </a:t>
            </a:r>
            <a:r>
              <a:rPr lang="en-US" sz="2000" b="1" dirty="0" err="1">
                <a:solidFill>
                  <a:srgbClr val="00B050"/>
                </a:solidFill>
                <a:latin typeface="Arial" pitchFamily="34" charset="0"/>
              </a:rPr>
              <a:t>tbb</a:t>
            </a:r>
            <a:r>
              <a:rPr lang="en-US" sz="2000" b="1" dirty="0">
                <a:solidFill>
                  <a:srgbClr val="00B050"/>
                </a:solidFill>
                <a:latin typeface="Arial" pitchFamily="34" charset="0"/>
              </a:rPr>
              <a:t>::filter </a:t>
            </a:r>
            <a:r>
              <a:rPr lang="en-US" sz="2000" dirty="0">
                <a:latin typeface="Arial" pitchFamily="34" charset="0"/>
              </a:rPr>
              <a:t>{ </a:t>
            </a:r>
          </a:p>
          <a:p>
            <a:r>
              <a:rPr lang="en-US" sz="2000" dirty="0">
                <a:latin typeface="Arial" pitchFamily="34" charset="0"/>
              </a:rPr>
              <a:t>   public: </a:t>
            </a:r>
          </a:p>
          <a:p>
            <a:r>
              <a:rPr lang="en-US" sz="2000" dirty="0">
                <a:latin typeface="Arial" pitchFamily="34" charset="0"/>
              </a:rPr>
              <a:t>      </a:t>
            </a:r>
            <a:r>
              <a:rPr lang="en-US" sz="2000" dirty="0" err="1">
                <a:latin typeface="Arial" pitchFamily="34" charset="0"/>
              </a:rPr>
              <a:t>MyTransformFilter</a:t>
            </a:r>
            <a:r>
              <a:rPr lang="en-US" sz="2000" dirty="0">
                <a:latin typeface="Arial" pitchFamily="34" charset="0"/>
              </a:rPr>
              <a:t>(); </a:t>
            </a:r>
          </a:p>
          <a:p>
            <a:r>
              <a:rPr lang="en-US" sz="2000" dirty="0">
                <a:latin typeface="Arial" pitchFamily="34" charset="0"/>
              </a:rPr>
              <a:t>      void* </a:t>
            </a:r>
            <a:r>
              <a:rPr lang="en-US" sz="2000" b="1" dirty="0">
                <a:solidFill>
                  <a:srgbClr val="FF0000"/>
                </a:solidFill>
                <a:latin typeface="Arial" pitchFamily="34" charset="0"/>
              </a:rPr>
              <a:t>operator()</a:t>
            </a:r>
            <a:r>
              <a:rPr lang="en-US" sz="2000" dirty="0">
                <a:latin typeface="Arial" pitchFamily="34" charset="0"/>
              </a:rPr>
              <a:t>( void* item ); </a:t>
            </a:r>
            <a:r>
              <a:rPr lang="en-US" altLang="zh-CN" sz="2000" dirty="0">
                <a:latin typeface="Arial" pitchFamily="34" charset="0"/>
              </a:rPr>
              <a:t>/*override*/</a:t>
            </a:r>
            <a:endParaRPr lang="en-US" sz="2000" dirty="0">
              <a:latin typeface="Arial" pitchFamily="34" charset="0"/>
            </a:endParaRPr>
          </a:p>
          <a:p>
            <a:r>
              <a:rPr lang="en-US" sz="2000" dirty="0">
                <a:latin typeface="Arial" pitchFamily="34" charset="0"/>
              </a:rPr>
              <a:t>};</a:t>
            </a:r>
          </a:p>
          <a:p>
            <a:r>
              <a:rPr lang="en-US" sz="2000" dirty="0">
                <a:latin typeface="Arial" pitchFamily="34" charset="0"/>
              </a:rPr>
              <a:t> </a:t>
            </a:r>
          </a:p>
          <a:p>
            <a:r>
              <a:rPr lang="en-US" sz="2000" dirty="0" err="1">
                <a:latin typeface="Arial" pitchFamily="34" charset="0"/>
              </a:rPr>
              <a:t>MyTransformFilter</a:t>
            </a:r>
            <a:r>
              <a:rPr lang="en-US" sz="2000" dirty="0">
                <a:latin typeface="Arial" pitchFamily="34" charset="0"/>
              </a:rPr>
              <a:t>::</a:t>
            </a:r>
            <a:r>
              <a:rPr lang="en-US" sz="2000" dirty="0" err="1">
                <a:latin typeface="Arial" pitchFamily="34" charset="0"/>
              </a:rPr>
              <a:t>MyTransformFilter</a:t>
            </a:r>
            <a:r>
              <a:rPr lang="en-US" sz="2000" dirty="0">
                <a:latin typeface="Arial" pitchFamily="34" charset="0"/>
              </a:rPr>
              <a:t>() : </a:t>
            </a:r>
            <a:r>
              <a:rPr lang="en-US" sz="2000" dirty="0" err="1">
                <a:latin typeface="Arial" pitchFamily="34" charset="0"/>
              </a:rPr>
              <a:t>tbb</a:t>
            </a:r>
            <a:r>
              <a:rPr lang="en-US" sz="2000" dirty="0">
                <a:latin typeface="Arial" pitchFamily="34" charset="0"/>
              </a:rPr>
              <a:t>::filter(parallel) </a:t>
            </a:r>
          </a:p>
          <a:p>
            <a:r>
              <a:rPr lang="en-US" sz="2000" dirty="0">
                <a:latin typeface="Arial" pitchFamily="34" charset="0"/>
              </a:rPr>
              <a:t>{} </a:t>
            </a:r>
          </a:p>
          <a:p>
            <a:endParaRPr lang="en-US" sz="2000" dirty="0">
              <a:latin typeface="Arial" pitchFamily="34" charset="0"/>
            </a:endParaRPr>
          </a:p>
          <a:p>
            <a:r>
              <a:rPr lang="en-US" sz="2000" dirty="0">
                <a:latin typeface="Arial" pitchFamily="34" charset="0"/>
              </a:rPr>
              <a:t>/*override*/void* </a:t>
            </a:r>
            <a:r>
              <a:rPr lang="en-US" sz="2000" dirty="0" err="1">
                <a:latin typeface="Arial" pitchFamily="34" charset="0"/>
              </a:rPr>
              <a:t>MyTransformFilter</a:t>
            </a:r>
            <a:r>
              <a:rPr lang="en-US" sz="2000" dirty="0">
                <a:latin typeface="Arial" pitchFamily="34" charset="0"/>
              </a:rPr>
              <a:t>::operator()( void* item ) { </a:t>
            </a:r>
          </a:p>
          <a:p>
            <a:r>
              <a:rPr lang="en-US" sz="2000" dirty="0">
                <a:latin typeface="Arial" pitchFamily="34" charset="0"/>
              </a:rPr>
              <a:t>   // a for loop and ‘</a:t>
            </a:r>
            <a:r>
              <a:rPr lang="en-US" sz="2000" dirty="0" err="1">
                <a:latin typeface="Arial" pitchFamily="34" charset="0"/>
              </a:rPr>
              <a:t>toupper</a:t>
            </a:r>
            <a:r>
              <a:rPr lang="en-US" sz="2000" dirty="0">
                <a:latin typeface="Arial" pitchFamily="34" charset="0"/>
              </a:rPr>
              <a:t>()’ go here… </a:t>
            </a:r>
          </a:p>
          <a:p>
            <a:r>
              <a:rPr lang="en-US" sz="2000" dirty="0">
                <a:latin typeface="Arial" pitchFamily="34" charset="0"/>
              </a:rPr>
              <a:t>} </a:t>
            </a:r>
          </a:p>
        </p:txBody>
      </p:sp>
      <p:sp>
        <p:nvSpPr>
          <p:cNvPr id="2" name="灯片编号占位符 1">
            <a:extLst>
              <a:ext uri="{FF2B5EF4-FFF2-40B4-BE49-F238E27FC236}">
                <a16:creationId xmlns:a16="http://schemas.microsoft.com/office/drawing/2014/main" id="{F521E2E1-FD9B-4F00-83EA-D2E11138D4D7}"/>
              </a:ext>
            </a:extLst>
          </p:cNvPr>
          <p:cNvSpPr>
            <a:spLocks noGrp="1"/>
          </p:cNvSpPr>
          <p:nvPr>
            <p:ph type="sldNum" sz="quarter" idx="12"/>
          </p:nvPr>
        </p:nvSpPr>
        <p:spPr/>
        <p:txBody>
          <a:bodyPr/>
          <a:lstStyle/>
          <a:p>
            <a:fld id="{838759A6-4310-42B8-8FEF-8113EE3D32AF}" type="slidenum">
              <a:rPr lang="zh-CN" altLang="en-US" smtClean="0"/>
              <a:t>64</a:t>
            </a:fld>
            <a:endParaRPr lang="zh-CN" altLang="en-US"/>
          </a:p>
        </p:txBody>
      </p:sp>
    </p:spTree>
    <p:extLst>
      <p:ext uri="{BB962C8B-B14F-4D97-AF65-F5344CB8AC3E}">
        <p14:creationId xmlns:p14="http://schemas.microsoft.com/office/powerpoint/2010/main" val="35348413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Grp="1" noChangeArrowheads="1"/>
          </p:cNvSpPr>
          <p:nvPr>
            <p:ph type="title"/>
          </p:nvPr>
        </p:nvSpPr>
        <p:spPr/>
        <p:txBody>
          <a:bodyPr>
            <a:normAutofit/>
          </a:bodyPr>
          <a:lstStyle/>
          <a:p>
            <a:r>
              <a:rPr lang="en-US" sz="4000" dirty="0"/>
              <a:t>TBB – Task Scheduler</a:t>
            </a:r>
          </a:p>
        </p:txBody>
      </p:sp>
      <p:sp>
        <p:nvSpPr>
          <p:cNvPr id="667651" name="Rectangle 3"/>
          <p:cNvSpPr>
            <a:spLocks noGrp="1" noChangeArrowheads="1"/>
          </p:cNvSpPr>
          <p:nvPr>
            <p:ph sz="quarter" idx="1"/>
          </p:nvPr>
        </p:nvSpPr>
        <p:spPr/>
        <p:txBody>
          <a:bodyPr>
            <a:normAutofit/>
          </a:bodyPr>
          <a:lstStyle/>
          <a:p>
            <a:r>
              <a:rPr lang="zh-CN" altLang="en-US" dirty="0"/>
              <a:t>将任务映射到</a:t>
            </a:r>
            <a:r>
              <a:rPr lang="en-US" dirty="0"/>
              <a:t>threads</a:t>
            </a:r>
            <a:endParaRPr lang="en-US" altLang="zh-CN" dirty="0"/>
          </a:p>
          <a:p>
            <a:r>
              <a:rPr lang="zh-CN" altLang="en-US" dirty="0"/>
              <a:t>处理负载平衡和调度</a:t>
            </a:r>
            <a:r>
              <a:rPr lang="en-US" dirty="0"/>
              <a:t>. </a:t>
            </a:r>
          </a:p>
          <a:p>
            <a:r>
              <a:rPr lang="zh-CN" altLang="en-US" dirty="0"/>
              <a:t>使用</a:t>
            </a:r>
            <a:r>
              <a:rPr lang="en-US" dirty="0"/>
              <a:t>task scheduler</a:t>
            </a:r>
            <a:r>
              <a:rPr lang="zh-CN" altLang="en-US" dirty="0"/>
              <a:t>必须初始化一个</a:t>
            </a:r>
            <a:r>
              <a:rPr lang="en-US" dirty="0" err="1"/>
              <a:t>tbb</a:t>
            </a:r>
            <a:r>
              <a:rPr lang="en-US" dirty="0"/>
              <a:t>::</a:t>
            </a:r>
            <a:r>
              <a:rPr lang="en-US" dirty="0" err="1"/>
              <a:t>task_scheduler_init</a:t>
            </a:r>
            <a:r>
              <a:rPr lang="zh-CN" altLang="en-US" dirty="0"/>
              <a:t>对象</a:t>
            </a:r>
            <a:r>
              <a:rPr lang="en-US" dirty="0"/>
              <a:t>.</a:t>
            </a:r>
          </a:p>
          <a:p>
            <a:endParaRPr lang="en-US" sz="2000" dirty="0"/>
          </a:p>
          <a:p>
            <a:endParaRPr lang="en-US" sz="2000" dirty="0"/>
          </a:p>
        </p:txBody>
      </p:sp>
      <p:sp>
        <p:nvSpPr>
          <p:cNvPr id="667653" name="Rectangle 5"/>
          <p:cNvSpPr>
            <a:spLocks noChangeArrowheads="1"/>
          </p:cNvSpPr>
          <p:nvPr/>
        </p:nvSpPr>
        <p:spPr bwMode="auto">
          <a:xfrm>
            <a:off x="2362200" y="3721253"/>
            <a:ext cx="5867400" cy="2246769"/>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latin typeface="Arial" pitchFamily="34" charset="0"/>
              </a:rPr>
              <a:t>#include "</a:t>
            </a:r>
            <a:r>
              <a:rPr lang="en-US" sz="2000" dirty="0" err="1">
                <a:latin typeface="Arial" pitchFamily="34" charset="0"/>
              </a:rPr>
              <a:t>tbb</a:t>
            </a:r>
            <a:r>
              <a:rPr lang="en-US" sz="2000" dirty="0">
                <a:latin typeface="Arial" pitchFamily="34" charset="0"/>
              </a:rPr>
              <a:t>/</a:t>
            </a:r>
            <a:r>
              <a:rPr lang="en-US" sz="2000" dirty="0" err="1">
                <a:latin typeface="Arial" pitchFamily="34" charset="0"/>
              </a:rPr>
              <a:t>task_scheduler_init.h</a:t>
            </a:r>
            <a:r>
              <a:rPr lang="en-US" sz="2000" dirty="0">
                <a:latin typeface="Arial" pitchFamily="34" charset="0"/>
              </a:rPr>
              <a:t>" </a:t>
            </a:r>
          </a:p>
          <a:p>
            <a:r>
              <a:rPr lang="en-US" sz="2000" dirty="0">
                <a:latin typeface="Arial" pitchFamily="34" charset="0"/>
              </a:rPr>
              <a:t>using namespace </a:t>
            </a:r>
            <a:r>
              <a:rPr lang="en-US" sz="2000" dirty="0" err="1">
                <a:latin typeface="Arial" pitchFamily="34" charset="0"/>
              </a:rPr>
              <a:t>tbb</a:t>
            </a:r>
            <a:r>
              <a:rPr lang="en-US" sz="2000" dirty="0">
                <a:latin typeface="Arial" pitchFamily="34" charset="0"/>
              </a:rPr>
              <a:t>; </a:t>
            </a:r>
          </a:p>
          <a:p>
            <a:r>
              <a:rPr lang="en-US" sz="2000" dirty="0" err="1">
                <a:latin typeface="Arial" pitchFamily="34" charset="0"/>
              </a:rPr>
              <a:t>int</a:t>
            </a:r>
            <a:r>
              <a:rPr lang="en-US" sz="2000" dirty="0">
                <a:latin typeface="Arial" pitchFamily="34" charset="0"/>
              </a:rPr>
              <a:t> main() { </a:t>
            </a:r>
          </a:p>
          <a:p>
            <a:r>
              <a:rPr lang="en-US" sz="2000" dirty="0">
                <a:latin typeface="Arial" pitchFamily="34" charset="0"/>
              </a:rPr>
              <a:t>   </a:t>
            </a:r>
            <a:r>
              <a:rPr lang="en-US" sz="2000" dirty="0" err="1">
                <a:latin typeface="Arial" pitchFamily="34" charset="0"/>
              </a:rPr>
              <a:t>task_scheduler_init</a:t>
            </a:r>
            <a:r>
              <a:rPr lang="en-US" sz="2000" dirty="0">
                <a:latin typeface="Arial" pitchFamily="34" charset="0"/>
              </a:rPr>
              <a:t> </a:t>
            </a:r>
            <a:r>
              <a:rPr lang="en-US" sz="2000" dirty="0" err="1">
                <a:latin typeface="Arial" pitchFamily="34" charset="0"/>
              </a:rPr>
              <a:t>init</a:t>
            </a:r>
            <a:r>
              <a:rPr lang="en-US" sz="2000" dirty="0">
                <a:latin typeface="Arial" pitchFamily="34" charset="0"/>
              </a:rPr>
              <a:t>; </a:t>
            </a:r>
          </a:p>
          <a:p>
            <a:r>
              <a:rPr lang="en-US" sz="2000" dirty="0">
                <a:latin typeface="Arial" pitchFamily="34" charset="0"/>
              </a:rPr>
              <a:t>   ... </a:t>
            </a:r>
          </a:p>
          <a:p>
            <a:r>
              <a:rPr lang="en-US" sz="2000" dirty="0">
                <a:latin typeface="Arial" pitchFamily="34" charset="0"/>
              </a:rPr>
              <a:t>   return 0; </a:t>
            </a:r>
          </a:p>
          <a:p>
            <a:r>
              <a:rPr lang="en-US" sz="2000" dirty="0">
                <a:latin typeface="Arial" pitchFamily="34" charset="0"/>
              </a:rPr>
              <a:t>} </a:t>
            </a:r>
          </a:p>
        </p:txBody>
      </p:sp>
      <p:sp>
        <p:nvSpPr>
          <p:cNvPr id="2" name="灯片编号占位符 1">
            <a:extLst>
              <a:ext uri="{FF2B5EF4-FFF2-40B4-BE49-F238E27FC236}">
                <a16:creationId xmlns:a16="http://schemas.microsoft.com/office/drawing/2014/main" id="{4EC9099F-A5FA-4A01-B0EA-D27721D2B9CB}"/>
              </a:ext>
            </a:extLst>
          </p:cNvPr>
          <p:cNvSpPr>
            <a:spLocks noGrp="1"/>
          </p:cNvSpPr>
          <p:nvPr>
            <p:ph type="sldNum" sz="quarter" idx="12"/>
          </p:nvPr>
        </p:nvSpPr>
        <p:spPr/>
        <p:txBody>
          <a:bodyPr/>
          <a:lstStyle/>
          <a:p>
            <a:fld id="{838759A6-4310-42B8-8FEF-8113EE3D32AF}" type="slidenum">
              <a:rPr lang="zh-CN" altLang="en-US" smtClean="0"/>
              <a:t>65</a:t>
            </a:fld>
            <a:endParaRPr lang="zh-CN" altLang="en-US"/>
          </a:p>
        </p:txBody>
      </p:sp>
    </p:spTree>
    <p:extLst>
      <p:ext uri="{BB962C8B-B14F-4D97-AF65-F5344CB8AC3E}">
        <p14:creationId xmlns:p14="http://schemas.microsoft.com/office/powerpoint/2010/main" val="40427833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TBB - task</a:t>
            </a:r>
            <a:endParaRPr lang="zh-CN" altLang="en-US" sz="4000" dirty="0"/>
          </a:p>
        </p:txBody>
      </p:sp>
      <p:sp>
        <p:nvSpPr>
          <p:cNvPr id="3" name="内容占位符 2"/>
          <p:cNvSpPr>
            <a:spLocks noGrp="1"/>
          </p:cNvSpPr>
          <p:nvPr>
            <p:ph sz="quarter" idx="1"/>
          </p:nvPr>
        </p:nvSpPr>
        <p:spPr>
          <a:xfrm>
            <a:off x="0" y="1746014"/>
            <a:ext cx="7765774" cy="4351337"/>
          </a:xfrm>
        </p:spPr>
        <p:txBody>
          <a:bodyPr>
            <a:normAutofit fontScale="92500" lnSpcReduction="10000"/>
          </a:bodyPr>
          <a:lstStyle/>
          <a:p>
            <a:r>
              <a:rPr lang="zh-CN" altLang="en-US" sz="1900" dirty="0"/>
              <a:t>隐藏线程细节，只考虑任务</a:t>
            </a:r>
            <a:endParaRPr lang="en-US" altLang="zh-CN" sz="1900" dirty="0"/>
          </a:p>
          <a:p>
            <a:r>
              <a:rPr lang="en-US" altLang="zh-CN" sz="1900" dirty="0"/>
              <a:t>Class task</a:t>
            </a:r>
            <a:r>
              <a:rPr lang="zh-CN" altLang="en-US" sz="1900" dirty="0"/>
              <a:t>是一抽象基类</a:t>
            </a:r>
            <a:r>
              <a:rPr lang="en-US" altLang="zh-CN" sz="1900" dirty="0"/>
              <a:t>. </a:t>
            </a:r>
            <a:r>
              <a:rPr lang="zh-CN" altLang="en-US" sz="1900" dirty="0"/>
              <a:t>从</a:t>
            </a:r>
            <a:r>
              <a:rPr lang="en-US" altLang="zh-CN" sz="1900" dirty="0"/>
              <a:t>task</a:t>
            </a:r>
            <a:r>
              <a:rPr lang="zh-CN" altLang="en-US" sz="1900" dirty="0"/>
              <a:t>派生需重载方法</a:t>
            </a:r>
            <a:r>
              <a:rPr lang="en-US" altLang="zh-CN" sz="1900" dirty="0"/>
              <a:t> task::execute. </a:t>
            </a:r>
            <a:r>
              <a:rPr lang="zh-CN" altLang="en-US" sz="1900" dirty="0"/>
              <a:t>方法</a:t>
            </a:r>
            <a:r>
              <a:rPr lang="en-US" altLang="zh-CN" sz="1900" dirty="0"/>
              <a:t>execute</a:t>
            </a:r>
            <a:r>
              <a:rPr lang="zh-CN" altLang="en-US" sz="1900" dirty="0"/>
              <a:t>执行任务的操作，然后返回下一执行任务或者返回</a:t>
            </a:r>
            <a:r>
              <a:rPr lang="en-US" altLang="zh-CN" sz="1900" dirty="0"/>
              <a:t>NULL</a:t>
            </a:r>
            <a:r>
              <a:rPr lang="zh-CN" altLang="en-US" sz="1900" dirty="0"/>
              <a:t>（如果调度器选择下一任务）</a:t>
            </a:r>
            <a:r>
              <a:rPr lang="en-US" altLang="zh-CN" sz="1900" dirty="0"/>
              <a:t>.</a:t>
            </a:r>
          </a:p>
          <a:p>
            <a:r>
              <a:rPr lang="zh-CN" altLang="en-US" sz="1900" dirty="0"/>
              <a:t>当调度器决定线程该执行一任务时，执行如下步骤：</a:t>
            </a:r>
          </a:p>
          <a:p>
            <a:pPr lvl="1"/>
            <a:r>
              <a:rPr lang="en-US" altLang="zh-CN" sz="1900" dirty="0"/>
              <a:t>1.</a:t>
            </a:r>
            <a:r>
              <a:rPr lang="zh-CN" altLang="en-US" sz="1900" dirty="0"/>
              <a:t>调用</a:t>
            </a:r>
            <a:r>
              <a:rPr lang="en-US" altLang="zh-CN" sz="1900" dirty="0"/>
              <a:t>execute() </a:t>
            </a:r>
            <a:r>
              <a:rPr lang="zh-CN" altLang="en-US" sz="1900" dirty="0"/>
              <a:t>，等待它返回</a:t>
            </a:r>
            <a:r>
              <a:rPr lang="en-US" altLang="zh-CN" sz="1900" dirty="0"/>
              <a:t>. </a:t>
            </a:r>
          </a:p>
          <a:p>
            <a:pPr lvl="1"/>
            <a:r>
              <a:rPr lang="en-US" altLang="zh-CN" sz="1900" dirty="0"/>
              <a:t>2. </a:t>
            </a:r>
            <a:r>
              <a:rPr lang="zh-CN" altLang="en-US" sz="1900" dirty="0"/>
              <a:t>如果该任务未被标记为</a:t>
            </a:r>
            <a:r>
              <a:rPr lang="en-US" altLang="zh-CN" sz="1900" dirty="0"/>
              <a:t>recycle_</a:t>
            </a:r>
            <a:r>
              <a:rPr lang="zh-CN" altLang="en-US" sz="1900" dirty="0"/>
              <a:t>*</a:t>
            </a:r>
            <a:r>
              <a:rPr lang="en-US" altLang="zh-CN" sz="1900" dirty="0"/>
              <a:t>: </a:t>
            </a:r>
          </a:p>
          <a:p>
            <a:pPr lvl="2"/>
            <a:r>
              <a:rPr lang="en-US" altLang="zh-CN" sz="1900" dirty="0"/>
              <a:t>a. </a:t>
            </a:r>
            <a:r>
              <a:rPr lang="zh-CN" altLang="en-US" sz="1900" dirty="0"/>
              <a:t>调用任务的</a:t>
            </a:r>
            <a:r>
              <a:rPr lang="en-US" altLang="zh-CN" sz="1900" dirty="0"/>
              <a:t>destructor. </a:t>
            </a:r>
          </a:p>
          <a:p>
            <a:pPr lvl="2"/>
            <a:r>
              <a:rPr lang="en-US" altLang="zh-CN" sz="1900" dirty="0"/>
              <a:t>b. </a:t>
            </a:r>
            <a:r>
              <a:rPr lang="zh-CN" altLang="en-US" sz="1900" dirty="0"/>
              <a:t>如果任务的父任务不空</a:t>
            </a:r>
            <a:r>
              <a:rPr lang="en-US" altLang="zh-CN" sz="1900" dirty="0"/>
              <a:t>, </a:t>
            </a:r>
            <a:r>
              <a:rPr lang="zh-CN" altLang="en-US" sz="1900" dirty="0"/>
              <a:t>将</a:t>
            </a:r>
            <a:r>
              <a:rPr lang="en-US" altLang="zh-CN" sz="1900" i="1" dirty="0"/>
              <a:t>successor- &gt;</a:t>
            </a:r>
            <a:r>
              <a:rPr lang="en-US" altLang="zh-CN" sz="1900" i="1" dirty="0" err="1"/>
              <a:t>refcount</a:t>
            </a:r>
            <a:r>
              <a:rPr lang="zh-CN" altLang="en-US" sz="1900" dirty="0"/>
              <a:t>减去</a:t>
            </a:r>
            <a:r>
              <a:rPr lang="en-US" altLang="zh-CN" sz="1900" dirty="0"/>
              <a:t>1</a:t>
            </a:r>
            <a:r>
              <a:rPr lang="zh-CN" altLang="en-US" sz="1900" dirty="0"/>
              <a:t>，如果</a:t>
            </a:r>
            <a:r>
              <a:rPr lang="en-US" altLang="zh-CN" sz="1900" dirty="0" err="1"/>
              <a:t>refcount</a:t>
            </a:r>
            <a:r>
              <a:rPr lang="zh-CN" altLang="en-US" sz="1900" dirty="0"/>
              <a:t>为</a:t>
            </a:r>
            <a:r>
              <a:rPr lang="en-US" altLang="zh-CN" sz="1900" dirty="0"/>
              <a:t>0</a:t>
            </a:r>
            <a:r>
              <a:rPr lang="zh-CN" altLang="en-US" sz="1900" dirty="0"/>
              <a:t>，将</a:t>
            </a:r>
            <a:r>
              <a:rPr lang="en-US" altLang="zh-CN" sz="1900" dirty="0"/>
              <a:t> the </a:t>
            </a:r>
            <a:r>
              <a:rPr lang="en-US" altLang="zh-CN" sz="1900" i="1" dirty="0"/>
              <a:t>successor</a:t>
            </a:r>
            <a:r>
              <a:rPr lang="zh-CN" altLang="en-US" sz="1900" dirty="0"/>
              <a:t>放入</a:t>
            </a:r>
            <a:r>
              <a:rPr lang="en-US" altLang="zh-CN" sz="1900" dirty="0"/>
              <a:t>ready pool. </a:t>
            </a:r>
          </a:p>
          <a:p>
            <a:pPr lvl="2"/>
            <a:r>
              <a:rPr lang="en-US" altLang="zh-CN" sz="1900" dirty="0"/>
              <a:t>c. </a:t>
            </a:r>
            <a:r>
              <a:rPr lang="zh-CN" altLang="en-US" sz="1900" dirty="0"/>
              <a:t>释放任务的内存</a:t>
            </a:r>
            <a:r>
              <a:rPr lang="en-US" altLang="zh-CN" sz="1900" dirty="0"/>
              <a:t>. </a:t>
            </a:r>
          </a:p>
          <a:p>
            <a:pPr lvl="1"/>
            <a:r>
              <a:rPr lang="en-US" altLang="zh-CN" sz="1900" dirty="0"/>
              <a:t>3. </a:t>
            </a:r>
            <a:r>
              <a:rPr lang="zh-CN" altLang="en-US" sz="1900" dirty="0"/>
              <a:t>如果任务标记为</a:t>
            </a:r>
            <a:r>
              <a:rPr lang="en-US" altLang="zh-CN" sz="1900" dirty="0"/>
              <a:t>recycling: </a:t>
            </a:r>
          </a:p>
          <a:p>
            <a:pPr lvl="2"/>
            <a:r>
              <a:rPr lang="en-US" altLang="zh-CN" sz="1900" dirty="0"/>
              <a:t>a. </a:t>
            </a:r>
            <a:r>
              <a:rPr lang="zh-CN" altLang="en-US" sz="1900" dirty="0"/>
              <a:t>如果</a:t>
            </a:r>
            <a:r>
              <a:rPr lang="en-US" altLang="zh-CN" sz="1900" dirty="0" err="1"/>
              <a:t>recycle_to_reexecute</a:t>
            </a:r>
            <a:r>
              <a:rPr lang="en-US" altLang="zh-CN" sz="1900" dirty="0"/>
              <a:t> (deprecated)</a:t>
            </a:r>
            <a:r>
              <a:rPr lang="zh-CN" altLang="en-US" sz="1900" dirty="0"/>
              <a:t>标记</a:t>
            </a:r>
            <a:r>
              <a:rPr lang="en-US" altLang="zh-CN" sz="1900" dirty="0"/>
              <a:t>, </a:t>
            </a:r>
            <a:r>
              <a:rPr lang="zh-CN" altLang="en-US" sz="1900" dirty="0"/>
              <a:t>将任务放入</a:t>
            </a:r>
            <a:r>
              <a:rPr lang="en-US" altLang="zh-CN" sz="1900" dirty="0"/>
              <a:t>ready pool. </a:t>
            </a:r>
          </a:p>
          <a:p>
            <a:pPr lvl="2"/>
            <a:r>
              <a:rPr lang="en-US" altLang="zh-CN" sz="1900" dirty="0"/>
              <a:t>b. </a:t>
            </a:r>
            <a:r>
              <a:rPr lang="zh-CN" altLang="en-US" sz="1900" dirty="0"/>
              <a:t>否则，它是被</a:t>
            </a:r>
            <a:r>
              <a:rPr lang="en-US" altLang="zh-CN" sz="1900" dirty="0" err="1"/>
              <a:t>recycle_as_child</a:t>
            </a:r>
            <a:r>
              <a:rPr lang="zh-CN" altLang="en-US" sz="1900" dirty="0"/>
              <a:t>或</a:t>
            </a:r>
            <a:r>
              <a:rPr lang="en-US" altLang="zh-CN" sz="1900" dirty="0" err="1"/>
              <a:t>recycle_as_continuation</a:t>
            </a:r>
            <a:r>
              <a:rPr lang="zh-CN" altLang="en-US" sz="1900" dirty="0"/>
              <a:t>所标记</a:t>
            </a:r>
            <a:r>
              <a:rPr lang="en-US" altLang="zh-CN" sz="1900" dirty="0"/>
              <a:t>. </a:t>
            </a:r>
          </a:p>
          <a:p>
            <a:endParaRPr lang="zh-CN" altLang="en-US" dirty="0"/>
          </a:p>
        </p:txBody>
      </p:sp>
      <p:sp>
        <p:nvSpPr>
          <p:cNvPr id="4" name="AutoShape 2" descr="https://www.threadingbuildingblocks.org/docs/help/reference/Resources/06000007.png"/>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1622" y="1982135"/>
            <a:ext cx="3935009" cy="3879094"/>
          </a:xfrm>
          <a:prstGeom prst="rect">
            <a:avLst/>
          </a:prstGeom>
        </p:spPr>
      </p:pic>
      <p:sp>
        <p:nvSpPr>
          <p:cNvPr id="5" name="灯片编号占位符 4">
            <a:extLst>
              <a:ext uri="{FF2B5EF4-FFF2-40B4-BE49-F238E27FC236}">
                <a16:creationId xmlns:a16="http://schemas.microsoft.com/office/drawing/2014/main" id="{AC074A43-21B2-47A6-A075-C17E5DCFE772}"/>
              </a:ext>
            </a:extLst>
          </p:cNvPr>
          <p:cNvSpPr>
            <a:spLocks noGrp="1"/>
          </p:cNvSpPr>
          <p:nvPr>
            <p:ph type="sldNum" sz="quarter" idx="12"/>
          </p:nvPr>
        </p:nvSpPr>
        <p:spPr/>
        <p:txBody>
          <a:bodyPr/>
          <a:lstStyle/>
          <a:p>
            <a:fld id="{838759A6-4310-42B8-8FEF-8113EE3D32AF}" type="slidenum">
              <a:rPr lang="zh-CN" altLang="en-US" smtClean="0"/>
              <a:t>66</a:t>
            </a:fld>
            <a:endParaRPr lang="zh-CN" altLang="en-US"/>
          </a:p>
        </p:txBody>
      </p:sp>
    </p:spTree>
    <p:extLst>
      <p:ext uri="{BB962C8B-B14F-4D97-AF65-F5344CB8AC3E}">
        <p14:creationId xmlns:p14="http://schemas.microsoft.com/office/powerpoint/2010/main" val="303950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10"/>
          <p:cNvSpPr>
            <a:spLocks noGrp="1" noChangeArrowheads="1"/>
          </p:cNvSpPr>
          <p:nvPr>
            <p:ph type="title"/>
          </p:nvPr>
        </p:nvSpPr>
        <p:spPr>
          <a:xfrm>
            <a:off x="1898650" y="152400"/>
            <a:ext cx="8035926" cy="808038"/>
          </a:xfrm>
        </p:spPr>
        <p:txBody>
          <a:bodyPr/>
          <a:lstStyle/>
          <a:p>
            <a:pPr eaLnBrk="1" hangingPunct="1"/>
            <a:r>
              <a:rPr lang="zh-CN" altLang="en-US" dirty="0">
                <a:ea typeface="SimSun" pitchFamily="2" charset="-122"/>
              </a:rPr>
              <a:t>例子</a:t>
            </a:r>
            <a:r>
              <a:rPr lang="en-US" altLang="zh-CN" dirty="0">
                <a:ea typeface="SimSun" pitchFamily="2" charset="-122"/>
              </a:rPr>
              <a:t>: Naive Fibonacci Calculation</a:t>
            </a:r>
          </a:p>
        </p:txBody>
      </p:sp>
      <p:sp>
        <p:nvSpPr>
          <p:cNvPr id="50180" name="Rectangle 11"/>
          <p:cNvSpPr>
            <a:spLocks noGrp="1" noChangeArrowheads="1"/>
          </p:cNvSpPr>
          <p:nvPr>
            <p:ph type="body" idx="1"/>
          </p:nvPr>
        </p:nvSpPr>
        <p:spPr>
          <a:xfrm>
            <a:off x="1867006" y="2521089"/>
            <a:ext cx="5280819" cy="584200"/>
          </a:xfrm>
        </p:spPr>
        <p:txBody>
          <a:bodyPr>
            <a:normAutofit/>
          </a:bodyPr>
          <a:lstStyle/>
          <a:p>
            <a:pPr eaLnBrk="1" hangingPunct="1"/>
            <a:r>
              <a:rPr lang="zh-CN" altLang="en-US" dirty="0">
                <a:ea typeface="SimSun" pitchFamily="2" charset="-122"/>
              </a:rPr>
              <a:t>计算</a:t>
            </a:r>
            <a:r>
              <a:rPr lang="en-US" altLang="zh-CN" dirty="0">
                <a:ea typeface="SimSun" pitchFamily="2" charset="-122"/>
              </a:rPr>
              <a:t>Fibonacci</a:t>
            </a:r>
            <a:r>
              <a:rPr lang="zh-CN" altLang="en-US" dirty="0">
                <a:ea typeface="SimSun" pitchFamily="2" charset="-122"/>
              </a:rPr>
              <a:t>形成一任务图</a:t>
            </a:r>
            <a:endParaRPr lang="en-US" altLang="zh-CN" dirty="0">
              <a:ea typeface="SimSun" pitchFamily="2" charset="-122"/>
            </a:endParaRPr>
          </a:p>
        </p:txBody>
      </p:sp>
      <p:grpSp>
        <p:nvGrpSpPr>
          <p:cNvPr id="50181" name="Group 55"/>
          <p:cNvGrpSpPr>
            <a:grpSpLocks/>
          </p:cNvGrpSpPr>
          <p:nvPr/>
        </p:nvGrpSpPr>
        <p:grpSpPr bwMode="auto">
          <a:xfrm>
            <a:off x="1788542" y="2979221"/>
            <a:ext cx="7864475" cy="3373438"/>
            <a:chOff x="68" y="1540"/>
            <a:chExt cx="4954" cy="2125"/>
          </a:xfrm>
        </p:grpSpPr>
        <p:sp>
          <p:nvSpPr>
            <p:cNvPr id="50182" name="Line 2"/>
            <p:cNvSpPr>
              <a:spLocks noChangeShapeType="1"/>
            </p:cNvSpPr>
            <p:nvPr/>
          </p:nvSpPr>
          <p:spPr bwMode="auto">
            <a:xfrm flipH="1">
              <a:off x="521" y="2999"/>
              <a:ext cx="628" cy="42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83" name="Line 3"/>
            <p:cNvSpPr>
              <a:spLocks noChangeShapeType="1"/>
            </p:cNvSpPr>
            <p:nvPr/>
          </p:nvSpPr>
          <p:spPr bwMode="auto">
            <a:xfrm>
              <a:off x="1083" y="3001"/>
              <a:ext cx="620" cy="427"/>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84" name="Line 4"/>
            <p:cNvSpPr>
              <a:spLocks noChangeShapeType="1"/>
            </p:cNvSpPr>
            <p:nvPr/>
          </p:nvSpPr>
          <p:spPr bwMode="auto">
            <a:xfrm flipH="1">
              <a:off x="3333" y="2382"/>
              <a:ext cx="628" cy="42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85" name="Line 5"/>
            <p:cNvSpPr>
              <a:spLocks noChangeShapeType="1"/>
            </p:cNvSpPr>
            <p:nvPr/>
          </p:nvSpPr>
          <p:spPr bwMode="auto">
            <a:xfrm>
              <a:off x="3961" y="2384"/>
              <a:ext cx="620" cy="427"/>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86" name="Line 6"/>
            <p:cNvSpPr>
              <a:spLocks noChangeShapeType="1"/>
            </p:cNvSpPr>
            <p:nvPr/>
          </p:nvSpPr>
          <p:spPr bwMode="auto">
            <a:xfrm flipH="1">
              <a:off x="1154" y="2382"/>
              <a:ext cx="628" cy="42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87" name="Line 7"/>
            <p:cNvSpPr>
              <a:spLocks noChangeShapeType="1"/>
            </p:cNvSpPr>
            <p:nvPr/>
          </p:nvSpPr>
          <p:spPr bwMode="auto">
            <a:xfrm>
              <a:off x="1782" y="2384"/>
              <a:ext cx="620" cy="427"/>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88" name="Line 8"/>
            <p:cNvSpPr>
              <a:spLocks noChangeShapeType="1"/>
            </p:cNvSpPr>
            <p:nvPr/>
          </p:nvSpPr>
          <p:spPr bwMode="auto">
            <a:xfrm flipH="1">
              <a:off x="2254" y="1753"/>
              <a:ext cx="628" cy="42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89" name="Line 9"/>
            <p:cNvSpPr>
              <a:spLocks noChangeShapeType="1"/>
            </p:cNvSpPr>
            <p:nvPr/>
          </p:nvSpPr>
          <p:spPr bwMode="auto">
            <a:xfrm>
              <a:off x="2882" y="1755"/>
              <a:ext cx="620" cy="427"/>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0190" name="Group 12"/>
            <p:cNvGrpSpPr>
              <a:grpSpLocks/>
            </p:cNvGrpSpPr>
            <p:nvPr/>
          </p:nvGrpSpPr>
          <p:grpSpPr bwMode="auto">
            <a:xfrm>
              <a:off x="2430" y="1540"/>
              <a:ext cx="895" cy="463"/>
              <a:chOff x="2430" y="1540"/>
              <a:chExt cx="895" cy="463"/>
            </a:xfrm>
          </p:grpSpPr>
          <p:sp>
            <p:nvSpPr>
              <p:cNvPr id="50227" name="Rectangle 13"/>
              <p:cNvSpPr>
                <a:spLocks noChangeArrowheads="1"/>
              </p:cNvSpPr>
              <p:nvPr/>
            </p:nvSpPr>
            <p:spPr bwMode="auto">
              <a:xfrm>
                <a:off x="2430" y="1540"/>
                <a:ext cx="889" cy="463"/>
              </a:xfrm>
              <a:prstGeom prst="rect">
                <a:avLst/>
              </a:prstGeom>
              <a:solidFill>
                <a:schemeClr val="accent1"/>
              </a:solidFill>
              <a:ln w="50800" algn="ctr">
                <a:solidFill>
                  <a:schemeClr val="tx1"/>
                </a:solidFill>
                <a:miter lim="800000"/>
                <a:headEnd/>
                <a:tailEnd/>
              </a:ln>
            </p:spPr>
            <p:txBody>
              <a:bodyPr wrap="none" anchor="ctr"/>
              <a:lstStyle/>
              <a:p>
                <a:endParaRPr lang="zh-CN" altLang="en-US">
                  <a:ea typeface="SimSun" pitchFamily="2" charset="-122"/>
                </a:endParaRPr>
              </a:p>
            </p:txBody>
          </p:sp>
          <p:sp>
            <p:nvSpPr>
              <p:cNvPr id="50228" name="Text Box 14"/>
              <p:cNvSpPr txBox="1">
                <a:spLocks noChangeArrowheads="1"/>
              </p:cNvSpPr>
              <p:nvPr/>
            </p:nvSpPr>
            <p:spPr bwMode="auto">
              <a:xfrm>
                <a:off x="2470" y="1571"/>
                <a:ext cx="79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spcBef>
                    <a:spcPct val="50000"/>
                  </a:spcBef>
                </a:pPr>
                <a:r>
                  <a:rPr lang="en-US" altLang="zh-CN" sz="1000" b="1" dirty="0" err="1">
                    <a:ea typeface="SimSun" pitchFamily="2" charset="-122"/>
                  </a:rPr>
                  <a:t>SerialFib</a:t>
                </a:r>
                <a:r>
                  <a:rPr lang="en-US" altLang="zh-CN" sz="1000" b="1" dirty="0">
                    <a:ea typeface="SimSun" pitchFamily="2" charset="-122"/>
                  </a:rPr>
                  <a:t>(4)</a:t>
                </a:r>
              </a:p>
            </p:txBody>
          </p:sp>
          <p:sp>
            <p:nvSpPr>
              <p:cNvPr id="50229" name="Line 15"/>
              <p:cNvSpPr>
                <a:spLocks noChangeShapeType="1"/>
              </p:cNvSpPr>
              <p:nvPr/>
            </p:nvSpPr>
            <p:spPr bwMode="auto">
              <a:xfrm>
                <a:off x="2435" y="1753"/>
                <a:ext cx="89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30" name="Line 16"/>
              <p:cNvSpPr>
                <a:spLocks noChangeShapeType="1"/>
              </p:cNvSpPr>
              <p:nvPr/>
            </p:nvSpPr>
            <p:spPr bwMode="auto">
              <a:xfrm>
                <a:off x="2882" y="1753"/>
                <a:ext cx="0" cy="25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31" name="Text Box 17"/>
              <p:cNvSpPr txBox="1">
                <a:spLocks noChangeArrowheads="1"/>
              </p:cNvSpPr>
              <p:nvPr/>
            </p:nvSpPr>
            <p:spPr bwMode="auto">
              <a:xfrm>
                <a:off x="2439" y="1816"/>
                <a:ext cx="44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spcBef>
                    <a:spcPct val="50000"/>
                  </a:spcBef>
                </a:pPr>
                <a:r>
                  <a:rPr lang="en-US" altLang="zh-CN" sz="600" b="1">
                    <a:ea typeface="SimSun" pitchFamily="2" charset="-122"/>
                  </a:rPr>
                  <a:t>SerialFib(3)</a:t>
                </a:r>
              </a:p>
            </p:txBody>
          </p:sp>
          <p:sp>
            <p:nvSpPr>
              <p:cNvPr id="50232" name="Text Box 18"/>
              <p:cNvSpPr txBox="1">
                <a:spLocks noChangeArrowheads="1"/>
              </p:cNvSpPr>
              <p:nvPr/>
            </p:nvSpPr>
            <p:spPr bwMode="auto">
              <a:xfrm>
                <a:off x="2882" y="1817"/>
                <a:ext cx="44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spcBef>
                    <a:spcPct val="50000"/>
                  </a:spcBef>
                </a:pPr>
                <a:r>
                  <a:rPr lang="en-US" altLang="zh-CN" sz="600" b="1">
                    <a:ea typeface="SimSun" pitchFamily="2" charset="-122"/>
                  </a:rPr>
                  <a:t>SerialFib(2)</a:t>
                </a:r>
              </a:p>
            </p:txBody>
          </p:sp>
        </p:grpSp>
        <p:grpSp>
          <p:nvGrpSpPr>
            <p:cNvPr id="50191" name="Group 19"/>
            <p:cNvGrpSpPr>
              <a:grpSpLocks/>
            </p:cNvGrpSpPr>
            <p:nvPr/>
          </p:nvGrpSpPr>
          <p:grpSpPr bwMode="auto">
            <a:xfrm>
              <a:off x="1952" y="2833"/>
              <a:ext cx="889" cy="217"/>
              <a:chOff x="1802" y="2833"/>
              <a:chExt cx="889" cy="217"/>
            </a:xfrm>
          </p:grpSpPr>
          <p:sp>
            <p:nvSpPr>
              <p:cNvPr id="50225" name="Rectangle 20"/>
              <p:cNvSpPr>
                <a:spLocks noChangeArrowheads="1"/>
              </p:cNvSpPr>
              <p:nvPr/>
            </p:nvSpPr>
            <p:spPr bwMode="auto">
              <a:xfrm>
                <a:off x="1802" y="2833"/>
                <a:ext cx="889" cy="217"/>
              </a:xfrm>
              <a:prstGeom prst="rect">
                <a:avLst/>
              </a:prstGeom>
              <a:solidFill>
                <a:srgbClr val="FFA16D"/>
              </a:solidFill>
              <a:ln w="50800" algn="ctr">
                <a:solidFill>
                  <a:schemeClr val="tx1"/>
                </a:solidFill>
                <a:miter lim="800000"/>
                <a:headEnd/>
                <a:tailEnd/>
              </a:ln>
            </p:spPr>
            <p:txBody>
              <a:bodyPr wrap="none" anchor="ctr"/>
              <a:lstStyle/>
              <a:p>
                <a:endParaRPr lang="zh-CN" altLang="en-US">
                  <a:ea typeface="SimSun" pitchFamily="2" charset="-122"/>
                </a:endParaRPr>
              </a:p>
            </p:txBody>
          </p:sp>
          <p:sp>
            <p:nvSpPr>
              <p:cNvPr id="50226" name="Text Box 21"/>
              <p:cNvSpPr txBox="1">
                <a:spLocks noChangeArrowheads="1"/>
              </p:cNvSpPr>
              <p:nvPr/>
            </p:nvSpPr>
            <p:spPr bwMode="auto">
              <a:xfrm>
                <a:off x="1842" y="2864"/>
                <a:ext cx="794" cy="154"/>
              </a:xfrm>
              <a:prstGeom prst="rect">
                <a:avLst/>
              </a:prstGeom>
              <a:solidFill>
                <a:srgbClr val="FFA16D"/>
              </a:solidFill>
              <a:ln>
                <a:noFill/>
              </a:ln>
              <a:extLst>
                <a:ext uri="{91240B29-F687-4F45-9708-019B960494DF}">
                  <a14:hiddenLine xmlns:a14="http://schemas.microsoft.com/office/drawing/2010/main" w="508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spcBef>
                    <a:spcPct val="50000"/>
                  </a:spcBef>
                </a:pPr>
                <a:r>
                  <a:rPr lang="en-US" altLang="zh-CN" sz="1000" b="1">
                    <a:ea typeface="SimSun" pitchFamily="2" charset="-122"/>
                  </a:rPr>
                  <a:t>SerialFib(1)</a:t>
                </a:r>
              </a:p>
            </p:txBody>
          </p:sp>
        </p:grpSp>
        <p:grpSp>
          <p:nvGrpSpPr>
            <p:cNvPr id="50192" name="Group 22"/>
            <p:cNvGrpSpPr>
              <a:grpSpLocks/>
            </p:cNvGrpSpPr>
            <p:nvPr/>
          </p:nvGrpSpPr>
          <p:grpSpPr bwMode="auto">
            <a:xfrm>
              <a:off x="3514" y="2201"/>
              <a:ext cx="895" cy="463"/>
              <a:chOff x="2430" y="1540"/>
              <a:chExt cx="895" cy="463"/>
            </a:xfrm>
          </p:grpSpPr>
          <p:sp>
            <p:nvSpPr>
              <p:cNvPr id="50219" name="Rectangle 23"/>
              <p:cNvSpPr>
                <a:spLocks noChangeArrowheads="1"/>
              </p:cNvSpPr>
              <p:nvPr/>
            </p:nvSpPr>
            <p:spPr bwMode="auto">
              <a:xfrm>
                <a:off x="2430" y="1540"/>
                <a:ext cx="889" cy="463"/>
              </a:xfrm>
              <a:prstGeom prst="rect">
                <a:avLst/>
              </a:prstGeom>
              <a:solidFill>
                <a:schemeClr val="accent1"/>
              </a:solidFill>
              <a:ln w="50800" algn="ctr">
                <a:solidFill>
                  <a:schemeClr val="tx1"/>
                </a:solidFill>
                <a:miter lim="800000"/>
                <a:headEnd/>
                <a:tailEnd/>
              </a:ln>
            </p:spPr>
            <p:txBody>
              <a:bodyPr wrap="none" anchor="ctr"/>
              <a:lstStyle/>
              <a:p>
                <a:endParaRPr lang="zh-CN" altLang="en-US">
                  <a:ea typeface="SimSun" pitchFamily="2" charset="-122"/>
                </a:endParaRPr>
              </a:p>
            </p:txBody>
          </p:sp>
          <p:sp>
            <p:nvSpPr>
              <p:cNvPr id="50220" name="Text Box 24"/>
              <p:cNvSpPr txBox="1">
                <a:spLocks noChangeArrowheads="1"/>
              </p:cNvSpPr>
              <p:nvPr/>
            </p:nvSpPr>
            <p:spPr bwMode="auto">
              <a:xfrm>
                <a:off x="2470" y="1571"/>
                <a:ext cx="79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spcBef>
                    <a:spcPct val="50000"/>
                  </a:spcBef>
                </a:pPr>
                <a:r>
                  <a:rPr lang="en-US" altLang="zh-CN" sz="1000" b="1">
                    <a:ea typeface="SimSun" pitchFamily="2" charset="-122"/>
                  </a:rPr>
                  <a:t>SerialFib(2)</a:t>
                </a:r>
              </a:p>
            </p:txBody>
          </p:sp>
          <p:sp>
            <p:nvSpPr>
              <p:cNvPr id="50221" name="Line 25"/>
              <p:cNvSpPr>
                <a:spLocks noChangeShapeType="1"/>
              </p:cNvSpPr>
              <p:nvPr/>
            </p:nvSpPr>
            <p:spPr bwMode="auto">
              <a:xfrm>
                <a:off x="2435" y="1753"/>
                <a:ext cx="89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22" name="Line 26"/>
              <p:cNvSpPr>
                <a:spLocks noChangeShapeType="1"/>
              </p:cNvSpPr>
              <p:nvPr/>
            </p:nvSpPr>
            <p:spPr bwMode="auto">
              <a:xfrm>
                <a:off x="2882" y="1753"/>
                <a:ext cx="0" cy="25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23" name="Text Box 27"/>
              <p:cNvSpPr txBox="1">
                <a:spLocks noChangeArrowheads="1"/>
              </p:cNvSpPr>
              <p:nvPr/>
            </p:nvSpPr>
            <p:spPr bwMode="auto">
              <a:xfrm>
                <a:off x="2439" y="1816"/>
                <a:ext cx="44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spcBef>
                    <a:spcPct val="50000"/>
                  </a:spcBef>
                </a:pPr>
                <a:r>
                  <a:rPr lang="en-US" altLang="zh-CN" sz="600" b="1">
                    <a:ea typeface="SimSun" pitchFamily="2" charset="-122"/>
                  </a:rPr>
                  <a:t>SerialFib(1)</a:t>
                </a:r>
              </a:p>
            </p:txBody>
          </p:sp>
          <p:sp>
            <p:nvSpPr>
              <p:cNvPr id="50224" name="Text Box 28"/>
              <p:cNvSpPr txBox="1">
                <a:spLocks noChangeArrowheads="1"/>
              </p:cNvSpPr>
              <p:nvPr/>
            </p:nvSpPr>
            <p:spPr bwMode="auto">
              <a:xfrm>
                <a:off x="2882" y="1817"/>
                <a:ext cx="44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spcBef>
                    <a:spcPct val="50000"/>
                  </a:spcBef>
                </a:pPr>
                <a:r>
                  <a:rPr lang="en-US" altLang="zh-CN" sz="600" b="1">
                    <a:ea typeface="SimSun" pitchFamily="2" charset="-122"/>
                  </a:rPr>
                  <a:t>SerialFib(0)</a:t>
                </a:r>
              </a:p>
            </p:txBody>
          </p:sp>
        </p:grpSp>
        <p:grpSp>
          <p:nvGrpSpPr>
            <p:cNvPr id="50193" name="Group 29"/>
            <p:cNvGrpSpPr>
              <a:grpSpLocks/>
            </p:cNvGrpSpPr>
            <p:nvPr/>
          </p:nvGrpSpPr>
          <p:grpSpPr bwMode="auto">
            <a:xfrm>
              <a:off x="705" y="2833"/>
              <a:ext cx="895" cy="463"/>
              <a:chOff x="2430" y="1540"/>
              <a:chExt cx="895" cy="463"/>
            </a:xfrm>
          </p:grpSpPr>
          <p:sp>
            <p:nvSpPr>
              <p:cNvPr id="50213" name="Rectangle 30"/>
              <p:cNvSpPr>
                <a:spLocks noChangeArrowheads="1"/>
              </p:cNvSpPr>
              <p:nvPr/>
            </p:nvSpPr>
            <p:spPr bwMode="auto">
              <a:xfrm>
                <a:off x="2430" y="1540"/>
                <a:ext cx="889" cy="463"/>
              </a:xfrm>
              <a:prstGeom prst="rect">
                <a:avLst/>
              </a:prstGeom>
              <a:solidFill>
                <a:schemeClr val="accent1"/>
              </a:solidFill>
              <a:ln w="50800" algn="ctr">
                <a:solidFill>
                  <a:schemeClr val="tx1"/>
                </a:solidFill>
                <a:miter lim="800000"/>
                <a:headEnd/>
                <a:tailEnd/>
              </a:ln>
            </p:spPr>
            <p:txBody>
              <a:bodyPr wrap="none" anchor="ctr"/>
              <a:lstStyle/>
              <a:p>
                <a:endParaRPr lang="zh-CN" altLang="en-US">
                  <a:ea typeface="SimSun" pitchFamily="2" charset="-122"/>
                </a:endParaRPr>
              </a:p>
            </p:txBody>
          </p:sp>
          <p:sp>
            <p:nvSpPr>
              <p:cNvPr id="50214" name="Text Box 31"/>
              <p:cNvSpPr txBox="1">
                <a:spLocks noChangeArrowheads="1"/>
              </p:cNvSpPr>
              <p:nvPr/>
            </p:nvSpPr>
            <p:spPr bwMode="auto">
              <a:xfrm>
                <a:off x="2470" y="1571"/>
                <a:ext cx="79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spcBef>
                    <a:spcPct val="50000"/>
                  </a:spcBef>
                </a:pPr>
                <a:r>
                  <a:rPr lang="en-US" altLang="zh-CN" sz="1000" b="1">
                    <a:ea typeface="SimSun" pitchFamily="2" charset="-122"/>
                  </a:rPr>
                  <a:t>SerialFib(2)</a:t>
                </a:r>
              </a:p>
            </p:txBody>
          </p:sp>
          <p:sp>
            <p:nvSpPr>
              <p:cNvPr id="50215" name="Line 32"/>
              <p:cNvSpPr>
                <a:spLocks noChangeShapeType="1"/>
              </p:cNvSpPr>
              <p:nvPr/>
            </p:nvSpPr>
            <p:spPr bwMode="auto">
              <a:xfrm>
                <a:off x="2435" y="1753"/>
                <a:ext cx="89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16" name="Line 33"/>
              <p:cNvSpPr>
                <a:spLocks noChangeShapeType="1"/>
              </p:cNvSpPr>
              <p:nvPr/>
            </p:nvSpPr>
            <p:spPr bwMode="auto">
              <a:xfrm>
                <a:off x="2882" y="1753"/>
                <a:ext cx="0" cy="25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17" name="Text Box 34"/>
              <p:cNvSpPr txBox="1">
                <a:spLocks noChangeArrowheads="1"/>
              </p:cNvSpPr>
              <p:nvPr/>
            </p:nvSpPr>
            <p:spPr bwMode="auto">
              <a:xfrm>
                <a:off x="2439" y="1816"/>
                <a:ext cx="44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spcBef>
                    <a:spcPct val="50000"/>
                  </a:spcBef>
                </a:pPr>
                <a:r>
                  <a:rPr lang="en-US" altLang="zh-CN" sz="600" b="1">
                    <a:ea typeface="SimSun" pitchFamily="2" charset="-122"/>
                  </a:rPr>
                  <a:t>SerialFib(1)</a:t>
                </a:r>
              </a:p>
            </p:txBody>
          </p:sp>
          <p:sp>
            <p:nvSpPr>
              <p:cNvPr id="50218" name="Text Box 35"/>
              <p:cNvSpPr txBox="1">
                <a:spLocks noChangeArrowheads="1"/>
              </p:cNvSpPr>
              <p:nvPr/>
            </p:nvSpPr>
            <p:spPr bwMode="auto">
              <a:xfrm>
                <a:off x="2882" y="1817"/>
                <a:ext cx="44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spcBef>
                    <a:spcPct val="50000"/>
                  </a:spcBef>
                </a:pPr>
                <a:r>
                  <a:rPr lang="en-US" altLang="zh-CN" sz="600" b="1">
                    <a:ea typeface="SimSun" pitchFamily="2" charset="-122"/>
                  </a:rPr>
                  <a:t>SerialFib(0)</a:t>
                </a:r>
              </a:p>
            </p:txBody>
          </p:sp>
        </p:grpSp>
        <p:grpSp>
          <p:nvGrpSpPr>
            <p:cNvPr id="50194" name="Group 36"/>
            <p:cNvGrpSpPr>
              <a:grpSpLocks/>
            </p:cNvGrpSpPr>
            <p:nvPr/>
          </p:nvGrpSpPr>
          <p:grpSpPr bwMode="auto">
            <a:xfrm>
              <a:off x="1336" y="2201"/>
              <a:ext cx="895" cy="463"/>
              <a:chOff x="2430" y="1540"/>
              <a:chExt cx="895" cy="463"/>
            </a:xfrm>
          </p:grpSpPr>
          <p:sp>
            <p:nvSpPr>
              <p:cNvPr id="50207" name="Rectangle 37"/>
              <p:cNvSpPr>
                <a:spLocks noChangeArrowheads="1"/>
              </p:cNvSpPr>
              <p:nvPr/>
            </p:nvSpPr>
            <p:spPr bwMode="auto">
              <a:xfrm>
                <a:off x="2430" y="1540"/>
                <a:ext cx="889" cy="463"/>
              </a:xfrm>
              <a:prstGeom prst="rect">
                <a:avLst/>
              </a:prstGeom>
              <a:solidFill>
                <a:schemeClr val="accent1"/>
              </a:solidFill>
              <a:ln w="50800" algn="ctr">
                <a:solidFill>
                  <a:schemeClr val="tx1"/>
                </a:solidFill>
                <a:miter lim="800000"/>
                <a:headEnd/>
                <a:tailEnd/>
              </a:ln>
            </p:spPr>
            <p:txBody>
              <a:bodyPr wrap="none" anchor="ctr"/>
              <a:lstStyle/>
              <a:p>
                <a:endParaRPr lang="zh-CN" altLang="en-US">
                  <a:ea typeface="SimSun" pitchFamily="2" charset="-122"/>
                </a:endParaRPr>
              </a:p>
            </p:txBody>
          </p:sp>
          <p:sp>
            <p:nvSpPr>
              <p:cNvPr id="50208" name="Text Box 38"/>
              <p:cNvSpPr txBox="1">
                <a:spLocks noChangeArrowheads="1"/>
              </p:cNvSpPr>
              <p:nvPr/>
            </p:nvSpPr>
            <p:spPr bwMode="auto">
              <a:xfrm>
                <a:off x="2470" y="1571"/>
                <a:ext cx="79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spcBef>
                    <a:spcPct val="50000"/>
                  </a:spcBef>
                </a:pPr>
                <a:r>
                  <a:rPr lang="en-US" altLang="zh-CN" sz="1000" b="1">
                    <a:ea typeface="SimSun" pitchFamily="2" charset="-122"/>
                  </a:rPr>
                  <a:t>SerialFib(3)</a:t>
                </a:r>
              </a:p>
            </p:txBody>
          </p:sp>
          <p:sp>
            <p:nvSpPr>
              <p:cNvPr id="50209" name="Line 39"/>
              <p:cNvSpPr>
                <a:spLocks noChangeShapeType="1"/>
              </p:cNvSpPr>
              <p:nvPr/>
            </p:nvSpPr>
            <p:spPr bwMode="auto">
              <a:xfrm>
                <a:off x="2435" y="1753"/>
                <a:ext cx="89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10" name="Line 40"/>
              <p:cNvSpPr>
                <a:spLocks noChangeShapeType="1"/>
              </p:cNvSpPr>
              <p:nvPr/>
            </p:nvSpPr>
            <p:spPr bwMode="auto">
              <a:xfrm>
                <a:off x="2882" y="1753"/>
                <a:ext cx="0" cy="25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11" name="Text Box 41"/>
              <p:cNvSpPr txBox="1">
                <a:spLocks noChangeArrowheads="1"/>
              </p:cNvSpPr>
              <p:nvPr/>
            </p:nvSpPr>
            <p:spPr bwMode="auto">
              <a:xfrm>
                <a:off x="2439" y="1816"/>
                <a:ext cx="44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spcBef>
                    <a:spcPct val="50000"/>
                  </a:spcBef>
                </a:pPr>
                <a:r>
                  <a:rPr lang="en-US" altLang="zh-CN" sz="600" b="1">
                    <a:ea typeface="SimSun" pitchFamily="2" charset="-122"/>
                  </a:rPr>
                  <a:t>SerialFib(2)</a:t>
                </a:r>
              </a:p>
            </p:txBody>
          </p:sp>
          <p:sp>
            <p:nvSpPr>
              <p:cNvPr id="50212" name="Text Box 42"/>
              <p:cNvSpPr txBox="1">
                <a:spLocks noChangeArrowheads="1"/>
              </p:cNvSpPr>
              <p:nvPr/>
            </p:nvSpPr>
            <p:spPr bwMode="auto">
              <a:xfrm>
                <a:off x="2882" y="1817"/>
                <a:ext cx="44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spcBef>
                    <a:spcPct val="50000"/>
                  </a:spcBef>
                </a:pPr>
                <a:r>
                  <a:rPr lang="en-US" altLang="zh-CN" sz="600" b="1">
                    <a:ea typeface="SimSun" pitchFamily="2" charset="-122"/>
                  </a:rPr>
                  <a:t>SerialFib(1)</a:t>
                </a:r>
              </a:p>
            </p:txBody>
          </p:sp>
        </p:grpSp>
        <p:grpSp>
          <p:nvGrpSpPr>
            <p:cNvPr id="50195" name="Group 43"/>
            <p:cNvGrpSpPr>
              <a:grpSpLocks/>
            </p:cNvGrpSpPr>
            <p:nvPr/>
          </p:nvGrpSpPr>
          <p:grpSpPr bwMode="auto">
            <a:xfrm>
              <a:off x="68" y="3442"/>
              <a:ext cx="889" cy="217"/>
              <a:chOff x="1802" y="2833"/>
              <a:chExt cx="889" cy="217"/>
            </a:xfrm>
          </p:grpSpPr>
          <p:sp>
            <p:nvSpPr>
              <p:cNvPr id="50205" name="Rectangle 44"/>
              <p:cNvSpPr>
                <a:spLocks noChangeArrowheads="1"/>
              </p:cNvSpPr>
              <p:nvPr/>
            </p:nvSpPr>
            <p:spPr bwMode="auto">
              <a:xfrm>
                <a:off x="1802" y="2833"/>
                <a:ext cx="889" cy="217"/>
              </a:xfrm>
              <a:prstGeom prst="rect">
                <a:avLst/>
              </a:prstGeom>
              <a:solidFill>
                <a:srgbClr val="FFA16D"/>
              </a:solidFill>
              <a:ln w="50800" algn="ctr">
                <a:solidFill>
                  <a:schemeClr val="tx1"/>
                </a:solidFill>
                <a:miter lim="800000"/>
                <a:headEnd/>
                <a:tailEnd/>
              </a:ln>
            </p:spPr>
            <p:txBody>
              <a:bodyPr wrap="none" anchor="ctr"/>
              <a:lstStyle/>
              <a:p>
                <a:endParaRPr lang="zh-CN" altLang="en-US">
                  <a:ea typeface="SimSun" pitchFamily="2" charset="-122"/>
                </a:endParaRPr>
              </a:p>
            </p:txBody>
          </p:sp>
          <p:sp>
            <p:nvSpPr>
              <p:cNvPr id="50206" name="Text Box 45"/>
              <p:cNvSpPr txBox="1">
                <a:spLocks noChangeArrowheads="1"/>
              </p:cNvSpPr>
              <p:nvPr/>
            </p:nvSpPr>
            <p:spPr bwMode="auto">
              <a:xfrm>
                <a:off x="1842" y="2864"/>
                <a:ext cx="794" cy="154"/>
              </a:xfrm>
              <a:prstGeom prst="rect">
                <a:avLst/>
              </a:prstGeom>
              <a:solidFill>
                <a:srgbClr val="FFA16D"/>
              </a:solidFill>
              <a:ln>
                <a:noFill/>
              </a:ln>
              <a:extLst>
                <a:ext uri="{91240B29-F687-4F45-9708-019B960494DF}">
                  <a14:hiddenLine xmlns:a14="http://schemas.microsoft.com/office/drawing/2010/main" w="508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spcBef>
                    <a:spcPct val="50000"/>
                  </a:spcBef>
                </a:pPr>
                <a:r>
                  <a:rPr lang="en-US" altLang="zh-CN" sz="1000" b="1">
                    <a:ea typeface="SimSun" pitchFamily="2" charset="-122"/>
                  </a:rPr>
                  <a:t>SerialFib(1)</a:t>
                </a:r>
              </a:p>
            </p:txBody>
          </p:sp>
        </p:grpSp>
        <p:grpSp>
          <p:nvGrpSpPr>
            <p:cNvPr id="50196" name="Group 46"/>
            <p:cNvGrpSpPr>
              <a:grpSpLocks/>
            </p:cNvGrpSpPr>
            <p:nvPr/>
          </p:nvGrpSpPr>
          <p:grpSpPr bwMode="auto">
            <a:xfrm>
              <a:off x="4133" y="2833"/>
              <a:ext cx="889" cy="217"/>
              <a:chOff x="1802" y="2833"/>
              <a:chExt cx="889" cy="217"/>
            </a:xfrm>
          </p:grpSpPr>
          <p:sp>
            <p:nvSpPr>
              <p:cNvPr id="50203" name="Rectangle 47"/>
              <p:cNvSpPr>
                <a:spLocks noChangeArrowheads="1"/>
              </p:cNvSpPr>
              <p:nvPr/>
            </p:nvSpPr>
            <p:spPr bwMode="auto">
              <a:xfrm>
                <a:off x="1802" y="2833"/>
                <a:ext cx="889" cy="217"/>
              </a:xfrm>
              <a:prstGeom prst="rect">
                <a:avLst/>
              </a:prstGeom>
              <a:solidFill>
                <a:srgbClr val="FFA16D"/>
              </a:solidFill>
              <a:ln w="50800" algn="ctr">
                <a:solidFill>
                  <a:schemeClr val="tx1"/>
                </a:solidFill>
                <a:miter lim="800000"/>
                <a:headEnd/>
                <a:tailEnd/>
              </a:ln>
            </p:spPr>
            <p:txBody>
              <a:bodyPr wrap="none" anchor="ctr"/>
              <a:lstStyle/>
              <a:p>
                <a:endParaRPr lang="zh-CN" altLang="en-US">
                  <a:ea typeface="SimSun" pitchFamily="2" charset="-122"/>
                </a:endParaRPr>
              </a:p>
            </p:txBody>
          </p:sp>
          <p:sp>
            <p:nvSpPr>
              <p:cNvPr id="50204" name="Text Box 48"/>
              <p:cNvSpPr txBox="1">
                <a:spLocks noChangeArrowheads="1"/>
              </p:cNvSpPr>
              <p:nvPr/>
            </p:nvSpPr>
            <p:spPr bwMode="auto">
              <a:xfrm>
                <a:off x="1842" y="2864"/>
                <a:ext cx="794" cy="154"/>
              </a:xfrm>
              <a:prstGeom prst="rect">
                <a:avLst/>
              </a:prstGeom>
              <a:solidFill>
                <a:srgbClr val="FFA16D"/>
              </a:solidFill>
              <a:ln>
                <a:noFill/>
              </a:ln>
              <a:extLst>
                <a:ext uri="{91240B29-F687-4F45-9708-019B960494DF}">
                  <a14:hiddenLine xmlns:a14="http://schemas.microsoft.com/office/drawing/2010/main" w="508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spcBef>
                    <a:spcPct val="50000"/>
                  </a:spcBef>
                </a:pPr>
                <a:r>
                  <a:rPr lang="en-US" altLang="zh-CN" sz="1000" b="1">
                    <a:ea typeface="SimSun" pitchFamily="2" charset="-122"/>
                  </a:rPr>
                  <a:t>SerialFib(0)</a:t>
                </a:r>
              </a:p>
            </p:txBody>
          </p:sp>
        </p:grpSp>
        <p:grpSp>
          <p:nvGrpSpPr>
            <p:cNvPr id="50197" name="Group 49"/>
            <p:cNvGrpSpPr>
              <a:grpSpLocks/>
            </p:cNvGrpSpPr>
            <p:nvPr/>
          </p:nvGrpSpPr>
          <p:grpSpPr bwMode="auto">
            <a:xfrm>
              <a:off x="2894" y="2839"/>
              <a:ext cx="889" cy="217"/>
              <a:chOff x="1802" y="2833"/>
              <a:chExt cx="889" cy="217"/>
            </a:xfrm>
          </p:grpSpPr>
          <p:sp>
            <p:nvSpPr>
              <p:cNvPr id="50201" name="Rectangle 50"/>
              <p:cNvSpPr>
                <a:spLocks noChangeArrowheads="1"/>
              </p:cNvSpPr>
              <p:nvPr/>
            </p:nvSpPr>
            <p:spPr bwMode="auto">
              <a:xfrm>
                <a:off x="1802" y="2833"/>
                <a:ext cx="889" cy="217"/>
              </a:xfrm>
              <a:prstGeom prst="rect">
                <a:avLst/>
              </a:prstGeom>
              <a:solidFill>
                <a:srgbClr val="FFA16D"/>
              </a:solidFill>
              <a:ln w="50800" algn="ctr">
                <a:solidFill>
                  <a:schemeClr val="tx1"/>
                </a:solidFill>
                <a:miter lim="800000"/>
                <a:headEnd/>
                <a:tailEnd/>
              </a:ln>
            </p:spPr>
            <p:txBody>
              <a:bodyPr wrap="none" anchor="ctr"/>
              <a:lstStyle/>
              <a:p>
                <a:endParaRPr lang="zh-CN" altLang="en-US">
                  <a:ea typeface="SimSun" pitchFamily="2" charset="-122"/>
                </a:endParaRPr>
              </a:p>
            </p:txBody>
          </p:sp>
          <p:sp>
            <p:nvSpPr>
              <p:cNvPr id="50202" name="Text Box 51"/>
              <p:cNvSpPr txBox="1">
                <a:spLocks noChangeArrowheads="1"/>
              </p:cNvSpPr>
              <p:nvPr/>
            </p:nvSpPr>
            <p:spPr bwMode="auto">
              <a:xfrm>
                <a:off x="1842" y="2864"/>
                <a:ext cx="794" cy="154"/>
              </a:xfrm>
              <a:prstGeom prst="rect">
                <a:avLst/>
              </a:prstGeom>
              <a:solidFill>
                <a:srgbClr val="FFA16D"/>
              </a:solidFill>
              <a:ln>
                <a:noFill/>
              </a:ln>
              <a:extLst>
                <a:ext uri="{91240B29-F687-4F45-9708-019B960494DF}">
                  <a14:hiddenLine xmlns:a14="http://schemas.microsoft.com/office/drawing/2010/main" w="508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spcBef>
                    <a:spcPct val="50000"/>
                  </a:spcBef>
                </a:pPr>
                <a:r>
                  <a:rPr lang="en-US" altLang="zh-CN" sz="1000" b="1">
                    <a:ea typeface="SimSun" pitchFamily="2" charset="-122"/>
                  </a:rPr>
                  <a:t>SerialFib(1)</a:t>
                </a:r>
              </a:p>
            </p:txBody>
          </p:sp>
        </p:grpSp>
        <p:grpSp>
          <p:nvGrpSpPr>
            <p:cNvPr id="50198" name="Group 52"/>
            <p:cNvGrpSpPr>
              <a:grpSpLocks/>
            </p:cNvGrpSpPr>
            <p:nvPr/>
          </p:nvGrpSpPr>
          <p:grpSpPr bwMode="auto">
            <a:xfrm>
              <a:off x="1265" y="3448"/>
              <a:ext cx="889" cy="217"/>
              <a:chOff x="1802" y="2833"/>
              <a:chExt cx="889" cy="217"/>
            </a:xfrm>
          </p:grpSpPr>
          <p:sp>
            <p:nvSpPr>
              <p:cNvPr id="50199" name="Rectangle 53"/>
              <p:cNvSpPr>
                <a:spLocks noChangeArrowheads="1"/>
              </p:cNvSpPr>
              <p:nvPr/>
            </p:nvSpPr>
            <p:spPr bwMode="auto">
              <a:xfrm>
                <a:off x="1802" y="2833"/>
                <a:ext cx="889" cy="217"/>
              </a:xfrm>
              <a:prstGeom prst="rect">
                <a:avLst/>
              </a:prstGeom>
              <a:solidFill>
                <a:srgbClr val="FFA16D"/>
              </a:solidFill>
              <a:ln w="50800" algn="ctr">
                <a:solidFill>
                  <a:schemeClr val="tx1"/>
                </a:solidFill>
                <a:miter lim="800000"/>
                <a:headEnd/>
                <a:tailEnd/>
              </a:ln>
            </p:spPr>
            <p:txBody>
              <a:bodyPr wrap="none" anchor="ctr"/>
              <a:lstStyle/>
              <a:p>
                <a:endParaRPr lang="zh-CN" altLang="en-US">
                  <a:ea typeface="SimSun" pitchFamily="2" charset="-122"/>
                </a:endParaRPr>
              </a:p>
            </p:txBody>
          </p:sp>
          <p:sp>
            <p:nvSpPr>
              <p:cNvPr id="50200" name="Text Box 54"/>
              <p:cNvSpPr txBox="1">
                <a:spLocks noChangeArrowheads="1"/>
              </p:cNvSpPr>
              <p:nvPr/>
            </p:nvSpPr>
            <p:spPr bwMode="auto">
              <a:xfrm>
                <a:off x="1842" y="2864"/>
                <a:ext cx="794" cy="154"/>
              </a:xfrm>
              <a:prstGeom prst="rect">
                <a:avLst/>
              </a:prstGeom>
              <a:solidFill>
                <a:srgbClr val="FFA16D"/>
              </a:solidFill>
              <a:ln>
                <a:noFill/>
              </a:ln>
              <a:extLst>
                <a:ext uri="{91240B29-F687-4F45-9708-019B960494DF}">
                  <a14:hiddenLine xmlns:a14="http://schemas.microsoft.com/office/drawing/2010/main" w="508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spcBef>
                    <a:spcPct val="50000"/>
                  </a:spcBef>
                </a:pPr>
                <a:r>
                  <a:rPr lang="en-US" altLang="zh-CN" sz="1000" b="1">
                    <a:ea typeface="SimSun" pitchFamily="2" charset="-122"/>
                  </a:rPr>
                  <a:t>SerialFib(0)</a:t>
                </a:r>
              </a:p>
            </p:txBody>
          </p:sp>
        </p:grpSp>
      </p:grpSp>
      <p:sp>
        <p:nvSpPr>
          <p:cNvPr id="58" name="Rectangle 4"/>
          <p:cNvSpPr>
            <a:spLocks noChangeArrowheads="1"/>
          </p:cNvSpPr>
          <p:nvPr/>
        </p:nvSpPr>
        <p:spPr bwMode="auto">
          <a:xfrm>
            <a:off x="1910556" y="1107304"/>
            <a:ext cx="6011862" cy="1323439"/>
          </a:xfrm>
          <a:prstGeom prst="rect">
            <a:avLst/>
          </a:prstGeom>
          <a:noFill/>
          <a:ln w="6350"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r>
              <a:rPr lang="en-US" altLang="zh-CN" sz="1600" b="1" dirty="0">
                <a:solidFill>
                  <a:srgbClr val="0660A8"/>
                </a:solidFill>
                <a:latin typeface="Courier New" pitchFamily="49" charset="0"/>
                <a:ea typeface="SimSun" pitchFamily="2" charset="-122"/>
              </a:rPr>
              <a:t>long </a:t>
            </a:r>
            <a:r>
              <a:rPr lang="en-US" altLang="zh-CN" sz="1600" b="1" dirty="0" err="1">
                <a:solidFill>
                  <a:srgbClr val="0660A8"/>
                </a:solidFill>
                <a:latin typeface="Courier New" pitchFamily="49" charset="0"/>
                <a:ea typeface="SimSun" pitchFamily="2" charset="-122"/>
              </a:rPr>
              <a:t>SerialFib</a:t>
            </a:r>
            <a:r>
              <a:rPr lang="en-US" altLang="zh-CN" sz="1600" b="1" dirty="0">
                <a:solidFill>
                  <a:srgbClr val="0660A8"/>
                </a:solidFill>
                <a:latin typeface="Courier New" pitchFamily="49" charset="0"/>
                <a:ea typeface="SimSun" pitchFamily="2" charset="-122"/>
              </a:rPr>
              <a:t>( long n ) {</a:t>
            </a:r>
          </a:p>
          <a:p>
            <a:pPr algn="l"/>
            <a:r>
              <a:rPr lang="en-US" altLang="zh-CN" sz="1600" b="1" dirty="0">
                <a:solidFill>
                  <a:srgbClr val="0660A8"/>
                </a:solidFill>
                <a:latin typeface="Courier New" pitchFamily="49" charset="0"/>
                <a:ea typeface="SimSun" pitchFamily="2" charset="-122"/>
              </a:rPr>
              <a:t>    if( n&lt;2 ) return n;</a:t>
            </a:r>
          </a:p>
          <a:p>
            <a:pPr algn="l"/>
            <a:r>
              <a:rPr lang="en-US" altLang="zh-CN" sz="1600" b="1" dirty="0">
                <a:solidFill>
                  <a:srgbClr val="0660A8"/>
                </a:solidFill>
                <a:latin typeface="Courier New" pitchFamily="49" charset="0"/>
                <a:ea typeface="SimSun" pitchFamily="2" charset="-122"/>
              </a:rPr>
              <a:t>    else</a:t>
            </a:r>
          </a:p>
          <a:p>
            <a:pPr algn="l"/>
            <a:r>
              <a:rPr lang="en-US" altLang="zh-CN" sz="1600" b="1" dirty="0">
                <a:solidFill>
                  <a:srgbClr val="0660A8"/>
                </a:solidFill>
                <a:latin typeface="Courier New" pitchFamily="49" charset="0"/>
                <a:ea typeface="SimSun" pitchFamily="2" charset="-122"/>
              </a:rPr>
              <a:t>        return </a:t>
            </a:r>
            <a:r>
              <a:rPr lang="en-US" altLang="zh-CN" sz="1600" b="1" dirty="0" err="1">
                <a:solidFill>
                  <a:srgbClr val="0660A8"/>
                </a:solidFill>
                <a:latin typeface="Courier New" pitchFamily="49" charset="0"/>
                <a:ea typeface="SimSun" pitchFamily="2" charset="-122"/>
              </a:rPr>
              <a:t>SerialFib</a:t>
            </a:r>
            <a:r>
              <a:rPr lang="en-US" altLang="zh-CN" sz="1600" b="1" dirty="0">
                <a:solidFill>
                  <a:srgbClr val="0660A8"/>
                </a:solidFill>
                <a:latin typeface="Courier New" pitchFamily="49" charset="0"/>
                <a:ea typeface="SimSun" pitchFamily="2" charset="-122"/>
              </a:rPr>
              <a:t>(n-1) + </a:t>
            </a:r>
            <a:r>
              <a:rPr lang="en-US" altLang="zh-CN" sz="1600" b="1" dirty="0" err="1">
                <a:solidFill>
                  <a:srgbClr val="0660A8"/>
                </a:solidFill>
                <a:latin typeface="Courier New" pitchFamily="49" charset="0"/>
                <a:ea typeface="SimSun" pitchFamily="2" charset="-122"/>
              </a:rPr>
              <a:t>SerialFib</a:t>
            </a:r>
            <a:r>
              <a:rPr lang="en-US" altLang="zh-CN" sz="1600" b="1" dirty="0">
                <a:solidFill>
                  <a:srgbClr val="0660A8"/>
                </a:solidFill>
                <a:latin typeface="Courier New" pitchFamily="49" charset="0"/>
                <a:ea typeface="SimSun" pitchFamily="2" charset="-122"/>
              </a:rPr>
              <a:t>(n-2);</a:t>
            </a:r>
          </a:p>
          <a:p>
            <a:pPr algn="l"/>
            <a:r>
              <a:rPr lang="en-US" altLang="zh-CN" sz="1600" b="1" dirty="0">
                <a:solidFill>
                  <a:srgbClr val="0660A8"/>
                </a:solidFill>
                <a:latin typeface="Courier New" pitchFamily="49" charset="0"/>
                <a:ea typeface="SimSun" pitchFamily="2" charset="-122"/>
              </a:rPr>
              <a:t>}</a:t>
            </a:r>
          </a:p>
        </p:txBody>
      </p:sp>
      <p:sp>
        <p:nvSpPr>
          <p:cNvPr id="2" name="灯片编号占位符 1">
            <a:extLst>
              <a:ext uri="{FF2B5EF4-FFF2-40B4-BE49-F238E27FC236}">
                <a16:creationId xmlns:a16="http://schemas.microsoft.com/office/drawing/2014/main" id="{D576BFAC-7D7D-42BE-BCD6-6817ABE876C8}"/>
              </a:ext>
            </a:extLst>
          </p:cNvPr>
          <p:cNvSpPr>
            <a:spLocks noGrp="1"/>
          </p:cNvSpPr>
          <p:nvPr>
            <p:ph type="sldNum" sz="quarter" idx="12"/>
          </p:nvPr>
        </p:nvSpPr>
        <p:spPr/>
        <p:txBody>
          <a:bodyPr/>
          <a:lstStyle/>
          <a:p>
            <a:fld id="{838759A6-4310-42B8-8FEF-8113EE3D32AF}" type="slidenum">
              <a:rPr lang="zh-CN" altLang="en-US" smtClean="0"/>
              <a:t>67</a:t>
            </a:fld>
            <a:endParaRPr lang="zh-CN" altLang="en-US"/>
          </a:p>
        </p:txBody>
      </p:sp>
    </p:spTree>
    <p:extLst>
      <p:ext uri="{BB962C8B-B14F-4D97-AF65-F5344CB8AC3E}">
        <p14:creationId xmlns:p14="http://schemas.microsoft.com/office/powerpoint/2010/main" val="36820223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1981200" y="152400"/>
            <a:ext cx="7467600" cy="808038"/>
          </a:xfrm>
        </p:spPr>
        <p:txBody>
          <a:bodyPr>
            <a:normAutofit fontScale="90000"/>
          </a:bodyPr>
          <a:lstStyle/>
          <a:p>
            <a:pPr eaLnBrk="1" hangingPunct="1"/>
            <a:r>
              <a:rPr lang="en-US" altLang="zh-CN" dirty="0">
                <a:ea typeface="SimSun" pitchFamily="2" charset="-122"/>
              </a:rPr>
              <a:t>Fibonacci - Task Spawning Solution</a:t>
            </a:r>
          </a:p>
        </p:txBody>
      </p:sp>
      <p:sp>
        <p:nvSpPr>
          <p:cNvPr id="51204" name="Rectangle 3"/>
          <p:cNvSpPr>
            <a:spLocks noGrp="1" noChangeArrowheads="1"/>
          </p:cNvSpPr>
          <p:nvPr>
            <p:ph type="body" idx="1"/>
          </p:nvPr>
        </p:nvSpPr>
        <p:spPr/>
        <p:txBody>
          <a:bodyPr/>
          <a:lstStyle/>
          <a:p>
            <a:pPr eaLnBrk="1" hangingPunct="1"/>
            <a:r>
              <a:rPr lang="zh-CN" altLang="en-US" dirty="0">
                <a:ea typeface="SimSun" pitchFamily="2" charset="-122"/>
              </a:rPr>
              <a:t>创建一新的根任务</a:t>
            </a:r>
            <a:endParaRPr lang="en-US" altLang="zh-CN" dirty="0">
              <a:ea typeface="SimSun" pitchFamily="2" charset="-122"/>
            </a:endParaRPr>
          </a:p>
          <a:p>
            <a:pPr lvl="1" eaLnBrk="1" hangingPunct="1"/>
            <a:r>
              <a:rPr lang="zh-CN" altLang="en-US" dirty="0">
                <a:ea typeface="SimSun" pitchFamily="2" charset="-122"/>
              </a:rPr>
              <a:t>分配任务对象</a:t>
            </a:r>
            <a:endParaRPr lang="en-US" altLang="zh-CN" dirty="0">
              <a:ea typeface="SimSun" pitchFamily="2" charset="-122"/>
            </a:endParaRPr>
          </a:p>
          <a:p>
            <a:pPr lvl="1" eaLnBrk="1" hangingPunct="1"/>
            <a:r>
              <a:rPr lang="zh-CN" altLang="en-US" dirty="0">
                <a:ea typeface="SimSun" pitchFamily="2" charset="-122"/>
              </a:rPr>
              <a:t>构造任务</a:t>
            </a:r>
            <a:endParaRPr lang="en-US" altLang="zh-CN" dirty="0">
              <a:ea typeface="SimSun" pitchFamily="2" charset="-122"/>
            </a:endParaRPr>
          </a:p>
          <a:p>
            <a:pPr eaLnBrk="1" hangingPunct="1"/>
            <a:r>
              <a:rPr lang="en-US" altLang="zh-CN" dirty="0">
                <a:ea typeface="SimSun" pitchFamily="2" charset="-122"/>
              </a:rPr>
              <a:t>Spawn (execute) </a:t>
            </a:r>
            <a:r>
              <a:rPr lang="zh-CN" altLang="en-US" dirty="0">
                <a:ea typeface="SimSun" pitchFamily="2" charset="-122"/>
              </a:rPr>
              <a:t>任务</a:t>
            </a:r>
            <a:r>
              <a:rPr lang="en-US" altLang="zh-CN" dirty="0">
                <a:ea typeface="SimSun" pitchFamily="2" charset="-122"/>
              </a:rPr>
              <a:t>, </a:t>
            </a:r>
            <a:r>
              <a:rPr lang="zh-CN" altLang="en-US" dirty="0">
                <a:ea typeface="SimSun" pitchFamily="2" charset="-122"/>
              </a:rPr>
              <a:t>等待完成</a:t>
            </a:r>
            <a:endParaRPr lang="en-US" altLang="zh-CN" dirty="0">
              <a:ea typeface="SimSun" pitchFamily="2" charset="-122"/>
            </a:endParaRPr>
          </a:p>
        </p:txBody>
      </p:sp>
      <p:sp>
        <p:nvSpPr>
          <p:cNvPr id="51205" name="Rectangle 4"/>
          <p:cNvSpPr>
            <a:spLocks noChangeArrowheads="1"/>
          </p:cNvSpPr>
          <p:nvPr/>
        </p:nvSpPr>
        <p:spPr bwMode="auto">
          <a:xfrm>
            <a:off x="1946788" y="3778252"/>
            <a:ext cx="8161755" cy="1889125"/>
          </a:xfrm>
          <a:prstGeom prst="rect">
            <a:avLst/>
          </a:prstGeom>
          <a:solidFill>
            <a:schemeClr val="bg1"/>
          </a:solidFill>
          <a:ln w="38100">
            <a:solidFill>
              <a:schemeClr val="bg1"/>
            </a:solidFill>
            <a:miter lim="800000"/>
            <a:headEnd/>
            <a:tailEnd/>
          </a:ln>
        </p:spPr>
        <p:txBody>
          <a:bodyPr lIns="0" tIns="0" rIns="0" bIns="0"/>
          <a:lstStyle/>
          <a:p>
            <a:pPr marL="342900" indent="-342900"/>
            <a:r>
              <a:rPr lang="en-US" altLang="zh-CN" b="1" dirty="0">
                <a:solidFill>
                  <a:srgbClr val="0660A8"/>
                </a:solidFill>
                <a:latin typeface="Courier New" pitchFamily="49" charset="0"/>
                <a:ea typeface="SimSun" pitchFamily="2" charset="-122"/>
              </a:rPr>
              <a:t>long </a:t>
            </a:r>
            <a:r>
              <a:rPr lang="en-US" altLang="zh-CN" b="1" dirty="0" err="1">
                <a:solidFill>
                  <a:srgbClr val="0660A8"/>
                </a:solidFill>
                <a:latin typeface="Courier New" pitchFamily="49" charset="0"/>
                <a:ea typeface="SimSun" pitchFamily="2" charset="-122"/>
              </a:rPr>
              <a:t>ParallelFib</a:t>
            </a:r>
            <a:r>
              <a:rPr lang="en-US" altLang="zh-CN" b="1" dirty="0">
                <a:solidFill>
                  <a:srgbClr val="0660A8"/>
                </a:solidFill>
                <a:latin typeface="Courier New" pitchFamily="49" charset="0"/>
                <a:ea typeface="SimSun" pitchFamily="2" charset="-122"/>
              </a:rPr>
              <a:t>( long n ) {</a:t>
            </a:r>
          </a:p>
          <a:p>
            <a:pPr marL="342900" indent="-342900"/>
            <a:r>
              <a:rPr lang="en-US" altLang="zh-CN" b="1" dirty="0">
                <a:solidFill>
                  <a:srgbClr val="0660A8"/>
                </a:solidFill>
                <a:latin typeface="Courier New" pitchFamily="49" charset="0"/>
                <a:ea typeface="SimSun" pitchFamily="2" charset="-122"/>
              </a:rPr>
              <a:t>  long sum;</a:t>
            </a:r>
          </a:p>
          <a:p>
            <a:pPr marL="342900" indent="-342900"/>
            <a:r>
              <a:rPr lang="en-US" altLang="zh-CN" b="1" dirty="0">
                <a:solidFill>
                  <a:srgbClr val="0660A8"/>
                </a:solidFill>
                <a:latin typeface="Courier New" pitchFamily="49" charset="0"/>
                <a:ea typeface="SimSun" pitchFamily="2" charset="-122"/>
              </a:rPr>
              <a:t>  </a:t>
            </a:r>
            <a:r>
              <a:rPr lang="en-US" altLang="zh-CN" b="1" dirty="0" err="1">
                <a:solidFill>
                  <a:srgbClr val="0660A8"/>
                </a:solidFill>
                <a:latin typeface="Courier New" pitchFamily="49" charset="0"/>
                <a:ea typeface="SimSun" pitchFamily="2" charset="-122"/>
              </a:rPr>
              <a:t>FibTask</a:t>
            </a:r>
            <a:r>
              <a:rPr lang="en-US" altLang="zh-CN" b="1" dirty="0">
                <a:solidFill>
                  <a:srgbClr val="0660A8"/>
                </a:solidFill>
                <a:latin typeface="Courier New" pitchFamily="49" charset="0"/>
                <a:ea typeface="SimSun" pitchFamily="2" charset="-122"/>
              </a:rPr>
              <a:t>&amp; a = *new(</a:t>
            </a:r>
            <a:r>
              <a:rPr lang="en-US" altLang="zh-CN" b="1" dirty="0">
                <a:solidFill>
                  <a:srgbClr val="008000"/>
                </a:solidFill>
                <a:latin typeface="Courier New" pitchFamily="49" charset="0"/>
                <a:ea typeface="SimSun" pitchFamily="2" charset="-122"/>
              </a:rPr>
              <a:t>Task::</a:t>
            </a:r>
            <a:r>
              <a:rPr lang="en-US" altLang="zh-CN" b="1" dirty="0" err="1">
                <a:solidFill>
                  <a:srgbClr val="008000"/>
                </a:solidFill>
                <a:latin typeface="Courier New" pitchFamily="49" charset="0"/>
                <a:ea typeface="SimSun" pitchFamily="2" charset="-122"/>
              </a:rPr>
              <a:t>allocate_root</a:t>
            </a:r>
            <a:r>
              <a:rPr lang="en-US" altLang="zh-CN" b="1" dirty="0">
                <a:solidFill>
                  <a:srgbClr val="0660A8"/>
                </a:solidFill>
                <a:latin typeface="Courier New" pitchFamily="49" charset="0"/>
                <a:ea typeface="SimSun" pitchFamily="2" charset="-122"/>
              </a:rPr>
              <a:t>()) </a:t>
            </a:r>
            <a:r>
              <a:rPr lang="en-US" altLang="zh-CN" b="1" dirty="0" err="1">
                <a:solidFill>
                  <a:srgbClr val="0660A8"/>
                </a:solidFill>
                <a:latin typeface="Courier New" pitchFamily="49" charset="0"/>
                <a:ea typeface="SimSun" pitchFamily="2" charset="-122"/>
              </a:rPr>
              <a:t>FibTask</a:t>
            </a:r>
            <a:r>
              <a:rPr lang="en-US" altLang="zh-CN" b="1" dirty="0">
                <a:solidFill>
                  <a:srgbClr val="0660A8"/>
                </a:solidFill>
                <a:latin typeface="Courier New" pitchFamily="49" charset="0"/>
                <a:ea typeface="SimSun" pitchFamily="2" charset="-122"/>
              </a:rPr>
              <a:t>(</a:t>
            </a:r>
            <a:r>
              <a:rPr lang="en-US" altLang="zh-CN" b="1" dirty="0" err="1">
                <a:solidFill>
                  <a:srgbClr val="0660A8"/>
                </a:solidFill>
                <a:latin typeface="Courier New" pitchFamily="49" charset="0"/>
                <a:ea typeface="SimSun" pitchFamily="2" charset="-122"/>
              </a:rPr>
              <a:t>n,&amp;sum</a:t>
            </a:r>
            <a:r>
              <a:rPr lang="en-US" altLang="zh-CN" b="1" dirty="0">
                <a:solidFill>
                  <a:srgbClr val="0660A8"/>
                </a:solidFill>
                <a:latin typeface="Courier New" pitchFamily="49" charset="0"/>
                <a:ea typeface="SimSun" pitchFamily="2" charset="-122"/>
              </a:rPr>
              <a:t>);</a:t>
            </a:r>
          </a:p>
          <a:p>
            <a:pPr marL="342900" indent="-342900"/>
            <a:r>
              <a:rPr lang="en-US" altLang="zh-CN" b="1" dirty="0">
                <a:solidFill>
                  <a:srgbClr val="000000"/>
                </a:solidFill>
                <a:latin typeface="Courier New" pitchFamily="49" charset="0"/>
                <a:ea typeface="SimSun" pitchFamily="2" charset="-122"/>
              </a:rPr>
              <a:t>  </a:t>
            </a:r>
            <a:r>
              <a:rPr lang="en-US" altLang="zh-CN" b="1" dirty="0">
                <a:solidFill>
                  <a:srgbClr val="008000"/>
                </a:solidFill>
                <a:latin typeface="Courier New" pitchFamily="49" charset="0"/>
                <a:ea typeface="SimSun" pitchFamily="2" charset="-122"/>
              </a:rPr>
              <a:t>Task</a:t>
            </a:r>
            <a:r>
              <a:rPr lang="en-US" altLang="zh-CN" b="1" dirty="0">
                <a:solidFill>
                  <a:srgbClr val="0660A8"/>
                </a:solidFill>
                <a:latin typeface="Courier New" pitchFamily="49" charset="0"/>
                <a:ea typeface="SimSun" pitchFamily="2" charset="-122"/>
              </a:rPr>
              <a:t>::</a:t>
            </a:r>
            <a:r>
              <a:rPr lang="en-US" altLang="zh-CN" b="1" dirty="0" err="1">
                <a:solidFill>
                  <a:srgbClr val="008000"/>
                </a:solidFill>
                <a:latin typeface="Courier New" pitchFamily="49" charset="0"/>
                <a:ea typeface="SimSun" pitchFamily="2" charset="-122"/>
              </a:rPr>
              <a:t>spawn_root_and_wait</a:t>
            </a:r>
            <a:r>
              <a:rPr lang="en-US" altLang="zh-CN" b="1" dirty="0">
                <a:solidFill>
                  <a:srgbClr val="0660A8"/>
                </a:solidFill>
                <a:latin typeface="Courier New" pitchFamily="49" charset="0"/>
                <a:ea typeface="SimSun" pitchFamily="2" charset="-122"/>
              </a:rPr>
              <a:t>(a);</a:t>
            </a:r>
          </a:p>
          <a:p>
            <a:pPr marL="342900" indent="-342900"/>
            <a:r>
              <a:rPr lang="en-US" altLang="zh-CN" b="1" dirty="0">
                <a:solidFill>
                  <a:srgbClr val="0660A8"/>
                </a:solidFill>
                <a:latin typeface="Courier New" pitchFamily="49" charset="0"/>
                <a:ea typeface="SimSun" pitchFamily="2" charset="-122"/>
              </a:rPr>
              <a:t>  return sum;</a:t>
            </a:r>
          </a:p>
          <a:p>
            <a:pPr marL="342900" indent="-342900"/>
            <a:r>
              <a:rPr lang="en-US" altLang="zh-CN" b="1" dirty="0">
                <a:solidFill>
                  <a:srgbClr val="0660A8"/>
                </a:solidFill>
                <a:latin typeface="Courier New" pitchFamily="49" charset="0"/>
                <a:ea typeface="SimSun" pitchFamily="2" charset="-122"/>
              </a:rPr>
              <a:t>} </a:t>
            </a:r>
          </a:p>
        </p:txBody>
      </p:sp>
      <p:sp>
        <p:nvSpPr>
          <p:cNvPr id="2" name="灯片编号占位符 1">
            <a:extLst>
              <a:ext uri="{FF2B5EF4-FFF2-40B4-BE49-F238E27FC236}">
                <a16:creationId xmlns:a16="http://schemas.microsoft.com/office/drawing/2014/main" id="{35B1F97D-DB6A-4F87-B37A-EE3C230BB350}"/>
              </a:ext>
            </a:extLst>
          </p:cNvPr>
          <p:cNvSpPr>
            <a:spLocks noGrp="1"/>
          </p:cNvSpPr>
          <p:nvPr>
            <p:ph type="sldNum" sz="quarter" idx="12"/>
          </p:nvPr>
        </p:nvSpPr>
        <p:spPr/>
        <p:txBody>
          <a:bodyPr/>
          <a:lstStyle/>
          <a:p>
            <a:fld id="{838759A6-4310-42B8-8FEF-8113EE3D32AF}" type="slidenum">
              <a:rPr lang="zh-CN" altLang="en-US" smtClean="0"/>
              <a:t>68</a:t>
            </a:fld>
            <a:endParaRPr lang="zh-CN" altLang="en-US"/>
          </a:p>
        </p:txBody>
      </p:sp>
    </p:spTree>
    <p:extLst>
      <p:ext uri="{BB962C8B-B14F-4D97-AF65-F5344CB8AC3E}">
        <p14:creationId xmlns:p14="http://schemas.microsoft.com/office/powerpoint/2010/main" val="5829559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ChangeArrowheads="1"/>
          </p:cNvSpPr>
          <p:nvPr/>
        </p:nvSpPr>
        <p:spPr bwMode="auto">
          <a:xfrm>
            <a:off x="1963738" y="1201739"/>
            <a:ext cx="6843712" cy="455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miter lim="800000"/>
                <a:headEnd/>
                <a:tailEnd/>
              </a14:hiddenLine>
            </a:ext>
          </a:extLst>
        </p:spPr>
        <p:txBody>
          <a:bodyPr wrap="none" anchor="ctr"/>
          <a:lstStyle/>
          <a:p>
            <a:pPr algn="l"/>
            <a:r>
              <a:rPr lang="en-US" altLang="zh-CN" sz="1300" b="1" dirty="0">
                <a:solidFill>
                  <a:srgbClr val="0660A8"/>
                </a:solidFill>
                <a:latin typeface="Courier New" pitchFamily="49" charset="0"/>
                <a:ea typeface="SimSun" pitchFamily="2" charset="-122"/>
              </a:rPr>
              <a:t>class </a:t>
            </a:r>
            <a:r>
              <a:rPr lang="en-US" altLang="zh-CN" sz="1300" b="1" dirty="0" err="1">
                <a:solidFill>
                  <a:srgbClr val="0660A8"/>
                </a:solidFill>
                <a:latin typeface="Courier New" pitchFamily="49" charset="0"/>
                <a:ea typeface="SimSun" pitchFamily="2" charset="-122"/>
              </a:rPr>
              <a:t>FibTask</a:t>
            </a:r>
            <a:r>
              <a:rPr lang="en-US" altLang="zh-CN" sz="1300" b="1" dirty="0">
                <a:solidFill>
                  <a:srgbClr val="0660A8"/>
                </a:solidFill>
                <a:latin typeface="Courier New" pitchFamily="49" charset="0"/>
                <a:ea typeface="SimSun" pitchFamily="2" charset="-122"/>
              </a:rPr>
              <a:t>: public</a:t>
            </a:r>
            <a:r>
              <a:rPr lang="en-US" altLang="zh-CN" sz="1300" b="1" dirty="0">
                <a:solidFill>
                  <a:schemeClr val="bg1"/>
                </a:solidFill>
                <a:latin typeface="Courier New" pitchFamily="49" charset="0"/>
                <a:ea typeface="SimSun" pitchFamily="2" charset="-122"/>
              </a:rPr>
              <a:t> </a:t>
            </a:r>
            <a:r>
              <a:rPr lang="en-US" altLang="zh-CN" sz="1300" b="1" dirty="0">
                <a:solidFill>
                  <a:srgbClr val="008000"/>
                </a:solidFill>
                <a:latin typeface="Courier New" pitchFamily="49" charset="0"/>
                <a:ea typeface="SimSun" pitchFamily="2" charset="-122"/>
              </a:rPr>
              <a:t>task</a:t>
            </a:r>
            <a:r>
              <a:rPr lang="en-US" altLang="zh-CN" sz="1300" b="1" dirty="0">
                <a:solidFill>
                  <a:schemeClr val="bg1"/>
                </a:solidFill>
                <a:latin typeface="Courier New" pitchFamily="49" charset="0"/>
                <a:ea typeface="SimSun" pitchFamily="2" charset="-122"/>
              </a:rPr>
              <a:t> </a:t>
            </a:r>
            <a:r>
              <a:rPr lang="en-US" altLang="zh-CN" sz="1300" b="1" dirty="0">
                <a:solidFill>
                  <a:srgbClr val="0660A8"/>
                </a:solidFill>
                <a:latin typeface="Courier New" pitchFamily="49" charset="0"/>
                <a:ea typeface="SimSun" pitchFamily="2" charset="-122"/>
              </a:rPr>
              <a:t>{</a:t>
            </a:r>
          </a:p>
          <a:p>
            <a:pPr algn="l"/>
            <a:r>
              <a:rPr lang="en-US" altLang="zh-CN" sz="1300" b="1" dirty="0">
                <a:solidFill>
                  <a:srgbClr val="0660A8"/>
                </a:solidFill>
                <a:latin typeface="Courier New" pitchFamily="49" charset="0"/>
                <a:ea typeface="SimSun" pitchFamily="2" charset="-122"/>
              </a:rPr>
              <a:t>public:</a:t>
            </a:r>
          </a:p>
          <a:p>
            <a:pPr algn="l"/>
            <a:r>
              <a:rPr lang="en-US" altLang="zh-CN" sz="1300" b="1" dirty="0">
                <a:solidFill>
                  <a:srgbClr val="0660A8"/>
                </a:solidFill>
                <a:latin typeface="Courier New" pitchFamily="49" charset="0"/>
                <a:ea typeface="SimSun" pitchFamily="2" charset="-122"/>
              </a:rPr>
              <a:t>  const long n;</a:t>
            </a:r>
          </a:p>
          <a:p>
            <a:pPr algn="l"/>
            <a:r>
              <a:rPr lang="en-US" altLang="zh-CN" sz="1300" b="1" dirty="0">
                <a:solidFill>
                  <a:srgbClr val="0660A8"/>
                </a:solidFill>
                <a:latin typeface="Courier New" pitchFamily="49" charset="0"/>
                <a:ea typeface="SimSun" pitchFamily="2" charset="-122"/>
              </a:rPr>
              <a:t>  long* const sum;</a:t>
            </a:r>
          </a:p>
          <a:p>
            <a:pPr algn="l"/>
            <a:r>
              <a:rPr lang="en-US" altLang="zh-CN" sz="1300" b="1" dirty="0">
                <a:solidFill>
                  <a:srgbClr val="0660A8"/>
                </a:solidFill>
                <a:latin typeface="Courier New" pitchFamily="49" charset="0"/>
                <a:ea typeface="SimSun" pitchFamily="2" charset="-122"/>
              </a:rPr>
              <a:t>  </a:t>
            </a:r>
            <a:r>
              <a:rPr lang="en-US" altLang="zh-CN" sz="1300" b="1" dirty="0" err="1">
                <a:solidFill>
                  <a:srgbClr val="0660A8"/>
                </a:solidFill>
                <a:latin typeface="Courier New" pitchFamily="49" charset="0"/>
                <a:ea typeface="SimSun" pitchFamily="2" charset="-122"/>
              </a:rPr>
              <a:t>FibTask</a:t>
            </a:r>
            <a:r>
              <a:rPr lang="en-US" altLang="zh-CN" sz="1300" b="1" dirty="0">
                <a:solidFill>
                  <a:srgbClr val="0660A8"/>
                </a:solidFill>
                <a:latin typeface="Courier New" pitchFamily="49" charset="0"/>
                <a:ea typeface="SimSun" pitchFamily="2" charset="-122"/>
              </a:rPr>
              <a:t>( long n_, long* sum_ ) :</a:t>
            </a:r>
          </a:p>
          <a:p>
            <a:pPr algn="l"/>
            <a:r>
              <a:rPr lang="en-US" altLang="zh-CN" sz="1300" b="1" dirty="0">
                <a:solidFill>
                  <a:srgbClr val="0660A8"/>
                </a:solidFill>
                <a:latin typeface="Courier New" pitchFamily="49" charset="0"/>
                <a:ea typeface="SimSun" pitchFamily="2" charset="-122"/>
              </a:rPr>
              <a:t>      n(n_), sum(sum_)</a:t>
            </a:r>
          </a:p>
          <a:p>
            <a:pPr algn="l"/>
            <a:r>
              <a:rPr lang="en-US" altLang="zh-CN" sz="1300" b="1" dirty="0">
                <a:solidFill>
                  <a:srgbClr val="0660A8"/>
                </a:solidFill>
                <a:latin typeface="Courier New" pitchFamily="49" charset="0"/>
                <a:ea typeface="SimSun" pitchFamily="2" charset="-122"/>
              </a:rPr>
              <a:t>  {}</a:t>
            </a:r>
          </a:p>
          <a:p>
            <a:pPr algn="l"/>
            <a:r>
              <a:rPr lang="en-US" altLang="zh-CN" sz="1300" b="1" dirty="0">
                <a:solidFill>
                  <a:srgbClr val="0660A8"/>
                </a:solidFill>
                <a:latin typeface="Courier New" pitchFamily="49" charset="0"/>
                <a:ea typeface="SimSun" pitchFamily="2" charset="-122"/>
              </a:rPr>
              <a:t>  task* execute() {     // Overrides virtual function</a:t>
            </a:r>
            <a:r>
              <a:rPr lang="en-US" altLang="zh-CN" sz="1300" b="1" dirty="0">
                <a:solidFill>
                  <a:srgbClr val="000000"/>
                </a:solidFill>
                <a:latin typeface="Courier New" pitchFamily="49" charset="0"/>
                <a:ea typeface="SimSun" pitchFamily="2" charset="-122"/>
              </a:rPr>
              <a:t> </a:t>
            </a:r>
            <a:r>
              <a:rPr lang="en-US" altLang="zh-CN" sz="1300" b="1" dirty="0">
                <a:solidFill>
                  <a:srgbClr val="008000"/>
                </a:solidFill>
                <a:latin typeface="Courier New" pitchFamily="49" charset="0"/>
                <a:ea typeface="SimSun" pitchFamily="2" charset="-122"/>
              </a:rPr>
              <a:t>task::execute</a:t>
            </a:r>
          </a:p>
          <a:p>
            <a:pPr algn="l"/>
            <a:r>
              <a:rPr lang="en-US" altLang="zh-CN" sz="1300" b="1" dirty="0">
                <a:solidFill>
                  <a:srgbClr val="000000"/>
                </a:solidFill>
                <a:latin typeface="Courier New" pitchFamily="49" charset="0"/>
                <a:ea typeface="SimSun" pitchFamily="2" charset="-122"/>
              </a:rPr>
              <a:t>    </a:t>
            </a:r>
            <a:r>
              <a:rPr lang="pt-BR" altLang="zh-CN" sz="1300" b="1" dirty="0" err="1">
                <a:solidFill>
                  <a:srgbClr val="0660A8"/>
                </a:solidFill>
                <a:latin typeface="Courier New" pitchFamily="49" charset="0"/>
                <a:ea typeface="SimSun" pitchFamily="2" charset="-122"/>
              </a:rPr>
              <a:t>if</a:t>
            </a:r>
            <a:r>
              <a:rPr lang="pt-BR" altLang="zh-CN" sz="1300" b="1" dirty="0">
                <a:solidFill>
                  <a:srgbClr val="0660A8"/>
                </a:solidFill>
                <a:latin typeface="Courier New" pitchFamily="49" charset="0"/>
                <a:ea typeface="SimSun" pitchFamily="2" charset="-122"/>
              </a:rPr>
              <a:t>( </a:t>
            </a:r>
            <a:r>
              <a:rPr lang="pt-BR" altLang="zh-CN" sz="1300" b="1" dirty="0" err="1">
                <a:solidFill>
                  <a:srgbClr val="0660A8"/>
                </a:solidFill>
                <a:latin typeface="Courier New" pitchFamily="49" charset="0"/>
                <a:ea typeface="SimSun" pitchFamily="2" charset="-122"/>
              </a:rPr>
              <a:t>n</a:t>
            </a:r>
            <a:r>
              <a:rPr lang="pt-BR" altLang="zh-CN" sz="1300" b="1" dirty="0">
                <a:solidFill>
                  <a:srgbClr val="0660A8"/>
                </a:solidFill>
                <a:latin typeface="Courier New" pitchFamily="49" charset="0"/>
                <a:ea typeface="SimSun" pitchFamily="2" charset="-122"/>
              </a:rPr>
              <a:t>&lt;</a:t>
            </a:r>
            <a:r>
              <a:rPr lang="pt-BR" altLang="zh-CN" sz="1300" b="1" dirty="0" err="1">
                <a:solidFill>
                  <a:srgbClr val="0660A8"/>
                </a:solidFill>
                <a:latin typeface="Courier New" pitchFamily="49" charset="0"/>
                <a:ea typeface="SimSun" pitchFamily="2" charset="-122"/>
              </a:rPr>
              <a:t>CutOff</a:t>
            </a:r>
            <a:r>
              <a:rPr lang="pt-BR" altLang="zh-CN" sz="1300" b="1" dirty="0">
                <a:solidFill>
                  <a:srgbClr val="0660A8"/>
                </a:solidFill>
                <a:latin typeface="Courier New" pitchFamily="49" charset="0"/>
                <a:ea typeface="SimSun" pitchFamily="2" charset="-122"/>
              </a:rPr>
              <a:t> ) {</a:t>
            </a:r>
          </a:p>
          <a:p>
            <a:pPr algn="l"/>
            <a:r>
              <a:rPr lang="pt-BR" altLang="zh-CN" sz="1300" b="1" dirty="0">
                <a:solidFill>
                  <a:srgbClr val="0660A8"/>
                </a:solidFill>
                <a:latin typeface="Courier New" pitchFamily="49" charset="0"/>
                <a:ea typeface="SimSun" pitchFamily="2" charset="-122"/>
              </a:rPr>
              <a:t>        *sum = </a:t>
            </a:r>
            <a:r>
              <a:rPr lang="pt-BR" altLang="zh-CN" sz="1300" b="1" dirty="0" err="1">
                <a:solidFill>
                  <a:srgbClr val="0660A8"/>
                </a:solidFill>
                <a:latin typeface="Courier New" pitchFamily="49" charset="0"/>
                <a:ea typeface="SimSun" pitchFamily="2" charset="-122"/>
              </a:rPr>
              <a:t>SerialFib</a:t>
            </a:r>
            <a:r>
              <a:rPr lang="pt-BR" altLang="zh-CN" sz="1300" b="1" dirty="0">
                <a:solidFill>
                  <a:srgbClr val="0660A8"/>
                </a:solidFill>
                <a:latin typeface="Courier New" pitchFamily="49" charset="0"/>
                <a:ea typeface="SimSun" pitchFamily="2" charset="-122"/>
              </a:rPr>
              <a:t>(</a:t>
            </a:r>
            <a:r>
              <a:rPr lang="pt-BR" altLang="zh-CN" sz="1300" b="1" dirty="0" err="1">
                <a:solidFill>
                  <a:srgbClr val="0660A8"/>
                </a:solidFill>
                <a:latin typeface="Courier New" pitchFamily="49" charset="0"/>
                <a:ea typeface="SimSun" pitchFamily="2" charset="-122"/>
              </a:rPr>
              <a:t>n</a:t>
            </a:r>
            <a:r>
              <a:rPr lang="pt-BR" altLang="zh-CN" sz="1300" b="1" dirty="0">
                <a:solidFill>
                  <a:srgbClr val="0660A8"/>
                </a:solidFill>
                <a:latin typeface="Courier New" pitchFamily="49" charset="0"/>
                <a:ea typeface="SimSun" pitchFamily="2" charset="-122"/>
              </a:rPr>
              <a:t>);</a:t>
            </a:r>
            <a:endParaRPr lang="en-US" altLang="zh-CN" sz="1300" b="1" dirty="0">
              <a:solidFill>
                <a:srgbClr val="0660A8"/>
              </a:solidFill>
              <a:latin typeface="Courier New" pitchFamily="49" charset="0"/>
              <a:ea typeface="SimSun" pitchFamily="2" charset="-122"/>
            </a:endParaRPr>
          </a:p>
          <a:p>
            <a:pPr algn="l"/>
            <a:r>
              <a:rPr lang="en-US" altLang="zh-CN" sz="1300" b="1" dirty="0">
                <a:solidFill>
                  <a:srgbClr val="0660A8"/>
                </a:solidFill>
                <a:latin typeface="Courier New" pitchFamily="49" charset="0"/>
                <a:ea typeface="SimSun" pitchFamily="2" charset="-122"/>
              </a:rPr>
              <a:t>    } else {</a:t>
            </a:r>
          </a:p>
          <a:p>
            <a:pPr algn="l"/>
            <a:r>
              <a:rPr lang="en-US" altLang="zh-CN" sz="1300" b="1" dirty="0">
                <a:solidFill>
                  <a:srgbClr val="0660A8"/>
                </a:solidFill>
                <a:latin typeface="Courier New" pitchFamily="49" charset="0"/>
                <a:ea typeface="SimSun" pitchFamily="2" charset="-122"/>
              </a:rPr>
              <a:t>        long x, y;</a:t>
            </a:r>
          </a:p>
          <a:p>
            <a:pPr algn="l"/>
            <a:r>
              <a:rPr lang="en-US" altLang="zh-CN" sz="1300" b="1" dirty="0">
                <a:solidFill>
                  <a:schemeClr val="bg1"/>
                </a:solidFill>
                <a:latin typeface="Courier New" pitchFamily="49" charset="0"/>
                <a:ea typeface="SimSun" pitchFamily="2" charset="-122"/>
              </a:rPr>
              <a:t>        </a:t>
            </a:r>
            <a:r>
              <a:rPr lang="en-US" altLang="zh-CN" sz="1300" b="1" dirty="0" err="1">
                <a:solidFill>
                  <a:srgbClr val="0660A8"/>
                </a:solidFill>
                <a:latin typeface="Courier New" pitchFamily="49" charset="0"/>
                <a:ea typeface="SimSun" pitchFamily="2" charset="-122"/>
              </a:rPr>
              <a:t>FibTask</a:t>
            </a:r>
            <a:r>
              <a:rPr lang="en-US" altLang="zh-CN" sz="1300" b="1" dirty="0">
                <a:solidFill>
                  <a:srgbClr val="0660A8"/>
                </a:solidFill>
                <a:latin typeface="Courier New" pitchFamily="49" charset="0"/>
                <a:ea typeface="SimSun" pitchFamily="2" charset="-122"/>
              </a:rPr>
              <a:t>&amp; a = *new(</a:t>
            </a:r>
            <a:r>
              <a:rPr lang="en-US" altLang="zh-CN" sz="1300" b="1" dirty="0">
                <a:solidFill>
                  <a:srgbClr val="000000"/>
                </a:solidFill>
                <a:latin typeface="Courier New" pitchFamily="49" charset="0"/>
                <a:ea typeface="SimSun" pitchFamily="2" charset="-122"/>
              </a:rPr>
              <a:t> </a:t>
            </a:r>
            <a:r>
              <a:rPr lang="en-US" altLang="zh-CN" sz="1300" b="1" dirty="0" err="1">
                <a:solidFill>
                  <a:srgbClr val="008000"/>
                </a:solidFill>
                <a:latin typeface="Courier New" pitchFamily="49" charset="0"/>
                <a:ea typeface="SimSun" pitchFamily="2" charset="-122"/>
              </a:rPr>
              <a:t>allocate_child</a:t>
            </a:r>
            <a:r>
              <a:rPr lang="en-US" altLang="zh-CN" sz="1300" b="1" dirty="0">
                <a:solidFill>
                  <a:srgbClr val="008000"/>
                </a:solidFill>
                <a:latin typeface="Courier New" pitchFamily="49" charset="0"/>
                <a:ea typeface="SimSun" pitchFamily="2" charset="-122"/>
              </a:rPr>
              <a:t>()</a:t>
            </a:r>
            <a:r>
              <a:rPr lang="en-US" altLang="zh-CN" sz="1300" b="1" dirty="0">
                <a:solidFill>
                  <a:schemeClr val="bg1"/>
                </a:solidFill>
                <a:latin typeface="Courier New" pitchFamily="49" charset="0"/>
                <a:ea typeface="SimSun" pitchFamily="2" charset="-122"/>
              </a:rPr>
              <a:t> </a:t>
            </a:r>
            <a:r>
              <a:rPr lang="en-US" altLang="zh-CN" sz="1300" b="1" dirty="0">
                <a:solidFill>
                  <a:srgbClr val="0660A8"/>
                </a:solidFill>
                <a:latin typeface="Courier New" pitchFamily="49" charset="0"/>
                <a:ea typeface="SimSun" pitchFamily="2" charset="-122"/>
              </a:rPr>
              <a:t>) </a:t>
            </a:r>
            <a:r>
              <a:rPr lang="en-US" altLang="zh-CN" sz="1300" b="1" dirty="0" err="1">
                <a:solidFill>
                  <a:srgbClr val="0660A8"/>
                </a:solidFill>
                <a:latin typeface="Courier New" pitchFamily="49" charset="0"/>
                <a:ea typeface="SimSun" pitchFamily="2" charset="-122"/>
              </a:rPr>
              <a:t>FibTask</a:t>
            </a:r>
            <a:r>
              <a:rPr lang="en-US" altLang="zh-CN" sz="1300" b="1" dirty="0">
                <a:solidFill>
                  <a:srgbClr val="0660A8"/>
                </a:solidFill>
                <a:latin typeface="Courier New" pitchFamily="49" charset="0"/>
                <a:ea typeface="SimSun" pitchFamily="2" charset="-122"/>
              </a:rPr>
              <a:t>(n-1,&amp;x);</a:t>
            </a:r>
          </a:p>
          <a:p>
            <a:pPr algn="l"/>
            <a:r>
              <a:rPr lang="en-US" altLang="zh-CN" sz="1300" b="1" dirty="0">
                <a:solidFill>
                  <a:srgbClr val="000000"/>
                </a:solidFill>
                <a:latin typeface="Courier New" pitchFamily="49" charset="0"/>
                <a:ea typeface="SimSun" pitchFamily="2" charset="-122"/>
              </a:rPr>
              <a:t>        </a:t>
            </a:r>
            <a:r>
              <a:rPr lang="en-US" altLang="zh-CN" sz="1300" b="1" dirty="0" err="1">
                <a:solidFill>
                  <a:srgbClr val="0660A8"/>
                </a:solidFill>
                <a:latin typeface="Courier New" pitchFamily="49" charset="0"/>
                <a:ea typeface="SimSun" pitchFamily="2" charset="-122"/>
              </a:rPr>
              <a:t>FibTask</a:t>
            </a:r>
            <a:r>
              <a:rPr lang="en-US" altLang="zh-CN" sz="1300" b="1" dirty="0">
                <a:solidFill>
                  <a:srgbClr val="0660A8"/>
                </a:solidFill>
                <a:latin typeface="Courier New" pitchFamily="49" charset="0"/>
                <a:ea typeface="SimSun" pitchFamily="2" charset="-122"/>
              </a:rPr>
              <a:t>&amp; b = *new(</a:t>
            </a:r>
            <a:r>
              <a:rPr lang="en-US" altLang="zh-CN" sz="1300" b="1" dirty="0">
                <a:solidFill>
                  <a:srgbClr val="000000"/>
                </a:solidFill>
                <a:latin typeface="Courier New" pitchFamily="49" charset="0"/>
                <a:ea typeface="SimSun" pitchFamily="2" charset="-122"/>
              </a:rPr>
              <a:t> </a:t>
            </a:r>
            <a:r>
              <a:rPr lang="en-US" altLang="zh-CN" sz="1300" b="1" dirty="0" err="1">
                <a:solidFill>
                  <a:srgbClr val="008000"/>
                </a:solidFill>
                <a:latin typeface="Courier New" pitchFamily="49" charset="0"/>
                <a:ea typeface="SimSun" pitchFamily="2" charset="-122"/>
              </a:rPr>
              <a:t>allocate_child</a:t>
            </a:r>
            <a:r>
              <a:rPr lang="en-US" altLang="zh-CN" sz="1300" b="1" dirty="0">
                <a:solidFill>
                  <a:srgbClr val="008000"/>
                </a:solidFill>
                <a:latin typeface="Courier New" pitchFamily="49" charset="0"/>
                <a:ea typeface="SimSun" pitchFamily="2" charset="-122"/>
              </a:rPr>
              <a:t>()</a:t>
            </a:r>
            <a:r>
              <a:rPr lang="en-US" altLang="zh-CN" sz="1300" b="1" dirty="0">
                <a:solidFill>
                  <a:schemeClr val="bg1"/>
                </a:solidFill>
                <a:latin typeface="Courier New" pitchFamily="49" charset="0"/>
                <a:ea typeface="SimSun" pitchFamily="2" charset="-122"/>
              </a:rPr>
              <a:t> </a:t>
            </a:r>
            <a:r>
              <a:rPr lang="en-US" altLang="zh-CN" sz="1300" b="1" dirty="0">
                <a:solidFill>
                  <a:srgbClr val="0660A8"/>
                </a:solidFill>
                <a:latin typeface="Courier New" pitchFamily="49" charset="0"/>
                <a:ea typeface="SimSun" pitchFamily="2" charset="-122"/>
              </a:rPr>
              <a:t>) </a:t>
            </a:r>
            <a:r>
              <a:rPr lang="en-US" altLang="zh-CN" sz="1300" b="1" dirty="0" err="1">
                <a:solidFill>
                  <a:srgbClr val="0660A8"/>
                </a:solidFill>
                <a:latin typeface="Courier New" pitchFamily="49" charset="0"/>
                <a:ea typeface="SimSun" pitchFamily="2" charset="-122"/>
              </a:rPr>
              <a:t>FibTask</a:t>
            </a:r>
            <a:r>
              <a:rPr lang="en-US" altLang="zh-CN" sz="1300" b="1" dirty="0">
                <a:solidFill>
                  <a:srgbClr val="0660A8"/>
                </a:solidFill>
                <a:latin typeface="Courier New" pitchFamily="49" charset="0"/>
                <a:ea typeface="SimSun" pitchFamily="2" charset="-122"/>
              </a:rPr>
              <a:t>(n-2,&amp;y);</a:t>
            </a:r>
          </a:p>
          <a:p>
            <a:pPr algn="l"/>
            <a:r>
              <a:rPr lang="en-US" altLang="zh-CN" sz="1300" b="1" dirty="0">
                <a:solidFill>
                  <a:srgbClr val="000000"/>
                </a:solidFill>
                <a:latin typeface="Courier New" pitchFamily="49" charset="0"/>
                <a:ea typeface="SimSun" pitchFamily="2" charset="-122"/>
              </a:rPr>
              <a:t>        </a:t>
            </a:r>
            <a:r>
              <a:rPr lang="en-US" altLang="zh-CN" sz="1300" b="1" dirty="0" err="1">
                <a:solidFill>
                  <a:srgbClr val="008000"/>
                </a:solidFill>
                <a:latin typeface="Courier New" pitchFamily="49" charset="0"/>
                <a:ea typeface="SimSun" pitchFamily="2" charset="-122"/>
              </a:rPr>
              <a:t>set_ref_count</a:t>
            </a:r>
            <a:r>
              <a:rPr lang="en-US" altLang="zh-CN" sz="1300" b="1" dirty="0">
                <a:solidFill>
                  <a:srgbClr val="0660A8"/>
                </a:solidFill>
                <a:latin typeface="Courier New" pitchFamily="49" charset="0"/>
                <a:ea typeface="SimSun" pitchFamily="2" charset="-122"/>
              </a:rPr>
              <a:t>(3); // 3 = 2 children + 1 for wait</a:t>
            </a:r>
          </a:p>
          <a:p>
            <a:pPr algn="l"/>
            <a:r>
              <a:rPr lang="en-US" altLang="zh-CN" sz="1300" b="1" dirty="0">
                <a:solidFill>
                  <a:srgbClr val="000000"/>
                </a:solidFill>
                <a:latin typeface="Courier New" pitchFamily="49" charset="0"/>
                <a:ea typeface="SimSun" pitchFamily="2" charset="-122"/>
              </a:rPr>
              <a:t>        </a:t>
            </a:r>
            <a:r>
              <a:rPr lang="en-US" altLang="zh-CN" sz="1300" b="1" dirty="0">
                <a:solidFill>
                  <a:srgbClr val="008000"/>
                </a:solidFill>
                <a:latin typeface="Courier New" pitchFamily="49" charset="0"/>
                <a:ea typeface="SimSun" pitchFamily="2" charset="-122"/>
              </a:rPr>
              <a:t>spawn</a:t>
            </a:r>
            <a:r>
              <a:rPr lang="en-US" altLang="zh-CN" sz="1300" b="1" dirty="0">
                <a:solidFill>
                  <a:srgbClr val="0660A8"/>
                </a:solidFill>
                <a:latin typeface="Courier New" pitchFamily="49" charset="0"/>
                <a:ea typeface="SimSun" pitchFamily="2" charset="-122"/>
              </a:rPr>
              <a:t>( b );</a:t>
            </a:r>
            <a:r>
              <a:rPr lang="en-US" altLang="zh-CN" sz="1300" b="1" dirty="0">
                <a:solidFill>
                  <a:srgbClr val="000000"/>
                </a:solidFill>
                <a:latin typeface="Courier New" pitchFamily="49" charset="0"/>
                <a:ea typeface="SimSun" pitchFamily="2" charset="-122"/>
              </a:rPr>
              <a:t> </a:t>
            </a:r>
          </a:p>
          <a:p>
            <a:pPr algn="l"/>
            <a:r>
              <a:rPr lang="en-US" altLang="zh-CN" sz="1300" b="1" dirty="0">
                <a:solidFill>
                  <a:srgbClr val="000000"/>
                </a:solidFill>
                <a:latin typeface="Courier New" pitchFamily="49" charset="0"/>
                <a:ea typeface="SimSun" pitchFamily="2" charset="-122"/>
              </a:rPr>
              <a:t>        </a:t>
            </a:r>
            <a:r>
              <a:rPr lang="en-US" altLang="zh-CN" sz="1300" b="1" dirty="0" err="1">
                <a:solidFill>
                  <a:srgbClr val="008000"/>
                </a:solidFill>
                <a:latin typeface="Courier New" pitchFamily="49" charset="0"/>
                <a:ea typeface="SimSun" pitchFamily="2" charset="-122"/>
              </a:rPr>
              <a:t>spawn_and_wait_for_all</a:t>
            </a:r>
            <a:r>
              <a:rPr lang="en-US" altLang="zh-CN" sz="1300" b="1" dirty="0">
                <a:solidFill>
                  <a:srgbClr val="0660A8"/>
                </a:solidFill>
                <a:latin typeface="Courier New" pitchFamily="49" charset="0"/>
                <a:ea typeface="SimSun" pitchFamily="2" charset="-122"/>
              </a:rPr>
              <a:t>(</a:t>
            </a:r>
            <a:r>
              <a:rPr lang="en-US" altLang="zh-CN" sz="1300" b="1" dirty="0">
                <a:solidFill>
                  <a:schemeClr val="bg1"/>
                </a:solidFill>
                <a:latin typeface="Courier New" pitchFamily="49" charset="0"/>
                <a:ea typeface="SimSun" pitchFamily="2" charset="-122"/>
              </a:rPr>
              <a:t> </a:t>
            </a:r>
            <a:r>
              <a:rPr lang="en-US" altLang="zh-CN" sz="1300" b="1" dirty="0">
                <a:solidFill>
                  <a:srgbClr val="0660A8"/>
                </a:solidFill>
                <a:latin typeface="Courier New" pitchFamily="49" charset="0"/>
                <a:ea typeface="SimSun" pitchFamily="2" charset="-122"/>
              </a:rPr>
              <a:t>a ); </a:t>
            </a:r>
          </a:p>
          <a:p>
            <a:pPr algn="l"/>
            <a:r>
              <a:rPr lang="en-US" altLang="zh-CN" sz="1300" b="1" dirty="0">
                <a:solidFill>
                  <a:srgbClr val="0660A8"/>
                </a:solidFill>
                <a:latin typeface="Courier New" pitchFamily="49" charset="0"/>
                <a:ea typeface="SimSun" pitchFamily="2" charset="-122"/>
              </a:rPr>
              <a:t>        *sum = </a:t>
            </a:r>
            <a:r>
              <a:rPr lang="en-US" altLang="zh-CN" sz="1300" b="1" dirty="0" err="1">
                <a:solidFill>
                  <a:srgbClr val="0660A8"/>
                </a:solidFill>
                <a:latin typeface="Courier New" pitchFamily="49" charset="0"/>
                <a:ea typeface="SimSun" pitchFamily="2" charset="-122"/>
              </a:rPr>
              <a:t>x+y</a:t>
            </a:r>
            <a:r>
              <a:rPr lang="en-US" altLang="zh-CN" sz="1300" b="1" dirty="0">
                <a:solidFill>
                  <a:srgbClr val="0660A8"/>
                </a:solidFill>
                <a:latin typeface="Courier New" pitchFamily="49" charset="0"/>
                <a:ea typeface="SimSun" pitchFamily="2" charset="-122"/>
              </a:rPr>
              <a:t>;	</a:t>
            </a:r>
          </a:p>
          <a:p>
            <a:pPr algn="l"/>
            <a:r>
              <a:rPr lang="en-US" altLang="zh-CN" sz="1300" b="1" dirty="0">
                <a:solidFill>
                  <a:srgbClr val="0660A8"/>
                </a:solidFill>
                <a:latin typeface="Courier New" pitchFamily="49" charset="0"/>
                <a:ea typeface="SimSun" pitchFamily="2" charset="-122"/>
              </a:rPr>
              <a:t>    }</a:t>
            </a:r>
          </a:p>
          <a:p>
            <a:pPr algn="l"/>
            <a:r>
              <a:rPr lang="en-US" altLang="zh-CN" sz="1300" b="1" dirty="0">
                <a:solidFill>
                  <a:srgbClr val="0660A8"/>
                </a:solidFill>
                <a:latin typeface="Courier New" pitchFamily="49" charset="0"/>
                <a:ea typeface="SimSun" pitchFamily="2" charset="-122"/>
              </a:rPr>
              <a:t>    return NULL;</a:t>
            </a:r>
          </a:p>
          <a:p>
            <a:pPr algn="l"/>
            <a:r>
              <a:rPr lang="en-US" altLang="zh-CN" sz="1300" b="1" dirty="0">
                <a:solidFill>
                  <a:srgbClr val="0660A8"/>
                </a:solidFill>
                <a:latin typeface="Courier New" pitchFamily="49" charset="0"/>
                <a:ea typeface="SimSun" pitchFamily="2" charset="-122"/>
              </a:rPr>
              <a:t>  }</a:t>
            </a:r>
          </a:p>
          <a:p>
            <a:pPr algn="l"/>
            <a:r>
              <a:rPr lang="en-US" altLang="zh-CN" sz="1300" b="1" dirty="0">
                <a:solidFill>
                  <a:srgbClr val="0660A8"/>
                </a:solidFill>
                <a:latin typeface="Courier New" pitchFamily="49" charset="0"/>
                <a:ea typeface="SimSun" pitchFamily="2" charset="-122"/>
              </a:rPr>
              <a:t>};</a:t>
            </a:r>
          </a:p>
        </p:txBody>
      </p:sp>
      <p:sp>
        <p:nvSpPr>
          <p:cNvPr id="52228" name="Rectangle 3"/>
          <p:cNvSpPr>
            <a:spLocks noGrp="1" noChangeArrowheads="1"/>
          </p:cNvSpPr>
          <p:nvPr>
            <p:ph type="title"/>
          </p:nvPr>
        </p:nvSpPr>
        <p:spPr>
          <a:xfrm>
            <a:off x="1981200" y="76200"/>
            <a:ext cx="7467600" cy="685800"/>
          </a:xfrm>
        </p:spPr>
        <p:txBody>
          <a:bodyPr>
            <a:normAutofit fontScale="90000"/>
          </a:bodyPr>
          <a:lstStyle/>
          <a:p>
            <a:pPr eaLnBrk="1" hangingPunct="1"/>
            <a:r>
              <a:rPr lang="en-US" altLang="zh-CN" dirty="0">
                <a:ea typeface="SimSun" pitchFamily="2" charset="-122"/>
              </a:rPr>
              <a:t>Fibonacci - Task Spawning Solution</a:t>
            </a:r>
          </a:p>
        </p:txBody>
      </p:sp>
      <p:sp>
        <p:nvSpPr>
          <p:cNvPr id="974852" name="Text Box 4"/>
          <p:cNvSpPr txBox="1">
            <a:spLocks noChangeArrowheads="1"/>
          </p:cNvSpPr>
          <p:nvPr/>
        </p:nvSpPr>
        <p:spPr bwMode="auto">
          <a:xfrm>
            <a:off x="4223544" y="813573"/>
            <a:ext cx="3368675" cy="307777"/>
          </a:xfrm>
          <a:prstGeom prst="rect">
            <a:avLst/>
          </a:prstGeom>
          <a:solidFill>
            <a:schemeClr val="bg1"/>
          </a:solidFill>
          <a:ln w="50800" algn="ctr">
            <a:solidFill>
              <a:srgbClr val="AA014C"/>
            </a:solidFill>
            <a:miter lim="800000"/>
            <a:headEnd/>
            <a:tailEnd/>
          </a:ln>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spcBef>
                <a:spcPct val="50000"/>
              </a:spcBef>
            </a:pPr>
            <a:r>
              <a:rPr lang="en-US" altLang="zh-CN" sz="1400" b="1">
                <a:ea typeface="SimSun" pitchFamily="2" charset="-122"/>
              </a:rPr>
              <a:t>Derived from TBB </a:t>
            </a:r>
            <a:r>
              <a:rPr lang="en-US" altLang="zh-CN" sz="1400" b="1">
                <a:latin typeface="Courier New" pitchFamily="49" charset="0"/>
                <a:ea typeface="SimSun" pitchFamily="2" charset="-122"/>
              </a:rPr>
              <a:t>task</a:t>
            </a:r>
            <a:r>
              <a:rPr lang="en-US" altLang="zh-CN" sz="1400" b="1">
                <a:ea typeface="SimSun" pitchFamily="2" charset="-122"/>
              </a:rPr>
              <a:t> class</a:t>
            </a:r>
          </a:p>
        </p:txBody>
      </p:sp>
      <p:sp>
        <p:nvSpPr>
          <p:cNvPr id="974853" name="Text Box 5"/>
          <p:cNvSpPr txBox="1">
            <a:spLocks noChangeArrowheads="1"/>
          </p:cNvSpPr>
          <p:nvPr/>
        </p:nvSpPr>
        <p:spPr bwMode="auto">
          <a:xfrm>
            <a:off x="5307013" y="3017838"/>
            <a:ext cx="4570412" cy="523220"/>
          </a:xfrm>
          <a:prstGeom prst="rect">
            <a:avLst/>
          </a:prstGeom>
          <a:solidFill>
            <a:schemeClr val="bg1"/>
          </a:solidFill>
          <a:ln w="50800" algn="ctr">
            <a:solidFill>
              <a:srgbClr val="AA014C"/>
            </a:solidFill>
            <a:miter lim="800000"/>
            <a:headEnd/>
            <a:tailEnd/>
          </a:ln>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spcBef>
                <a:spcPct val="50000"/>
              </a:spcBef>
            </a:pPr>
            <a:r>
              <a:rPr lang="en-US" altLang="zh-CN" sz="1400" b="1">
                <a:ea typeface="SimSun" pitchFamily="2" charset="-122"/>
              </a:rPr>
              <a:t>Create new child tasks to compute (n-1)</a:t>
            </a:r>
            <a:r>
              <a:rPr lang="en-US" altLang="zh-CN" sz="1400" b="1" baseline="30000">
                <a:ea typeface="SimSun" pitchFamily="2" charset="-122"/>
              </a:rPr>
              <a:t>th</a:t>
            </a:r>
            <a:r>
              <a:rPr lang="en-US" altLang="zh-CN" sz="1400" b="1">
                <a:ea typeface="SimSun" pitchFamily="2" charset="-122"/>
              </a:rPr>
              <a:t> and (n-2)</a:t>
            </a:r>
            <a:r>
              <a:rPr lang="en-US" altLang="zh-CN" sz="1400" b="1" baseline="30000">
                <a:ea typeface="SimSun" pitchFamily="2" charset="-122"/>
              </a:rPr>
              <a:t>th</a:t>
            </a:r>
            <a:r>
              <a:rPr lang="en-US" altLang="zh-CN" sz="1400" b="1">
                <a:ea typeface="SimSun" pitchFamily="2" charset="-122"/>
              </a:rPr>
              <a:t> Fibonacci numbers</a:t>
            </a:r>
          </a:p>
        </p:txBody>
      </p:sp>
      <p:sp>
        <p:nvSpPr>
          <p:cNvPr id="974854" name="Text Box 6"/>
          <p:cNvSpPr txBox="1">
            <a:spLocks noChangeArrowheads="1"/>
          </p:cNvSpPr>
          <p:nvPr/>
        </p:nvSpPr>
        <p:spPr bwMode="auto">
          <a:xfrm>
            <a:off x="6720681" y="4334546"/>
            <a:ext cx="4173537" cy="846386"/>
          </a:xfrm>
          <a:prstGeom prst="rect">
            <a:avLst/>
          </a:prstGeom>
          <a:solidFill>
            <a:schemeClr val="bg1"/>
          </a:solidFill>
          <a:ln w="50800" algn="ctr">
            <a:solidFill>
              <a:srgbClr val="AA014C"/>
            </a:solidFill>
            <a:miter lim="800000"/>
            <a:headEnd/>
            <a:tailEnd/>
          </a:ln>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spcBef>
                <a:spcPct val="50000"/>
              </a:spcBef>
            </a:pPr>
            <a:r>
              <a:rPr lang="en-US" altLang="zh-CN" sz="1400" b="1" dirty="0">
                <a:ea typeface="SimSun" pitchFamily="2" charset="-122"/>
              </a:rPr>
              <a:t>Reference count is used to know when spawned tasks have completed</a:t>
            </a:r>
          </a:p>
          <a:p>
            <a:pPr>
              <a:spcBef>
                <a:spcPct val="50000"/>
              </a:spcBef>
            </a:pPr>
            <a:r>
              <a:rPr lang="en-US" altLang="zh-CN" sz="1400" b="1" dirty="0">
                <a:ea typeface="SimSun" pitchFamily="2" charset="-122"/>
              </a:rPr>
              <a:t>Set before spawning any children</a:t>
            </a:r>
          </a:p>
        </p:txBody>
      </p:sp>
      <p:sp>
        <p:nvSpPr>
          <p:cNvPr id="974855" name="Text Box 7"/>
          <p:cNvSpPr txBox="1">
            <a:spLocks noChangeArrowheads="1"/>
          </p:cNvSpPr>
          <p:nvPr/>
        </p:nvSpPr>
        <p:spPr bwMode="auto">
          <a:xfrm>
            <a:off x="43243" y="3429000"/>
            <a:ext cx="2050257" cy="1277273"/>
          </a:xfrm>
          <a:prstGeom prst="rect">
            <a:avLst/>
          </a:prstGeom>
          <a:solidFill>
            <a:schemeClr val="bg1"/>
          </a:solidFill>
          <a:ln w="50800" algn="ctr">
            <a:solidFill>
              <a:srgbClr val="AA014C"/>
            </a:solidFill>
            <a:miter lim="800000"/>
            <a:headEnd/>
            <a:tailEnd/>
          </a:ln>
        </p:spPr>
        <p:txBody>
          <a:bodyPr wrap="square">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spcBef>
                <a:spcPct val="50000"/>
              </a:spcBef>
            </a:pPr>
            <a:r>
              <a:rPr lang="en-US" altLang="zh-CN" sz="1400" b="1" dirty="0">
                <a:ea typeface="SimSun" pitchFamily="2" charset="-122"/>
              </a:rPr>
              <a:t>Spawn task; return immediately</a:t>
            </a:r>
          </a:p>
          <a:p>
            <a:pPr>
              <a:spcBef>
                <a:spcPct val="50000"/>
              </a:spcBef>
            </a:pPr>
            <a:r>
              <a:rPr lang="en-US" altLang="zh-CN" sz="1400" b="1" dirty="0">
                <a:ea typeface="SimSun" pitchFamily="2" charset="-122"/>
              </a:rPr>
              <a:t>Can be scheduled at any time</a:t>
            </a:r>
          </a:p>
        </p:txBody>
      </p:sp>
      <p:sp>
        <p:nvSpPr>
          <p:cNvPr id="974856" name="Text Box 8"/>
          <p:cNvSpPr txBox="1">
            <a:spLocks noChangeArrowheads="1"/>
          </p:cNvSpPr>
          <p:nvPr/>
        </p:nvSpPr>
        <p:spPr bwMode="auto">
          <a:xfrm>
            <a:off x="2773363" y="5394651"/>
            <a:ext cx="3754438" cy="523220"/>
          </a:xfrm>
          <a:prstGeom prst="rect">
            <a:avLst/>
          </a:prstGeom>
          <a:solidFill>
            <a:schemeClr val="bg1"/>
          </a:solidFill>
          <a:ln w="50800" algn="ctr">
            <a:solidFill>
              <a:srgbClr val="AA014C"/>
            </a:solidFill>
            <a:miter lim="800000"/>
            <a:headEnd/>
            <a:tailEnd/>
          </a:ln>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spcBef>
                <a:spcPct val="50000"/>
              </a:spcBef>
            </a:pPr>
            <a:r>
              <a:rPr lang="en-US" altLang="zh-CN" sz="1400" b="1" dirty="0">
                <a:ea typeface="SimSun" pitchFamily="2" charset="-122"/>
              </a:rPr>
              <a:t>Spawn task; block until all children have completed execution</a:t>
            </a:r>
          </a:p>
        </p:txBody>
      </p:sp>
      <p:sp>
        <p:nvSpPr>
          <p:cNvPr id="974857" name="Oval 9"/>
          <p:cNvSpPr>
            <a:spLocks noChangeArrowheads="1"/>
          </p:cNvSpPr>
          <p:nvPr/>
        </p:nvSpPr>
        <p:spPr bwMode="auto">
          <a:xfrm>
            <a:off x="4197351" y="1193801"/>
            <a:ext cx="498475" cy="377825"/>
          </a:xfrm>
          <a:prstGeom prst="ellipse">
            <a:avLst/>
          </a:prstGeom>
          <a:noFill/>
          <a:ln w="50800" algn="ctr">
            <a:solidFill>
              <a:srgbClr val="AA014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974858" name="Oval 10"/>
          <p:cNvSpPr>
            <a:spLocks noChangeArrowheads="1"/>
          </p:cNvSpPr>
          <p:nvPr/>
        </p:nvSpPr>
        <p:spPr bwMode="auto">
          <a:xfrm>
            <a:off x="2728913" y="2598739"/>
            <a:ext cx="1263650" cy="377825"/>
          </a:xfrm>
          <a:prstGeom prst="ellipse">
            <a:avLst/>
          </a:prstGeom>
          <a:noFill/>
          <a:ln w="50800" algn="ctr">
            <a:solidFill>
              <a:srgbClr val="AA014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974859" name="Text Box 11"/>
          <p:cNvSpPr txBox="1">
            <a:spLocks noChangeArrowheads="1"/>
          </p:cNvSpPr>
          <p:nvPr/>
        </p:nvSpPr>
        <p:spPr bwMode="auto">
          <a:xfrm>
            <a:off x="3988215" y="1908233"/>
            <a:ext cx="3000375" cy="523220"/>
          </a:xfrm>
          <a:prstGeom prst="rect">
            <a:avLst/>
          </a:prstGeom>
          <a:solidFill>
            <a:schemeClr val="bg1"/>
          </a:solidFill>
          <a:ln w="50800" algn="ctr">
            <a:solidFill>
              <a:srgbClr val="AA014C"/>
            </a:solidFill>
            <a:miter lim="800000"/>
            <a:headEnd/>
            <a:tailEnd/>
          </a:ln>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spcBef>
                <a:spcPct val="50000"/>
              </a:spcBef>
            </a:pPr>
            <a:r>
              <a:rPr lang="en-US" altLang="zh-CN" sz="1400" b="1">
                <a:ea typeface="SimSun" pitchFamily="2" charset="-122"/>
              </a:rPr>
              <a:t>The </a:t>
            </a:r>
            <a:r>
              <a:rPr lang="en-US" altLang="zh-CN" sz="1400" b="1">
                <a:latin typeface="Courier New" pitchFamily="49" charset="0"/>
                <a:ea typeface="SimSun" pitchFamily="2" charset="-122"/>
              </a:rPr>
              <a:t>execute</a:t>
            </a:r>
            <a:r>
              <a:rPr lang="en-US" altLang="zh-CN" sz="1400" b="1">
                <a:ea typeface="SimSun" pitchFamily="2" charset="-122"/>
              </a:rPr>
              <a:t> method does the computation of a task</a:t>
            </a:r>
          </a:p>
        </p:txBody>
      </p:sp>
      <p:sp>
        <p:nvSpPr>
          <p:cNvPr id="974860" name="Oval 12"/>
          <p:cNvSpPr>
            <a:spLocks noChangeArrowheads="1"/>
          </p:cNvSpPr>
          <p:nvPr/>
        </p:nvSpPr>
        <p:spPr bwMode="auto">
          <a:xfrm>
            <a:off x="4460876" y="3609976"/>
            <a:ext cx="2066925" cy="536575"/>
          </a:xfrm>
          <a:prstGeom prst="ellipse">
            <a:avLst/>
          </a:prstGeom>
          <a:noFill/>
          <a:ln w="50800" algn="ctr">
            <a:solidFill>
              <a:srgbClr val="AA014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974861" name="Oval 13"/>
          <p:cNvSpPr>
            <a:spLocks noChangeArrowheads="1"/>
          </p:cNvSpPr>
          <p:nvPr/>
        </p:nvSpPr>
        <p:spPr bwMode="auto">
          <a:xfrm>
            <a:off x="2624138" y="4210050"/>
            <a:ext cx="1382712" cy="338138"/>
          </a:xfrm>
          <a:prstGeom prst="ellipse">
            <a:avLst/>
          </a:prstGeom>
          <a:noFill/>
          <a:ln w="50800" algn="ctr">
            <a:solidFill>
              <a:srgbClr val="AA014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974862" name="Oval 14"/>
          <p:cNvSpPr>
            <a:spLocks noChangeArrowheads="1"/>
          </p:cNvSpPr>
          <p:nvPr/>
        </p:nvSpPr>
        <p:spPr bwMode="auto">
          <a:xfrm>
            <a:off x="2682876" y="3983039"/>
            <a:ext cx="1928813" cy="377825"/>
          </a:xfrm>
          <a:prstGeom prst="ellipse">
            <a:avLst/>
          </a:prstGeom>
          <a:noFill/>
          <a:ln w="50800" algn="ctr">
            <a:solidFill>
              <a:srgbClr val="AA014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974863" name="Oval 15"/>
          <p:cNvSpPr>
            <a:spLocks noChangeArrowheads="1"/>
          </p:cNvSpPr>
          <p:nvPr/>
        </p:nvSpPr>
        <p:spPr bwMode="auto">
          <a:xfrm>
            <a:off x="2613025" y="4379914"/>
            <a:ext cx="3271838" cy="377825"/>
          </a:xfrm>
          <a:prstGeom prst="ellipse">
            <a:avLst/>
          </a:prstGeom>
          <a:noFill/>
          <a:ln w="50800" algn="ctr">
            <a:solidFill>
              <a:srgbClr val="AA014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0598" y="635549"/>
            <a:ext cx="3208728" cy="1949286"/>
          </a:xfrm>
          <a:prstGeom prst="rect">
            <a:avLst/>
          </a:prstGeom>
        </p:spPr>
      </p:pic>
      <p:sp>
        <p:nvSpPr>
          <p:cNvPr id="2" name="灯片编号占位符 1">
            <a:extLst>
              <a:ext uri="{FF2B5EF4-FFF2-40B4-BE49-F238E27FC236}">
                <a16:creationId xmlns:a16="http://schemas.microsoft.com/office/drawing/2014/main" id="{5CA94AC6-014F-402A-8ACA-EE47640A11C9}"/>
              </a:ext>
            </a:extLst>
          </p:cNvPr>
          <p:cNvSpPr>
            <a:spLocks noGrp="1"/>
          </p:cNvSpPr>
          <p:nvPr>
            <p:ph type="sldNum" sz="quarter" idx="12"/>
          </p:nvPr>
        </p:nvSpPr>
        <p:spPr/>
        <p:txBody>
          <a:bodyPr/>
          <a:lstStyle/>
          <a:p>
            <a:fld id="{838759A6-4310-42B8-8FEF-8113EE3D32AF}" type="slidenum">
              <a:rPr lang="zh-CN" altLang="en-US" smtClean="0"/>
              <a:t>69</a:t>
            </a:fld>
            <a:endParaRPr lang="zh-CN" altLang="en-US"/>
          </a:p>
        </p:txBody>
      </p:sp>
    </p:spTree>
    <p:extLst>
      <p:ext uri="{BB962C8B-B14F-4D97-AF65-F5344CB8AC3E}">
        <p14:creationId xmlns:p14="http://schemas.microsoft.com/office/powerpoint/2010/main" val="27869603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74852"/>
                                        </p:tgtEl>
                                        <p:attrNameLst>
                                          <p:attrName>style.visibility</p:attrName>
                                        </p:attrNameLst>
                                      </p:cBhvr>
                                      <p:to>
                                        <p:strVal val="visible"/>
                                      </p:to>
                                    </p:set>
                                    <p:anim calcmode="lin" valueType="num">
                                      <p:cBhvr>
                                        <p:cTn id="7" dur="500" fill="hold"/>
                                        <p:tgtEl>
                                          <p:spTgt spid="974852"/>
                                        </p:tgtEl>
                                        <p:attrNameLst>
                                          <p:attrName>ppt_w</p:attrName>
                                        </p:attrNameLst>
                                      </p:cBhvr>
                                      <p:tavLst>
                                        <p:tav tm="0">
                                          <p:val>
                                            <p:fltVal val="0"/>
                                          </p:val>
                                        </p:tav>
                                        <p:tav tm="100000">
                                          <p:val>
                                            <p:strVal val="#ppt_w"/>
                                          </p:val>
                                        </p:tav>
                                      </p:tavLst>
                                    </p:anim>
                                    <p:anim calcmode="lin" valueType="num">
                                      <p:cBhvr>
                                        <p:cTn id="8" dur="500" fill="hold"/>
                                        <p:tgtEl>
                                          <p:spTgt spid="974852"/>
                                        </p:tgtEl>
                                        <p:attrNameLst>
                                          <p:attrName>ppt_h</p:attrName>
                                        </p:attrNameLst>
                                      </p:cBhvr>
                                      <p:tavLst>
                                        <p:tav tm="0">
                                          <p:val>
                                            <p:fltVal val="0"/>
                                          </p:val>
                                        </p:tav>
                                        <p:tav tm="100000">
                                          <p:val>
                                            <p:strVal val="#ppt_h"/>
                                          </p:val>
                                        </p:tav>
                                      </p:tavLst>
                                    </p:anim>
                                    <p:animEffect transition="in" filter="fade">
                                      <p:cBhvr>
                                        <p:cTn id="9" dur="500"/>
                                        <p:tgtEl>
                                          <p:spTgt spid="974852"/>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974857"/>
                                        </p:tgtEl>
                                        <p:attrNameLst>
                                          <p:attrName>style.visibility</p:attrName>
                                        </p:attrNameLst>
                                      </p:cBhvr>
                                      <p:to>
                                        <p:strVal val="visible"/>
                                      </p:to>
                                    </p:set>
                                    <p:anim calcmode="lin" valueType="num">
                                      <p:cBhvr>
                                        <p:cTn id="12" dur="500" fill="hold"/>
                                        <p:tgtEl>
                                          <p:spTgt spid="974857"/>
                                        </p:tgtEl>
                                        <p:attrNameLst>
                                          <p:attrName>ppt_w</p:attrName>
                                        </p:attrNameLst>
                                      </p:cBhvr>
                                      <p:tavLst>
                                        <p:tav tm="0">
                                          <p:val>
                                            <p:fltVal val="0"/>
                                          </p:val>
                                        </p:tav>
                                        <p:tav tm="100000">
                                          <p:val>
                                            <p:strVal val="#ppt_w"/>
                                          </p:val>
                                        </p:tav>
                                      </p:tavLst>
                                    </p:anim>
                                    <p:anim calcmode="lin" valueType="num">
                                      <p:cBhvr>
                                        <p:cTn id="13" dur="500" fill="hold"/>
                                        <p:tgtEl>
                                          <p:spTgt spid="974857"/>
                                        </p:tgtEl>
                                        <p:attrNameLst>
                                          <p:attrName>ppt_h</p:attrName>
                                        </p:attrNameLst>
                                      </p:cBhvr>
                                      <p:tavLst>
                                        <p:tav tm="0">
                                          <p:val>
                                            <p:fltVal val="0"/>
                                          </p:val>
                                        </p:tav>
                                        <p:tav tm="100000">
                                          <p:val>
                                            <p:strVal val="#ppt_h"/>
                                          </p:val>
                                        </p:tav>
                                      </p:tavLst>
                                    </p:anim>
                                    <p:animEffect transition="in" filter="fade">
                                      <p:cBhvr>
                                        <p:cTn id="14" dur="500"/>
                                        <p:tgtEl>
                                          <p:spTgt spid="97485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xit" presetSubtype="0" fill="hold" grpId="1" nodeType="clickEffect">
                                  <p:stCondLst>
                                    <p:cond delay="0"/>
                                  </p:stCondLst>
                                  <p:childTnLst>
                                    <p:anim calcmode="lin" valueType="num">
                                      <p:cBhvr>
                                        <p:cTn id="18" dur="500"/>
                                        <p:tgtEl>
                                          <p:spTgt spid="974852"/>
                                        </p:tgtEl>
                                        <p:attrNameLst>
                                          <p:attrName>ppt_w</p:attrName>
                                        </p:attrNameLst>
                                      </p:cBhvr>
                                      <p:tavLst>
                                        <p:tav tm="0">
                                          <p:val>
                                            <p:strVal val="ppt_w"/>
                                          </p:val>
                                        </p:tav>
                                        <p:tav tm="100000">
                                          <p:val>
                                            <p:fltVal val="0"/>
                                          </p:val>
                                        </p:tav>
                                      </p:tavLst>
                                    </p:anim>
                                    <p:anim calcmode="lin" valueType="num">
                                      <p:cBhvr>
                                        <p:cTn id="19" dur="500"/>
                                        <p:tgtEl>
                                          <p:spTgt spid="974852"/>
                                        </p:tgtEl>
                                        <p:attrNameLst>
                                          <p:attrName>ppt_h</p:attrName>
                                        </p:attrNameLst>
                                      </p:cBhvr>
                                      <p:tavLst>
                                        <p:tav tm="0">
                                          <p:val>
                                            <p:strVal val="ppt_h"/>
                                          </p:val>
                                        </p:tav>
                                        <p:tav tm="100000">
                                          <p:val>
                                            <p:fltVal val="0"/>
                                          </p:val>
                                        </p:tav>
                                      </p:tavLst>
                                    </p:anim>
                                    <p:animEffect transition="out" filter="fade">
                                      <p:cBhvr>
                                        <p:cTn id="20" dur="500"/>
                                        <p:tgtEl>
                                          <p:spTgt spid="974852"/>
                                        </p:tgtEl>
                                      </p:cBhvr>
                                    </p:animEffect>
                                    <p:set>
                                      <p:cBhvr>
                                        <p:cTn id="21" dur="1" fill="hold">
                                          <p:stCondLst>
                                            <p:cond delay="499"/>
                                          </p:stCondLst>
                                        </p:cTn>
                                        <p:tgtEl>
                                          <p:spTgt spid="974852"/>
                                        </p:tgtEl>
                                        <p:attrNameLst>
                                          <p:attrName>style.visibility</p:attrName>
                                        </p:attrNameLst>
                                      </p:cBhvr>
                                      <p:to>
                                        <p:strVal val="hidden"/>
                                      </p:to>
                                    </p:set>
                                  </p:childTnLst>
                                </p:cTn>
                              </p:par>
                              <p:par>
                                <p:cTn id="22" presetID="53" presetClass="exit" presetSubtype="0" fill="hold" grpId="1" nodeType="withEffect">
                                  <p:stCondLst>
                                    <p:cond delay="0"/>
                                  </p:stCondLst>
                                  <p:childTnLst>
                                    <p:anim calcmode="lin" valueType="num">
                                      <p:cBhvr>
                                        <p:cTn id="23" dur="500"/>
                                        <p:tgtEl>
                                          <p:spTgt spid="974857"/>
                                        </p:tgtEl>
                                        <p:attrNameLst>
                                          <p:attrName>ppt_w</p:attrName>
                                        </p:attrNameLst>
                                      </p:cBhvr>
                                      <p:tavLst>
                                        <p:tav tm="0">
                                          <p:val>
                                            <p:strVal val="ppt_w"/>
                                          </p:val>
                                        </p:tav>
                                        <p:tav tm="100000">
                                          <p:val>
                                            <p:fltVal val="0"/>
                                          </p:val>
                                        </p:tav>
                                      </p:tavLst>
                                    </p:anim>
                                    <p:anim calcmode="lin" valueType="num">
                                      <p:cBhvr>
                                        <p:cTn id="24" dur="500"/>
                                        <p:tgtEl>
                                          <p:spTgt spid="974857"/>
                                        </p:tgtEl>
                                        <p:attrNameLst>
                                          <p:attrName>ppt_h</p:attrName>
                                        </p:attrNameLst>
                                      </p:cBhvr>
                                      <p:tavLst>
                                        <p:tav tm="0">
                                          <p:val>
                                            <p:strVal val="ppt_h"/>
                                          </p:val>
                                        </p:tav>
                                        <p:tav tm="100000">
                                          <p:val>
                                            <p:fltVal val="0"/>
                                          </p:val>
                                        </p:tav>
                                      </p:tavLst>
                                    </p:anim>
                                    <p:animEffect transition="out" filter="fade">
                                      <p:cBhvr>
                                        <p:cTn id="25" dur="500"/>
                                        <p:tgtEl>
                                          <p:spTgt spid="974857"/>
                                        </p:tgtEl>
                                      </p:cBhvr>
                                    </p:animEffect>
                                    <p:set>
                                      <p:cBhvr>
                                        <p:cTn id="26" dur="1" fill="hold">
                                          <p:stCondLst>
                                            <p:cond delay="499"/>
                                          </p:stCondLst>
                                        </p:cTn>
                                        <p:tgtEl>
                                          <p:spTgt spid="974857"/>
                                        </p:tgtEl>
                                        <p:attrNameLst>
                                          <p:attrName>style.visibility</p:attrName>
                                        </p:attrNameLst>
                                      </p:cBhvr>
                                      <p:to>
                                        <p:strVal val="hidden"/>
                                      </p:to>
                                    </p:set>
                                  </p:childTnLst>
                                </p:cTn>
                              </p:par>
                              <p:par>
                                <p:cTn id="27" presetID="53" presetClass="entr" presetSubtype="0" fill="hold" grpId="0" nodeType="withEffect">
                                  <p:stCondLst>
                                    <p:cond delay="0"/>
                                  </p:stCondLst>
                                  <p:childTnLst>
                                    <p:set>
                                      <p:cBhvr>
                                        <p:cTn id="28" dur="1" fill="hold">
                                          <p:stCondLst>
                                            <p:cond delay="0"/>
                                          </p:stCondLst>
                                        </p:cTn>
                                        <p:tgtEl>
                                          <p:spTgt spid="974859"/>
                                        </p:tgtEl>
                                        <p:attrNameLst>
                                          <p:attrName>style.visibility</p:attrName>
                                        </p:attrNameLst>
                                      </p:cBhvr>
                                      <p:to>
                                        <p:strVal val="visible"/>
                                      </p:to>
                                    </p:set>
                                    <p:anim calcmode="lin" valueType="num">
                                      <p:cBhvr>
                                        <p:cTn id="29" dur="500" fill="hold"/>
                                        <p:tgtEl>
                                          <p:spTgt spid="974859"/>
                                        </p:tgtEl>
                                        <p:attrNameLst>
                                          <p:attrName>ppt_w</p:attrName>
                                        </p:attrNameLst>
                                      </p:cBhvr>
                                      <p:tavLst>
                                        <p:tav tm="0">
                                          <p:val>
                                            <p:fltVal val="0"/>
                                          </p:val>
                                        </p:tav>
                                        <p:tav tm="100000">
                                          <p:val>
                                            <p:strVal val="#ppt_w"/>
                                          </p:val>
                                        </p:tav>
                                      </p:tavLst>
                                    </p:anim>
                                    <p:anim calcmode="lin" valueType="num">
                                      <p:cBhvr>
                                        <p:cTn id="30" dur="500" fill="hold"/>
                                        <p:tgtEl>
                                          <p:spTgt spid="974859"/>
                                        </p:tgtEl>
                                        <p:attrNameLst>
                                          <p:attrName>ppt_h</p:attrName>
                                        </p:attrNameLst>
                                      </p:cBhvr>
                                      <p:tavLst>
                                        <p:tav tm="0">
                                          <p:val>
                                            <p:fltVal val="0"/>
                                          </p:val>
                                        </p:tav>
                                        <p:tav tm="100000">
                                          <p:val>
                                            <p:strVal val="#ppt_h"/>
                                          </p:val>
                                        </p:tav>
                                      </p:tavLst>
                                    </p:anim>
                                    <p:animEffect transition="in" filter="fade">
                                      <p:cBhvr>
                                        <p:cTn id="31" dur="500"/>
                                        <p:tgtEl>
                                          <p:spTgt spid="974859"/>
                                        </p:tgtEl>
                                      </p:cBhvr>
                                    </p:animEffect>
                                  </p:childTnLst>
                                </p:cTn>
                              </p:par>
                              <p:par>
                                <p:cTn id="32" presetID="53" presetClass="entr" presetSubtype="0" fill="hold" grpId="0" nodeType="withEffect">
                                  <p:stCondLst>
                                    <p:cond delay="0"/>
                                  </p:stCondLst>
                                  <p:childTnLst>
                                    <p:set>
                                      <p:cBhvr>
                                        <p:cTn id="33" dur="1" fill="hold">
                                          <p:stCondLst>
                                            <p:cond delay="0"/>
                                          </p:stCondLst>
                                        </p:cTn>
                                        <p:tgtEl>
                                          <p:spTgt spid="974858"/>
                                        </p:tgtEl>
                                        <p:attrNameLst>
                                          <p:attrName>style.visibility</p:attrName>
                                        </p:attrNameLst>
                                      </p:cBhvr>
                                      <p:to>
                                        <p:strVal val="visible"/>
                                      </p:to>
                                    </p:set>
                                    <p:anim calcmode="lin" valueType="num">
                                      <p:cBhvr>
                                        <p:cTn id="34" dur="500" fill="hold"/>
                                        <p:tgtEl>
                                          <p:spTgt spid="974858"/>
                                        </p:tgtEl>
                                        <p:attrNameLst>
                                          <p:attrName>ppt_w</p:attrName>
                                        </p:attrNameLst>
                                      </p:cBhvr>
                                      <p:tavLst>
                                        <p:tav tm="0">
                                          <p:val>
                                            <p:fltVal val="0"/>
                                          </p:val>
                                        </p:tav>
                                        <p:tav tm="100000">
                                          <p:val>
                                            <p:strVal val="#ppt_w"/>
                                          </p:val>
                                        </p:tav>
                                      </p:tavLst>
                                    </p:anim>
                                    <p:anim calcmode="lin" valueType="num">
                                      <p:cBhvr>
                                        <p:cTn id="35" dur="500" fill="hold"/>
                                        <p:tgtEl>
                                          <p:spTgt spid="974858"/>
                                        </p:tgtEl>
                                        <p:attrNameLst>
                                          <p:attrName>ppt_h</p:attrName>
                                        </p:attrNameLst>
                                      </p:cBhvr>
                                      <p:tavLst>
                                        <p:tav tm="0">
                                          <p:val>
                                            <p:fltVal val="0"/>
                                          </p:val>
                                        </p:tav>
                                        <p:tav tm="100000">
                                          <p:val>
                                            <p:strVal val="#ppt_h"/>
                                          </p:val>
                                        </p:tav>
                                      </p:tavLst>
                                    </p:anim>
                                    <p:animEffect transition="in" filter="fade">
                                      <p:cBhvr>
                                        <p:cTn id="36" dur="500"/>
                                        <p:tgtEl>
                                          <p:spTgt spid="97485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53" presetClass="exit" presetSubtype="0" fill="hold" grpId="1" nodeType="clickEffect">
                                  <p:stCondLst>
                                    <p:cond delay="0"/>
                                  </p:stCondLst>
                                  <p:childTnLst>
                                    <p:anim calcmode="lin" valueType="num">
                                      <p:cBhvr>
                                        <p:cTn id="40" dur="500"/>
                                        <p:tgtEl>
                                          <p:spTgt spid="974859"/>
                                        </p:tgtEl>
                                        <p:attrNameLst>
                                          <p:attrName>ppt_w</p:attrName>
                                        </p:attrNameLst>
                                      </p:cBhvr>
                                      <p:tavLst>
                                        <p:tav tm="0">
                                          <p:val>
                                            <p:strVal val="ppt_w"/>
                                          </p:val>
                                        </p:tav>
                                        <p:tav tm="100000">
                                          <p:val>
                                            <p:fltVal val="0"/>
                                          </p:val>
                                        </p:tav>
                                      </p:tavLst>
                                    </p:anim>
                                    <p:anim calcmode="lin" valueType="num">
                                      <p:cBhvr>
                                        <p:cTn id="41" dur="500"/>
                                        <p:tgtEl>
                                          <p:spTgt spid="974859"/>
                                        </p:tgtEl>
                                        <p:attrNameLst>
                                          <p:attrName>ppt_h</p:attrName>
                                        </p:attrNameLst>
                                      </p:cBhvr>
                                      <p:tavLst>
                                        <p:tav tm="0">
                                          <p:val>
                                            <p:strVal val="ppt_h"/>
                                          </p:val>
                                        </p:tav>
                                        <p:tav tm="100000">
                                          <p:val>
                                            <p:fltVal val="0"/>
                                          </p:val>
                                        </p:tav>
                                      </p:tavLst>
                                    </p:anim>
                                    <p:animEffect transition="out" filter="fade">
                                      <p:cBhvr>
                                        <p:cTn id="42" dur="500"/>
                                        <p:tgtEl>
                                          <p:spTgt spid="974859"/>
                                        </p:tgtEl>
                                      </p:cBhvr>
                                    </p:animEffect>
                                    <p:set>
                                      <p:cBhvr>
                                        <p:cTn id="43" dur="1" fill="hold">
                                          <p:stCondLst>
                                            <p:cond delay="499"/>
                                          </p:stCondLst>
                                        </p:cTn>
                                        <p:tgtEl>
                                          <p:spTgt spid="974859"/>
                                        </p:tgtEl>
                                        <p:attrNameLst>
                                          <p:attrName>style.visibility</p:attrName>
                                        </p:attrNameLst>
                                      </p:cBhvr>
                                      <p:to>
                                        <p:strVal val="hidden"/>
                                      </p:to>
                                    </p:set>
                                  </p:childTnLst>
                                </p:cTn>
                              </p:par>
                              <p:par>
                                <p:cTn id="44" presetID="53" presetClass="exit" presetSubtype="0" fill="hold" grpId="1" nodeType="withEffect">
                                  <p:stCondLst>
                                    <p:cond delay="0"/>
                                  </p:stCondLst>
                                  <p:childTnLst>
                                    <p:anim calcmode="lin" valueType="num">
                                      <p:cBhvr>
                                        <p:cTn id="45" dur="500"/>
                                        <p:tgtEl>
                                          <p:spTgt spid="974858"/>
                                        </p:tgtEl>
                                        <p:attrNameLst>
                                          <p:attrName>ppt_w</p:attrName>
                                        </p:attrNameLst>
                                      </p:cBhvr>
                                      <p:tavLst>
                                        <p:tav tm="0">
                                          <p:val>
                                            <p:strVal val="ppt_w"/>
                                          </p:val>
                                        </p:tav>
                                        <p:tav tm="100000">
                                          <p:val>
                                            <p:fltVal val="0"/>
                                          </p:val>
                                        </p:tav>
                                      </p:tavLst>
                                    </p:anim>
                                    <p:anim calcmode="lin" valueType="num">
                                      <p:cBhvr>
                                        <p:cTn id="46" dur="500"/>
                                        <p:tgtEl>
                                          <p:spTgt spid="974858"/>
                                        </p:tgtEl>
                                        <p:attrNameLst>
                                          <p:attrName>ppt_h</p:attrName>
                                        </p:attrNameLst>
                                      </p:cBhvr>
                                      <p:tavLst>
                                        <p:tav tm="0">
                                          <p:val>
                                            <p:strVal val="ppt_h"/>
                                          </p:val>
                                        </p:tav>
                                        <p:tav tm="100000">
                                          <p:val>
                                            <p:fltVal val="0"/>
                                          </p:val>
                                        </p:tav>
                                      </p:tavLst>
                                    </p:anim>
                                    <p:animEffect transition="out" filter="fade">
                                      <p:cBhvr>
                                        <p:cTn id="47" dur="500"/>
                                        <p:tgtEl>
                                          <p:spTgt spid="974858"/>
                                        </p:tgtEl>
                                      </p:cBhvr>
                                    </p:animEffect>
                                    <p:set>
                                      <p:cBhvr>
                                        <p:cTn id="48" dur="1" fill="hold">
                                          <p:stCondLst>
                                            <p:cond delay="499"/>
                                          </p:stCondLst>
                                        </p:cTn>
                                        <p:tgtEl>
                                          <p:spTgt spid="974858"/>
                                        </p:tgtEl>
                                        <p:attrNameLst>
                                          <p:attrName>style.visibility</p:attrName>
                                        </p:attrNameLst>
                                      </p:cBhvr>
                                      <p:to>
                                        <p:strVal val="hidden"/>
                                      </p:to>
                                    </p:set>
                                  </p:childTnLst>
                                </p:cTn>
                              </p:par>
                              <p:par>
                                <p:cTn id="49" presetID="53" presetClass="entr" presetSubtype="0" fill="hold" grpId="0" nodeType="withEffect">
                                  <p:stCondLst>
                                    <p:cond delay="0"/>
                                  </p:stCondLst>
                                  <p:childTnLst>
                                    <p:set>
                                      <p:cBhvr>
                                        <p:cTn id="50" dur="1" fill="hold">
                                          <p:stCondLst>
                                            <p:cond delay="0"/>
                                          </p:stCondLst>
                                        </p:cTn>
                                        <p:tgtEl>
                                          <p:spTgt spid="974853"/>
                                        </p:tgtEl>
                                        <p:attrNameLst>
                                          <p:attrName>style.visibility</p:attrName>
                                        </p:attrNameLst>
                                      </p:cBhvr>
                                      <p:to>
                                        <p:strVal val="visible"/>
                                      </p:to>
                                    </p:set>
                                    <p:anim calcmode="lin" valueType="num">
                                      <p:cBhvr>
                                        <p:cTn id="51" dur="500" fill="hold"/>
                                        <p:tgtEl>
                                          <p:spTgt spid="974853"/>
                                        </p:tgtEl>
                                        <p:attrNameLst>
                                          <p:attrName>ppt_w</p:attrName>
                                        </p:attrNameLst>
                                      </p:cBhvr>
                                      <p:tavLst>
                                        <p:tav tm="0">
                                          <p:val>
                                            <p:fltVal val="0"/>
                                          </p:val>
                                        </p:tav>
                                        <p:tav tm="100000">
                                          <p:val>
                                            <p:strVal val="#ppt_w"/>
                                          </p:val>
                                        </p:tav>
                                      </p:tavLst>
                                    </p:anim>
                                    <p:anim calcmode="lin" valueType="num">
                                      <p:cBhvr>
                                        <p:cTn id="52" dur="500" fill="hold"/>
                                        <p:tgtEl>
                                          <p:spTgt spid="974853"/>
                                        </p:tgtEl>
                                        <p:attrNameLst>
                                          <p:attrName>ppt_h</p:attrName>
                                        </p:attrNameLst>
                                      </p:cBhvr>
                                      <p:tavLst>
                                        <p:tav tm="0">
                                          <p:val>
                                            <p:fltVal val="0"/>
                                          </p:val>
                                        </p:tav>
                                        <p:tav tm="100000">
                                          <p:val>
                                            <p:strVal val="#ppt_h"/>
                                          </p:val>
                                        </p:tav>
                                      </p:tavLst>
                                    </p:anim>
                                    <p:animEffect transition="in" filter="fade">
                                      <p:cBhvr>
                                        <p:cTn id="53" dur="500"/>
                                        <p:tgtEl>
                                          <p:spTgt spid="974853"/>
                                        </p:tgtEl>
                                      </p:cBhvr>
                                    </p:animEffect>
                                  </p:childTnLst>
                                </p:cTn>
                              </p:par>
                              <p:par>
                                <p:cTn id="54" presetID="53" presetClass="entr" presetSubtype="0" fill="hold" grpId="0" nodeType="withEffect">
                                  <p:stCondLst>
                                    <p:cond delay="0"/>
                                  </p:stCondLst>
                                  <p:childTnLst>
                                    <p:set>
                                      <p:cBhvr>
                                        <p:cTn id="55" dur="1" fill="hold">
                                          <p:stCondLst>
                                            <p:cond delay="0"/>
                                          </p:stCondLst>
                                        </p:cTn>
                                        <p:tgtEl>
                                          <p:spTgt spid="974860"/>
                                        </p:tgtEl>
                                        <p:attrNameLst>
                                          <p:attrName>style.visibility</p:attrName>
                                        </p:attrNameLst>
                                      </p:cBhvr>
                                      <p:to>
                                        <p:strVal val="visible"/>
                                      </p:to>
                                    </p:set>
                                    <p:anim calcmode="lin" valueType="num">
                                      <p:cBhvr>
                                        <p:cTn id="56" dur="500" fill="hold"/>
                                        <p:tgtEl>
                                          <p:spTgt spid="974860"/>
                                        </p:tgtEl>
                                        <p:attrNameLst>
                                          <p:attrName>ppt_w</p:attrName>
                                        </p:attrNameLst>
                                      </p:cBhvr>
                                      <p:tavLst>
                                        <p:tav tm="0">
                                          <p:val>
                                            <p:fltVal val="0"/>
                                          </p:val>
                                        </p:tav>
                                        <p:tav tm="100000">
                                          <p:val>
                                            <p:strVal val="#ppt_w"/>
                                          </p:val>
                                        </p:tav>
                                      </p:tavLst>
                                    </p:anim>
                                    <p:anim calcmode="lin" valueType="num">
                                      <p:cBhvr>
                                        <p:cTn id="57" dur="500" fill="hold"/>
                                        <p:tgtEl>
                                          <p:spTgt spid="974860"/>
                                        </p:tgtEl>
                                        <p:attrNameLst>
                                          <p:attrName>ppt_h</p:attrName>
                                        </p:attrNameLst>
                                      </p:cBhvr>
                                      <p:tavLst>
                                        <p:tav tm="0">
                                          <p:val>
                                            <p:fltVal val="0"/>
                                          </p:val>
                                        </p:tav>
                                        <p:tav tm="100000">
                                          <p:val>
                                            <p:strVal val="#ppt_h"/>
                                          </p:val>
                                        </p:tav>
                                      </p:tavLst>
                                    </p:anim>
                                    <p:animEffect transition="in" filter="fade">
                                      <p:cBhvr>
                                        <p:cTn id="58" dur="500"/>
                                        <p:tgtEl>
                                          <p:spTgt spid="97486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53" presetClass="exit" presetSubtype="0" fill="hold" grpId="1" nodeType="clickEffect">
                                  <p:stCondLst>
                                    <p:cond delay="0"/>
                                  </p:stCondLst>
                                  <p:childTnLst>
                                    <p:anim calcmode="lin" valueType="num">
                                      <p:cBhvr>
                                        <p:cTn id="62" dur="500"/>
                                        <p:tgtEl>
                                          <p:spTgt spid="974853"/>
                                        </p:tgtEl>
                                        <p:attrNameLst>
                                          <p:attrName>ppt_w</p:attrName>
                                        </p:attrNameLst>
                                      </p:cBhvr>
                                      <p:tavLst>
                                        <p:tav tm="0">
                                          <p:val>
                                            <p:strVal val="ppt_w"/>
                                          </p:val>
                                        </p:tav>
                                        <p:tav tm="100000">
                                          <p:val>
                                            <p:fltVal val="0"/>
                                          </p:val>
                                        </p:tav>
                                      </p:tavLst>
                                    </p:anim>
                                    <p:anim calcmode="lin" valueType="num">
                                      <p:cBhvr>
                                        <p:cTn id="63" dur="500"/>
                                        <p:tgtEl>
                                          <p:spTgt spid="974853"/>
                                        </p:tgtEl>
                                        <p:attrNameLst>
                                          <p:attrName>ppt_h</p:attrName>
                                        </p:attrNameLst>
                                      </p:cBhvr>
                                      <p:tavLst>
                                        <p:tav tm="0">
                                          <p:val>
                                            <p:strVal val="ppt_h"/>
                                          </p:val>
                                        </p:tav>
                                        <p:tav tm="100000">
                                          <p:val>
                                            <p:fltVal val="0"/>
                                          </p:val>
                                        </p:tav>
                                      </p:tavLst>
                                    </p:anim>
                                    <p:animEffect transition="out" filter="fade">
                                      <p:cBhvr>
                                        <p:cTn id="64" dur="500"/>
                                        <p:tgtEl>
                                          <p:spTgt spid="974853"/>
                                        </p:tgtEl>
                                      </p:cBhvr>
                                    </p:animEffect>
                                    <p:set>
                                      <p:cBhvr>
                                        <p:cTn id="65" dur="1" fill="hold">
                                          <p:stCondLst>
                                            <p:cond delay="499"/>
                                          </p:stCondLst>
                                        </p:cTn>
                                        <p:tgtEl>
                                          <p:spTgt spid="974853"/>
                                        </p:tgtEl>
                                        <p:attrNameLst>
                                          <p:attrName>style.visibility</p:attrName>
                                        </p:attrNameLst>
                                      </p:cBhvr>
                                      <p:to>
                                        <p:strVal val="hidden"/>
                                      </p:to>
                                    </p:set>
                                  </p:childTnLst>
                                </p:cTn>
                              </p:par>
                              <p:par>
                                <p:cTn id="66" presetID="53" presetClass="exit" presetSubtype="0" fill="hold" grpId="1" nodeType="withEffect">
                                  <p:stCondLst>
                                    <p:cond delay="0"/>
                                  </p:stCondLst>
                                  <p:childTnLst>
                                    <p:anim calcmode="lin" valueType="num">
                                      <p:cBhvr>
                                        <p:cTn id="67" dur="500"/>
                                        <p:tgtEl>
                                          <p:spTgt spid="974860"/>
                                        </p:tgtEl>
                                        <p:attrNameLst>
                                          <p:attrName>ppt_w</p:attrName>
                                        </p:attrNameLst>
                                      </p:cBhvr>
                                      <p:tavLst>
                                        <p:tav tm="0">
                                          <p:val>
                                            <p:strVal val="ppt_w"/>
                                          </p:val>
                                        </p:tav>
                                        <p:tav tm="100000">
                                          <p:val>
                                            <p:fltVal val="0"/>
                                          </p:val>
                                        </p:tav>
                                      </p:tavLst>
                                    </p:anim>
                                    <p:anim calcmode="lin" valueType="num">
                                      <p:cBhvr>
                                        <p:cTn id="68" dur="500"/>
                                        <p:tgtEl>
                                          <p:spTgt spid="974860"/>
                                        </p:tgtEl>
                                        <p:attrNameLst>
                                          <p:attrName>ppt_h</p:attrName>
                                        </p:attrNameLst>
                                      </p:cBhvr>
                                      <p:tavLst>
                                        <p:tav tm="0">
                                          <p:val>
                                            <p:strVal val="ppt_h"/>
                                          </p:val>
                                        </p:tav>
                                        <p:tav tm="100000">
                                          <p:val>
                                            <p:fltVal val="0"/>
                                          </p:val>
                                        </p:tav>
                                      </p:tavLst>
                                    </p:anim>
                                    <p:animEffect transition="out" filter="fade">
                                      <p:cBhvr>
                                        <p:cTn id="69" dur="500"/>
                                        <p:tgtEl>
                                          <p:spTgt spid="974860"/>
                                        </p:tgtEl>
                                      </p:cBhvr>
                                    </p:animEffect>
                                    <p:set>
                                      <p:cBhvr>
                                        <p:cTn id="70" dur="1" fill="hold">
                                          <p:stCondLst>
                                            <p:cond delay="499"/>
                                          </p:stCondLst>
                                        </p:cTn>
                                        <p:tgtEl>
                                          <p:spTgt spid="974860"/>
                                        </p:tgtEl>
                                        <p:attrNameLst>
                                          <p:attrName>style.visibility</p:attrName>
                                        </p:attrNameLst>
                                      </p:cBhvr>
                                      <p:to>
                                        <p:strVal val="hidden"/>
                                      </p:to>
                                    </p:set>
                                  </p:childTnLst>
                                </p:cTn>
                              </p:par>
                              <p:par>
                                <p:cTn id="71" presetID="53" presetClass="entr" presetSubtype="0" fill="hold" grpId="0" nodeType="withEffect">
                                  <p:stCondLst>
                                    <p:cond delay="0"/>
                                  </p:stCondLst>
                                  <p:childTnLst>
                                    <p:set>
                                      <p:cBhvr>
                                        <p:cTn id="72" dur="1" fill="hold">
                                          <p:stCondLst>
                                            <p:cond delay="0"/>
                                          </p:stCondLst>
                                        </p:cTn>
                                        <p:tgtEl>
                                          <p:spTgt spid="974854"/>
                                        </p:tgtEl>
                                        <p:attrNameLst>
                                          <p:attrName>style.visibility</p:attrName>
                                        </p:attrNameLst>
                                      </p:cBhvr>
                                      <p:to>
                                        <p:strVal val="visible"/>
                                      </p:to>
                                    </p:set>
                                    <p:anim calcmode="lin" valueType="num">
                                      <p:cBhvr>
                                        <p:cTn id="73" dur="500" fill="hold"/>
                                        <p:tgtEl>
                                          <p:spTgt spid="974854"/>
                                        </p:tgtEl>
                                        <p:attrNameLst>
                                          <p:attrName>ppt_w</p:attrName>
                                        </p:attrNameLst>
                                      </p:cBhvr>
                                      <p:tavLst>
                                        <p:tav tm="0">
                                          <p:val>
                                            <p:fltVal val="0"/>
                                          </p:val>
                                        </p:tav>
                                        <p:tav tm="100000">
                                          <p:val>
                                            <p:strVal val="#ppt_w"/>
                                          </p:val>
                                        </p:tav>
                                      </p:tavLst>
                                    </p:anim>
                                    <p:anim calcmode="lin" valueType="num">
                                      <p:cBhvr>
                                        <p:cTn id="74" dur="500" fill="hold"/>
                                        <p:tgtEl>
                                          <p:spTgt spid="974854"/>
                                        </p:tgtEl>
                                        <p:attrNameLst>
                                          <p:attrName>ppt_h</p:attrName>
                                        </p:attrNameLst>
                                      </p:cBhvr>
                                      <p:tavLst>
                                        <p:tav tm="0">
                                          <p:val>
                                            <p:fltVal val="0"/>
                                          </p:val>
                                        </p:tav>
                                        <p:tav tm="100000">
                                          <p:val>
                                            <p:strVal val="#ppt_h"/>
                                          </p:val>
                                        </p:tav>
                                      </p:tavLst>
                                    </p:anim>
                                    <p:animEffect transition="in" filter="fade">
                                      <p:cBhvr>
                                        <p:cTn id="75" dur="500"/>
                                        <p:tgtEl>
                                          <p:spTgt spid="974854"/>
                                        </p:tgtEl>
                                      </p:cBhvr>
                                    </p:animEffect>
                                  </p:childTnLst>
                                </p:cTn>
                              </p:par>
                              <p:par>
                                <p:cTn id="76" presetID="53" presetClass="entr" presetSubtype="0" fill="hold" grpId="0" nodeType="withEffect">
                                  <p:stCondLst>
                                    <p:cond delay="0"/>
                                  </p:stCondLst>
                                  <p:childTnLst>
                                    <p:set>
                                      <p:cBhvr>
                                        <p:cTn id="77" dur="1" fill="hold">
                                          <p:stCondLst>
                                            <p:cond delay="0"/>
                                          </p:stCondLst>
                                        </p:cTn>
                                        <p:tgtEl>
                                          <p:spTgt spid="974862"/>
                                        </p:tgtEl>
                                        <p:attrNameLst>
                                          <p:attrName>style.visibility</p:attrName>
                                        </p:attrNameLst>
                                      </p:cBhvr>
                                      <p:to>
                                        <p:strVal val="visible"/>
                                      </p:to>
                                    </p:set>
                                    <p:anim calcmode="lin" valueType="num">
                                      <p:cBhvr>
                                        <p:cTn id="78" dur="500" fill="hold"/>
                                        <p:tgtEl>
                                          <p:spTgt spid="974862"/>
                                        </p:tgtEl>
                                        <p:attrNameLst>
                                          <p:attrName>ppt_w</p:attrName>
                                        </p:attrNameLst>
                                      </p:cBhvr>
                                      <p:tavLst>
                                        <p:tav tm="0">
                                          <p:val>
                                            <p:fltVal val="0"/>
                                          </p:val>
                                        </p:tav>
                                        <p:tav tm="100000">
                                          <p:val>
                                            <p:strVal val="#ppt_w"/>
                                          </p:val>
                                        </p:tav>
                                      </p:tavLst>
                                    </p:anim>
                                    <p:anim calcmode="lin" valueType="num">
                                      <p:cBhvr>
                                        <p:cTn id="79" dur="500" fill="hold"/>
                                        <p:tgtEl>
                                          <p:spTgt spid="974862"/>
                                        </p:tgtEl>
                                        <p:attrNameLst>
                                          <p:attrName>ppt_h</p:attrName>
                                        </p:attrNameLst>
                                      </p:cBhvr>
                                      <p:tavLst>
                                        <p:tav tm="0">
                                          <p:val>
                                            <p:fltVal val="0"/>
                                          </p:val>
                                        </p:tav>
                                        <p:tav tm="100000">
                                          <p:val>
                                            <p:strVal val="#ppt_h"/>
                                          </p:val>
                                        </p:tav>
                                      </p:tavLst>
                                    </p:anim>
                                    <p:animEffect transition="in" filter="fade">
                                      <p:cBhvr>
                                        <p:cTn id="80" dur="500"/>
                                        <p:tgtEl>
                                          <p:spTgt spid="974862"/>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53" presetClass="exit" presetSubtype="0" fill="hold" grpId="1" nodeType="clickEffect">
                                  <p:stCondLst>
                                    <p:cond delay="0"/>
                                  </p:stCondLst>
                                  <p:childTnLst>
                                    <p:anim calcmode="lin" valueType="num">
                                      <p:cBhvr>
                                        <p:cTn id="84" dur="500"/>
                                        <p:tgtEl>
                                          <p:spTgt spid="974854"/>
                                        </p:tgtEl>
                                        <p:attrNameLst>
                                          <p:attrName>ppt_w</p:attrName>
                                        </p:attrNameLst>
                                      </p:cBhvr>
                                      <p:tavLst>
                                        <p:tav tm="0">
                                          <p:val>
                                            <p:strVal val="ppt_w"/>
                                          </p:val>
                                        </p:tav>
                                        <p:tav tm="100000">
                                          <p:val>
                                            <p:fltVal val="0"/>
                                          </p:val>
                                        </p:tav>
                                      </p:tavLst>
                                    </p:anim>
                                    <p:anim calcmode="lin" valueType="num">
                                      <p:cBhvr>
                                        <p:cTn id="85" dur="500"/>
                                        <p:tgtEl>
                                          <p:spTgt spid="974854"/>
                                        </p:tgtEl>
                                        <p:attrNameLst>
                                          <p:attrName>ppt_h</p:attrName>
                                        </p:attrNameLst>
                                      </p:cBhvr>
                                      <p:tavLst>
                                        <p:tav tm="0">
                                          <p:val>
                                            <p:strVal val="ppt_h"/>
                                          </p:val>
                                        </p:tav>
                                        <p:tav tm="100000">
                                          <p:val>
                                            <p:fltVal val="0"/>
                                          </p:val>
                                        </p:tav>
                                      </p:tavLst>
                                    </p:anim>
                                    <p:animEffect transition="out" filter="fade">
                                      <p:cBhvr>
                                        <p:cTn id="86" dur="500"/>
                                        <p:tgtEl>
                                          <p:spTgt spid="974854"/>
                                        </p:tgtEl>
                                      </p:cBhvr>
                                    </p:animEffect>
                                    <p:set>
                                      <p:cBhvr>
                                        <p:cTn id="87" dur="1" fill="hold">
                                          <p:stCondLst>
                                            <p:cond delay="499"/>
                                          </p:stCondLst>
                                        </p:cTn>
                                        <p:tgtEl>
                                          <p:spTgt spid="974854"/>
                                        </p:tgtEl>
                                        <p:attrNameLst>
                                          <p:attrName>style.visibility</p:attrName>
                                        </p:attrNameLst>
                                      </p:cBhvr>
                                      <p:to>
                                        <p:strVal val="hidden"/>
                                      </p:to>
                                    </p:set>
                                  </p:childTnLst>
                                </p:cTn>
                              </p:par>
                              <p:par>
                                <p:cTn id="88" presetID="53" presetClass="exit" presetSubtype="0" fill="hold" grpId="1" nodeType="withEffect">
                                  <p:stCondLst>
                                    <p:cond delay="0"/>
                                  </p:stCondLst>
                                  <p:childTnLst>
                                    <p:anim calcmode="lin" valueType="num">
                                      <p:cBhvr>
                                        <p:cTn id="89" dur="500"/>
                                        <p:tgtEl>
                                          <p:spTgt spid="974862"/>
                                        </p:tgtEl>
                                        <p:attrNameLst>
                                          <p:attrName>ppt_w</p:attrName>
                                        </p:attrNameLst>
                                      </p:cBhvr>
                                      <p:tavLst>
                                        <p:tav tm="0">
                                          <p:val>
                                            <p:strVal val="ppt_w"/>
                                          </p:val>
                                        </p:tav>
                                        <p:tav tm="100000">
                                          <p:val>
                                            <p:fltVal val="0"/>
                                          </p:val>
                                        </p:tav>
                                      </p:tavLst>
                                    </p:anim>
                                    <p:anim calcmode="lin" valueType="num">
                                      <p:cBhvr>
                                        <p:cTn id="90" dur="500"/>
                                        <p:tgtEl>
                                          <p:spTgt spid="974862"/>
                                        </p:tgtEl>
                                        <p:attrNameLst>
                                          <p:attrName>ppt_h</p:attrName>
                                        </p:attrNameLst>
                                      </p:cBhvr>
                                      <p:tavLst>
                                        <p:tav tm="0">
                                          <p:val>
                                            <p:strVal val="ppt_h"/>
                                          </p:val>
                                        </p:tav>
                                        <p:tav tm="100000">
                                          <p:val>
                                            <p:fltVal val="0"/>
                                          </p:val>
                                        </p:tav>
                                      </p:tavLst>
                                    </p:anim>
                                    <p:animEffect transition="out" filter="fade">
                                      <p:cBhvr>
                                        <p:cTn id="91" dur="500"/>
                                        <p:tgtEl>
                                          <p:spTgt spid="974862"/>
                                        </p:tgtEl>
                                      </p:cBhvr>
                                    </p:animEffect>
                                    <p:set>
                                      <p:cBhvr>
                                        <p:cTn id="92" dur="1" fill="hold">
                                          <p:stCondLst>
                                            <p:cond delay="499"/>
                                          </p:stCondLst>
                                        </p:cTn>
                                        <p:tgtEl>
                                          <p:spTgt spid="974862"/>
                                        </p:tgtEl>
                                        <p:attrNameLst>
                                          <p:attrName>style.visibility</p:attrName>
                                        </p:attrNameLst>
                                      </p:cBhvr>
                                      <p:to>
                                        <p:strVal val="hidden"/>
                                      </p:to>
                                    </p:set>
                                  </p:childTnLst>
                                </p:cTn>
                              </p:par>
                              <p:par>
                                <p:cTn id="93" presetID="53" presetClass="entr" presetSubtype="0" fill="hold" grpId="0" nodeType="withEffect">
                                  <p:stCondLst>
                                    <p:cond delay="0"/>
                                  </p:stCondLst>
                                  <p:childTnLst>
                                    <p:set>
                                      <p:cBhvr>
                                        <p:cTn id="94" dur="1" fill="hold">
                                          <p:stCondLst>
                                            <p:cond delay="0"/>
                                          </p:stCondLst>
                                        </p:cTn>
                                        <p:tgtEl>
                                          <p:spTgt spid="974855"/>
                                        </p:tgtEl>
                                        <p:attrNameLst>
                                          <p:attrName>style.visibility</p:attrName>
                                        </p:attrNameLst>
                                      </p:cBhvr>
                                      <p:to>
                                        <p:strVal val="visible"/>
                                      </p:to>
                                    </p:set>
                                    <p:anim calcmode="lin" valueType="num">
                                      <p:cBhvr>
                                        <p:cTn id="95" dur="500" fill="hold"/>
                                        <p:tgtEl>
                                          <p:spTgt spid="974855"/>
                                        </p:tgtEl>
                                        <p:attrNameLst>
                                          <p:attrName>ppt_w</p:attrName>
                                        </p:attrNameLst>
                                      </p:cBhvr>
                                      <p:tavLst>
                                        <p:tav tm="0">
                                          <p:val>
                                            <p:fltVal val="0"/>
                                          </p:val>
                                        </p:tav>
                                        <p:tav tm="100000">
                                          <p:val>
                                            <p:strVal val="#ppt_w"/>
                                          </p:val>
                                        </p:tav>
                                      </p:tavLst>
                                    </p:anim>
                                    <p:anim calcmode="lin" valueType="num">
                                      <p:cBhvr>
                                        <p:cTn id="96" dur="500" fill="hold"/>
                                        <p:tgtEl>
                                          <p:spTgt spid="974855"/>
                                        </p:tgtEl>
                                        <p:attrNameLst>
                                          <p:attrName>ppt_h</p:attrName>
                                        </p:attrNameLst>
                                      </p:cBhvr>
                                      <p:tavLst>
                                        <p:tav tm="0">
                                          <p:val>
                                            <p:fltVal val="0"/>
                                          </p:val>
                                        </p:tav>
                                        <p:tav tm="100000">
                                          <p:val>
                                            <p:strVal val="#ppt_h"/>
                                          </p:val>
                                        </p:tav>
                                      </p:tavLst>
                                    </p:anim>
                                    <p:animEffect transition="in" filter="fade">
                                      <p:cBhvr>
                                        <p:cTn id="97" dur="500"/>
                                        <p:tgtEl>
                                          <p:spTgt spid="974855"/>
                                        </p:tgtEl>
                                      </p:cBhvr>
                                    </p:animEffect>
                                  </p:childTnLst>
                                </p:cTn>
                              </p:par>
                              <p:par>
                                <p:cTn id="98" presetID="53" presetClass="entr" presetSubtype="0" fill="hold" grpId="0" nodeType="withEffect">
                                  <p:stCondLst>
                                    <p:cond delay="0"/>
                                  </p:stCondLst>
                                  <p:childTnLst>
                                    <p:set>
                                      <p:cBhvr>
                                        <p:cTn id="99" dur="1" fill="hold">
                                          <p:stCondLst>
                                            <p:cond delay="0"/>
                                          </p:stCondLst>
                                        </p:cTn>
                                        <p:tgtEl>
                                          <p:spTgt spid="974861"/>
                                        </p:tgtEl>
                                        <p:attrNameLst>
                                          <p:attrName>style.visibility</p:attrName>
                                        </p:attrNameLst>
                                      </p:cBhvr>
                                      <p:to>
                                        <p:strVal val="visible"/>
                                      </p:to>
                                    </p:set>
                                    <p:anim calcmode="lin" valueType="num">
                                      <p:cBhvr>
                                        <p:cTn id="100" dur="500" fill="hold"/>
                                        <p:tgtEl>
                                          <p:spTgt spid="974861"/>
                                        </p:tgtEl>
                                        <p:attrNameLst>
                                          <p:attrName>ppt_w</p:attrName>
                                        </p:attrNameLst>
                                      </p:cBhvr>
                                      <p:tavLst>
                                        <p:tav tm="0">
                                          <p:val>
                                            <p:fltVal val="0"/>
                                          </p:val>
                                        </p:tav>
                                        <p:tav tm="100000">
                                          <p:val>
                                            <p:strVal val="#ppt_w"/>
                                          </p:val>
                                        </p:tav>
                                      </p:tavLst>
                                    </p:anim>
                                    <p:anim calcmode="lin" valueType="num">
                                      <p:cBhvr>
                                        <p:cTn id="101" dur="500" fill="hold"/>
                                        <p:tgtEl>
                                          <p:spTgt spid="974861"/>
                                        </p:tgtEl>
                                        <p:attrNameLst>
                                          <p:attrName>ppt_h</p:attrName>
                                        </p:attrNameLst>
                                      </p:cBhvr>
                                      <p:tavLst>
                                        <p:tav tm="0">
                                          <p:val>
                                            <p:fltVal val="0"/>
                                          </p:val>
                                        </p:tav>
                                        <p:tav tm="100000">
                                          <p:val>
                                            <p:strVal val="#ppt_h"/>
                                          </p:val>
                                        </p:tav>
                                      </p:tavLst>
                                    </p:anim>
                                    <p:animEffect transition="in" filter="fade">
                                      <p:cBhvr>
                                        <p:cTn id="102" dur="500"/>
                                        <p:tgtEl>
                                          <p:spTgt spid="974861"/>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53" presetClass="exit" presetSubtype="0" fill="hold" grpId="1" nodeType="clickEffect">
                                  <p:stCondLst>
                                    <p:cond delay="0"/>
                                  </p:stCondLst>
                                  <p:childTnLst>
                                    <p:anim calcmode="lin" valueType="num">
                                      <p:cBhvr>
                                        <p:cTn id="106" dur="500"/>
                                        <p:tgtEl>
                                          <p:spTgt spid="974855"/>
                                        </p:tgtEl>
                                        <p:attrNameLst>
                                          <p:attrName>ppt_w</p:attrName>
                                        </p:attrNameLst>
                                      </p:cBhvr>
                                      <p:tavLst>
                                        <p:tav tm="0">
                                          <p:val>
                                            <p:strVal val="ppt_w"/>
                                          </p:val>
                                        </p:tav>
                                        <p:tav tm="100000">
                                          <p:val>
                                            <p:fltVal val="0"/>
                                          </p:val>
                                        </p:tav>
                                      </p:tavLst>
                                    </p:anim>
                                    <p:anim calcmode="lin" valueType="num">
                                      <p:cBhvr>
                                        <p:cTn id="107" dur="500"/>
                                        <p:tgtEl>
                                          <p:spTgt spid="974855"/>
                                        </p:tgtEl>
                                        <p:attrNameLst>
                                          <p:attrName>ppt_h</p:attrName>
                                        </p:attrNameLst>
                                      </p:cBhvr>
                                      <p:tavLst>
                                        <p:tav tm="0">
                                          <p:val>
                                            <p:strVal val="ppt_h"/>
                                          </p:val>
                                        </p:tav>
                                        <p:tav tm="100000">
                                          <p:val>
                                            <p:fltVal val="0"/>
                                          </p:val>
                                        </p:tav>
                                      </p:tavLst>
                                    </p:anim>
                                    <p:animEffect transition="out" filter="fade">
                                      <p:cBhvr>
                                        <p:cTn id="108" dur="500"/>
                                        <p:tgtEl>
                                          <p:spTgt spid="974855"/>
                                        </p:tgtEl>
                                      </p:cBhvr>
                                    </p:animEffect>
                                    <p:set>
                                      <p:cBhvr>
                                        <p:cTn id="109" dur="1" fill="hold">
                                          <p:stCondLst>
                                            <p:cond delay="499"/>
                                          </p:stCondLst>
                                        </p:cTn>
                                        <p:tgtEl>
                                          <p:spTgt spid="974855"/>
                                        </p:tgtEl>
                                        <p:attrNameLst>
                                          <p:attrName>style.visibility</p:attrName>
                                        </p:attrNameLst>
                                      </p:cBhvr>
                                      <p:to>
                                        <p:strVal val="hidden"/>
                                      </p:to>
                                    </p:set>
                                  </p:childTnLst>
                                </p:cTn>
                              </p:par>
                              <p:par>
                                <p:cTn id="110" presetID="53" presetClass="exit" presetSubtype="0" fill="hold" grpId="1" nodeType="withEffect">
                                  <p:stCondLst>
                                    <p:cond delay="0"/>
                                  </p:stCondLst>
                                  <p:childTnLst>
                                    <p:anim calcmode="lin" valueType="num">
                                      <p:cBhvr>
                                        <p:cTn id="111" dur="500"/>
                                        <p:tgtEl>
                                          <p:spTgt spid="974861"/>
                                        </p:tgtEl>
                                        <p:attrNameLst>
                                          <p:attrName>ppt_w</p:attrName>
                                        </p:attrNameLst>
                                      </p:cBhvr>
                                      <p:tavLst>
                                        <p:tav tm="0">
                                          <p:val>
                                            <p:strVal val="ppt_w"/>
                                          </p:val>
                                        </p:tav>
                                        <p:tav tm="100000">
                                          <p:val>
                                            <p:fltVal val="0"/>
                                          </p:val>
                                        </p:tav>
                                      </p:tavLst>
                                    </p:anim>
                                    <p:anim calcmode="lin" valueType="num">
                                      <p:cBhvr>
                                        <p:cTn id="112" dur="500"/>
                                        <p:tgtEl>
                                          <p:spTgt spid="974861"/>
                                        </p:tgtEl>
                                        <p:attrNameLst>
                                          <p:attrName>ppt_h</p:attrName>
                                        </p:attrNameLst>
                                      </p:cBhvr>
                                      <p:tavLst>
                                        <p:tav tm="0">
                                          <p:val>
                                            <p:strVal val="ppt_h"/>
                                          </p:val>
                                        </p:tav>
                                        <p:tav tm="100000">
                                          <p:val>
                                            <p:fltVal val="0"/>
                                          </p:val>
                                        </p:tav>
                                      </p:tavLst>
                                    </p:anim>
                                    <p:animEffect transition="out" filter="fade">
                                      <p:cBhvr>
                                        <p:cTn id="113" dur="500"/>
                                        <p:tgtEl>
                                          <p:spTgt spid="974861"/>
                                        </p:tgtEl>
                                      </p:cBhvr>
                                    </p:animEffect>
                                    <p:set>
                                      <p:cBhvr>
                                        <p:cTn id="114" dur="1" fill="hold">
                                          <p:stCondLst>
                                            <p:cond delay="499"/>
                                          </p:stCondLst>
                                        </p:cTn>
                                        <p:tgtEl>
                                          <p:spTgt spid="974861"/>
                                        </p:tgtEl>
                                        <p:attrNameLst>
                                          <p:attrName>style.visibility</p:attrName>
                                        </p:attrNameLst>
                                      </p:cBhvr>
                                      <p:to>
                                        <p:strVal val="hidden"/>
                                      </p:to>
                                    </p:set>
                                  </p:childTnLst>
                                </p:cTn>
                              </p:par>
                              <p:par>
                                <p:cTn id="115" presetID="53" presetClass="entr" presetSubtype="0" fill="hold" grpId="0" nodeType="withEffect">
                                  <p:stCondLst>
                                    <p:cond delay="0"/>
                                  </p:stCondLst>
                                  <p:childTnLst>
                                    <p:set>
                                      <p:cBhvr>
                                        <p:cTn id="116" dur="1" fill="hold">
                                          <p:stCondLst>
                                            <p:cond delay="0"/>
                                          </p:stCondLst>
                                        </p:cTn>
                                        <p:tgtEl>
                                          <p:spTgt spid="974856"/>
                                        </p:tgtEl>
                                        <p:attrNameLst>
                                          <p:attrName>style.visibility</p:attrName>
                                        </p:attrNameLst>
                                      </p:cBhvr>
                                      <p:to>
                                        <p:strVal val="visible"/>
                                      </p:to>
                                    </p:set>
                                    <p:anim calcmode="lin" valueType="num">
                                      <p:cBhvr>
                                        <p:cTn id="117" dur="500" fill="hold"/>
                                        <p:tgtEl>
                                          <p:spTgt spid="974856"/>
                                        </p:tgtEl>
                                        <p:attrNameLst>
                                          <p:attrName>ppt_w</p:attrName>
                                        </p:attrNameLst>
                                      </p:cBhvr>
                                      <p:tavLst>
                                        <p:tav tm="0">
                                          <p:val>
                                            <p:fltVal val="0"/>
                                          </p:val>
                                        </p:tav>
                                        <p:tav tm="100000">
                                          <p:val>
                                            <p:strVal val="#ppt_w"/>
                                          </p:val>
                                        </p:tav>
                                      </p:tavLst>
                                    </p:anim>
                                    <p:anim calcmode="lin" valueType="num">
                                      <p:cBhvr>
                                        <p:cTn id="118" dur="500" fill="hold"/>
                                        <p:tgtEl>
                                          <p:spTgt spid="974856"/>
                                        </p:tgtEl>
                                        <p:attrNameLst>
                                          <p:attrName>ppt_h</p:attrName>
                                        </p:attrNameLst>
                                      </p:cBhvr>
                                      <p:tavLst>
                                        <p:tav tm="0">
                                          <p:val>
                                            <p:fltVal val="0"/>
                                          </p:val>
                                        </p:tav>
                                        <p:tav tm="100000">
                                          <p:val>
                                            <p:strVal val="#ppt_h"/>
                                          </p:val>
                                        </p:tav>
                                      </p:tavLst>
                                    </p:anim>
                                    <p:animEffect transition="in" filter="fade">
                                      <p:cBhvr>
                                        <p:cTn id="119" dur="500"/>
                                        <p:tgtEl>
                                          <p:spTgt spid="974856"/>
                                        </p:tgtEl>
                                      </p:cBhvr>
                                    </p:animEffect>
                                  </p:childTnLst>
                                </p:cTn>
                              </p:par>
                              <p:par>
                                <p:cTn id="120" presetID="53" presetClass="entr" presetSubtype="0" fill="hold" grpId="0" nodeType="withEffect">
                                  <p:stCondLst>
                                    <p:cond delay="0"/>
                                  </p:stCondLst>
                                  <p:childTnLst>
                                    <p:set>
                                      <p:cBhvr>
                                        <p:cTn id="121" dur="1" fill="hold">
                                          <p:stCondLst>
                                            <p:cond delay="0"/>
                                          </p:stCondLst>
                                        </p:cTn>
                                        <p:tgtEl>
                                          <p:spTgt spid="974863"/>
                                        </p:tgtEl>
                                        <p:attrNameLst>
                                          <p:attrName>style.visibility</p:attrName>
                                        </p:attrNameLst>
                                      </p:cBhvr>
                                      <p:to>
                                        <p:strVal val="visible"/>
                                      </p:to>
                                    </p:set>
                                    <p:anim calcmode="lin" valueType="num">
                                      <p:cBhvr>
                                        <p:cTn id="122" dur="500" fill="hold"/>
                                        <p:tgtEl>
                                          <p:spTgt spid="974863"/>
                                        </p:tgtEl>
                                        <p:attrNameLst>
                                          <p:attrName>ppt_w</p:attrName>
                                        </p:attrNameLst>
                                      </p:cBhvr>
                                      <p:tavLst>
                                        <p:tav tm="0">
                                          <p:val>
                                            <p:fltVal val="0"/>
                                          </p:val>
                                        </p:tav>
                                        <p:tav tm="100000">
                                          <p:val>
                                            <p:strVal val="#ppt_w"/>
                                          </p:val>
                                        </p:tav>
                                      </p:tavLst>
                                    </p:anim>
                                    <p:anim calcmode="lin" valueType="num">
                                      <p:cBhvr>
                                        <p:cTn id="123" dur="500" fill="hold"/>
                                        <p:tgtEl>
                                          <p:spTgt spid="974863"/>
                                        </p:tgtEl>
                                        <p:attrNameLst>
                                          <p:attrName>ppt_h</p:attrName>
                                        </p:attrNameLst>
                                      </p:cBhvr>
                                      <p:tavLst>
                                        <p:tav tm="0">
                                          <p:val>
                                            <p:fltVal val="0"/>
                                          </p:val>
                                        </p:tav>
                                        <p:tav tm="100000">
                                          <p:val>
                                            <p:strVal val="#ppt_h"/>
                                          </p:val>
                                        </p:tav>
                                      </p:tavLst>
                                    </p:anim>
                                    <p:animEffect transition="in" filter="fade">
                                      <p:cBhvr>
                                        <p:cTn id="124" dur="500"/>
                                        <p:tgtEl>
                                          <p:spTgt spid="974863"/>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53" presetClass="exit" presetSubtype="0" fill="hold" grpId="1" nodeType="clickEffect">
                                  <p:stCondLst>
                                    <p:cond delay="0"/>
                                  </p:stCondLst>
                                  <p:childTnLst>
                                    <p:anim calcmode="lin" valueType="num">
                                      <p:cBhvr>
                                        <p:cTn id="128" dur="500"/>
                                        <p:tgtEl>
                                          <p:spTgt spid="974856"/>
                                        </p:tgtEl>
                                        <p:attrNameLst>
                                          <p:attrName>ppt_w</p:attrName>
                                        </p:attrNameLst>
                                      </p:cBhvr>
                                      <p:tavLst>
                                        <p:tav tm="0">
                                          <p:val>
                                            <p:strVal val="ppt_w"/>
                                          </p:val>
                                        </p:tav>
                                        <p:tav tm="100000">
                                          <p:val>
                                            <p:fltVal val="0"/>
                                          </p:val>
                                        </p:tav>
                                      </p:tavLst>
                                    </p:anim>
                                    <p:anim calcmode="lin" valueType="num">
                                      <p:cBhvr>
                                        <p:cTn id="129" dur="500"/>
                                        <p:tgtEl>
                                          <p:spTgt spid="974856"/>
                                        </p:tgtEl>
                                        <p:attrNameLst>
                                          <p:attrName>ppt_h</p:attrName>
                                        </p:attrNameLst>
                                      </p:cBhvr>
                                      <p:tavLst>
                                        <p:tav tm="0">
                                          <p:val>
                                            <p:strVal val="ppt_h"/>
                                          </p:val>
                                        </p:tav>
                                        <p:tav tm="100000">
                                          <p:val>
                                            <p:fltVal val="0"/>
                                          </p:val>
                                        </p:tav>
                                      </p:tavLst>
                                    </p:anim>
                                    <p:animEffect transition="out" filter="fade">
                                      <p:cBhvr>
                                        <p:cTn id="130" dur="500"/>
                                        <p:tgtEl>
                                          <p:spTgt spid="974856"/>
                                        </p:tgtEl>
                                      </p:cBhvr>
                                    </p:animEffect>
                                    <p:set>
                                      <p:cBhvr>
                                        <p:cTn id="131" dur="1" fill="hold">
                                          <p:stCondLst>
                                            <p:cond delay="499"/>
                                          </p:stCondLst>
                                        </p:cTn>
                                        <p:tgtEl>
                                          <p:spTgt spid="974856"/>
                                        </p:tgtEl>
                                        <p:attrNameLst>
                                          <p:attrName>style.visibility</p:attrName>
                                        </p:attrNameLst>
                                      </p:cBhvr>
                                      <p:to>
                                        <p:strVal val="hidden"/>
                                      </p:to>
                                    </p:set>
                                  </p:childTnLst>
                                </p:cTn>
                              </p:par>
                              <p:par>
                                <p:cTn id="132" presetID="53" presetClass="exit" presetSubtype="0" fill="hold" grpId="1" nodeType="withEffect">
                                  <p:stCondLst>
                                    <p:cond delay="0"/>
                                  </p:stCondLst>
                                  <p:childTnLst>
                                    <p:anim calcmode="lin" valueType="num">
                                      <p:cBhvr>
                                        <p:cTn id="133" dur="500"/>
                                        <p:tgtEl>
                                          <p:spTgt spid="974863"/>
                                        </p:tgtEl>
                                        <p:attrNameLst>
                                          <p:attrName>ppt_w</p:attrName>
                                        </p:attrNameLst>
                                      </p:cBhvr>
                                      <p:tavLst>
                                        <p:tav tm="0">
                                          <p:val>
                                            <p:strVal val="ppt_w"/>
                                          </p:val>
                                        </p:tav>
                                        <p:tav tm="100000">
                                          <p:val>
                                            <p:fltVal val="0"/>
                                          </p:val>
                                        </p:tav>
                                      </p:tavLst>
                                    </p:anim>
                                    <p:anim calcmode="lin" valueType="num">
                                      <p:cBhvr>
                                        <p:cTn id="134" dur="500"/>
                                        <p:tgtEl>
                                          <p:spTgt spid="974863"/>
                                        </p:tgtEl>
                                        <p:attrNameLst>
                                          <p:attrName>ppt_h</p:attrName>
                                        </p:attrNameLst>
                                      </p:cBhvr>
                                      <p:tavLst>
                                        <p:tav tm="0">
                                          <p:val>
                                            <p:strVal val="ppt_h"/>
                                          </p:val>
                                        </p:tav>
                                        <p:tav tm="100000">
                                          <p:val>
                                            <p:fltVal val="0"/>
                                          </p:val>
                                        </p:tav>
                                      </p:tavLst>
                                    </p:anim>
                                    <p:animEffect transition="out" filter="fade">
                                      <p:cBhvr>
                                        <p:cTn id="135" dur="500"/>
                                        <p:tgtEl>
                                          <p:spTgt spid="974863"/>
                                        </p:tgtEl>
                                      </p:cBhvr>
                                    </p:animEffect>
                                    <p:set>
                                      <p:cBhvr>
                                        <p:cTn id="136" dur="1" fill="hold">
                                          <p:stCondLst>
                                            <p:cond delay="499"/>
                                          </p:stCondLst>
                                        </p:cTn>
                                        <p:tgtEl>
                                          <p:spTgt spid="974863"/>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4852" grpId="0" animBg="1"/>
      <p:bldP spid="974852" grpId="1" animBg="1"/>
      <p:bldP spid="974853" grpId="0" animBg="1"/>
      <p:bldP spid="974853" grpId="1" animBg="1"/>
      <p:bldP spid="974854" grpId="0" animBg="1"/>
      <p:bldP spid="974854" grpId="1" animBg="1"/>
      <p:bldP spid="974855" grpId="0" animBg="1"/>
      <p:bldP spid="974855" grpId="1" animBg="1"/>
      <p:bldP spid="974856" grpId="0" animBg="1"/>
      <p:bldP spid="974856" grpId="1" animBg="1"/>
      <p:bldP spid="974857" grpId="0" animBg="1"/>
      <p:bldP spid="974857" grpId="1" animBg="1"/>
      <p:bldP spid="974858" grpId="0" animBg="1"/>
      <p:bldP spid="974858" grpId="1" animBg="1"/>
      <p:bldP spid="974859" grpId="0" animBg="1"/>
      <p:bldP spid="974859" grpId="1" animBg="1"/>
      <p:bldP spid="974860" grpId="0" animBg="1"/>
      <p:bldP spid="974860" grpId="1" animBg="1"/>
      <p:bldP spid="974861" grpId="0" animBg="1"/>
      <p:bldP spid="974861" grpId="1" animBg="1"/>
      <p:bldP spid="974862" grpId="0" animBg="1"/>
      <p:bldP spid="974862" grpId="1" animBg="1"/>
      <p:bldP spid="974863" grpId="0" animBg="1"/>
      <p:bldP spid="974863"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5"/>
          <p:cNvPicPr>
            <a:picLocks noChangeAspect="1" noChangeArrowheads="1"/>
          </p:cNvPicPr>
          <p:nvPr/>
        </p:nvPicPr>
        <p:blipFill>
          <a:blip r:embed="rId2">
            <a:lum bright="-12000" contrast="24000"/>
            <a:extLst>
              <a:ext uri="{28A0092B-C50C-407E-A947-70E740481C1C}">
                <a14:useLocalDpi xmlns:a14="http://schemas.microsoft.com/office/drawing/2010/main" val="0"/>
              </a:ext>
            </a:extLst>
          </a:blip>
          <a:srcRect/>
          <a:stretch>
            <a:fillRect/>
          </a:stretch>
        </p:blipFill>
        <p:spPr bwMode="auto">
          <a:xfrm>
            <a:off x="2072390" y="2190026"/>
            <a:ext cx="7162800" cy="369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a:extLst>
              <a:ext uri="{FF2B5EF4-FFF2-40B4-BE49-F238E27FC236}">
                <a16:creationId xmlns:a16="http://schemas.microsoft.com/office/drawing/2014/main" id="{B0B894F4-3AAB-46D2-9B0E-EC3B45825679}"/>
              </a:ext>
            </a:extLst>
          </p:cNvPr>
          <p:cNvSpPr>
            <a:spLocks noGrp="1"/>
          </p:cNvSpPr>
          <p:nvPr>
            <p:ph type="title"/>
          </p:nvPr>
        </p:nvSpPr>
        <p:spPr/>
        <p:txBody>
          <a:bodyPr>
            <a:normAutofit/>
          </a:bodyPr>
          <a:lstStyle/>
          <a:p>
            <a:r>
              <a:rPr lang="en-US" altLang="zh-CN" b="1" dirty="0"/>
              <a:t>UNIX System Calls</a:t>
            </a:r>
            <a:endParaRPr lang="zh-CN" altLang="en-US" dirty="0"/>
          </a:p>
        </p:txBody>
      </p:sp>
      <p:sp>
        <p:nvSpPr>
          <p:cNvPr id="4" name="矩形 3">
            <a:extLst>
              <a:ext uri="{FF2B5EF4-FFF2-40B4-BE49-F238E27FC236}">
                <a16:creationId xmlns:a16="http://schemas.microsoft.com/office/drawing/2014/main" id="{0752219C-373D-4540-9081-FB15D754031B}"/>
              </a:ext>
            </a:extLst>
          </p:cNvPr>
          <p:cNvSpPr/>
          <p:nvPr/>
        </p:nvSpPr>
        <p:spPr>
          <a:xfrm>
            <a:off x="1698886" y="1623430"/>
            <a:ext cx="9326380" cy="461665"/>
          </a:xfrm>
          <a:prstGeom prst="rect">
            <a:avLst/>
          </a:prstGeom>
        </p:spPr>
        <p:txBody>
          <a:bodyPr wrap="square">
            <a:spAutoFit/>
          </a:bodyPr>
          <a:lstStyle/>
          <a:p>
            <a:r>
              <a:rPr lang="en-US" altLang="zh-CN" sz="2400" dirty="0"/>
              <a:t>SPMD</a:t>
            </a:r>
            <a:r>
              <a:rPr lang="zh-CN" altLang="en-US" sz="2400" dirty="0"/>
              <a:t>模型中，父进程（主进程）和子进程（从进程）执行不同代码</a:t>
            </a:r>
          </a:p>
        </p:txBody>
      </p:sp>
      <p:sp>
        <p:nvSpPr>
          <p:cNvPr id="3" name="灯片编号占位符 2">
            <a:extLst>
              <a:ext uri="{FF2B5EF4-FFF2-40B4-BE49-F238E27FC236}">
                <a16:creationId xmlns:a16="http://schemas.microsoft.com/office/drawing/2014/main" id="{3824FD4A-1E5A-4EDE-914B-8217D0F904FE}"/>
              </a:ext>
            </a:extLst>
          </p:cNvPr>
          <p:cNvSpPr>
            <a:spLocks noGrp="1"/>
          </p:cNvSpPr>
          <p:nvPr>
            <p:ph type="sldNum" sz="quarter" idx="12"/>
          </p:nvPr>
        </p:nvSpPr>
        <p:spPr/>
        <p:txBody>
          <a:bodyPr/>
          <a:lstStyle/>
          <a:p>
            <a:fld id="{838759A6-4310-42B8-8FEF-8113EE3D32AF}" type="slidenum">
              <a:rPr lang="zh-CN" altLang="en-US" smtClean="0"/>
              <a:t>7</a:t>
            </a:fld>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zh-CN" altLang="en-US" dirty="0"/>
              <a:t>负载平衡策略：任务窃取</a:t>
            </a:r>
            <a:r>
              <a:rPr lang="en-US" altLang="en-US" dirty="0"/>
              <a:t>Work Stealing</a:t>
            </a:r>
          </a:p>
        </p:txBody>
      </p:sp>
      <p:grpSp>
        <p:nvGrpSpPr>
          <p:cNvPr id="44036" name="Group 3"/>
          <p:cNvGrpSpPr>
            <a:grpSpLocks/>
          </p:cNvGrpSpPr>
          <p:nvPr/>
        </p:nvGrpSpPr>
        <p:grpSpPr bwMode="auto">
          <a:xfrm>
            <a:off x="282791" y="1600200"/>
            <a:ext cx="1096963" cy="1463675"/>
            <a:chOff x="634" y="1296"/>
            <a:chExt cx="691" cy="922"/>
          </a:xfrm>
        </p:grpSpPr>
        <p:sp>
          <p:nvSpPr>
            <p:cNvPr id="44062" name="Text Box 4"/>
            <p:cNvSpPr txBox="1">
              <a:spLocks noChangeArrowheads="1"/>
            </p:cNvSpPr>
            <p:nvPr/>
          </p:nvSpPr>
          <p:spPr bwMode="auto">
            <a:xfrm>
              <a:off x="634" y="1296"/>
              <a:ext cx="691" cy="922"/>
            </a:xfrm>
            <a:prstGeom prst="rect">
              <a:avLst/>
            </a:prstGeom>
            <a:solidFill>
              <a:srgbClr val="FFCC00"/>
            </a:solidFill>
            <a:ln w="12700" algn="ctr">
              <a:solidFill>
                <a:srgbClr val="00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spcBef>
                  <a:spcPct val="50000"/>
                </a:spcBef>
              </a:pPr>
              <a:r>
                <a:rPr lang="en-US" altLang="en-US" sz="1600">
                  <a:solidFill>
                    <a:srgbClr val="000000"/>
                  </a:solidFill>
                </a:rPr>
                <a:t>Thread</a:t>
              </a:r>
            </a:p>
          </p:txBody>
        </p:sp>
        <p:sp>
          <p:nvSpPr>
            <p:cNvPr id="44063" name="Text Box 5"/>
            <p:cNvSpPr txBox="1">
              <a:spLocks noChangeArrowheads="1"/>
            </p:cNvSpPr>
            <p:nvPr/>
          </p:nvSpPr>
          <p:spPr bwMode="auto">
            <a:xfrm>
              <a:off x="692" y="1584"/>
              <a:ext cx="576" cy="220"/>
            </a:xfrm>
            <a:prstGeom prst="rect">
              <a:avLst/>
            </a:prstGeom>
            <a:solidFill>
              <a:srgbClr val="FFCC00"/>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spcBef>
                  <a:spcPct val="50000"/>
                </a:spcBef>
              </a:pPr>
              <a:r>
                <a:rPr lang="en-US" altLang="en-US" sz="1600">
                  <a:solidFill>
                    <a:srgbClr val="000000"/>
                  </a:solidFill>
                </a:rPr>
                <a:t>deque</a:t>
              </a:r>
            </a:p>
          </p:txBody>
        </p:sp>
        <p:sp>
          <p:nvSpPr>
            <p:cNvPr id="44064" name="Text Box 6"/>
            <p:cNvSpPr txBox="1">
              <a:spLocks noChangeArrowheads="1"/>
            </p:cNvSpPr>
            <p:nvPr/>
          </p:nvSpPr>
          <p:spPr bwMode="auto">
            <a:xfrm>
              <a:off x="692" y="1930"/>
              <a:ext cx="576" cy="220"/>
            </a:xfrm>
            <a:prstGeom prst="rect">
              <a:avLst/>
            </a:prstGeom>
            <a:solidFill>
              <a:srgbClr val="FFCC00"/>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spcBef>
                  <a:spcPct val="50000"/>
                </a:spcBef>
              </a:pPr>
              <a:r>
                <a:rPr lang="en-US" altLang="en-US" sz="1600">
                  <a:solidFill>
                    <a:srgbClr val="000000"/>
                  </a:solidFill>
                </a:rPr>
                <a:t>mailbox</a:t>
              </a:r>
            </a:p>
          </p:txBody>
        </p:sp>
      </p:grpSp>
      <p:grpSp>
        <p:nvGrpSpPr>
          <p:cNvPr id="44037" name="Group 7"/>
          <p:cNvGrpSpPr>
            <a:grpSpLocks/>
          </p:cNvGrpSpPr>
          <p:nvPr/>
        </p:nvGrpSpPr>
        <p:grpSpPr bwMode="auto">
          <a:xfrm>
            <a:off x="2111591" y="1600200"/>
            <a:ext cx="1096963" cy="1463675"/>
            <a:chOff x="634" y="1296"/>
            <a:chExt cx="691" cy="922"/>
          </a:xfrm>
        </p:grpSpPr>
        <p:sp>
          <p:nvSpPr>
            <p:cNvPr id="44059" name="Text Box 8"/>
            <p:cNvSpPr txBox="1">
              <a:spLocks noChangeArrowheads="1"/>
            </p:cNvSpPr>
            <p:nvPr/>
          </p:nvSpPr>
          <p:spPr bwMode="auto">
            <a:xfrm>
              <a:off x="634" y="1296"/>
              <a:ext cx="691" cy="922"/>
            </a:xfrm>
            <a:prstGeom prst="rect">
              <a:avLst/>
            </a:prstGeom>
            <a:solidFill>
              <a:srgbClr val="FFFF00"/>
            </a:solidFill>
            <a:ln w="12700" algn="ctr">
              <a:solidFill>
                <a:srgbClr val="00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spcBef>
                  <a:spcPct val="50000"/>
                </a:spcBef>
              </a:pPr>
              <a:r>
                <a:rPr lang="en-US" altLang="en-US" sz="1600">
                  <a:solidFill>
                    <a:srgbClr val="000000"/>
                  </a:solidFill>
                </a:rPr>
                <a:t>Thread</a:t>
              </a:r>
            </a:p>
          </p:txBody>
        </p:sp>
        <p:sp>
          <p:nvSpPr>
            <p:cNvPr id="44060" name="Text Box 9"/>
            <p:cNvSpPr txBox="1">
              <a:spLocks noChangeArrowheads="1"/>
            </p:cNvSpPr>
            <p:nvPr/>
          </p:nvSpPr>
          <p:spPr bwMode="auto">
            <a:xfrm>
              <a:off x="692" y="1584"/>
              <a:ext cx="576" cy="220"/>
            </a:xfrm>
            <a:prstGeom prst="rect">
              <a:avLst/>
            </a:prstGeom>
            <a:solidFill>
              <a:srgbClr val="FFFF00"/>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spcBef>
                  <a:spcPct val="50000"/>
                </a:spcBef>
              </a:pPr>
              <a:r>
                <a:rPr lang="en-US" altLang="en-US" sz="1600">
                  <a:solidFill>
                    <a:srgbClr val="000000"/>
                  </a:solidFill>
                </a:rPr>
                <a:t>deque</a:t>
              </a:r>
            </a:p>
          </p:txBody>
        </p:sp>
        <p:sp>
          <p:nvSpPr>
            <p:cNvPr id="44061" name="Text Box 10"/>
            <p:cNvSpPr txBox="1">
              <a:spLocks noChangeArrowheads="1"/>
            </p:cNvSpPr>
            <p:nvPr/>
          </p:nvSpPr>
          <p:spPr bwMode="auto">
            <a:xfrm>
              <a:off x="692" y="1930"/>
              <a:ext cx="576" cy="220"/>
            </a:xfrm>
            <a:prstGeom prst="rect">
              <a:avLst/>
            </a:prstGeom>
            <a:solidFill>
              <a:srgbClr val="FFFF00"/>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spcBef>
                  <a:spcPct val="50000"/>
                </a:spcBef>
              </a:pPr>
              <a:r>
                <a:rPr lang="en-US" altLang="en-US" sz="1600">
                  <a:solidFill>
                    <a:srgbClr val="000000"/>
                  </a:solidFill>
                </a:rPr>
                <a:t>mailbox</a:t>
              </a:r>
            </a:p>
          </p:txBody>
        </p:sp>
      </p:grpSp>
      <p:grpSp>
        <p:nvGrpSpPr>
          <p:cNvPr id="44038" name="Group 11"/>
          <p:cNvGrpSpPr>
            <a:grpSpLocks/>
          </p:cNvGrpSpPr>
          <p:nvPr/>
        </p:nvGrpSpPr>
        <p:grpSpPr bwMode="auto">
          <a:xfrm>
            <a:off x="3940391" y="1600200"/>
            <a:ext cx="1096963" cy="1463675"/>
            <a:chOff x="634" y="1296"/>
            <a:chExt cx="691" cy="922"/>
          </a:xfrm>
        </p:grpSpPr>
        <p:sp>
          <p:nvSpPr>
            <p:cNvPr id="44056" name="Text Box 12"/>
            <p:cNvSpPr txBox="1">
              <a:spLocks noChangeArrowheads="1"/>
            </p:cNvSpPr>
            <p:nvPr/>
          </p:nvSpPr>
          <p:spPr bwMode="auto">
            <a:xfrm>
              <a:off x="634" y="1296"/>
              <a:ext cx="691" cy="922"/>
            </a:xfrm>
            <a:prstGeom prst="rect">
              <a:avLst/>
            </a:prstGeom>
            <a:solidFill>
              <a:srgbClr val="00FF00"/>
            </a:solidFill>
            <a:ln w="12700" algn="ctr">
              <a:solidFill>
                <a:srgbClr val="00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spcBef>
                  <a:spcPct val="50000"/>
                </a:spcBef>
              </a:pPr>
              <a:r>
                <a:rPr lang="en-US" altLang="en-US" sz="1600">
                  <a:solidFill>
                    <a:srgbClr val="000000"/>
                  </a:solidFill>
                </a:rPr>
                <a:t>Thread</a:t>
              </a:r>
            </a:p>
          </p:txBody>
        </p:sp>
        <p:sp>
          <p:nvSpPr>
            <p:cNvPr id="44057" name="Text Box 13"/>
            <p:cNvSpPr txBox="1">
              <a:spLocks noChangeArrowheads="1"/>
            </p:cNvSpPr>
            <p:nvPr/>
          </p:nvSpPr>
          <p:spPr bwMode="auto">
            <a:xfrm>
              <a:off x="692" y="1584"/>
              <a:ext cx="576" cy="220"/>
            </a:xfrm>
            <a:prstGeom prst="rect">
              <a:avLst/>
            </a:prstGeom>
            <a:solidFill>
              <a:srgbClr val="00FF00"/>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spcBef>
                  <a:spcPct val="50000"/>
                </a:spcBef>
              </a:pPr>
              <a:r>
                <a:rPr lang="en-US" altLang="en-US" sz="1600">
                  <a:solidFill>
                    <a:srgbClr val="000000"/>
                  </a:solidFill>
                </a:rPr>
                <a:t>deque</a:t>
              </a:r>
            </a:p>
          </p:txBody>
        </p:sp>
        <p:sp>
          <p:nvSpPr>
            <p:cNvPr id="44058" name="Text Box 14"/>
            <p:cNvSpPr txBox="1">
              <a:spLocks noChangeArrowheads="1"/>
            </p:cNvSpPr>
            <p:nvPr/>
          </p:nvSpPr>
          <p:spPr bwMode="auto">
            <a:xfrm>
              <a:off x="692" y="1930"/>
              <a:ext cx="576" cy="220"/>
            </a:xfrm>
            <a:prstGeom prst="rect">
              <a:avLst/>
            </a:prstGeom>
            <a:solidFill>
              <a:srgbClr val="00FF00"/>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spcBef>
                  <a:spcPct val="50000"/>
                </a:spcBef>
              </a:pPr>
              <a:r>
                <a:rPr lang="en-US" altLang="en-US" sz="1600">
                  <a:solidFill>
                    <a:srgbClr val="000000"/>
                  </a:solidFill>
                </a:rPr>
                <a:t>mailbox</a:t>
              </a:r>
            </a:p>
          </p:txBody>
        </p:sp>
      </p:grpSp>
      <p:grpSp>
        <p:nvGrpSpPr>
          <p:cNvPr id="44039" name="Group 15"/>
          <p:cNvGrpSpPr>
            <a:grpSpLocks/>
          </p:cNvGrpSpPr>
          <p:nvPr/>
        </p:nvGrpSpPr>
        <p:grpSpPr bwMode="auto">
          <a:xfrm>
            <a:off x="5769191" y="1600200"/>
            <a:ext cx="1096963" cy="1463675"/>
            <a:chOff x="634" y="1296"/>
            <a:chExt cx="691" cy="922"/>
          </a:xfrm>
        </p:grpSpPr>
        <p:sp>
          <p:nvSpPr>
            <p:cNvPr id="44053" name="Text Box 16"/>
            <p:cNvSpPr txBox="1">
              <a:spLocks noChangeArrowheads="1"/>
            </p:cNvSpPr>
            <p:nvPr/>
          </p:nvSpPr>
          <p:spPr bwMode="auto">
            <a:xfrm>
              <a:off x="634" y="1296"/>
              <a:ext cx="691" cy="922"/>
            </a:xfrm>
            <a:prstGeom prst="rect">
              <a:avLst/>
            </a:prstGeom>
            <a:solidFill>
              <a:srgbClr val="00FFFF"/>
            </a:solidFill>
            <a:ln w="12700" algn="ctr">
              <a:solidFill>
                <a:srgbClr val="00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spcBef>
                  <a:spcPct val="50000"/>
                </a:spcBef>
              </a:pPr>
              <a:r>
                <a:rPr lang="en-US" altLang="en-US" sz="1600">
                  <a:solidFill>
                    <a:srgbClr val="000000"/>
                  </a:solidFill>
                </a:rPr>
                <a:t>Thread</a:t>
              </a:r>
            </a:p>
          </p:txBody>
        </p:sp>
        <p:sp>
          <p:nvSpPr>
            <p:cNvPr id="44054" name="Text Box 17"/>
            <p:cNvSpPr txBox="1">
              <a:spLocks noChangeArrowheads="1"/>
            </p:cNvSpPr>
            <p:nvPr/>
          </p:nvSpPr>
          <p:spPr bwMode="auto">
            <a:xfrm>
              <a:off x="692" y="1584"/>
              <a:ext cx="576" cy="220"/>
            </a:xfrm>
            <a:prstGeom prst="rect">
              <a:avLst/>
            </a:prstGeom>
            <a:noFill/>
            <a:ln w="12700" algn="ctr">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spcBef>
                  <a:spcPct val="50000"/>
                </a:spcBef>
              </a:pPr>
              <a:r>
                <a:rPr lang="en-US" altLang="en-US" sz="1600">
                  <a:solidFill>
                    <a:srgbClr val="000000"/>
                  </a:solidFill>
                </a:rPr>
                <a:t>deque</a:t>
              </a:r>
            </a:p>
          </p:txBody>
        </p:sp>
        <p:sp>
          <p:nvSpPr>
            <p:cNvPr id="44055" name="Text Box 18"/>
            <p:cNvSpPr txBox="1">
              <a:spLocks noChangeArrowheads="1"/>
            </p:cNvSpPr>
            <p:nvPr/>
          </p:nvSpPr>
          <p:spPr bwMode="auto">
            <a:xfrm>
              <a:off x="692" y="1930"/>
              <a:ext cx="576" cy="220"/>
            </a:xfrm>
            <a:prstGeom prst="rect">
              <a:avLst/>
            </a:prstGeom>
            <a:noFill/>
            <a:ln w="12700" algn="ctr">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spcBef>
                  <a:spcPct val="50000"/>
                </a:spcBef>
              </a:pPr>
              <a:r>
                <a:rPr lang="en-US" altLang="en-US" sz="1600">
                  <a:solidFill>
                    <a:srgbClr val="000000"/>
                  </a:solidFill>
                </a:rPr>
                <a:t>mailbox</a:t>
              </a:r>
            </a:p>
          </p:txBody>
        </p:sp>
      </p:grpSp>
      <p:grpSp>
        <p:nvGrpSpPr>
          <p:cNvPr id="804884" name="Group 20"/>
          <p:cNvGrpSpPr>
            <a:grpSpLocks/>
          </p:cNvGrpSpPr>
          <p:nvPr/>
        </p:nvGrpSpPr>
        <p:grpSpPr bwMode="auto">
          <a:xfrm>
            <a:off x="2255838" y="4945062"/>
            <a:ext cx="7708900" cy="457200"/>
            <a:chOff x="461" y="2837"/>
            <a:chExt cx="4856" cy="288"/>
          </a:xfrm>
        </p:grpSpPr>
        <p:sp>
          <p:nvSpPr>
            <p:cNvPr id="44051" name="Text Box 21"/>
            <p:cNvSpPr txBox="1">
              <a:spLocks noChangeArrowheads="1"/>
            </p:cNvSpPr>
            <p:nvPr/>
          </p:nvSpPr>
          <p:spPr bwMode="auto">
            <a:xfrm>
              <a:off x="3927" y="2837"/>
              <a:ext cx="1390" cy="288"/>
            </a:xfrm>
            <a:prstGeom prst="rect">
              <a:avLst/>
            </a:prstGeom>
            <a:solidFill>
              <a:srgbClr val="FFFFFF"/>
            </a:solidFill>
            <a:ln>
              <a:noFill/>
            </a:ln>
            <a:effectLst/>
            <a:extLs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lgn="r">
                <a:spcBef>
                  <a:spcPct val="50000"/>
                </a:spcBef>
              </a:pPr>
              <a:r>
                <a:rPr lang="en-US" altLang="en-US" sz="2000" b="1">
                  <a:solidFill>
                    <a:schemeClr val="folHlink"/>
                  </a:solidFill>
                </a:rPr>
                <a:t>Cache Affinity</a:t>
              </a:r>
            </a:p>
          </p:txBody>
        </p:sp>
        <p:sp>
          <p:nvSpPr>
            <p:cNvPr id="44052" name="Rectangle 22"/>
            <p:cNvSpPr>
              <a:spLocks noChangeArrowheads="1"/>
            </p:cNvSpPr>
            <p:nvPr/>
          </p:nvSpPr>
          <p:spPr bwMode="auto">
            <a:xfrm>
              <a:off x="461" y="2837"/>
              <a:ext cx="31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81000" indent="-381000" algn="l">
                <a:spcBef>
                  <a:spcPct val="60000"/>
                </a:spcBef>
                <a:defRPr sz="2000">
                  <a:solidFill>
                    <a:schemeClr val="tx1"/>
                  </a:solidFill>
                  <a:latin typeface="Verdana" pitchFamily="34" charset="0"/>
                </a:defRPr>
              </a:lvl1pPr>
              <a:lvl2pPr marL="382588" indent="-381000" algn="l">
                <a:spcBef>
                  <a:spcPct val="40000"/>
                </a:spcBef>
                <a:buSzPct val="125000"/>
                <a:buFont typeface="Times" pitchFamily="18" charset="0"/>
                <a:buChar char="•"/>
                <a:defRPr sz="2000">
                  <a:solidFill>
                    <a:schemeClr val="tx1"/>
                  </a:solidFill>
                  <a:latin typeface="Verdana" pitchFamily="34" charset="0"/>
                </a:defRPr>
              </a:lvl2pPr>
              <a:lvl3pPr marL="590550" indent="-342900" algn="l">
                <a:spcBef>
                  <a:spcPct val="20000"/>
                </a:spcBef>
                <a:buChar char="–"/>
                <a:defRPr>
                  <a:solidFill>
                    <a:schemeClr val="tx1"/>
                  </a:solidFill>
                  <a:latin typeface="Verdana" pitchFamily="34" charset="0"/>
                </a:defRPr>
              </a:lvl3pPr>
              <a:lvl4pPr marL="915988" indent="-342900" algn="l">
                <a:spcBef>
                  <a:spcPct val="20000"/>
                </a:spcBef>
                <a:buFont typeface="Times" pitchFamily="18" charset="0"/>
                <a:buChar char="•"/>
                <a:defRPr>
                  <a:solidFill>
                    <a:schemeClr val="tx1"/>
                  </a:solidFill>
                  <a:latin typeface="Verdana" pitchFamily="34" charset="0"/>
                </a:defRPr>
              </a:lvl4pPr>
              <a:lvl5pPr marL="1136650" indent="-409575" algn="l">
                <a:spcBef>
                  <a:spcPct val="20000"/>
                </a:spcBef>
                <a:buChar char="–"/>
                <a:defRPr>
                  <a:solidFill>
                    <a:schemeClr val="tx1"/>
                  </a:solidFill>
                  <a:latin typeface="Verdana" pitchFamily="34" charset="0"/>
                </a:defRPr>
              </a:lvl5pPr>
              <a:lvl6pPr marL="1593850" indent="-409575" eaLnBrk="0" fontAlgn="base" hangingPunct="0">
                <a:spcBef>
                  <a:spcPct val="20000"/>
                </a:spcBef>
                <a:spcAft>
                  <a:spcPct val="0"/>
                </a:spcAft>
                <a:buChar char="–"/>
                <a:defRPr>
                  <a:solidFill>
                    <a:schemeClr val="tx1"/>
                  </a:solidFill>
                  <a:latin typeface="Verdana" pitchFamily="34" charset="0"/>
                </a:defRPr>
              </a:lvl6pPr>
              <a:lvl7pPr marL="2051050" indent="-409575" eaLnBrk="0" fontAlgn="base" hangingPunct="0">
                <a:spcBef>
                  <a:spcPct val="20000"/>
                </a:spcBef>
                <a:spcAft>
                  <a:spcPct val="0"/>
                </a:spcAft>
                <a:buChar char="–"/>
                <a:defRPr>
                  <a:solidFill>
                    <a:schemeClr val="tx1"/>
                  </a:solidFill>
                  <a:latin typeface="Verdana" pitchFamily="34" charset="0"/>
                </a:defRPr>
              </a:lvl7pPr>
              <a:lvl8pPr marL="2508250" indent="-409575" eaLnBrk="0" fontAlgn="base" hangingPunct="0">
                <a:spcBef>
                  <a:spcPct val="20000"/>
                </a:spcBef>
                <a:spcAft>
                  <a:spcPct val="0"/>
                </a:spcAft>
                <a:buChar char="–"/>
                <a:defRPr>
                  <a:solidFill>
                    <a:schemeClr val="tx1"/>
                  </a:solidFill>
                  <a:latin typeface="Verdana" pitchFamily="34" charset="0"/>
                </a:defRPr>
              </a:lvl8pPr>
              <a:lvl9pPr marL="2965450" indent="-409575" eaLnBrk="0" fontAlgn="base" hangingPunct="0">
                <a:spcBef>
                  <a:spcPct val="20000"/>
                </a:spcBef>
                <a:spcAft>
                  <a:spcPct val="0"/>
                </a:spcAft>
                <a:buChar char="–"/>
                <a:defRPr>
                  <a:solidFill>
                    <a:schemeClr val="tx1"/>
                  </a:solidFill>
                  <a:latin typeface="Verdana" pitchFamily="34" charset="0"/>
                </a:defRPr>
              </a:lvl9pPr>
            </a:lstStyle>
            <a:p>
              <a:pPr eaLnBrk="1" hangingPunct="1"/>
              <a:r>
                <a:rPr lang="en-US" altLang="en-US"/>
                <a:t>2. Steal task advertised in mailbox</a:t>
              </a:r>
            </a:p>
          </p:txBody>
        </p:sp>
      </p:grpSp>
      <p:grpSp>
        <p:nvGrpSpPr>
          <p:cNvPr id="804887" name="Group 23"/>
          <p:cNvGrpSpPr>
            <a:grpSpLocks/>
          </p:cNvGrpSpPr>
          <p:nvPr/>
        </p:nvGrpSpPr>
        <p:grpSpPr bwMode="auto">
          <a:xfrm>
            <a:off x="2255838" y="5562600"/>
            <a:ext cx="7708900" cy="457200"/>
            <a:chOff x="461" y="3226"/>
            <a:chExt cx="4856" cy="288"/>
          </a:xfrm>
        </p:grpSpPr>
        <p:sp>
          <p:nvSpPr>
            <p:cNvPr id="44049" name="Text Box 24"/>
            <p:cNvSpPr txBox="1">
              <a:spLocks noChangeArrowheads="1"/>
            </p:cNvSpPr>
            <p:nvPr/>
          </p:nvSpPr>
          <p:spPr bwMode="auto">
            <a:xfrm>
              <a:off x="4019" y="3226"/>
              <a:ext cx="1298" cy="288"/>
            </a:xfrm>
            <a:prstGeom prst="rect">
              <a:avLst/>
            </a:prstGeom>
            <a:solidFill>
              <a:srgbClr val="FFFFFF"/>
            </a:solidFill>
            <a:ln>
              <a:noFill/>
            </a:ln>
            <a:effectLst/>
            <a:extLs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lgn="r">
                <a:spcBef>
                  <a:spcPct val="50000"/>
                </a:spcBef>
              </a:pPr>
              <a:r>
                <a:rPr lang="en-US" altLang="en-US" sz="2000" b="1">
                  <a:solidFill>
                    <a:schemeClr val="folHlink"/>
                  </a:solidFill>
                </a:rPr>
                <a:t>Load balance</a:t>
              </a:r>
            </a:p>
          </p:txBody>
        </p:sp>
        <p:sp>
          <p:nvSpPr>
            <p:cNvPr id="44050" name="Rectangle 25"/>
            <p:cNvSpPr>
              <a:spLocks noChangeArrowheads="1"/>
            </p:cNvSpPr>
            <p:nvPr/>
          </p:nvSpPr>
          <p:spPr bwMode="auto">
            <a:xfrm>
              <a:off x="461" y="3226"/>
              <a:ext cx="32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81000" indent="-381000" algn="l">
                <a:spcBef>
                  <a:spcPct val="60000"/>
                </a:spcBef>
                <a:defRPr sz="2000">
                  <a:solidFill>
                    <a:schemeClr val="tx1"/>
                  </a:solidFill>
                  <a:latin typeface="Verdana" pitchFamily="34" charset="0"/>
                </a:defRPr>
              </a:lvl1pPr>
              <a:lvl2pPr marL="382588" indent="-381000" algn="l">
                <a:spcBef>
                  <a:spcPct val="40000"/>
                </a:spcBef>
                <a:buSzPct val="125000"/>
                <a:buFont typeface="Times" pitchFamily="18" charset="0"/>
                <a:buChar char="•"/>
                <a:defRPr sz="2000">
                  <a:solidFill>
                    <a:schemeClr val="tx1"/>
                  </a:solidFill>
                  <a:latin typeface="Verdana" pitchFamily="34" charset="0"/>
                </a:defRPr>
              </a:lvl2pPr>
              <a:lvl3pPr marL="590550" indent="-342900" algn="l">
                <a:spcBef>
                  <a:spcPct val="20000"/>
                </a:spcBef>
                <a:buChar char="–"/>
                <a:defRPr>
                  <a:solidFill>
                    <a:schemeClr val="tx1"/>
                  </a:solidFill>
                  <a:latin typeface="Verdana" pitchFamily="34" charset="0"/>
                </a:defRPr>
              </a:lvl3pPr>
              <a:lvl4pPr marL="915988" indent="-342900" algn="l">
                <a:spcBef>
                  <a:spcPct val="20000"/>
                </a:spcBef>
                <a:buFont typeface="Times" pitchFamily="18" charset="0"/>
                <a:buChar char="•"/>
                <a:defRPr>
                  <a:solidFill>
                    <a:schemeClr val="tx1"/>
                  </a:solidFill>
                  <a:latin typeface="Verdana" pitchFamily="34" charset="0"/>
                </a:defRPr>
              </a:lvl4pPr>
              <a:lvl5pPr marL="1136650" indent="-409575" algn="l">
                <a:spcBef>
                  <a:spcPct val="20000"/>
                </a:spcBef>
                <a:buChar char="–"/>
                <a:defRPr>
                  <a:solidFill>
                    <a:schemeClr val="tx1"/>
                  </a:solidFill>
                  <a:latin typeface="Verdana" pitchFamily="34" charset="0"/>
                </a:defRPr>
              </a:lvl5pPr>
              <a:lvl6pPr marL="1593850" indent="-409575" eaLnBrk="0" fontAlgn="base" hangingPunct="0">
                <a:spcBef>
                  <a:spcPct val="20000"/>
                </a:spcBef>
                <a:spcAft>
                  <a:spcPct val="0"/>
                </a:spcAft>
                <a:buChar char="–"/>
                <a:defRPr>
                  <a:solidFill>
                    <a:schemeClr val="tx1"/>
                  </a:solidFill>
                  <a:latin typeface="Verdana" pitchFamily="34" charset="0"/>
                </a:defRPr>
              </a:lvl6pPr>
              <a:lvl7pPr marL="2051050" indent="-409575" eaLnBrk="0" fontAlgn="base" hangingPunct="0">
                <a:spcBef>
                  <a:spcPct val="20000"/>
                </a:spcBef>
                <a:spcAft>
                  <a:spcPct val="0"/>
                </a:spcAft>
                <a:buChar char="–"/>
                <a:defRPr>
                  <a:solidFill>
                    <a:schemeClr val="tx1"/>
                  </a:solidFill>
                  <a:latin typeface="Verdana" pitchFamily="34" charset="0"/>
                </a:defRPr>
              </a:lvl7pPr>
              <a:lvl8pPr marL="2508250" indent="-409575" eaLnBrk="0" fontAlgn="base" hangingPunct="0">
                <a:spcBef>
                  <a:spcPct val="20000"/>
                </a:spcBef>
                <a:spcAft>
                  <a:spcPct val="0"/>
                </a:spcAft>
                <a:buChar char="–"/>
                <a:defRPr>
                  <a:solidFill>
                    <a:schemeClr val="tx1"/>
                  </a:solidFill>
                  <a:latin typeface="Verdana" pitchFamily="34" charset="0"/>
                </a:defRPr>
              </a:lvl8pPr>
              <a:lvl9pPr marL="2965450" indent="-409575" eaLnBrk="0" fontAlgn="base" hangingPunct="0">
                <a:spcBef>
                  <a:spcPct val="20000"/>
                </a:spcBef>
                <a:spcAft>
                  <a:spcPct val="0"/>
                </a:spcAft>
                <a:buChar char="–"/>
                <a:defRPr>
                  <a:solidFill>
                    <a:schemeClr val="tx1"/>
                  </a:solidFill>
                  <a:latin typeface="Verdana" pitchFamily="34" charset="0"/>
                </a:defRPr>
              </a:lvl9pPr>
            </a:lstStyle>
            <a:p>
              <a:pPr eaLnBrk="1" hangingPunct="1"/>
              <a:r>
                <a:rPr lang="en-US" altLang="en-US" dirty="0"/>
                <a:t>3. Steal oldest task from random victim</a:t>
              </a:r>
            </a:p>
          </p:txBody>
        </p:sp>
      </p:grpSp>
      <p:grpSp>
        <p:nvGrpSpPr>
          <p:cNvPr id="804890" name="Group 26"/>
          <p:cNvGrpSpPr>
            <a:grpSpLocks/>
          </p:cNvGrpSpPr>
          <p:nvPr/>
        </p:nvGrpSpPr>
        <p:grpSpPr bwMode="auto">
          <a:xfrm>
            <a:off x="2255838" y="4327525"/>
            <a:ext cx="7708900" cy="457200"/>
            <a:chOff x="461" y="2448"/>
            <a:chExt cx="4856" cy="288"/>
          </a:xfrm>
        </p:grpSpPr>
        <p:sp>
          <p:nvSpPr>
            <p:cNvPr id="44047" name="Text Box 27"/>
            <p:cNvSpPr txBox="1">
              <a:spLocks noChangeArrowheads="1"/>
            </p:cNvSpPr>
            <p:nvPr/>
          </p:nvSpPr>
          <p:spPr bwMode="auto">
            <a:xfrm>
              <a:off x="3927" y="2448"/>
              <a:ext cx="1390" cy="288"/>
            </a:xfrm>
            <a:prstGeom prst="rect">
              <a:avLst/>
            </a:prstGeom>
            <a:solidFill>
              <a:srgbClr val="FFFFFF"/>
            </a:solidFill>
            <a:ln>
              <a:noFill/>
            </a:ln>
            <a:effectLst/>
            <a:extLs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lgn="r">
                <a:spcBef>
                  <a:spcPct val="50000"/>
                </a:spcBef>
              </a:pPr>
              <a:r>
                <a:rPr lang="en-US" altLang="en-US" sz="2000" b="1">
                  <a:solidFill>
                    <a:schemeClr val="folHlink"/>
                  </a:solidFill>
                </a:rPr>
                <a:t>Locality</a:t>
              </a:r>
            </a:p>
          </p:txBody>
        </p:sp>
        <p:sp>
          <p:nvSpPr>
            <p:cNvPr id="44048" name="Rectangle 28"/>
            <p:cNvSpPr>
              <a:spLocks noChangeArrowheads="1"/>
            </p:cNvSpPr>
            <p:nvPr/>
          </p:nvSpPr>
          <p:spPr bwMode="auto">
            <a:xfrm>
              <a:off x="461" y="2448"/>
              <a:ext cx="31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81000" indent="-381000" algn="l">
                <a:spcBef>
                  <a:spcPct val="60000"/>
                </a:spcBef>
                <a:defRPr sz="2000">
                  <a:solidFill>
                    <a:schemeClr val="tx1"/>
                  </a:solidFill>
                  <a:latin typeface="Verdana" pitchFamily="34" charset="0"/>
                </a:defRPr>
              </a:lvl1pPr>
              <a:lvl2pPr marL="382588" indent="-381000" algn="l">
                <a:spcBef>
                  <a:spcPct val="40000"/>
                </a:spcBef>
                <a:buSzPct val="125000"/>
                <a:buFont typeface="Times" pitchFamily="18" charset="0"/>
                <a:buChar char="•"/>
                <a:defRPr sz="2000">
                  <a:solidFill>
                    <a:schemeClr val="tx1"/>
                  </a:solidFill>
                  <a:latin typeface="Verdana" pitchFamily="34" charset="0"/>
                </a:defRPr>
              </a:lvl2pPr>
              <a:lvl3pPr marL="590550" indent="-342900" algn="l">
                <a:spcBef>
                  <a:spcPct val="20000"/>
                </a:spcBef>
                <a:buChar char="–"/>
                <a:defRPr>
                  <a:solidFill>
                    <a:schemeClr val="tx1"/>
                  </a:solidFill>
                  <a:latin typeface="Verdana" pitchFamily="34" charset="0"/>
                </a:defRPr>
              </a:lvl3pPr>
              <a:lvl4pPr marL="915988" indent="-342900" algn="l">
                <a:spcBef>
                  <a:spcPct val="20000"/>
                </a:spcBef>
                <a:buFont typeface="Times" pitchFamily="18" charset="0"/>
                <a:buChar char="•"/>
                <a:defRPr>
                  <a:solidFill>
                    <a:schemeClr val="tx1"/>
                  </a:solidFill>
                  <a:latin typeface="Verdana" pitchFamily="34" charset="0"/>
                </a:defRPr>
              </a:lvl4pPr>
              <a:lvl5pPr marL="1136650" indent="-409575" algn="l">
                <a:spcBef>
                  <a:spcPct val="20000"/>
                </a:spcBef>
                <a:buChar char="–"/>
                <a:defRPr>
                  <a:solidFill>
                    <a:schemeClr val="tx1"/>
                  </a:solidFill>
                  <a:latin typeface="Verdana" pitchFamily="34" charset="0"/>
                </a:defRPr>
              </a:lvl5pPr>
              <a:lvl6pPr marL="1593850" indent="-409575" eaLnBrk="0" fontAlgn="base" hangingPunct="0">
                <a:spcBef>
                  <a:spcPct val="20000"/>
                </a:spcBef>
                <a:spcAft>
                  <a:spcPct val="0"/>
                </a:spcAft>
                <a:buChar char="–"/>
                <a:defRPr>
                  <a:solidFill>
                    <a:schemeClr val="tx1"/>
                  </a:solidFill>
                  <a:latin typeface="Verdana" pitchFamily="34" charset="0"/>
                </a:defRPr>
              </a:lvl6pPr>
              <a:lvl7pPr marL="2051050" indent="-409575" eaLnBrk="0" fontAlgn="base" hangingPunct="0">
                <a:spcBef>
                  <a:spcPct val="20000"/>
                </a:spcBef>
                <a:spcAft>
                  <a:spcPct val="0"/>
                </a:spcAft>
                <a:buChar char="–"/>
                <a:defRPr>
                  <a:solidFill>
                    <a:schemeClr val="tx1"/>
                  </a:solidFill>
                  <a:latin typeface="Verdana" pitchFamily="34" charset="0"/>
                </a:defRPr>
              </a:lvl7pPr>
              <a:lvl8pPr marL="2508250" indent="-409575" eaLnBrk="0" fontAlgn="base" hangingPunct="0">
                <a:spcBef>
                  <a:spcPct val="20000"/>
                </a:spcBef>
                <a:spcAft>
                  <a:spcPct val="0"/>
                </a:spcAft>
                <a:buChar char="–"/>
                <a:defRPr>
                  <a:solidFill>
                    <a:schemeClr val="tx1"/>
                  </a:solidFill>
                  <a:latin typeface="Verdana" pitchFamily="34" charset="0"/>
                </a:defRPr>
              </a:lvl8pPr>
              <a:lvl9pPr marL="2965450" indent="-409575" eaLnBrk="0" fontAlgn="base" hangingPunct="0">
                <a:spcBef>
                  <a:spcPct val="20000"/>
                </a:spcBef>
                <a:spcAft>
                  <a:spcPct val="0"/>
                </a:spcAft>
                <a:buChar char="–"/>
                <a:defRPr>
                  <a:solidFill>
                    <a:schemeClr val="tx1"/>
                  </a:solidFill>
                  <a:latin typeface="Verdana" pitchFamily="34" charset="0"/>
                </a:defRPr>
              </a:lvl9pPr>
            </a:lstStyle>
            <a:p>
              <a:pPr eaLnBrk="1" hangingPunct="1"/>
              <a:r>
                <a:rPr lang="en-US" altLang="en-US" dirty="0"/>
                <a:t>1. Take youngest task from my </a:t>
              </a:r>
              <a:r>
                <a:rPr lang="en-US" altLang="en-US" dirty="0" err="1"/>
                <a:t>deque</a:t>
              </a:r>
              <a:endParaRPr lang="en-US" altLang="en-US" dirty="0"/>
            </a:p>
          </p:txBody>
        </p:sp>
      </p:grpSp>
      <p:grpSp>
        <p:nvGrpSpPr>
          <p:cNvPr id="804893" name="Group 29"/>
          <p:cNvGrpSpPr>
            <a:grpSpLocks/>
          </p:cNvGrpSpPr>
          <p:nvPr/>
        </p:nvGrpSpPr>
        <p:grpSpPr bwMode="auto">
          <a:xfrm>
            <a:off x="2255838" y="3733800"/>
            <a:ext cx="7708900" cy="457200"/>
            <a:chOff x="461" y="2448"/>
            <a:chExt cx="4856" cy="288"/>
          </a:xfrm>
        </p:grpSpPr>
        <p:sp>
          <p:nvSpPr>
            <p:cNvPr id="44045" name="Text Box 30"/>
            <p:cNvSpPr txBox="1">
              <a:spLocks noChangeArrowheads="1"/>
            </p:cNvSpPr>
            <p:nvPr/>
          </p:nvSpPr>
          <p:spPr bwMode="auto">
            <a:xfrm>
              <a:off x="3927" y="2448"/>
              <a:ext cx="1390" cy="288"/>
            </a:xfrm>
            <a:prstGeom prst="rect">
              <a:avLst/>
            </a:prstGeom>
            <a:solidFill>
              <a:srgbClr val="FFFFFF"/>
            </a:solidFill>
            <a:ln>
              <a:noFill/>
            </a:ln>
            <a:effectLst/>
            <a:extLs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lgn="r">
                <a:spcBef>
                  <a:spcPct val="50000"/>
                </a:spcBef>
              </a:pPr>
              <a:r>
                <a:rPr lang="en-US" altLang="en-US" sz="2000" b="1">
                  <a:solidFill>
                    <a:schemeClr val="folHlink"/>
                  </a:solidFill>
                </a:rPr>
                <a:t>Override</a:t>
              </a:r>
            </a:p>
          </p:txBody>
        </p:sp>
        <p:sp>
          <p:nvSpPr>
            <p:cNvPr id="44046" name="Rectangle 31"/>
            <p:cNvSpPr>
              <a:spLocks noChangeArrowheads="1"/>
            </p:cNvSpPr>
            <p:nvPr/>
          </p:nvSpPr>
          <p:spPr bwMode="auto">
            <a:xfrm>
              <a:off x="461" y="2448"/>
              <a:ext cx="31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81000" indent="-381000" algn="l">
                <a:spcBef>
                  <a:spcPct val="60000"/>
                </a:spcBef>
                <a:defRPr sz="2000">
                  <a:solidFill>
                    <a:schemeClr val="tx1"/>
                  </a:solidFill>
                  <a:latin typeface="Verdana" pitchFamily="34" charset="0"/>
                </a:defRPr>
              </a:lvl1pPr>
              <a:lvl2pPr marL="382588" indent="-381000" algn="l">
                <a:spcBef>
                  <a:spcPct val="40000"/>
                </a:spcBef>
                <a:buSzPct val="125000"/>
                <a:buFont typeface="Times" pitchFamily="18" charset="0"/>
                <a:buChar char="•"/>
                <a:defRPr sz="2000">
                  <a:solidFill>
                    <a:schemeClr val="tx1"/>
                  </a:solidFill>
                  <a:latin typeface="Verdana" pitchFamily="34" charset="0"/>
                </a:defRPr>
              </a:lvl2pPr>
              <a:lvl3pPr marL="590550" indent="-342900" algn="l">
                <a:spcBef>
                  <a:spcPct val="20000"/>
                </a:spcBef>
                <a:buChar char="–"/>
                <a:defRPr>
                  <a:solidFill>
                    <a:schemeClr val="tx1"/>
                  </a:solidFill>
                  <a:latin typeface="Verdana" pitchFamily="34" charset="0"/>
                </a:defRPr>
              </a:lvl3pPr>
              <a:lvl4pPr marL="915988" indent="-342900" algn="l">
                <a:spcBef>
                  <a:spcPct val="20000"/>
                </a:spcBef>
                <a:buFont typeface="Times" pitchFamily="18" charset="0"/>
                <a:buChar char="•"/>
                <a:defRPr>
                  <a:solidFill>
                    <a:schemeClr val="tx1"/>
                  </a:solidFill>
                  <a:latin typeface="Verdana" pitchFamily="34" charset="0"/>
                </a:defRPr>
              </a:lvl4pPr>
              <a:lvl5pPr marL="1136650" indent="-409575" algn="l">
                <a:spcBef>
                  <a:spcPct val="20000"/>
                </a:spcBef>
                <a:buChar char="–"/>
                <a:defRPr>
                  <a:solidFill>
                    <a:schemeClr val="tx1"/>
                  </a:solidFill>
                  <a:latin typeface="Verdana" pitchFamily="34" charset="0"/>
                </a:defRPr>
              </a:lvl5pPr>
              <a:lvl6pPr marL="1593850" indent="-409575" eaLnBrk="0" fontAlgn="base" hangingPunct="0">
                <a:spcBef>
                  <a:spcPct val="20000"/>
                </a:spcBef>
                <a:spcAft>
                  <a:spcPct val="0"/>
                </a:spcAft>
                <a:buChar char="–"/>
                <a:defRPr>
                  <a:solidFill>
                    <a:schemeClr val="tx1"/>
                  </a:solidFill>
                  <a:latin typeface="Verdana" pitchFamily="34" charset="0"/>
                </a:defRPr>
              </a:lvl6pPr>
              <a:lvl7pPr marL="2051050" indent="-409575" eaLnBrk="0" fontAlgn="base" hangingPunct="0">
                <a:spcBef>
                  <a:spcPct val="20000"/>
                </a:spcBef>
                <a:spcAft>
                  <a:spcPct val="0"/>
                </a:spcAft>
                <a:buChar char="–"/>
                <a:defRPr>
                  <a:solidFill>
                    <a:schemeClr val="tx1"/>
                  </a:solidFill>
                  <a:latin typeface="Verdana" pitchFamily="34" charset="0"/>
                </a:defRPr>
              </a:lvl7pPr>
              <a:lvl8pPr marL="2508250" indent="-409575" eaLnBrk="0" fontAlgn="base" hangingPunct="0">
                <a:spcBef>
                  <a:spcPct val="20000"/>
                </a:spcBef>
                <a:spcAft>
                  <a:spcPct val="0"/>
                </a:spcAft>
                <a:buChar char="–"/>
                <a:defRPr>
                  <a:solidFill>
                    <a:schemeClr val="tx1"/>
                  </a:solidFill>
                  <a:latin typeface="Verdana" pitchFamily="34" charset="0"/>
                </a:defRPr>
              </a:lvl8pPr>
              <a:lvl9pPr marL="2965450" indent="-409575" eaLnBrk="0" fontAlgn="base" hangingPunct="0">
                <a:spcBef>
                  <a:spcPct val="20000"/>
                </a:spcBef>
                <a:spcAft>
                  <a:spcPct val="0"/>
                </a:spcAft>
                <a:buChar char="–"/>
                <a:defRPr>
                  <a:solidFill>
                    <a:schemeClr val="tx1"/>
                  </a:solidFill>
                  <a:latin typeface="Verdana" pitchFamily="34" charset="0"/>
                </a:defRPr>
              </a:lvl9pPr>
            </a:lstStyle>
            <a:p>
              <a:pPr eaLnBrk="1" hangingPunct="1"/>
              <a:r>
                <a:rPr lang="en-US" altLang="en-US" dirty="0"/>
                <a:t>0. Do explicitly specified task</a:t>
              </a:r>
            </a:p>
          </p:txBody>
        </p:sp>
      </p:grpSp>
      <p:pic>
        <p:nvPicPr>
          <p:cNvPr id="1025" name="Picture 1" descr="C:\Users\Yuan\Documents\Tencent Files\42463762\Image\C2C\VLFO)PKEHLQ5%FM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4283" y="1501356"/>
            <a:ext cx="4602851" cy="1667395"/>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25"/>
          <p:cNvSpPr>
            <a:spLocks noChangeArrowheads="1"/>
          </p:cNvSpPr>
          <p:nvPr/>
        </p:nvSpPr>
        <p:spPr bwMode="auto">
          <a:xfrm>
            <a:off x="3444876" y="3200400"/>
            <a:ext cx="5211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81000" indent="-381000" algn="l">
              <a:spcBef>
                <a:spcPct val="60000"/>
              </a:spcBef>
              <a:defRPr sz="2000">
                <a:solidFill>
                  <a:schemeClr val="tx1"/>
                </a:solidFill>
                <a:latin typeface="Verdana" pitchFamily="34" charset="0"/>
              </a:defRPr>
            </a:lvl1pPr>
            <a:lvl2pPr marL="382588" indent="-381000" algn="l">
              <a:spcBef>
                <a:spcPct val="40000"/>
              </a:spcBef>
              <a:buSzPct val="125000"/>
              <a:buFont typeface="Times" pitchFamily="18" charset="0"/>
              <a:buChar char="•"/>
              <a:defRPr sz="2000">
                <a:solidFill>
                  <a:schemeClr val="tx1"/>
                </a:solidFill>
                <a:latin typeface="Verdana" pitchFamily="34" charset="0"/>
              </a:defRPr>
            </a:lvl2pPr>
            <a:lvl3pPr marL="590550" indent="-342900" algn="l">
              <a:spcBef>
                <a:spcPct val="20000"/>
              </a:spcBef>
              <a:buChar char="–"/>
              <a:defRPr>
                <a:solidFill>
                  <a:schemeClr val="tx1"/>
                </a:solidFill>
                <a:latin typeface="Verdana" pitchFamily="34" charset="0"/>
              </a:defRPr>
            </a:lvl3pPr>
            <a:lvl4pPr marL="915988" indent="-342900" algn="l">
              <a:spcBef>
                <a:spcPct val="20000"/>
              </a:spcBef>
              <a:buFont typeface="Times" pitchFamily="18" charset="0"/>
              <a:buChar char="•"/>
              <a:defRPr>
                <a:solidFill>
                  <a:schemeClr val="tx1"/>
                </a:solidFill>
                <a:latin typeface="Verdana" pitchFamily="34" charset="0"/>
              </a:defRPr>
            </a:lvl4pPr>
            <a:lvl5pPr marL="1136650" indent="-409575" algn="l">
              <a:spcBef>
                <a:spcPct val="20000"/>
              </a:spcBef>
              <a:buChar char="–"/>
              <a:defRPr>
                <a:solidFill>
                  <a:schemeClr val="tx1"/>
                </a:solidFill>
                <a:latin typeface="Verdana" pitchFamily="34" charset="0"/>
              </a:defRPr>
            </a:lvl5pPr>
            <a:lvl6pPr marL="1593850" indent="-409575" eaLnBrk="0" fontAlgn="base" hangingPunct="0">
              <a:spcBef>
                <a:spcPct val="20000"/>
              </a:spcBef>
              <a:spcAft>
                <a:spcPct val="0"/>
              </a:spcAft>
              <a:buChar char="–"/>
              <a:defRPr>
                <a:solidFill>
                  <a:schemeClr val="tx1"/>
                </a:solidFill>
                <a:latin typeface="Verdana" pitchFamily="34" charset="0"/>
              </a:defRPr>
            </a:lvl6pPr>
            <a:lvl7pPr marL="2051050" indent="-409575" eaLnBrk="0" fontAlgn="base" hangingPunct="0">
              <a:spcBef>
                <a:spcPct val="20000"/>
              </a:spcBef>
              <a:spcAft>
                <a:spcPct val="0"/>
              </a:spcAft>
              <a:buChar char="–"/>
              <a:defRPr>
                <a:solidFill>
                  <a:schemeClr val="tx1"/>
                </a:solidFill>
                <a:latin typeface="Verdana" pitchFamily="34" charset="0"/>
              </a:defRPr>
            </a:lvl7pPr>
            <a:lvl8pPr marL="2508250" indent="-409575" eaLnBrk="0" fontAlgn="base" hangingPunct="0">
              <a:spcBef>
                <a:spcPct val="20000"/>
              </a:spcBef>
              <a:spcAft>
                <a:spcPct val="0"/>
              </a:spcAft>
              <a:buChar char="–"/>
              <a:defRPr>
                <a:solidFill>
                  <a:schemeClr val="tx1"/>
                </a:solidFill>
                <a:latin typeface="Verdana" pitchFamily="34" charset="0"/>
              </a:defRPr>
            </a:lvl8pPr>
            <a:lvl9pPr marL="2965450" indent="-409575" eaLnBrk="0" fontAlgn="base" hangingPunct="0">
              <a:spcBef>
                <a:spcPct val="20000"/>
              </a:spcBef>
              <a:spcAft>
                <a:spcPct val="0"/>
              </a:spcAft>
              <a:buChar char="–"/>
              <a:defRPr>
                <a:solidFill>
                  <a:schemeClr val="tx1"/>
                </a:solidFill>
                <a:latin typeface="Verdana" pitchFamily="34" charset="0"/>
              </a:defRPr>
            </a:lvl9pPr>
          </a:lstStyle>
          <a:p>
            <a:r>
              <a:rPr lang="en-US" altLang="zh-CN" b="1" dirty="0" err="1">
                <a:solidFill>
                  <a:srgbClr val="FF0000"/>
                </a:solidFill>
              </a:rPr>
              <a:t>Deque</a:t>
            </a:r>
            <a:r>
              <a:rPr lang="en-US" altLang="zh-CN" b="1" dirty="0">
                <a:solidFill>
                  <a:srgbClr val="FF0000"/>
                </a:solidFill>
              </a:rPr>
              <a:t> </a:t>
            </a:r>
            <a:r>
              <a:rPr lang="zh-CN" altLang="en-US" b="1" dirty="0">
                <a:solidFill>
                  <a:srgbClr val="FF0000"/>
                </a:solidFill>
              </a:rPr>
              <a:t>（</a:t>
            </a:r>
            <a:r>
              <a:rPr lang="en-US" altLang="zh-CN" b="1" dirty="0">
                <a:solidFill>
                  <a:srgbClr val="FF0000"/>
                </a:solidFill>
              </a:rPr>
              <a:t>Double ended queue</a:t>
            </a:r>
            <a:r>
              <a:rPr lang="zh-CN" altLang="en-US" b="1" dirty="0">
                <a:solidFill>
                  <a:srgbClr val="FF0000"/>
                </a:solidFill>
              </a:rPr>
              <a:t>）</a:t>
            </a:r>
            <a:endParaRPr lang="en-US" altLang="zh-CN" b="1" dirty="0">
              <a:solidFill>
                <a:srgbClr val="FF0000"/>
              </a:solidFill>
            </a:endParaRPr>
          </a:p>
        </p:txBody>
      </p:sp>
      <p:sp>
        <p:nvSpPr>
          <p:cNvPr id="2" name="灯片编号占位符 1">
            <a:extLst>
              <a:ext uri="{FF2B5EF4-FFF2-40B4-BE49-F238E27FC236}">
                <a16:creationId xmlns:a16="http://schemas.microsoft.com/office/drawing/2014/main" id="{7A889D43-224B-4D38-AFC5-05D1DBB3500F}"/>
              </a:ext>
            </a:extLst>
          </p:cNvPr>
          <p:cNvSpPr>
            <a:spLocks noGrp="1"/>
          </p:cNvSpPr>
          <p:nvPr>
            <p:ph type="sldNum" sz="quarter" idx="12"/>
          </p:nvPr>
        </p:nvSpPr>
        <p:spPr/>
        <p:txBody>
          <a:bodyPr/>
          <a:lstStyle/>
          <a:p>
            <a:fld id="{838759A6-4310-42B8-8FEF-8113EE3D32AF}" type="slidenum">
              <a:rPr lang="zh-CN" altLang="en-US" smtClean="0"/>
              <a:t>70</a:t>
            </a:fld>
            <a:endParaRPr lang="zh-CN" altLang="en-US"/>
          </a:p>
        </p:txBody>
      </p:sp>
    </p:spTree>
    <p:extLst>
      <p:ext uri="{BB962C8B-B14F-4D97-AF65-F5344CB8AC3E}">
        <p14:creationId xmlns:p14="http://schemas.microsoft.com/office/powerpoint/2010/main" val="26127911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1025"/>
                                        </p:tgtEl>
                                        <p:attrNameLst>
                                          <p:attrName>style.visibility</p:attrName>
                                        </p:attrNameLst>
                                      </p:cBhvr>
                                      <p:to>
                                        <p:strVal val="hidden"/>
                                      </p:to>
                                    </p:set>
                                  </p:childTnLst>
                                </p:cTn>
                              </p:par>
                            </p:childTnLst>
                          </p:cTn>
                        </p:par>
                        <p:par>
                          <p:cTn id="14" fill="hold">
                            <p:stCondLst>
                              <p:cond delay="0"/>
                            </p:stCondLst>
                            <p:childTnLst>
                              <p:par>
                                <p:cTn id="15" presetID="1" presetClass="exit" presetSubtype="0" fill="hold" grpId="1" nodeType="afterEffect">
                                  <p:stCondLst>
                                    <p:cond delay="0"/>
                                  </p:stCondLst>
                                  <p:childTnLst>
                                    <p:set>
                                      <p:cBhvr>
                                        <p:cTn id="16" dur="1" fill="hold">
                                          <p:stCondLst>
                                            <p:cond delay="0"/>
                                          </p:stCondLst>
                                        </p:cTn>
                                        <p:tgtEl>
                                          <p:spTgt spid="33"/>
                                        </p:tgtEl>
                                        <p:attrNameLst>
                                          <p:attrName>style.visibility</p:attrName>
                                        </p:attrNameLst>
                                      </p:cBhvr>
                                      <p:to>
                                        <p:strVal val="hidden"/>
                                      </p:to>
                                    </p:set>
                                  </p:childTnLst>
                                </p:cTn>
                              </p:par>
                            </p:childTnLst>
                          </p:cTn>
                        </p:par>
                        <p:par>
                          <p:cTn id="17" fill="hold">
                            <p:stCondLst>
                              <p:cond delay="0"/>
                            </p:stCondLst>
                            <p:childTnLst>
                              <p:par>
                                <p:cTn id="18" presetID="22" presetClass="entr" presetSubtype="1" fill="hold" nodeType="afterEffect">
                                  <p:stCondLst>
                                    <p:cond delay="0"/>
                                  </p:stCondLst>
                                  <p:childTnLst>
                                    <p:set>
                                      <p:cBhvr>
                                        <p:cTn id="19" dur="1" fill="hold">
                                          <p:stCondLst>
                                            <p:cond delay="0"/>
                                          </p:stCondLst>
                                        </p:cTn>
                                        <p:tgtEl>
                                          <p:spTgt spid="804893"/>
                                        </p:tgtEl>
                                        <p:attrNameLst>
                                          <p:attrName>style.visibility</p:attrName>
                                        </p:attrNameLst>
                                      </p:cBhvr>
                                      <p:to>
                                        <p:strVal val="visible"/>
                                      </p:to>
                                    </p:set>
                                    <p:animEffect transition="in" filter="wipe(up)">
                                      <p:cBhvr>
                                        <p:cTn id="20" dur="500"/>
                                        <p:tgtEl>
                                          <p:spTgt spid="804893"/>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804890"/>
                                        </p:tgtEl>
                                        <p:attrNameLst>
                                          <p:attrName>style.visibility</p:attrName>
                                        </p:attrNameLst>
                                      </p:cBhvr>
                                      <p:to>
                                        <p:strVal val="visible"/>
                                      </p:to>
                                    </p:set>
                                    <p:animEffect transition="in" filter="wipe(up)">
                                      <p:cBhvr>
                                        <p:cTn id="24" dur="500"/>
                                        <p:tgtEl>
                                          <p:spTgt spid="804890"/>
                                        </p:tgtEl>
                                      </p:cBhvr>
                                    </p:animEffect>
                                  </p:childTnLst>
                                </p:cTn>
                              </p:par>
                            </p:childTnLst>
                          </p:cTn>
                        </p:par>
                        <p:par>
                          <p:cTn id="25" fill="hold">
                            <p:stCondLst>
                              <p:cond delay="1000"/>
                            </p:stCondLst>
                            <p:childTnLst>
                              <p:par>
                                <p:cTn id="26" presetID="22" presetClass="entr" presetSubtype="1" fill="hold" nodeType="afterEffect">
                                  <p:stCondLst>
                                    <p:cond delay="0"/>
                                  </p:stCondLst>
                                  <p:childTnLst>
                                    <p:set>
                                      <p:cBhvr>
                                        <p:cTn id="27" dur="1" fill="hold">
                                          <p:stCondLst>
                                            <p:cond delay="0"/>
                                          </p:stCondLst>
                                        </p:cTn>
                                        <p:tgtEl>
                                          <p:spTgt spid="804884"/>
                                        </p:tgtEl>
                                        <p:attrNameLst>
                                          <p:attrName>style.visibility</p:attrName>
                                        </p:attrNameLst>
                                      </p:cBhvr>
                                      <p:to>
                                        <p:strVal val="visible"/>
                                      </p:to>
                                    </p:set>
                                    <p:animEffect transition="in" filter="wipe(up)">
                                      <p:cBhvr>
                                        <p:cTn id="28" dur="500"/>
                                        <p:tgtEl>
                                          <p:spTgt spid="804884"/>
                                        </p:tgtEl>
                                      </p:cBhvr>
                                    </p:animEffect>
                                  </p:childTnLst>
                                </p:cTn>
                              </p:par>
                            </p:childTnLst>
                          </p:cTn>
                        </p:par>
                        <p:par>
                          <p:cTn id="29" fill="hold">
                            <p:stCondLst>
                              <p:cond delay="1500"/>
                            </p:stCondLst>
                            <p:childTnLst>
                              <p:par>
                                <p:cTn id="30" presetID="22" presetClass="entr" presetSubtype="1" fill="hold" nodeType="afterEffect">
                                  <p:stCondLst>
                                    <p:cond delay="0"/>
                                  </p:stCondLst>
                                  <p:childTnLst>
                                    <p:set>
                                      <p:cBhvr>
                                        <p:cTn id="31" dur="1" fill="hold">
                                          <p:stCondLst>
                                            <p:cond delay="0"/>
                                          </p:stCondLst>
                                        </p:cTn>
                                        <p:tgtEl>
                                          <p:spTgt spid="804887"/>
                                        </p:tgtEl>
                                        <p:attrNameLst>
                                          <p:attrName>style.visibility</p:attrName>
                                        </p:attrNameLst>
                                      </p:cBhvr>
                                      <p:to>
                                        <p:strVal val="visible"/>
                                      </p:to>
                                    </p:set>
                                    <p:animEffect transition="in" filter="wipe(up)">
                                      <p:cBhvr>
                                        <p:cTn id="32" dur="500"/>
                                        <p:tgtEl>
                                          <p:spTgt spid="804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3" grpId="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Freeform 2"/>
          <p:cNvSpPr>
            <a:spLocks/>
          </p:cNvSpPr>
          <p:nvPr/>
        </p:nvSpPr>
        <p:spPr bwMode="blackWhite">
          <a:xfrm>
            <a:off x="4321176" y="825500"/>
            <a:ext cx="6900863" cy="369332"/>
          </a:xfrm>
          <a:custGeom>
            <a:avLst/>
            <a:gdLst>
              <a:gd name="T0" fmla="*/ 495300 w 4347"/>
              <a:gd name="T1" fmla="*/ 5280025 h 3392"/>
              <a:gd name="T2" fmla="*/ 317500 w 4347"/>
              <a:gd name="T3" fmla="*/ 4446588 h 3392"/>
              <a:gd name="T4" fmla="*/ 860425 w 4347"/>
              <a:gd name="T5" fmla="*/ 3646488 h 3392"/>
              <a:gd name="T6" fmla="*/ 327025 w 4347"/>
              <a:gd name="T7" fmla="*/ 3189288 h 3392"/>
              <a:gd name="T8" fmla="*/ 1346200 w 4347"/>
              <a:gd name="T9" fmla="*/ 2170113 h 3392"/>
              <a:gd name="T10" fmla="*/ 5972175 w 4347"/>
              <a:gd name="T11" fmla="*/ 498475 h 3392"/>
              <a:gd name="T12" fmla="*/ 5895975 w 4347"/>
              <a:gd name="T13" fmla="*/ 5165725 h 3392"/>
              <a:gd name="T14" fmla="*/ 3571875 w 4347"/>
              <a:gd name="T15" fmla="*/ 5232400 h 3392"/>
              <a:gd name="T16" fmla="*/ 495300 w 4347"/>
              <a:gd name="T17" fmla="*/ 5280025 h 3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47" h="3392">
                <a:moveTo>
                  <a:pt x="312" y="3326"/>
                </a:moveTo>
                <a:cubicBezTo>
                  <a:pt x="0" y="3260"/>
                  <a:pt x="104" y="2993"/>
                  <a:pt x="200" y="2801"/>
                </a:cubicBezTo>
                <a:cubicBezTo>
                  <a:pt x="296" y="2609"/>
                  <a:pt x="541" y="2429"/>
                  <a:pt x="542" y="2297"/>
                </a:cubicBezTo>
                <a:cubicBezTo>
                  <a:pt x="550" y="2177"/>
                  <a:pt x="190" y="2121"/>
                  <a:pt x="206" y="2009"/>
                </a:cubicBezTo>
                <a:cubicBezTo>
                  <a:pt x="222" y="1897"/>
                  <a:pt x="199" y="1712"/>
                  <a:pt x="848" y="1367"/>
                </a:cubicBezTo>
                <a:cubicBezTo>
                  <a:pt x="1441" y="1084"/>
                  <a:pt x="3284" y="0"/>
                  <a:pt x="3762" y="314"/>
                </a:cubicBezTo>
                <a:cubicBezTo>
                  <a:pt x="3768" y="2240"/>
                  <a:pt x="4347" y="3170"/>
                  <a:pt x="3714" y="3254"/>
                </a:cubicBezTo>
                <a:cubicBezTo>
                  <a:pt x="3540" y="3278"/>
                  <a:pt x="2821" y="3271"/>
                  <a:pt x="2250" y="3296"/>
                </a:cubicBezTo>
                <a:cubicBezTo>
                  <a:pt x="1613" y="3232"/>
                  <a:pt x="624" y="3392"/>
                  <a:pt x="312" y="3326"/>
                </a:cubicBezTo>
                <a:close/>
              </a:path>
            </a:pathLst>
          </a:custGeom>
          <a:solidFill>
            <a:srgbClr val="00FFFF"/>
          </a:solidFill>
          <a:ln>
            <a:noFill/>
          </a:ln>
          <a:effectLst/>
          <a:extLst>
            <a:ext uri="{91240B29-F687-4F45-9708-019B960494DF}">
              <a14:hiddenLine xmlns:a14="http://schemas.microsoft.com/office/drawing/2010/main" w="12700" cap="flat" cmpd="sng">
                <a:solidFill>
                  <a:schemeClr val="tx1"/>
                </a:solidFill>
                <a:prstDash val="solid"/>
                <a:round/>
                <a:headEnd type="none" w="med" len="med"/>
                <a:tailEnd type="triangle" w="med" len="me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p>
            <a:endParaRPr lang="en-US"/>
          </a:p>
        </p:txBody>
      </p:sp>
      <p:sp>
        <p:nvSpPr>
          <p:cNvPr id="45060" name="Text Box 3"/>
          <p:cNvSpPr txBox="1">
            <a:spLocks noChangeArrowheads="1"/>
          </p:cNvSpPr>
          <p:nvPr/>
        </p:nvSpPr>
        <p:spPr bwMode="blackWhite">
          <a:xfrm>
            <a:off x="5929314" y="4624389"/>
            <a:ext cx="3595687" cy="461665"/>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eaLnBrk="1" hangingPunct="1">
              <a:spcBef>
                <a:spcPct val="50000"/>
              </a:spcBef>
            </a:pPr>
            <a:r>
              <a:rPr lang="en-US" altLang="en-US" sz="2400" b="1">
                <a:solidFill>
                  <a:srgbClr val="FF0000"/>
                </a:solidFill>
              </a:rPr>
              <a:t>deque</a:t>
            </a:r>
            <a:endParaRPr lang="en-US" altLang="en-US" sz="2400" b="1" dirty="0">
              <a:solidFill>
                <a:srgbClr val="FF0000"/>
              </a:solidFill>
            </a:endParaRPr>
          </a:p>
        </p:txBody>
      </p:sp>
      <p:sp>
        <p:nvSpPr>
          <p:cNvPr id="45061" name="Rectangle 4"/>
          <p:cNvSpPr>
            <a:spLocks noGrp="1" noChangeArrowheads="1"/>
          </p:cNvSpPr>
          <p:nvPr>
            <p:ph type="title"/>
          </p:nvPr>
        </p:nvSpPr>
        <p:spPr>
          <a:xfrm>
            <a:off x="1981200" y="-76200"/>
            <a:ext cx="7467600" cy="1143000"/>
          </a:xfrm>
        </p:spPr>
        <p:txBody>
          <a:bodyPr/>
          <a:lstStyle/>
          <a:p>
            <a:pPr eaLnBrk="1" hangingPunct="1"/>
            <a:r>
              <a:rPr lang="en-US" altLang="en-US" dirty="0"/>
              <a:t>How this works</a:t>
            </a:r>
            <a:endParaRPr lang="en-US" altLang="en-US" dirty="0">
              <a:solidFill>
                <a:schemeClr val="folHlink"/>
              </a:solidFill>
            </a:endParaRPr>
          </a:p>
        </p:txBody>
      </p:sp>
      <p:sp>
        <p:nvSpPr>
          <p:cNvPr id="45062" name="Freeform 5"/>
          <p:cNvSpPr>
            <a:spLocks/>
          </p:cNvSpPr>
          <p:nvPr/>
        </p:nvSpPr>
        <p:spPr bwMode="blackWhite">
          <a:xfrm rot="466980">
            <a:off x="4343401" y="1229797"/>
            <a:ext cx="2613025" cy="369332"/>
          </a:xfrm>
          <a:custGeom>
            <a:avLst/>
            <a:gdLst>
              <a:gd name="T0" fmla="*/ 0 w 1646"/>
              <a:gd name="T1" fmla="*/ 590550 h 372"/>
              <a:gd name="T2" fmla="*/ 1938338 w 1646"/>
              <a:gd name="T3" fmla="*/ 587375 h 372"/>
              <a:gd name="T4" fmla="*/ 2613025 w 1646"/>
              <a:gd name="T5" fmla="*/ 0 h 372"/>
              <a:gd name="T6" fmla="*/ 866775 w 1646"/>
              <a:gd name="T7" fmla="*/ 3175 h 372"/>
              <a:gd name="T8" fmla="*/ 0 w 1646"/>
              <a:gd name="T9" fmla="*/ 590550 h 3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46" h="372">
                <a:moveTo>
                  <a:pt x="0" y="372"/>
                </a:moveTo>
                <a:lnTo>
                  <a:pt x="1221" y="370"/>
                </a:lnTo>
                <a:lnTo>
                  <a:pt x="1646" y="0"/>
                </a:lnTo>
                <a:lnTo>
                  <a:pt x="546" y="2"/>
                </a:lnTo>
                <a:lnTo>
                  <a:pt x="0" y="372"/>
                </a:lnTo>
                <a:close/>
              </a:path>
            </a:pathLst>
          </a:custGeom>
          <a:gradFill rotWithShape="1">
            <a:gsLst>
              <a:gs pos="0">
                <a:srgbClr val="00FF00"/>
              </a:gs>
              <a:gs pos="100000">
                <a:srgbClr val="CCFFCC"/>
              </a:gs>
            </a:gsLst>
            <a:lin ang="5400000" scaled="1"/>
          </a:gradFill>
          <a:ln w="25400" cap="flat" cmpd="sng">
            <a:solidFill>
              <a:srgbClr val="000000"/>
            </a:solidFill>
            <a:prstDash val="solid"/>
            <a:round/>
            <a:headEnd type="none" w="med" len="med"/>
            <a:tailEnd type="none" w="med" len="med"/>
          </a:ln>
          <a:effectLst>
            <a:outerShdw dist="107763" dir="2700000" algn="ctr" rotWithShape="0">
              <a:schemeClr val="bg2">
                <a:alpha val="50000"/>
              </a:schemeClr>
            </a:outerShdw>
          </a:effectLst>
        </p:spPr>
        <p:txBody>
          <a:bodyPr>
            <a:spAutoFit/>
          </a:bodyPr>
          <a:lstStyle/>
          <a:p>
            <a:endParaRPr lang="en-US"/>
          </a:p>
        </p:txBody>
      </p:sp>
      <p:sp>
        <p:nvSpPr>
          <p:cNvPr id="806918" name="Line 6"/>
          <p:cNvSpPr>
            <a:spLocks noChangeShapeType="1"/>
          </p:cNvSpPr>
          <p:nvPr/>
        </p:nvSpPr>
        <p:spPr bwMode="blackWhite">
          <a:xfrm flipV="1">
            <a:off x="5334000" y="1195388"/>
            <a:ext cx="762000" cy="45720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p>
            <a:endParaRPr lang="en-US"/>
          </a:p>
        </p:txBody>
      </p:sp>
      <p:grpSp>
        <p:nvGrpSpPr>
          <p:cNvPr id="806919" name="Group 7"/>
          <p:cNvGrpSpPr>
            <a:grpSpLocks/>
          </p:cNvGrpSpPr>
          <p:nvPr/>
        </p:nvGrpSpPr>
        <p:grpSpPr bwMode="auto">
          <a:xfrm>
            <a:off x="1997076" y="1920876"/>
            <a:ext cx="5527675" cy="1147763"/>
            <a:chOff x="566" y="1233"/>
            <a:chExt cx="3482" cy="723"/>
          </a:xfrm>
        </p:grpSpPr>
        <p:sp>
          <p:nvSpPr>
            <p:cNvPr id="45079" name="Freeform 8"/>
            <p:cNvSpPr>
              <a:spLocks/>
            </p:cNvSpPr>
            <p:nvPr/>
          </p:nvSpPr>
          <p:spPr bwMode="blackWhite">
            <a:xfrm rot="479128">
              <a:off x="1867" y="1567"/>
              <a:ext cx="1130" cy="233"/>
            </a:xfrm>
            <a:custGeom>
              <a:avLst/>
              <a:gdLst>
                <a:gd name="T0" fmla="*/ 552 w 1130"/>
                <a:gd name="T1" fmla="*/ 4 h 376"/>
                <a:gd name="T2" fmla="*/ 1130 w 1130"/>
                <a:gd name="T3" fmla="*/ 0 h 376"/>
                <a:gd name="T4" fmla="*/ 658 w 1130"/>
                <a:gd name="T5" fmla="*/ 374 h 376"/>
                <a:gd name="T6" fmla="*/ 0 w 1130"/>
                <a:gd name="T7" fmla="*/ 376 h 376"/>
                <a:gd name="T8" fmla="*/ 552 w 1130"/>
                <a:gd name="T9" fmla="*/ 4 h 3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30" h="376">
                  <a:moveTo>
                    <a:pt x="552" y="4"/>
                  </a:moveTo>
                  <a:lnTo>
                    <a:pt x="1130" y="0"/>
                  </a:lnTo>
                  <a:lnTo>
                    <a:pt x="658" y="374"/>
                  </a:lnTo>
                  <a:lnTo>
                    <a:pt x="0" y="376"/>
                  </a:lnTo>
                  <a:lnTo>
                    <a:pt x="552" y="4"/>
                  </a:lnTo>
                  <a:close/>
                </a:path>
              </a:pathLst>
            </a:custGeom>
            <a:gradFill rotWithShape="1">
              <a:gsLst>
                <a:gs pos="0">
                  <a:srgbClr val="00FF00"/>
                </a:gs>
                <a:gs pos="100000">
                  <a:srgbClr val="CCFFCC"/>
                </a:gs>
              </a:gsLst>
              <a:lin ang="5400000" scaled="1"/>
            </a:gradFill>
            <a:ln w="25400" cap="flat" cmpd="sng">
              <a:solidFill>
                <a:srgbClr val="000000"/>
              </a:solidFill>
              <a:prstDash val="solid"/>
              <a:round/>
              <a:headEnd type="none" w="med" len="med"/>
              <a:tailEnd type="none" w="med" len="med"/>
            </a:ln>
            <a:effectLst>
              <a:outerShdw dist="107763" dir="2700000" algn="ctr" rotWithShape="0">
                <a:schemeClr val="bg2">
                  <a:alpha val="50000"/>
                </a:schemeClr>
              </a:outerShdw>
            </a:effectLst>
          </p:spPr>
          <p:txBody>
            <a:bodyPr>
              <a:spAutoFit/>
            </a:bodyPr>
            <a:lstStyle/>
            <a:p>
              <a:endParaRPr lang="en-US"/>
            </a:p>
          </p:txBody>
        </p:sp>
        <p:sp>
          <p:nvSpPr>
            <p:cNvPr id="45080" name="Freeform 9"/>
            <p:cNvSpPr>
              <a:spLocks/>
            </p:cNvSpPr>
            <p:nvPr/>
          </p:nvSpPr>
          <p:spPr bwMode="blackWhite">
            <a:xfrm rot="479128">
              <a:off x="3056" y="1723"/>
              <a:ext cx="992" cy="233"/>
            </a:xfrm>
            <a:custGeom>
              <a:avLst/>
              <a:gdLst>
                <a:gd name="T0" fmla="*/ 478 w 992"/>
                <a:gd name="T1" fmla="*/ 2 h 374"/>
                <a:gd name="T2" fmla="*/ 992 w 992"/>
                <a:gd name="T3" fmla="*/ 0 h 374"/>
                <a:gd name="T4" fmla="*/ 564 w 992"/>
                <a:gd name="T5" fmla="*/ 368 h 374"/>
                <a:gd name="T6" fmla="*/ 0 w 992"/>
                <a:gd name="T7" fmla="*/ 374 h 374"/>
                <a:gd name="T8" fmla="*/ 472 w 992"/>
                <a:gd name="T9" fmla="*/ 0 h 374"/>
                <a:gd name="T10" fmla="*/ 478 w 992"/>
                <a:gd name="T11" fmla="*/ 2 h 3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92" h="374">
                  <a:moveTo>
                    <a:pt x="478" y="2"/>
                  </a:moveTo>
                  <a:lnTo>
                    <a:pt x="992" y="0"/>
                  </a:lnTo>
                  <a:lnTo>
                    <a:pt x="564" y="368"/>
                  </a:lnTo>
                  <a:lnTo>
                    <a:pt x="0" y="374"/>
                  </a:lnTo>
                  <a:lnTo>
                    <a:pt x="472" y="0"/>
                  </a:lnTo>
                  <a:lnTo>
                    <a:pt x="478" y="2"/>
                  </a:lnTo>
                  <a:close/>
                </a:path>
              </a:pathLst>
            </a:custGeom>
            <a:gradFill rotWithShape="1">
              <a:gsLst>
                <a:gs pos="0">
                  <a:srgbClr val="00FF00"/>
                </a:gs>
                <a:gs pos="100000">
                  <a:srgbClr val="CCFFCC"/>
                </a:gs>
              </a:gsLst>
              <a:lin ang="5400000" scaled="1"/>
            </a:gradFill>
            <a:ln w="25400" cap="flat" cmpd="sng">
              <a:solidFill>
                <a:srgbClr val="000000"/>
              </a:solidFill>
              <a:prstDash val="solid"/>
              <a:round/>
              <a:headEnd type="none" w="med" len="med"/>
              <a:tailEnd type="none" w="med" len="med"/>
            </a:ln>
            <a:effectLst>
              <a:outerShdw dist="107763" dir="2700000" algn="ctr" rotWithShape="0">
                <a:schemeClr val="bg2">
                  <a:alpha val="50000"/>
                </a:schemeClr>
              </a:outerShdw>
            </a:effectLst>
          </p:spPr>
          <p:txBody>
            <a:bodyPr>
              <a:spAutoFit/>
            </a:bodyPr>
            <a:lstStyle/>
            <a:p>
              <a:endParaRPr lang="en-US"/>
            </a:p>
          </p:txBody>
        </p:sp>
        <p:sp>
          <p:nvSpPr>
            <p:cNvPr id="45081" name="AutoShape 10"/>
            <p:cNvSpPr>
              <a:spLocks noChangeArrowheads="1"/>
            </p:cNvSpPr>
            <p:nvPr/>
          </p:nvSpPr>
          <p:spPr bwMode="blackWhite">
            <a:xfrm rot="1514052">
              <a:off x="2486" y="1285"/>
              <a:ext cx="144" cy="232"/>
            </a:xfrm>
            <a:prstGeom prst="downArrow">
              <a:avLst>
                <a:gd name="adj1" fmla="val 50000"/>
                <a:gd name="adj2" fmla="val 108333"/>
              </a:avLst>
            </a:prstGeom>
            <a:gradFill rotWithShape="1">
              <a:gsLst>
                <a:gs pos="0">
                  <a:srgbClr val="040076"/>
                </a:gs>
                <a:gs pos="50000">
                  <a:srgbClr val="0800FF"/>
                </a:gs>
                <a:gs pos="100000">
                  <a:srgbClr val="040076"/>
                </a:gs>
              </a:gsLst>
              <a:lin ang="0" scaled="1"/>
            </a:gradFill>
            <a:ln>
              <a:noFill/>
            </a:ln>
            <a:effectLst/>
            <a:extLs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nchor="ctr">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endParaRPr lang="en-US" altLang="en-US"/>
            </a:p>
          </p:txBody>
        </p:sp>
        <p:sp>
          <p:nvSpPr>
            <p:cNvPr id="45082" name="AutoShape 11"/>
            <p:cNvSpPr>
              <a:spLocks noChangeArrowheads="1"/>
            </p:cNvSpPr>
            <p:nvPr/>
          </p:nvSpPr>
          <p:spPr bwMode="blackWhite">
            <a:xfrm rot="18875841">
              <a:off x="3176" y="1365"/>
              <a:ext cx="155" cy="275"/>
            </a:xfrm>
            <a:prstGeom prst="downArrow">
              <a:avLst>
                <a:gd name="adj1" fmla="val 50000"/>
                <a:gd name="adj2" fmla="val 154839"/>
              </a:avLst>
            </a:prstGeom>
            <a:gradFill rotWithShape="1">
              <a:gsLst>
                <a:gs pos="0">
                  <a:srgbClr val="040076"/>
                </a:gs>
                <a:gs pos="50000">
                  <a:srgbClr val="0800FF"/>
                </a:gs>
                <a:gs pos="100000">
                  <a:srgbClr val="040076"/>
                </a:gs>
              </a:gsLst>
              <a:lin ang="0" scaled="1"/>
            </a:gradFill>
            <a:ln>
              <a:noFill/>
            </a:ln>
            <a:effectLst/>
            <a:extLs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nchor="ctr">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endParaRPr lang="en-US" altLang="en-US"/>
            </a:p>
          </p:txBody>
        </p:sp>
        <p:sp>
          <p:nvSpPr>
            <p:cNvPr id="45083" name="Text Box 12"/>
            <p:cNvSpPr txBox="1">
              <a:spLocks noChangeArrowheads="1"/>
            </p:cNvSpPr>
            <p:nvPr/>
          </p:nvSpPr>
          <p:spPr bwMode="blackWhite">
            <a:xfrm>
              <a:off x="566" y="1233"/>
              <a:ext cx="1392" cy="231"/>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eaLnBrk="1" hangingPunct="1">
                <a:spcBef>
                  <a:spcPct val="50000"/>
                </a:spcBef>
              </a:pPr>
              <a:r>
                <a:rPr lang="zh-CN" altLang="en-US" sz="1800" dirty="0">
                  <a:solidFill>
                    <a:srgbClr val="0800FF"/>
                  </a:solidFill>
                </a:rPr>
                <a:t>划分</a:t>
              </a:r>
              <a:r>
                <a:rPr lang="en-US" altLang="en-US" sz="1800" dirty="0">
                  <a:solidFill>
                    <a:srgbClr val="0800FF"/>
                  </a:solidFill>
                </a:rPr>
                <a:t>...</a:t>
              </a:r>
            </a:p>
          </p:txBody>
        </p:sp>
      </p:grpSp>
      <p:grpSp>
        <p:nvGrpSpPr>
          <p:cNvPr id="806925" name="Group 13"/>
          <p:cNvGrpSpPr>
            <a:grpSpLocks/>
          </p:cNvGrpSpPr>
          <p:nvPr/>
        </p:nvGrpSpPr>
        <p:grpSpPr bwMode="auto">
          <a:xfrm>
            <a:off x="1857376" y="3394076"/>
            <a:ext cx="4233863" cy="1214438"/>
            <a:chOff x="470" y="2141"/>
            <a:chExt cx="2667" cy="765"/>
          </a:xfrm>
        </p:grpSpPr>
        <p:sp>
          <p:nvSpPr>
            <p:cNvPr id="45074" name="Freeform 14"/>
            <p:cNvSpPr>
              <a:spLocks/>
            </p:cNvSpPr>
            <p:nvPr/>
          </p:nvSpPr>
          <p:spPr bwMode="blackWhite">
            <a:xfrm rot="481908">
              <a:off x="1601" y="2673"/>
              <a:ext cx="927" cy="233"/>
            </a:xfrm>
            <a:custGeom>
              <a:avLst/>
              <a:gdLst>
                <a:gd name="T0" fmla="*/ 333 w 927"/>
                <a:gd name="T1" fmla="*/ 0 h 220"/>
                <a:gd name="T2" fmla="*/ 927 w 927"/>
                <a:gd name="T3" fmla="*/ 12 h 220"/>
                <a:gd name="T4" fmla="*/ 658 w 927"/>
                <a:gd name="T5" fmla="*/ 218 h 220"/>
                <a:gd name="T6" fmla="*/ 0 w 927"/>
                <a:gd name="T7" fmla="*/ 220 h 220"/>
                <a:gd name="T8" fmla="*/ 333 w 927"/>
                <a:gd name="T9" fmla="*/ 0 h 2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7" h="220">
                  <a:moveTo>
                    <a:pt x="333" y="0"/>
                  </a:moveTo>
                  <a:lnTo>
                    <a:pt x="927" y="12"/>
                  </a:lnTo>
                  <a:lnTo>
                    <a:pt x="658" y="218"/>
                  </a:lnTo>
                  <a:lnTo>
                    <a:pt x="0" y="220"/>
                  </a:lnTo>
                  <a:lnTo>
                    <a:pt x="333" y="0"/>
                  </a:lnTo>
                  <a:close/>
                </a:path>
              </a:pathLst>
            </a:custGeom>
            <a:gradFill rotWithShape="1">
              <a:gsLst>
                <a:gs pos="0">
                  <a:srgbClr val="66FF66"/>
                </a:gs>
                <a:gs pos="100000">
                  <a:srgbClr val="CCFFCC"/>
                </a:gs>
              </a:gsLst>
              <a:lin ang="5400000" scaled="1"/>
            </a:gradFill>
            <a:ln w="25400" cap="flat" cmpd="sng">
              <a:solidFill>
                <a:srgbClr val="000000"/>
              </a:solidFill>
              <a:prstDash val="solid"/>
              <a:round/>
              <a:headEnd type="none" w="med" len="med"/>
              <a:tailEnd type="none" w="med" len="med"/>
            </a:ln>
            <a:effectLst>
              <a:outerShdw dist="107763" dir="2700000" algn="ctr" rotWithShape="0">
                <a:schemeClr val="bg2">
                  <a:alpha val="50000"/>
                </a:schemeClr>
              </a:outerShdw>
            </a:effectLst>
          </p:spPr>
          <p:txBody>
            <a:bodyPr>
              <a:spAutoFit/>
            </a:bodyPr>
            <a:lstStyle/>
            <a:p>
              <a:endParaRPr lang="en-US"/>
            </a:p>
          </p:txBody>
        </p:sp>
        <p:sp>
          <p:nvSpPr>
            <p:cNvPr id="45075" name="Freeform 15"/>
            <p:cNvSpPr>
              <a:spLocks/>
            </p:cNvSpPr>
            <p:nvPr/>
          </p:nvSpPr>
          <p:spPr bwMode="blackWhite">
            <a:xfrm rot="481908">
              <a:off x="2318" y="2396"/>
              <a:ext cx="819" cy="233"/>
            </a:xfrm>
            <a:custGeom>
              <a:avLst/>
              <a:gdLst>
                <a:gd name="T0" fmla="*/ 231 w 819"/>
                <a:gd name="T1" fmla="*/ 1 h 159"/>
                <a:gd name="T2" fmla="*/ 819 w 819"/>
                <a:gd name="T3" fmla="*/ 0 h 159"/>
                <a:gd name="T4" fmla="*/ 609 w 819"/>
                <a:gd name="T5" fmla="*/ 159 h 159"/>
                <a:gd name="T6" fmla="*/ 0 w 819"/>
                <a:gd name="T7" fmla="*/ 156 h 159"/>
                <a:gd name="T8" fmla="*/ 231 w 819"/>
                <a:gd name="T9" fmla="*/ 1 h 1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9" h="159">
                  <a:moveTo>
                    <a:pt x="231" y="1"/>
                  </a:moveTo>
                  <a:lnTo>
                    <a:pt x="819" y="0"/>
                  </a:lnTo>
                  <a:lnTo>
                    <a:pt x="609" y="159"/>
                  </a:lnTo>
                  <a:lnTo>
                    <a:pt x="0" y="156"/>
                  </a:lnTo>
                  <a:lnTo>
                    <a:pt x="231" y="1"/>
                  </a:lnTo>
                  <a:close/>
                </a:path>
              </a:pathLst>
            </a:custGeom>
            <a:gradFill rotWithShape="1">
              <a:gsLst>
                <a:gs pos="0">
                  <a:srgbClr val="00FF00"/>
                </a:gs>
                <a:gs pos="100000">
                  <a:srgbClr val="66FF66"/>
                </a:gs>
              </a:gsLst>
              <a:lin ang="5400000" scaled="1"/>
            </a:gradFill>
            <a:ln w="25400" cap="flat" cmpd="sng">
              <a:solidFill>
                <a:srgbClr val="000000"/>
              </a:solidFill>
              <a:prstDash val="solid"/>
              <a:round/>
              <a:headEnd type="none" w="med" len="med"/>
              <a:tailEnd type="none" w="med" len="med"/>
            </a:ln>
            <a:effectLst>
              <a:outerShdw dist="107763" dir="2700000" algn="ctr" rotWithShape="0">
                <a:schemeClr val="bg2">
                  <a:alpha val="50000"/>
                </a:schemeClr>
              </a:outerShdw>
            </a:effectLst>
          </p:spPr>
          <p:txBody>
            <a:bodyPr>
              <a:spAutoFit/>
            </a:bodyPr>
            <a:lstStyle/>
            <a:p>
              <a:endParaRPr lang="en-US"/>
            </a:p>
          </p:txBody>
        </p:sp>
        <p:sp>
          <p:nvSpPr>
            <p:cNvPr id="45076" name="AutoShape 16"/>
            <p:cNvSpPr>
              <a:spLocks noChangeArrowheads="1"/>
            </p:cNvSpPr>
            <p:nvPr/>
          </p:nvSpPr>
          <p:spPr bwMode="blackWhite">
            <a:xfrm rot="850269">
              <a:off x="2102" y="2281"/>
              <a:ext cx="144" cy="256"/>
            </a:xfrm>
            <a:prstGeom prst="downArrow">
              <a:avLst>
                <a:gd name="adj1" fmla="val 50000"/>
                <a:gd name="adj2" fmla="val 141667"/>
              </a:avLst>
            </a:prstGeom>
            <a:gradFill rotWithShape="1">
              <a:gsLst>
                <a:gs pos="0">
                  <a:srgbClr val="040076"/>
                </a:gs>
                <a:gs pos="50000">
                  <a:srgbClr val="0800FF"/>
                </a:gs>
                <a:gs pos="100000">
                  <a:srgbClr val="040076"/>
                </a:gs>
              </a:gsLst>
              <a:lin ang="0" scaled="1"/>
            </a:gradFill>
            <a:ln>
              <a:noFill/>
            </a:ln>
            <a:effectLst/>
            <a:extLs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nchor="ctr">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endParaRPr lang="en-US" altLang="en-US"/>
            </a:p>
          </p:txBody>
        </p:sp>
        <p:sp>
          <p:nvSpPr>
            <p:cNvPr id="45077" name="AutoShape 17"/>
            <p:cNvSpPr>
              <a:spLocks noChangeArrowheads="1"/>
            </p:cNvSpPr>
            <p:nvPr/>
          </p:nvSpPr>
          <p:spPr bwMode="blackWhite">
            <a:xfrm rot="19677626">
              <a:off x="2511" y="2141"/>
              <a:ext cx="155" cy="232"/>
            </a:xfrm>
            <a:prstGeom prst="downArrow">
              <a:avLst>
                <a:gd name="adj1" fmla="val 50000"/>
                <a:gd name="adj2" fmla="val 100645"/>
              </a:avLst>
            </a:prstGeom>
            <a:gradFill rotWithShape="1">
              <a:gsLst>
                <a:gs pos="0">
                  <a:srgbClr val="040076"/>
                </a:gs>
                <a:gs pos="50000">
                  <a:srgbClr val="0800FF"/>
                </a:gs>
                <a:gs pos="100000">
                  <a:srgbClr val="040076"/>
                </a:gs>
              </a:gsLst>
              <a:lin ang="0" scaled="1"/>
            </a:gradFill>
            <a:ln>
              <a:noFill/>
            </a:ln>
            <a:effectLst/>
            <a:extLs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nchor="ctr">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endParaRPr lang="en-US" altLang="en-US"/>
            </a:p>
          </p:txBody>
        </p:sp>
        <p:sp>
          <p:nvSpPr>
            <p:cNvPr id="45078" name="Text Box 18"/>
            <p:cNvSpPr txBox="1">
              <a:spLocks noChangeArrowheads="1"/>
            </p:cNvSpPr>
            <p:nvPr/>
          </p:nvSpPr>
          <p:spPr bwMode="blackWhite">
            <a:xfrm>
              <a:off x="470" y="2193"/>
              <a:ext cx="1392" cy="233"/>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eaLnBrk="1" hangingPunct="1">
                <a:spcBef>
                  <a:spcPct val="50000"/>
                </a:spcBef>
              </a:pPr>
              <a:r>
                <a:rPr lang="en-US" altLang="en-US" sz="1800" dirty="0">
                  <a:solidFill>
                    <a:srgbClr val="0800FF"/>
                  </a:solidFill>
                </a:rPr>
                <a:t>.. </a:t>
              </a:r>
              <a:r>
                <a:rPr lang="zh-CN" altLang="en-US" sz="1800" dirty="0">
                  <a:solidFill>
                    <a:srgbClr val="0800FF"/>
                  </a:solidFill>
                </a:rPr>
                <a:t>递归</a:t>
              </a:r>
              <a:r>
                <a:rPr lang="en-US" altLang="en-US" sz="1800" dirty="0">
                  <a:solidFill>
                    <a:srgbClr val="0800FF"/>
                  </a:solidFill>
                </a:rPr>
                <a:t>...</a:t>
              </a:r>
            </a:p>
          </p:txBody>
        </p:sp>
      </p:grpSp>
      <p:grpSp>
        <p:nvGrpSpPr>
          <p:cNvPr id="2" name="组合 1"/>
          <p:cNvGrpSpPr/>
          <p:nvPr/>
        </p:nvGrpSpPr>
        <p:grpSpPr>
          <a:xfrm>
            <a:off x="1524000" y="5005389"/>
            <a:ext cx="4002088" cy="907773"/>
            <a:chOff x="76200" y="5005388"/>
            <a:chExt cx="4002088" cy="907773"/>
          </a:xfrm>
        </p:grpSpPr>
        <p:sp>
          <p:nvSpPr>
            <p:cNvPr id="45069" name="Freeform 20"/>
            <p:cNvSpPr>
              <a:spLocks/>
            </p:cNvSpPr>
            <p:nvPr/>
          </p:nvSpPr>
          <p:spPr bwMode="blackWhite">
            <a:xfrm rot="453871">
              <a:off x="1833563" y="5365234"/>
              <a:ext cx="1023938" cy="369332"/>
            </a:xfrm>
            <a:custGeom>
              <a:avLst/>
              <a:gdLst>
                <a:gd name="T0" fmla="*/ 333 w 645"/>
                <a:gd name="T1" fmla="*/ 0 h 220"/>
                <a:gd name="T2" fmla="*/ 645 w 645"/>
                <a:gd name="T3" fmla="*/ 9 h 220"/>
                <a:gd name="T4" fmla="*/ 351 w 645"/>
                <a:gd name="T5" fmla="*/ 219 h 220"/>
                <a:gd name="T6" fmla="*/ 0 w 645"/>
                <a:gd name="T7" fmla="*/ 220 h 220"/>
                <a:gd name="T8" fmla="*/ 333 w 645"/>
                <a:gd name="T9" fmla="*/ 0 h 2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5" h="220">
                  <a:moveTo>
                    <a:pt x="333" y="0"/>
                  </a:moveTo>
                  <a:lnTo>
                    <a:pt x="645" y="9"/>
                  </a:lnTo>
                  <a:lnTo>
                    <a:pt x="351" y="219"/>
                  </a:lnTo>
                  <a:lnTo>
                    <a:pt x="0" y="220"/>
                  </a:lnTo>
                  <a:lnTo>
                    <a:pt x="333" y="0"/>
                  </a:lnTo>
                  <a:close/>
                </a:path>
              </a:pathLst>
            </a:custGeom>
            <a:gradFill rotWithShape="1">
              <a:gsLst>
                <a:gs pos="0">
                  <a:srgbClr val="66FF66"/>
                </a:gs>
                <a:gs pos="100000">
                  <a:srgbClr val="CCFFCC"/>
                </a:gs>
              </a:gsLst>
              <a:lin ang="5400000" scaled="1"/>
            </a:gradFill>
            <a:ln w="25400" cap="flat" cmpd="sng">
              <a:solidFill>
                <a:srgbClr val="000000"/>
              </a:solidFill>
              <a:prstDash val="solid"/>
              <a:round/>
              <a:headEnd type="none" w="med" len="med"/>
              <a:tailEnd type="none" w="med" len="med"/>
            </a:ln>
            <a:effectLst>
              <a:outerShdw dist="107763" dir="2700000" algn="ctr" rotWithShape="0">
                <a:schemeClr val="bg2">
                  <a:alpha val="50000"/>
                </a:schemeClr>
              </a:outerShdw>
            </a:effectLst>
          </p:spPr>
          <p:txBody>
            <a:bodyPr>
              <a:spAutoFit/>
            </a:bodyPr>
            <a:lstStyle/>
            <a:p>
              <a:endParaRPr lang="en-US"/>
            </a:p>
          </p:txBody>
        </p:sp>
        <p:sp>
          <p:nvSpPr>
            <p:cNvPr id="45070" name="Freeform 21"/>
            <p:cNvSpPr>
              <a:spLocks/>
            </p:cNvSpPr>
            <p:nvPr/>
          </p:nvSpPr>
          <p:spPr bwMode="blackWhite">
            <a:xfrm rot="453871">
              <a:off x="3116263" y="5543829"/>
              <a:ext cx="962025" cy="369332"/>
            </a:xfrm>
            <a:custGeom>
              <a:avLst/>
              <a:gdLst>
                <a:gd name="T0" fmla="*/ 306 w 606"/>
                <a:gd name="T1" fmla="*/ 0 h 211"/>
                <a:gd name="T2" fmla="*/ 606 w 606"/>
                <a:gd name="T3" fmla="*/ 6 h 211"/>
                <a:gd name="T4" fmla="*/ 327 w 606"/>
                <a:gd name="T5" fmla="*/ 207 h 211"/>
                <a:gd name="T6" fmla="*/ 0 w 606"/>
                <a:gd name="T7" fmla="*/ 211 h 211"/>
                <a:gd name="T8" fmla="*/ 306 w 606"/>
                <a:gd name="T9" fmla="*/ 0 h 2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6" h="211">
                  <a:moveTo>
                    <a:pt x="306" y="0"/>
                  </a:moveTo>
                  <a:lnTo>
                    <a:pt x="606" y="6"/>
                  </a:lnTo>
                  <a:lnTo>
                    <a:pt x="327" y="207"/>
                  </a:lnTo>
                  <a:lnTo>
                    <a:pt x="0" y="211"/>
                  </a:lnTo>
                  <a:lnTo>
                    <a:pt x="306" y="0"/>
                  </a:lnTo>
                  <a:close/>
                </a:path>
              </a:pathLst>
            </a:custGeom>
            <a:gradFill rotWithShape="1">
              <a:gsLst>
                <a:gs pos="0">
                  <a:srgbClr val="66FF66"/>
                </a:gs>
                <a:gs pos="100000">
                  <a:srgbClr val="CCFFCC"/>
                </a:gs>
              </a:gsLst>
              <a:lin ang="5400000" scaled="1"/>
            </a:gradFill>
            <a:ln w="25400" cap="flat" cmpd="sng">
              <a:solidFill>
                <a:srgbClr val="000000"/>
              </a:solidFill>
              <a:prstDash val="solid"/>
              <a:round/>
              <a:headEnd type="none" w="med" len="med"/>
              <a:tailEnd type="none" w="med" len="med"/>
            </a:ln>
            <a:effectLst>
              <a:outerShdw dist="107763" dir="2700000" algn="ctr" rotWithShape="0">
                <a:schemeClr val="bg2">
                  <a:alpha val="50000"/>
                </a:schemeClr>
              </a:outerShdw>
            </a:effectLst>
          </p:spPr>
          <p:txBody>
            <a:bodyPr>
              <a:spAutoFit/>
            </a:bodyPr>
            <a:lstStyle/>
            <a:p>
              <a:endParaRPr lang="en-US"/>
            </a:p>
          </p:txBody>
        </p:sp>
        <p:sp>
          <p:nvSpPr>
            <p:cNvPr id="45071" name="AutoShape 22"/>
            <p:cNvSpPr>
              <a:spLocks noChangeArrowheads="1"/>
            </p:cNvSpPr>
            <p:nvPr/>
          </p:nvSpPr>
          <p:spPr bwMode="blackWhite">
            <a:xfrm rot="1187969">
              <a:off x="2362200" y="5021580"/>
              <a:ext cx="228600" cy="348615"/>
            </a:xfrm>
            <a:prstGeom prst="downArrow">
              <a:avLst>
                <a:gd name="adj1" fmla="val 50000"/>
                <a:gd name="adj2" fmla="val 91667"/>
              </a:avLst>
            </a:prstGeom>
            <a:gradFill rotWithShape="1">
              <a:gsLst>
                <a:gs pos="0">
                  <a:srgbClr val="040076"/>
                </a:gs>
                <a:gs pos="50000">
                  <a:srgbClr val="0800FF"/>
                </a:gs>
                <a:gs pos="100000">
                  <a:srgbClr val="040076"/>
                </a:gs>
              </a:gsLst>
              <a:lin ang="0" scaled="1"/>
            </a:gradFill>
            <a:ln>
              <a:noFill/>
            </a:ln>
            <a:effectLst/>
            <a:extLs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nchor="ctr">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endParaRPr lang="en-US" altLang="en-US"/>
            </a:p>
          </p:txBody>
        </p:sp>
        <p:sp>
          <p:nvSpPr>
            <p:cNvPr id="45072" name="AutoShape 23"/>
            <p:cNvSpPr>
              <a:spLocks noChangeArrowheads="1"/>
            </p:cNvSpPr>
            <p:nvPr/>
          </p:nvSpPr>
          <p:spPr bwMode="blackWhite">
            <a:xfrm rot="19411105">
              <a:off x="3154363" y="5073174"/>
              <a:ext cx="246063" cy="386715"/>
            </a:xfrm>
            <a:prstGeom prst="downArrow">
              <a:avLst>
                <a:gd name="adj1" fmla="val 50000"/>
                <a:gd name="adj2" fmla="val 115323"/>
              </a:avLst>
            </a:prstGeom>
            <a:gradFill rotWithShape="1">
              <a:gsLst>
                <a:gs pos="0">
                  <a:srgbClr val="040076"/>
                </a:gs>
                <a:gs pos="50000">
                  <a:srgbClr val="0800FF"/>
                </a:gs>
                <a:gs pos="100000">
                  <a:srgbClr val="040076"/>
                </a:gs>
              </a:gsLst>
              <a:lin ang="0" scaled="1"/>
            </a:gradFill>
            <a:ln>
              <a:noFill/>
            </a:ln>
            <a:effectLst/>
            <a:extLs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nchor="ctr">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endParaRPr lang="en-US" altLang="en-US"/>
            </a:p>
          </p:txBody>
        </p:sp>
        <p:sp>
          <p:nvSpPr>
            <p:cNvPr id="45073" name="Text Box 24"/>
            <p:cNvSpPr txBox="1">
              <a:spLocks noChangeArrowheads="1"/>
            </p:cNvSpPr>
            <p:nvPr/>
          </p:nvSpPr>
          <p:spPr bwMode="blackWhite">
            <a:xfrm>
              <a:off x="76200" y="5005388"/>
              <a:ext cx="2209800" cy="366713"/>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0" rIns="0">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eaLnBrk="1" hangingPunct="1">
                <a:spcBef>
                  <a:spcPct val="50000"/>
                </a:spcBef>
              </a:pPr>
              <a:r>
                <a:rPr lang="en-US" altLang="en-US" sz="1800" dirty="0">
                  <a:solidFill>
                    <a:srgbClr val="0800FF"/>
                  </a:solidFill>
                </a:rPr>
                <a:t>...until </a:t>
              </a:r>
              <a:r>
                <a:rPr lang="en-US" altLang="en-US" sz="1800" dirty="0">
                  <a:solidFill>
                    <a:srgbClr val="0800FF"/>
                  </a:solidFill>
                  <a:sym typeface="Symbol" pitchFamily="18" charset="2"/>
                </a:rPr>
                <a:t></a:t>
              </a:r>
              <a:r>
                <a:rPr lang="en-US" altLang="en-US" sz="1800" dirty="0">
                  <a:solidFill>
                    <a:srgbClr val="0800FF"/>
                  </a:solidFill>
                </a:rPr>
                <a:t> </a:t>
              </a:r>
              <a:r>
                <a:rPr lang="en-US" altLang="en-US" sz="1800" dirty="0" err="1">
                  <a:solidFill>
                    <a:srgbClr val="0800FF"/>
                  </a:solidFill>
                </a:rPr>
                <a:t>grainsize</a:t>
              </a:r>
              <a:r>
                <a:rPr lang="en-US" altLang="en-US" sz="1800" dirty="0">
                  <a:solidFill>
                    <a:srgbClr val="0800FF"/>
                  </a:solidFill>
                </a:rPr>
                <a:t>.</a:t>
              </a:r>
            </a:p>
          </p:txBody>
        </p:sp>
      </p:grpSp>
      <p:sp>
        <p:nvSpPr>
          <p:cNvPr id="806937" name="Line 25"/>
          <p:cNvSpPr>
            <a:spLocks noChangeShapeType="1"/>
          </p:cNvSpPr>
          <p:nvPr/>
        </p:nvSpPr>
        <p:spPr bwMode="blackWhite">
          <a:xfrm>
            <a:off x="4591050" y="2586038"/>
            <a:ext cx="838200" cy="15240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p>
            <a:endParaRPr lang="en-US"/>
          </a:p>
        </p:txBody>
      </p:sp>
      <p:sp>
        <p:nvSpPr>
          <p:cNvPr id="806938" name="Line 26"/>
          <p:cNvSpPr>
            <a:spLocks noChangeShapeType="1"/>
          </p:cNvSpPr>
          <p:nvPr/>
        </p:nvSpPr>
        <p:spPr bwMode="blackWhite">
          <a:xfrm flipV="1">
            <a:off x="4191001" y="4310064"/>
            <a:ext cx="428625" cy="238125"/>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p>
            <a:endParaRPr lang="en-US"/>
          </a:p>
        </p:txBody>
      </p:sp>
      <p:sp>
        <p:nvSpPr>
          <p:cNvPr id="3" name="灯片编号占位符 2">
            <a:extLst>
              <a:ext uri="{FF2B5EF4-FFF2-40B4-BE49-F238E27FC236}">
                <a16:creationId xmlns:a16="http://schemas.microsoft.com/office/drawing/2014/main" id="{6A8D6592-FEA8-4457-8A44-0186FD2FD16B}"/>
              </a:ext>
            </a:extLst>
          </p:cNvPr>
          <p:cNvSpPr>
            <a:spLocks noGrp="1"/>
          </p:cNvSpPr>
          <p:nvPr>
            <p:ph type="sldNum" sz="quarter" idx="12"/>
          </p:nvPr>
        </p:nvSpPr>
        <p:spPr/>
        <p:txBody>
          <a:bodyPr/>
          <a:lstStyle/>
          <a:p>
            <a:fld id="{838759A6-4310-42B8-8FEF-8113EE3D32AF}" type="slidenum">
              <a:rPr lang="zh-CN" altLang="en-US" smtClean="0"/>
              <a:t>71</a:t>
            </a:fld>
            <a:endParaRPr lang="zh-CN" altLang="en-US"/>
          </a:p>
        </p:txBody>
      </p:sp>
    </p:spTree>
    <p:extLst>
      <p:ext uri="{BB962C8B-B14F-4D97-AF65-F5344CB8AC3E}">
        <p14:creationId xmlns:p14="http://schemas.microsoft.com/office/powerpoint/2010/main" val="4365715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06918"/>
                                        </p:tgtEl>
                                        <p:attrNameLst>
                                          <p:attrName>style.visibility</p:attrName>
                                        </p:attrNameLst>
                                      </p:cBhvr>
                                      <p:to>
                                        <p:strVal val="visible"/>
                                      </p:to>
                                    </p:set>
                                    <p:animEffect transition="in" filter="wipe(up)">
                                      <p:cBhvr>
                                        <p:cTn id="7" dur="500"/>
                                        <p:tgtEl>
                                          <p:spTgt spid="8069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806919"/>
                                        </p:tgtEl>
                                        <p:attrNameLst>
                                          <p:attrName>style.visibility</p:attrName>
                                        </p:attrNameLst>
                                      </p:cBhvr>
                                      <p:to>
                                        <p:strVal val="visible"/>
                                      </p:to>
                                    </p:set>
                                    <p:animEffect transition="in" filter="wipe(up)">
                                      <p:cBhvr>
                                        <p:cTn id="12" dur="500"/>
                                        <p:tgtEl>
                                          <p:spTgt spid="8069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06937"/>
                                        </p:tgtEl>
                                        <p:attrNameLst>
                                          <p:attrName>style.visibility</p:attrName>
                                        </p:attrNameLst>
                                      </p:cBhvr>
                                      <p:to>
                                        <p:strVal val="visible"/>
                                      </p:to>
                                    </p:set>
                                    <p:animEffect transition="in" filter="wipe(up)">
                                      <p:cBhvr>
                                        <p:cTn id="17" dur="500"/>
                                        <p:tgtEl>
                                          <p:spTgt spid="8069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806925"/>
                                        </p:tgtEl>
                                        <p:attrNameLst>
                                          <p:attrName>style.visibility</p:attrName>
                                        </p:attrNameLst>
                                      </p:cBhvr>
                                      <p:to>
                                        <p:strVal val="visible"/>
                                      </p:to>
                                    </p:set>
                                    <p:animEffect transition="in" filter="wipe(up)">
                                      <p:cBhvr>
                                        <p:cTn id="22" dur="500"/>
                                        <p:tgtEl>
                                          <p:spTgt spid="8069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06938"/>
                                        </p:tgtEl>
                                        <p:attrNameLst>
                                          <p:attrName>style.visibility</p:attrName>
                                        </p:attrNameLst>
                                      </p:cBhvr>
                                      <p:to>
                                        <p:strVal val="visible"/>
                                      </p:to>
                                    </p:set>
                                    <p:animEffect transition="in" filter="wipe(up)">
                                      <p:cBhvr>
                                        <p:cTn id="27" dur="500"/>
                                        <p:tgtEl>
                                          <p:spTgt spid="80693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down)">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6918" grpId="0" animBg="1"/>
      <p:bldP spid="806937" grpId="0" animBg="1"/>
      <p:bldP spid="806938"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1766634" y="-19050"/>
            <a:ext cx="7924800" cy="1143000"/>
          </a:xfrm>
        </p:spPr>
        <p:txBody>
          <a:bodyPr>
            <a:normAutofit fontScale="90000"/>
          </a:bodyPr>
          <a:lstStyle/>
          <a:p>
            <a:pPr eaLnBrk="1" hangingPunct="1"/>
            <a:r>
              <a:rPr lang="en-US" altLang="en-US" dirty="0"/>
              <a:t>Work Depth First; Steal Breadth First</a:t>
            </a:r>
          </a:p>
        </p:txBody>
      </p:sp>
      <p:sp>
        <p:nvSpPr>
          <p:cNvPr id="46084" name="Rectangle 3"/>
          <p:cNvSpPr>
            <a:spLocks noChangeArrowheads="1"/>
          </p:cNvSpPr>
          <p:nvPr/>
        </p:nvSpPr>
        <p:spPr bwMode="auto">
          <a:xfrm>
            <a:off x="2065339" y="3484564"/>
            <a:ext cx="1709737" cy="2033587"/>
          </a:xfrm>
          <a:prstGeom prst="rect">
            <a:avLst/>
          </a:prstGeom>
          <a:solidFill>
            <a:srgbClr val="00FF00"/>
          </a:solidFill>
          <a:ln>
            <a:noFill/>
          </a:ln>
          <a:effectLst/>
          <a:extLst>
            <a:ext uri="{91240B29-F687-4F45-9708-019B960494DF}">
              <a14:hiddenLine xmlns:a14="http://schemas.microsoft.com/office/drawing/2010/main" w="508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endParaRPr lang="en-US" altLang="en-US"/>
          </a:p>
        </p:txBody>
      </p:sp>
      <p:sp>
        <p:nvSpPr>
          <p:cNvPr id="46085" name="Rectangle 4"/>
          <p:cNvSpPr>
            <a:spLocks noChangeArrowheads="1"/>
          </p:cNvSpPr>
          <p:nvPr/>
        </p:nvSpPr>
        <p:spPr bwMode="auto">
          <a:xfrm>
            <a:off x="3100388" y="4332289"/>
            <a:ext cx="609600" cy="1044575"/>
          </a:xfrm>
          <a:prstGeom prst="rect">
            <a:avLst/>
          </a:prstGeom>
          <a:solidFill>
            <a:srgbClr val="FFFF00"/>
          </a:solidFill>
          <a:ln>
            <a:noFill/>
          </a:ln>
          <a:effectLst/>
          <a:extLst>
            <a:ext uri="{91240B29-F687-4F45-9708-019B960494DF}">
              <a14:hiddenLine xmlns:a14="http://schemas.microsoft.com/office/drawing/2010/main" w="508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endParaRPr lang="en-US" altLang="en-US"/>
          </a:p>
        </p:txBody>
      </p:sp>
      <p:sp>
        <p:nvSpPr>
          <p:cNvPr id="46086" name="Line 5"/>
          <p:cNvSpPr>
            <a:spLocks noChangeShapeType="1"/>
          </p:cNvSpPr>
          <p:nvPr/>
        </p:nvSpPr>
        <p:spPr bwMode="auto">
          <a:xfrm>
            <a:off x="3054351" y="3751264"/>
            <a:ext cx="538163" cy="801687"/>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7" name="Line 6"/>
          <p:cNvSpPr>
            <a:spLocks noChangeShapeType="1"/>
          </p:cNvSpPr>
          <p:nvPr/>
        </p:nvSpPr>
        <p:spPr bwMode="auto">
          <a:xfrm flipV="1">
            <a:off x="2525713" y="3751264"/>
            <a:ext cx="538162" cy="720725"/>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8" name="Line 7"/>
          <p:cNvSpPr>
            <a:spLocks noChangeShapeType="1"/>
          </p:cNvSpPr>
          <p:nvPr/>
        </p:nvSpPr>
        <p:spPr bwMode="auto">
          <a:xfrm>
            <a:off x="2514600" y="4471988"/>
            <a:ext cx="266700" cy="7239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9" name="Line 8"/>
          <p:cNvSpPr>
            <a:spLocks noChangeShapeType="1"/>
          </p:cNvSpPr>
          <p:nvPr/>
        </p:nvSpPr>
        <p:spPr bwMode="auto">
          <a:xfrm flipV="1">
            <a:off x="2252663" y="4471988"/>
            <a:ext cx="266700" cy="7239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0" name="Line 9"/>
          <p:cNvSpPr>
            <a:spLocks noChangeShapeType="1"/>
          </p:cNvSpPr>
          <p:nvPr/>
        </p:nvSpPr>
        <p:spPr bwMode="auto">
          <a:xfrm>
            <a:off x="3582989" y="4506913"/>
            <a:ext cx="268287" cy="7239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1" name="Line 10"/>
          <p:cNvSpPr>
            <a:spLocks noChangeShapeType="1"/>
          </p:cNvSpPr>
          <p:nvPr/>
        </p:nvSpPr>
        <p:spPr bwMode="auto">
          <a:xfrm flipV="1">
            <a:off x="3316288" y="4506913"/>
            <a:ext cx="266700" cy="72390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2" name="Line 11"/>
          <p:cNvSpPr>
            <a:spLocks noChangeShapeType="1"/>
          </p:cNvSpPr>
          <p:nvPr/>
        </p:nvSpPr>
        <p:spPr bwMode="auto">
          <a:xfrm flipH="1" flipV="1">
            <a:off x="4075114" y="3059114"/>
            <a:ext cx="1012825" cy="720725"/>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3" name="Line 12"/>
          <p:cNvSpPr>
            <a:spLocks noChangeShapeType="1"/>
          </p:cNvSpPr>
          <p:nvPr/>
        </p:nvSpPr>
        <p:spPr bwMode="auto">
          <a:xfrm>
            <a:off x="5083176" y="3779839"/>
            <a:ext cx="538163" cy="801687"/>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4" name="Line 13"/>
          <p:cNvSpPr>
            <a:spLocks noChangeShapeType="1"/>
          </p:cNvSpPr>
          <p:nvPr/>
        </p:nvSpPr>
        <p:spPr bwMode="auto">
          <a:xfrm flipV="1">
            <a:off x="4554538" y="3779839"/>
            <a:ext cx="538162" cy="720725"/>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5" name="Line 14"/>
          <p:cNvSpPr>
            <a:spLocks noChangeShapeType="1"/>
          </p:cNvSpPr>
          <p:nvPr/>
        </p:nvSpPr>
        <p:spPr bwMode="auto">
          <a:xfrm>
            <a:off x="4554538" y="4492626"/>
            <a:ext cx="266700" cy="722313"/>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6" name="Line 15"/>
          <p:cNvSpPr>
            <a:spLocks noChangeShapeType="1"/>
          </p:cNvSpPr>
          <p:nvPr/>
        </p:nvSpPr>
        <p:spPr bwMode="auto">
          <a:xfrm flipV="1">
            <a:off x="4281488" y="4506913"/>
            <a:ext cx="266700" cy="7239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7" name="Line 16"/>
          <p:cNvSpPr>
            <a:spLocks noChangeShapeType="1"/>
          </p:cNvSpPr>
          <p:nvPr/>
        </p:nvSpPr>
        <p:spPr bwMode="auto">
          <a:xfrm>
            <a:off x="5611813" y="4552951"/>
            <a:ext cx="266700" cy="722313"/>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8" name="Line 17"/>
          <p:cNvSpPr>
            <a:spLocks noChangeShapeType="1"/>
          </p:cNvSpPr>
          <p:nvPr/>
        </p:nvSpPr>
        <p:spPr bwMode="auto">
          <a:xfrm flipV="1">
            <a:off x="5345113" y="4552951"/>
            <a:ext cx="266700" cy="722313"/>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9" name="Freeform 18"/>
          <p:cNvSpPr>
            <a:spLocks/>
          </p:cNvSpPr>
          <p:nvPr/>
        </p:nvSpPr>
        <p:spPr bwMode="auto">
          <a:xfrm flipH="1">
            <a:off x="3073400" y="3055938"/>
            <a:ext cx="1023938" cy="685800"/>
          </a:xfrm>
          <a:custGeom>
            <a:avLst/>
            <a:gdLst>
              <a:gd name="T0" fmla="*/ 1023938 w 528"/>
              <a:gd name="T1" fmla="*/ 685800 h 354"/>
              <a:gd name="T2" fmla="*/ 0 w 528"/>
              <a:gd name="T3" fmla="*/ 0 h 354"/>
              <a:gd name="T4" fmla="*/ 0 60000 65536"/>
              <a:gd name="T5" fmla="*/ 0 60000 65536"/>
            </a:gdLst>
            <a:ahLst/>
            <a:cxnLst>
              <a:cxn ang="T4">
                <a:pos x="T0" y="T1"/>
              </a:cxn>
              <a:cxn ang="T5">
                <a:pos x="T2" y="T3"/>
              </a:cxn>
            </a:cxnLst>
            <a:rect l="0" t="0" r="r" b="b"/>
            <a:pathLst>
              <a:path w="528" h="354">
                <a:moveTo>
                  <a:pt x="528" y="354"/>
                </a:moveTo>
                <a:lnTo>
                  <a:pt x="0" y="0"/>
                </a:lnTo>
              </a:path>
            </a:pathLst>
          </a:custGeom>
          <a:noFill/>
          <a:ln w="50800">
            <a:solidFill>
              <a:schemeClr val="bg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0" name="Line 19"/>
          <p:cNvSpPr>
            <a:spLocks noChangeShapeType="1"/>
          </p:cNvSpPr>
          <p:nvPr/>
        </p:nvSpPr>
        <p:spPr bwMode="auto">
          <a:xfrm flipH="1">
            <a:off x="8723313" y="3727450"/>
            <a:ext cx="538162" cy="801688"/>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1" name="Line 20"/>
          <p:cNvSpPr>
            <a:spLocks noChangeShapeType="1"/>
          </p:cNvSpPr>
          <p:nvPr/>
        </p:nvSpPr>
        <p:spPr bwMode="auto">
          <a:xfrm flipH="1" flipV="1">
            <a:off x="9251951" y="3727451"/>
            <a:ext cx="538163" cy="720725"/>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2" name="Line 21"/>
          <p:cNvSpPr>
            <a:spLocks noChangeShapeType="1"/>
          </p:cNvSpPr>
          <p:nvPr/>
        </p:nvSpPr>
        <p:spPr bwMode="auto">
          <a:xfrm flipH="1">
            <a:off x="9534525" y="4448175"/>
            <a:ext cx="266700" cy="7239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3" name="Line 22"/>
          <p:cNvSpPr>
            <a:spLocks noChangeShapeType="1"/>
          </p:cNvSpPr>
          <p:nvPr/>
        </p:nvSpPr>
        <p:spPr bwMode="auto">
          <a:xfrm flipH="1" flipV="1">
            <a:off x="9796463" y="4448175"/>
            <a:ext cx="266700" cy="7239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4" name="Line 23"/>
          <p:cNvSpPr>
            <a:spLocks noChangeShapeType="1"/>
          </p:cNvSpPr>
          <p:nvPr/>
        </p:nvSpPr>
        <p:spPr bwMode="auto">
          <a:xfrm flipH="1">
            <a:off x="8464550" y="4483100"/>
            <a:ext cx="268288" cy="7239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5" name="Line 24"/>
          <p:cNvSpPr>
            <a:spLocks noChangeShapeType="1"/>
          </p:cNvSpPr>
          <p:nvPr/>
        </p:nvSpPr>
        <p:spPr bwMode="auto">
          <a:xfrm flipH="1" flipV="1">
            <a:off x="8732838" y="4483100"/>
            <a:ext cx="266700" cy="7239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6" name="Line 25"/>
          <p:cNvSpPr>
            <a:spLocks noChangeShapeType="1"/>
          </p:cNvSpPr>
          <p:nvPr/>
        </p:nvSpPr>
        <p:spPr bwMode="auto">
          <a:xfrm flipV="1">
            <a:off x="7227889" y="3035301"/>
            <a:ext cx="1012825" cy="720725"/>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7" name="Line 26"/>
          <p:cNvSpPr>
            <a:spLocks noChangeShapeType="1"/>
          </p:cNvSpPr>
          <p:nvPr/>
        </p:nvSpPr>
        <p:spPr bwMode="auto">
          <a:xfrm>
            <a:off x="7239001" y="3756025"/>
            <a:ext cx="538163" cy="801688"/>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8" name="Line 27"/>
          <p:cNvSpPr>
            <a:spLocks noChangeShapeType="1"/>
          </p:cNvSpPr>
          <p:nvPr/>
        </p:nvSpPr>
        <p:spPr bwMode="auto">
          <a:xfrm flipV="1">
            <a:off x="6710363" y="3756026"/>
            <a:ext cx="538162" cy="720725"/>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9" name="Line 28"/>
          <p:cNvSpPr>
            <a:spLocks noChangeShapeType="1"/>
          </p:cNvSpPr>
          <p:nvPr/>
        </p:nvSpPr>
        <p:spPr bwMode="auto">
          <a:xfrm>
            <a:off x="6710363" y="4468813"/>
            <a:ext cx="266700" cy="7239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0" name="Line 29"/>
          <p:cNvSpPr>
            <a:spLocks noChangeShapeType="1"/>
          </p:cNvSpPr>
          <p:nvPr/>
        </p:nvSpPr>
        <p:spPr bwMode="auto">
          <a:xfrm flipV="1">
            <a:off x="6437313" y="4483100"/>
            <a:ext cx="266700" cy="7239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1" name="Line 30"/>
          <p:cNvSpPr>
            <a:spLocks noChangeShapeType="1"/>
          </p:cNvSpPr>
          <p:nvPr/>
        </p:nvSpPr>
        <p:spPr bwMode="auto">
          <a:xfrm>
            <a:off x="7767638" y="4529138"/>
            <a:ext cx="266700" cy="722312"/>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2" name="Line 31"/>
          <p:cNvSpPr>
            <a:spLocks noChangeShapeType="1"/>
          </p:cNvSpPr>
          <p:nvPr/>
        </p:nvSpPr>
        <p:spPr bwMode="auto">
          <a:xfrm flipV="1">
            <a:off x="7500938" y="4529138"/>
            <a:ext cx="266700" cy="722312"/>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3" name="Freeform 32"/>
          <p:cNvSpPr>
            <a:spLocks/>
          </p:cNvSpPr>
          <p:nvPr/>
        </p:nvSpPr>
        <p:spPr bwMode="auto">
          <a:xfrm>
            <a:off x="8218489" y="3032125"/>
            <a:ext cx="1023937" cy="685800"/>
          </a:xfrm>
          <a:custGeom>
            <a:avLst/>
            <a:gdLst>
              <a:gd name="T0" fmla="*/ 1023937 w 528"/>
              <a:gd name="T1" fmla="*/ 685800 h 354"/>
              <a:gd name="T2" fmla="*/ 0 w 528"/>
              <a:gd name="T3" fmla="*/ 0 h 354"/>
              <a:gd name="T4" fmla="*/ 0 60000 65536"/>
              <a:gd name="T5" fmla="*/ 0 60000 65536"/>
            </a:gdLst>
            <a:ahLst/>
            <a:cxnLst>
              <a:cxn ang="T4">
                <a:pos x="T0" y="T1"/>
              </a:cxn>
              <a:cxn ang="T5">
                <a:pos x="T2" y="T3"/>
              </a:cxn>
            </a:cxnLst>
            <a:rect l="0" t="0" r="r" b="b"/>
            <a:pathLst>
              <a:path w="528" h="354">
                <a:moveTo>
                  <a:pt x="528" y="354"/>
                </a:moveTo>
                <a:lnTo>
                  <a:pt x="0" y="0"/>
                </a:lnTo>
              </a:path>
            </a:pathLst>
          </a:custGeom>
          <a:noFill/>
          <a:ln w="508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4" name="Freeform 33"/>
          <p:cNvSpPr>
            <a:spLocks/>
          </p:cNvSpPr>
          <p:nvPr/>
        </p:nvSpPr>
        <p:spPr bwMode="auto">
          <a:xfrm>
            <a:off x="4089400" y="2066926"/>
            <a:ext cx="2084388" cy="981075"/>
          </a:xfrm>
          <a:custGeom>
            <a:avLst/>
            <a:gdLst>
              <a:gd name="T0" fmla="*/ 0 w 1004"/>
              <a:gd name="T1" fmla="*/ 981075 h 506"/>
              <a:gd name="T2" fmla="*/ 2084388 w 1004"/>
              <a:gd name="T3" fmla="*/ 0 h 506"/>
              <a:gd name="T4" fmla="*/ 0 60000 65536"/>
              <a:gd name="T5" fmla="*/ 0 60000 65536"/>
            </a:gdLst>
            <a:ahLst/>
            <a:cxnLst>
              <a:cxn ang="T4">
                <a:pos x="T0" y="T1"/>
              </a:cxn>
              <a:cxn ang="T5">
                <a:pos x="T2" y="T3"/>
              </a:cxn>
            </a:cxnLst>
            <a:rect l="0" t="0" r="r" b="b"/>
            <a:pathLst>
              <a:path w="1004" h="506">
                <a:moveTo>
                  <a:pt x="0" y="506"/>
                </a:moveTo>
                <a:lnTo>
                  <a:pt x="1004" y="0"/>
                </a:lnTo>
              </a:path>
            </a:pathLst>
          </a:custGeom>
          <a:noFill/>
          <a:ln w="50800">
            <a:solidFill>
              <a:srgbClr val="FF66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5" name="Freeform 34"/>
          <p:cNvSpPr>
            <a:spLocks/>
          </p:cNvSpPr>
          <p:nvPr/>
        </p:nvSpPr>
        <p:spPr bwMode="auto">
          <a:xfrm flipH="1">
            <a:off x="6157914" y="2055814"/>
            <a:ext cx="2084387" cy="979487"/>
          </a:xfrm>
          <a:custGeom>
            <a:avLst/>
            <a:gdLst>
              <a:gd name="T0" fmla="*/ 0 w 1004"/>
              <a:gd name="T1" fmla="*/ 979487 h 506"/>
              <a:gd name="T2" fmla="*/ 2084387 w 1004"/>
              <a:gd name="T3" fmla="*/ 0 h 506"/>
              <a:gd name="T4" fmla="*/ 0 60000 65536"/>
              <a:gd name="T5" fmla="*/ 0 60000 65536"/>
            </a:gdLst>
            <a:ahLst/>
            <a:cxnLst>
              <a:cxn ang="T4">
                <a:pos x="T0" y="T1"/>
              </a:cxn>
              <a:cxn ang="T5">
                <a:pos x="T2" y="T3"/>
              </a:cxn>
            </a:cxnLst>
            <a:rect l="0" t="0" r="r" b="b"/>
            <a:pathLst>
              <a:path w="1004" h="506">
                <a:moveTo>
                  <a:pt x="0" y="506"/>
                </a:moveTo>
                <a:lnTo>
                  <a:pt x="1004" y="0"/>
                </a:lnTo>
              </a:path>
            </a:pathLst>
          </a:custGeom>
          <a:noFill/>
          <a:ln w="508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6" name="Text Box 35"/>
          <p:cNvSpPr txBox="1">
            <a:spLocks noChangeArrowheads="1"/>
          </p:cNvSpPr>
          <p:nvPr/>
        </p:nvSpPr>
        <p:spPr bwMode="auto">
          <a:xfrm>
            <a:off x="3062289" y="4379913"/>
            <a:ext cx="52228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spcBef>
                <a:spcPct val="50000"/>
              </a:spcBef>
            </a:pPr>
            <a:r>
              <a:rPr lang="en-US" altLang="en-US" sz="1600"/>
              <a:t>L1</a:t>
            </a:r>
          </a:p>
        </p:txBody>
      </p:sp>
      <p:sp>
        <p:nvSpPr>
          <p:cNvPr id="46117" name="Text Box 36"/>
          <p:cNvSpPr txBox="1">
            <a:spLocks noChangeArrowheads="1"/>
          </p:cNvSpPr>
          <p:nvPr/>
        </p:nvSpPr>
        <p:spPr bwMode="auto">
          <a:xfrm>
            <a:off x="2043114" y="3589338"/>
            <a:ext cx="52228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spcBef>
                <a:spcPct val="50000"/>
              </a:spcBef>
            </a:pPr>
            <a:r>
              <a:rPr lang="en-US" altLang="en-US" sz="1600">
                <a:solidFill>
                  <a:srgbClr val="006600"/>
                </a:solidFill>
              </a:rPr>
              <a:t>L2</a:t>
            </a:r>
          </a:p>
        </p:txBody>
      </p:sp>
      <p:sp>
        <p:nvSpPr>
          <p:cNvPr id="46118" name="Text Box 37"/>
          <p:cNvSpPr txBox="1">
            <a:spLocks noChangeArrowheads="1"/>
          </p:cNvSpPr>
          <p:nvPr/>
        </p:nvSpPr>
        <p:spPr bwMode="auto">
          <a:xfrm>
            <a:off x="1998664" y="5646738"/>
            <a:ext cx="18573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spcBef>
                <a:spcPct val="50000"/>
              </a:spcBef>
            </a:pPr>
            <a:r>
              <a:rPr lang="en-US" altLang="en-US" sz="1600"/>
              <a:t>victim thread</a:t>
            </a:r>
          </a:p>
        </p:txBody>
      </p:sp>
      <p:grpSp>
        <p:nvGrpSpPr>
          <p:cNvPr id="809002" name="Group 42"/>
          <p:cNvGrpSpPr>
            <a:grpSpLocks/>
          </p:cNvGrpSpPr>
          <p:nvPr/>
        </p:nvGrpSpPr>
        <p:grpSpPr bwMode="auto">
          <a:xfrm>
            <a:off x="6827838" y="1235076"/>
            <a:ext cx="3160712" cy="1668463"/>
            <a:chOff x="3341" y="778"/>
            <a:chExt cx="1991" cy="1051"/>
          </a:xfrm>
        </p:grpSpPr>
        <p:sp>
          <p:nvSpPr>
            <p:cNvPr id="46123" name="Line 38"/>
            <p:cNvSpPr>
              <a:spLocks noChangeShapeType="1"/>
            </p:cNvSpPr>
            <p:nvPr/>
          </p:nvSpPr>
          <p:spPr bwMode="auto">
            <a:xfrm>
              <a:off x="4241" y="1271"/>
              <a:ext cx="0" cy="558"/>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4" name="AutoShape 40"/>
            <p:cNvSpPr>
              <a:spLocks noChangeArrowheads="1"/>
            </p:cNvSpPr>
            <p:nvPr/>
          </p:nvSpPr>
          <p:spPr bwMode="auto">
            <a:xfrm>
              <a:off x="3341" y="778"/>
              <a:ext cx="1991" cy="497"/>
            </a:xfrm>
            <a:prstGeom prst="roundRect">
              <a:avLst>
                <a:gd name="adj" fmla="val 16667"/>
              </a:avLst>
            </a:prstGeom>
            <a:solidFill>
              <a:srgbClr val="00FFFF"/>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lgn="l"/>
              <a:r>
                <a:rPr lang="en-US" altLang="en-US" sz="1400">
                  <a:solidFill>
                    <a:srgbClr val="0C2E86"/>
                  </a:solidFill>
                </a:rPr>
                <a:t>Best choice for theft!</a:t>
              </a:r>
            </a:p>
            <a:p>
              <a:pPr algn="l">
                <a:buFontTx/>
                <a:buChar char="•"/>
              </a:pPr>
              <a:r>
                <a:rPr lang="en-US" altLang="en-US" sz="1400">
                  <a:solidFill>
                    <a:srgbClr val="0C2E86"/>
                  </a:solidFill>
                </a:rPr>
                <a:t> big piece of work</a:t>
              </a:r>
            </a:p>
            <a:p>
              <a:pPr algn="l">
                <a:buFontTx/>
                <a:buChar char="•"/>
              </a:pPr>
              <a:r>
                <a:rPr lang="en-US" altLang="en-US" sz="1400">
                  <a:solidFill>
                    <a:srgbClr val="0C2E86"/>
                  </a:solidFill>
                </a:rPr>
                <a:t> data far from victim’s hot data.</a:t>
              </a:r>
            </a:p>
          </p:txBody>
        </p:sp>
      </p:grpSp>
      <p:grpSp>
        <p:nvGrpSpPr>
          <p:cNvPr id="809003" name="Group 43"/>
          <p:cNvGrpSpPr>
            <a:grpSpLocks/>
          </p:cNvGrpSpPr>
          <p:nvPr/>
        </p:nvGrpSpPr>
        <p:grpSpPr bwMode="auto">
          <a:xfrm>
            <a:off x="4694239" y="2978151"/>
            <a:ext cx="2065337" cy="715963"/>
            <a:chOff x="1997" y="1876"/>
            <a:chExt cx="1301" cy="451"/>
          </a:xfrm>
        </p:grpSpPr>
        <p:sp>
          <p:nvSpPr>
            <p:cNvPr id="46121" name="Line 39"/>
            <p:cNvSpPr>
              <a:spLocks noChangeShapeType="1"/>
            </p:cNvSpPr>
            <p:nvPr/>
          </p:nvSpPr>
          <p:spPr bwMode="auto">
            <a:xfrm>
              <a:off x="2249" y="2069"/>
              <a:ext cx="0" cy="258"/>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2" name="AutoShape 41"/>
            <p:cNvSpPr>
              <a:spLocks noChangeArrowheads="1"/>
            </p:cNvSpPr>
            <p:nvPr/>
          </p:nvSpPr>
          <p:spPr bwMode="auto">
            <a:xfrm>
              <a:off x="1997" y="1876"/>
              <a:ext cx="1301" cy="197"/>
            </a:xfrm>
            <a:prstGeom prst="roundRect">
              <a:avLst>
                <a:gd name="adj" fmla="val 16667"/>
              </a:avLst>
            </a:prstGeom>
            <a:solidFill>
              <a:srgbClr val="00FFFF"/>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lgn="l"/>
              <a:r>
                <a:rPr lang="en-US" altLang="en-US" sz="1400">
                  <a:solidFill>
                    <a:srgbClr val="0C2E86"/>
                  </a:solidFill>
                </a:rPr>
                <a:t>Second best choice.</a:t>
              </a:r>
            </a:p>
          </p:txBody>
        </p:sp>
      </p:grpSp>
      <p:sp>
        <p:nvSpPr>
          <p:cNvPr id="2" name="灯片编号占位符 1">
            <a:extLst>
              <a:ext uri="{FF2B5EF4-FFF2-40B4-BE49-F238E27FC236}">
                <a16:creationId xmlns:a16="http://schemas.microsoft.com/office/drawing/2014/main" id="{9DAC1AF4-5268-4952-8559-78AB9D7DEE42}"/>
              </a:ext>
            </a:extLst>
          </p:cNvPr>
          <p:cNvSpPr>
            <a:spLocks noGrp="1"/>
          </p:cNvSpPr>
          <p:nvPr>
            <p:ph type="sldNum" sz="quarter" idx="12"/>
          </p:nvPr>
        </p:nvSpPr>
        <p:spPr/>
        <p:txBody>
          <a:bodyPr/>
          <a:lstStyle/>
          <a:p>
            <a:fld id="{838759A6-4310-42B8-8FEF-8113EE3D32AF}" type="slidenum">
              <a:rPr lang="zh-CN" altLang="en-US" smtClean="0"/>
              <a:t>72</a:t>
            </a:fld>
            <a:endParaRPr lang="zh-CN" altLang="en-US"/>
          </a:p>
        </p:txBody>
      </p:sp>
    </p:spTree>
    <p:extLst>
      <p:ext uri="{BB962C8B-B14F-4D97-AF65-F5344CB8AC3E}">
        <p14:creationId xmlns:p14="http://schemas.microsoft.com/office/powerpoint/2010/main" val="21175990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90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090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AutoShape 8"/>
          <p:cNvSpPr>
            <a:spLocks noChangeArrowheads="1"/>
          </p:cNvSpPr>
          <p:nvPr/>
        </p:nvSpPr>
        <p:spPr bwMode="auto">
          <a:xfrm>
            <a:off x="1862138" y="1743730"/>
            <a:ext cx="8494712" cy="4495800"/>
          </a:xfrm>
          <a:prstGeom prst="roundRect">
            <a:avLst>
              <a:gd name="adj" fmla="val 2259"/>
            </a:avLst>
          </a:prstGeom>
          <a:noFill/>
          <a:ln w="762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2" name="灯片编号占位符 1">
            <a:extLst>
              <a:ext uri="{FF2B5EF4-FFF2-40B4-BE49-F238E27FC236}">
                <a16:creationId xmlns:a16="http://schemas.microsoft.com/office/drawing/2014/main" id="{528F33CC-E8C6-4F4E-9E09-687259311C9A}"/>
              </a:ext>
            </a:extLst>
          </p:cNvPr>
          <p:cNvSpPr>
            <a:spLocks noGrp="1"/>
          </p:cNvSpPr>
          <p:nvPr>
            <p:ph type="sldNum" sz="quarter" idx="12"/>
          </p:nvPr>
        </p:nvSpPr>
        <p:spPr/>
        <p:txBody>
          <a:bodyPr/>
          <a:lstStyle/>
          <a:p>
            <a:fld id="{838759A6-4310-42B8-8FEF-8113EE3D32AF}" type="slidenum">
              <a:rPr lang="zh-CN" altLang="en-US" smtClean="0"/>
              <a:t>73</a:t>
            </a:fld>
            <a:endParaRPr lang="zh-CN" altLang="en-US"/>
          </a:p>
        </p:txBody>
      </p:sp>
      <p:sp>
        <p:nvSpPr>
          <p:cNvPr id="36868" name="Rectangle 2"/>
          <p:cNvSpPr>
            <a:spLocks noGrp="1" noChangeArrowheads="1"/>
          </p:cNvSpPr>
          <p:nvPr>
            <p:ph type="title"/>
          </p:nvPr>
        </p:nvSpPr>
        <p:spPr/>
        <p:txBody>
          <a:bodyPr>
            <a:normAutofit/>
          </a:bodyPr>
          <a:lstStyle/>
          <a:p>
            <a:r>
              <a:rPr lang="zh-CN" altLang="en-US" dirty="0">
                <a:ea typeface="SimSun" pitchFamily="2" charset="-122"/>
              </a:rPr>
              <a:t>例子：并行排序</a:t>
            </a:r>
            <a:r>
              <a:rPr lang="en-US" altLang="zh-CN" dirty="0">
                <a:ea typeface="SimSun" pitchFamily="2" charset="-122"/>
              </a:rPr>
              <a:t>(</a:t>
            </a:r>
            <a:r>
              <a:rPr lang="zh-CN" altLang="en-US" dirty="0">
                <a:ea typeface="SimSun" pitchFamily="2" charset="-122"/>
              </a:rPr>
              <a:t>任务窃取</a:t>
            </a:r>
            <a:r>
              <a:rPr lang="en-US" altLang="zh-CN" dirty="0">
                <a:ea typeface="SimSun" pitchFamily="2" charset="-122"/>
              </a:rPr>
              <a:t>) </a:t>
            </a:r>
            <a:br>
              <a:rPr lang="en-US" altLang="zh-CN" dirty="0">
                <a:ea typeface="SimSun" pitchFamily="2" charset="-122"/>
              </a:rPr>
            </a:br>
            <a:r>
              <a:rPr lang="en-US" altLang="zh-CN" dirty="0">
                <a:ea typeface="SimSun" pitchFamily="2" charset="-122"/>
              </a:rPr>
              <a:t>Quicksort – Step 1</a:t>
            </a:r>
          </a:p>
        </p:txBody>
      </p:sp>
      <p:sp>
        <p:nvSpPr>
          <p:cNvPr id="36869" name="Text Box 3"/>
          <p:cNvSpPr txBox="1">
            <a:spLocks noChangeArrowheads="1"/>
          </p:cNvSpPr>
          <p:nvPr/>
        </p:nvSpPr>
        <p:spPr bwMode="auto">
          <a:xfrm>
            <a:off x="1898650" y="1802468"/>
            <a:ext cx="1295400" cy="336550"/>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latin typeface="Arial" pitchFamily="34" charset="0"/>
                <a:ea typeface="SimSun" pitchFamily="2" charset="-122"/>
              </a:rPr>
              <a:t>THREAD 1</a:t>
            </a:r>
          </a:p>
        </p:txBody>
      </p:sp>
      <p:sp>
        <p:nvSpPr>
          <p:cNvPr id="946180" name="Text Box 4"/>
          <p:cNvSpPr txBox="1">
            <a:spLocks noChangeArrowheads="1"/>
          </p:cNvSpPr>
          <p:nvPr/>
        </p:nvSpPr>
        <p:spPr bwMode="auto">
          <a:xfrm>
            <a:off x="1898650" y="2245381"/>
            <a:ext cx="8534400" cy="200025"/>
          </a:xfrm>
          <a:prstGeom prst="rect">
            <a:avLst/>
          </a:prstGeom>
          <a:solidFill>
            <a:srgbClr val="0034FF"/>
          </a:solidFill>
          <a:ln w="12700" algn="ctr">
            <a:solidFill>
              <a:schemeClr val="tx1"/>
            </a:solidFill>
            <a:miter lim="800000"/>
            <a:headEnd/>
            <a:tailEnd/>
          </a:ln>
          <a:effectLst/>
        </p:spPr>
        <p:txBody>
          <a:bodyPr tIns="91440" bIns="91440" anchor="ctr" anchorCtr="1"/>
          <a:lstStyle/>
          <a:p>
            <a:pPr algn="l" eaLnBrk="1" hangingPunct="1">
              <a:spcBef>
                <a:spcPct val="50000"/>
              </a:spcBef>
              <a:defRPr/>
            </a:pPr>
            <a:r>
              <a:rPr lang="en-US" altLang="zh-CN" sz="600" b="1">
                <a:solidFill>
                  <a:schemeClr val="bg1"/>
                </a:solidFill>
                <a:effectLst>
                  <a:outerShdw blurRad="38100" dist="38100" dir="2700000" algn="tl">
                    <a:srgbClr val="000000"/>
                  </a:outerShdw>
                </a:effectLst>
                <a:latin typeface="Courier New" pitchFamily="49" charset="0"/>
                <a:ea typeface="宋体" pitchFamily="2" charset="-122"/>
              </a:rPr>
              <a:t>32 44 9 26 31 57 3 19 55 29 27 1 20 5 42 62 25 51 49 15 54 6 18 48 10 2 60 41 14 47 24 36 37 52 22 34 35 11 28 8 13 43 53 23 61 38 56 16 59 17 50 7 21 45 4 39 33 40 58 12 30 0 46 63</a:t>
            </a:r>
          </a:p>
        </p:txBody>
      </p:sp>
      <p:sp>
        <p:nvSpPr>
          <p:cNvPr id="36871" name="Rectangle 5"/>
          <p:cNvSpPr>
            <a:spLocks noChangeArrowheads="1"/>
          </p:cNvSpPr>
          <p:nvPr/>
        </p:nvSpPr>
        <p:spPr bwMode="auto">
          <a:xfrm>
            <a:off x="1963739" y="2583268"/>
            <a:ext cx="2236787" cy="443162"/>
          </a:xfrm>
          <a:prstGeom prst="rect">
            <a:avLst/>
          </a:prstGeom>
          <a:solidFill>
            <a:srgbClr val="FF5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91400" tIns="45702" rIns="91400" bIns="45702" anchor="b" anchorCtr="1">
            <a:spAutoFit/>
          </a:bodyPr>
          <a:lstStyle/>
          <a:p>
            <a:pPr eaLnBrk="1" hangingPunct="1">
              <a:lnSpc>
                <a:spcPct val="95000"/>
              </a:lnSpc>
              <a:buClr>
                <a:schemeClr val="tx1"/>
              </a:buClr>
              <a:buFont typeface="Wingdings" pitchFamily="2" charset="2"/>
              <a:buNone/>
            </a:pPr>
            <a:r>
              <a:rPr lang="en-US" altLang="zh-CN" sz="1200" b="1">
                <a:ea typeface="SimSun" pitchFamily="2" charset="-122"/>
                <a:cs typeface="Arial" pitchFamily="34" charset="0"/>
              </a:rPr>
              <a:t>Thread 1 starts with the initial data</a:t>
            </a:r>
          </a:p>
        </p:txBody>
      </p:sp>
      <p:sp>
        <p:nvSpPr>
          <p:cNvPr id="946182" name="Text Box 6"/>
          <p:cNvSpPr txBox="1">
            <a:spLocks noChangeArrowheads="1"/>
          </p:cNvSpPr>
          <p:nvPr/>
        </p:nvSpPr>
        <p:spPr bwMode="auto">
          <a:xfrm>
            <a:off x="1898650" y="6134755"/>
            <a:ext cx="8534400" cy="196850"/>
          </a:xfrm>
          <a:prstGeom prst="rect">
            <a:avLst/>
          </a:prstGeom>
          <a:solidFill>
            <a:srgbClr val="0034FF"/>
          </a:solidFill>
          <a:ln w="12700" algn="ctr">
            <a:solidFill>
              <a:schemeClr val="tx1"/>
            </a:solidFill>
            <a:miter lim="800000"/>
            <a:headEnd/>
            <a:tailEnd/>
          </a:ln>
          <a:effec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endParaRPr lang="zh-CN" altLang="en-US" sz="600" b="1">
              <a:effectLst>
                <a:outerShdw blurRad="38100" dist="38100" dir="2700000" algn="tl">
                  <a:srgbClr val="FFFFFF"/>
                </a:outerShdw>
              </a:effectLst>
              <a:latin typeface="Courier New" pitchFamily="49" charset="0"/>
              <a:ea typeface="SimSun" pitchFamily="2" charset="-122"/>
            </a:endParaRPr>
          </a:p>
        </p:txBody>
      </p:sp>
      <p:sp>
        <p:nvSpPr>
          <p:cNvPr id="36873" name="Text Box 7"/>
          <p:cNvSpPr txBox="1">
            <a:spLocks noChangeArrowheads="1"/>
          </p:cNvSpPr>
          <p:nvPr/>
        </p:nvSpPr>
        <p:spPr bwMode="auto">
          <a:xfrm>
            <a:off x="6096000" y="1241276"/>
            <a:ext cx="3513138" cy="317500"/>
          </a:xfrm>
          <a:prstGeom prst="rect">
            <a:avLst/>
          </a:prstGeom>
          <a:solidFill>
            <a:schemeClr val="bg2">
              <a:alpha val="25098"/>
            </a:schemeClr>
          </a:solidFill>
          <a:ln w="12700" algn="ctr">
            <a:solidFill>
              <a:schemeClr val="tx1"/>
            </a:solidFill>
            <a:miter lim="800000"/>
            <a:headEnd/>
            <a:tailEnd/>
          </a:ln>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400">
                <a:latin typeface="Arial" pitchFamily="34" charset="0"/>
                <a:ea typeface="SimSun" pitchFamily="2" charset="-122"/>
              </a:rPr>
              <a:t>tbb::parallel_sort (color, color+64);</a:t>
            </a:r>
          </a:p>
        </p:txBody>
      </p:sp>
    </p:spTree>
    <p:extLst>
      <p:ext uri="{BB962C8B-B14F-4D97-AF65-F5344CB8AC3E}">
        <p14:creationId xmlns:p14="http://schemas.microsoft.com/office/powerpoint/2010/main" val="1528132316"/>
      </p:ext>
    </p:extLst>
  </p:cSld>
  <p:clrMapOvr>
    <a:masterClrMapping/>
  </p:clrMapOvr>
  <p:transition spd="slow">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AutoShape 18"/>
          <p:cNvSpPr>
            <a:spLocks noChangeArrowheads="1"/>
          </p:cNvSpPr>
          <p:nvPr/>
        </p:nvSpPr>
        <p:spPr bwMode="auto">
          <a:xfrm>
            <a:off x="1862138" y="1903986"/>
            <a:ext cx="8494712" cy="4495800"/>
          </a:xfrm>
          <a:prstGeom prst="roundRect">
            <a:avLst>
              <a:gd name="adj" fmla="val 2259"/>
            </a:avLst>
          </a:prstGeom>
          <a:noFill/>
          <a:ln w="762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948226" name="Text Box 2"/>
          <p:cNvSpPr txBox="1">
            <a:spLocks noChangeArrowheads="1"/>
          </p:cNvSpPr>
          <p:nvPr/>
        </p:nvSpPr>
        <p:spPr bwMode="auto">
          <a:xfrm>
            <a:off x="1898650" y="6280724"/>
            <a:ext cx="8534400" cy="196850"/>
          </a:xfrm>
          <a:prstGeom prst="rect">
            <a:avLst/>
          </a:prstGeom>
          <a:solidFill>
            <a:srgbClr val="0034FF"/>
          </a:solidFill>
          <a:ln w="12700" algn="ctr">
            <a:solidFill>
              <a:schemeClr val="tx1"/>
            </a:solidFill>
            <a:miter lim="800000"/>
            <a:headEnd/>
            <a:tailEnd/>
          </a:ln>
          <a:effectLst/>
        </p:spPr>
        <p:txBody>
          <a:bodyPr tIns="91440" bIns="91440" anchor="ctr" anchorCtr="1"/>
          <a:lstStyle/>
          <a:p>
            <a:pPr algn="l" eaLnBrk="1" hangingPunct="1">
              <a:spcBef>
                <a:spcPct val="50000"/>
              </a:spcBef>
              <a:defRPr/>
            </a:pPr>
            <a:r>
              <a:rPr lang="zh-CN" altLang="en-US" sz="600" b="1">
                <a:solidFill>
                  <a:schemeClr val="bg1"/>
                </a:solidFill>
                <a:effectLst>
                  <a:outerShdw blurRad="38100" dist="38100" dir="2700000" algn="tl">
                    <a:srgbClr val="000000"/>
                  </a:outerShdw>
                </a:effectLst>
                <a:latin typeface="Courier New" pitchFamily="49" charset="0"/>
                <a:ea typeface="宋体" pitchFamily="2" charset="-122"/>
              </a:rPr>
              <a:t>                        </a:t>
            </a:r>
            <a:r>
              <a:rPr lang="en-US" altLang="zh-CN" sz="600" b="1">
                <a:solidFill>
                  <a:schemeClr val="bg1"/>
                </a:solidFill>
                <a:effectLst>
                  <a:outerShdw blurRad="38100" dist="38100" dir="2700000" algn="tl">
                    <a:srgbClr val="000000"/>
                  </a:outerShdw>
                </a:effectLst>
                <a:latin typeface="Courier New" pitchFamily="49" charset="0"/>
                <a:ea typeface="宋体" pitchFamily="2" charset="-122"/>
              </a:rPr>
              <a:t>37</a:t>
            </a:r>
          </a:p>
        </p:txBody>
      </p:sp>
      <p:sp>
        <p:nvSpPr>
          <p:cNvPr id="37894" name="Text Box 4"/>
          <p:cNvSpPr txBox="1">
            <a:spLocks noChangeArrowheads="1"/>
          </p:cNvSpPr>
          <p:nvPr/>
        </p:nvSpPr>
        <p:spPr bwMode="auto">
          <a:xfrm>
            <a:off x="1898650" y="2932686"/>
            <a:ext cx="4033838" cy="457200"/>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11 0 9 26 31 30 3 19 12 29 27 1 20 5 33 4 25 21 7 15 17 6 18 16 10 2 23 13 14 8 24 36 32 28 22 34 35</a:t>
            </a:r>
          </a:p>
        </p:txBody>
      </p:sp>
      <p:sp>
        <p:nvSpPr>
          <p:cNvPr id="37895" name="Text Box 5"/>
          <p:cNvSpPr txBox="1">
            <a:spLocks noChangeArrowheads="1"/>
          </p:cNvSpPr>
          <p:nvPr/>
        </p:nvSpPr>
        <p:spPr bwMode="auto">
          <a:xfrm>
            <a:off x="6454776" y="2932686"/>
            <a:ext cx="3228975" cy="457200"/>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52 47 41 43 53 60 61 38 56 48 59 54 50 49 51 45 62 39 42 40 58 55 57 44 46 63</a:t>
            </a:r>
          </a:p>
        </p:txBody>
      </p:sp>
      <p:sp>
        <p:nvSpPr>
          <p:cNvPr id="37896" name="Text Box 6"/>
          <p:cNvSpPr txBox="1">
            <a:spLocks noChangeArrowheads="1"/>
          </p:cNvSpPr>
          <p:nvPr/>
        </p:nvSpPr>
        <p:spPr bwMode="auto">
          <a:xfrm>
            <a:off x="5964238" y="2932686"/>
            <a:ext cx="457200" cy="457200"/>
          </a:xfrm>
          <a:prstGeom prst="rect">
            <a:avLst/>
          </a:prstGeom>
          <a:solidFill>
            <a:schemeClr val="accent2"/>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37</a:t>
            </a:r>
          </a:p>
        </p:txBody>
      </p:sp>
      <p:sp>
        <p:nvSpPr>
          <p:cNvPr id="37897" name="Text Box 7"/>
          <p:cNvSpPr txBox="1">
            <a:spLocks noChangeArrowheads="1"/>
          </p:cNvSpPr>
          <p:nvPr/>
        </p:nvSpPr>
        <p:spPr bwMode="auto">
          <a:xfrm>
            <a:off x="1898650" y="1948436"/>
            <a:ext cx="1295400" cy="336550"/>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latin typeface="Arial" pitchFamily="34" charset="0"/>
                <a:ea typeface="SimSun" pitchFamily="2" charset="-122"/>
              </a:rPr>
              <a:t>THREAD 1</a:t>
            </a:r>
          </a:p>
        </p:txBody>
      </p:sp>
      <p:grpSp>
        <p:nvGrpSpPr>
          <p:cNvPr id="37898" name="Group 8"/>
          <p:cNvGrpSpPr>
            <a:grpSpLocks/>
          </p:cNvGrpSpPr>
          <p:nvPr/>
        </p:nvGrpSpPr>
        <p:grpSpPr bwMode="auto">
          <a:xfrm>
            <a:off x="3921126" y="2577087"/>
            <a:ext cx="4156075" cy="354013"/>
            <a:chOff x="1510" y="1313"/>
            <a:chExt cx="2618" cy="223"/>
          </a:xfrm>
        </p:grpSpPr>
        <p:sp>
          <p:nvSpPr>
            <p:cNvPr id="37905" name="Line 9"/>
            <p:cNvSpPr>
              <a:spLocks noChangeShapeType="1"/>
            </p:cNvSpPr>
            <p:nvPr/>
          </p:nvSpPr>
          <p:spPr bwMode="auto">
            <a:xfrm>
              <a:off x="2928" y="1313"/>
              <a:ext cx="0" cy="22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06" name="Freeform 10"/>
            <p:cNvSpPr>
              <a:spLocks/>
            </p:cNvSpPr>
            <p:nvPr/>
          </p:nvSpPr>
          <p:spPr bwMode="auto">
            <a:xfrm>
              <a:off x="1510" y="1415"/>
              <a:ext cx="2618"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sp>
        <p:nvSpPr>
          <p:cNvPr id="37899" name="Freeform 11"/>
          <p:cNvSpPr>
            <a:spLocks/>
          </p:cNvSpPr>
          <p:nvPr/>
        </p:nvSpPr>
        <p:spPr bwMode="auto">
          <a:xfrm>
            <a:off x="6172200" y="3388299"/>
            <a:ext cx="533400" cy="2895600"/>
          </a:xfrm>
          <a:custGeom>
            <a:avLst/>
            <a:gdLst>
              <a:gd name="T0" fmla="*/ 0 w 336"/>
              <a:gd name="T1" fmla="*/ 0 h 1824"/>
              <a:gd name="T2" fmla="*/ 0 w 336"/>
              <a:gd name="T3" fmla="*/ 816 h 1824"/>
              <a:gd name="T4" fmla="*/ 336 w 336"/>
              <a:gd name="T5" fmla="*/ 816 h 1824"/>
              <a:gd name="T6" fmla="*/ 336 w 336"/>
              <a:gd name="T7" fmla="*/ 1824 h 1824"/>
              <a:gd name="T8" fmla="*/ 0 60000 65536"/>
              <a:gd name="T9" fmla="*/ 0 60000 65536"/>
              <a:gd name="T10" fmla="*/ 0 60000 65536"/>
              <a:gd name="T11" fmla="*/ 0 60000 65536"/>
              <a:gd name="T12" fmla="*/ 0 w 336"/>
              <a:gd name="T13" fmla="*/ 0 h 1824"/>
              <a:gd name="T14" fmla="*/ 336 w 336"/>
              <a:gd name="T15" fmla="*/ 1824 h 1824"/>
            </a:gdLst>
            <a:ahLst/>
            <a:cxnLst>
              <a:cxn ang="T8">
                <a:pos x="T0" y="T1"/>
              </a:cxn>
              <a:cxn ang="T9">
                <a:pos x="T2" y="T3"/>
              </a:cxn>
              <a:cxn ang="T10">
                <a:pos x="T4" y="T5"/>
              </a:cxn>
              <a:cxn ang="T11">
                <a:pos x="T6" y="T7"/>
              </a:cxn>
            </a:cxnLst>
            <a:rect l="T12" t="T13" r="T14" b="T15"/>
            <a:pathLst>
              <a:path w="336" h="1824">
                <a:moveTo>
                  <a:pt x="0" y="0"/>
                </a:moveTo>
                <a:lnTo>
                  <a:pt x="0" y="816"/>
                </a:lnTo>
                <a:lnTo>
                  <a:pt x="336" y="816"/>
                </a:lnTo>
                <a:lnTo>
                  <a:pt x="336" y="1824"/>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948236" name="Text Box 12"/>
          <p:cNvSpPr txBox="1">
            <a:spLocks noChangeArrowheads="1"/>
          </p:cNvSpPr>
          <p:nvPr/>
        </p:nvSpPr>
        <p:spPr bwMode="auto">
          <a:xfrm>
            <a:off x="1898650" y="2391350"/>
            <a:ext cx="8534400" cy="200025"/>
          </a:xfrm>
          <a:prstGeom prst="rect">
            <a:avLst/>
          </a:prstGeom>
          <a:solidFill>
            <a:srgbClr val="0034FF"/>
          </a:solidFill>
          <a:ln w="12700" algn="ctr">
            <a:solidFill>
              <a:schemeClr val="tx1"/>
            </a:solidFill>
            <a:miter lim="800000"/>
            <a:headEnd/>
            <a:tailEnd/>
          </a:ln>
          <a:effectLst/>
        </p:spPr>
        <p:txBody>
          <a:bodyPr tIns="91440" bIns="91440" anchor="ctr" anchorCtr="1"/>
          <a:lstStyle/>
          <a:p>
            <a:pPr algn="l" eaLnBrk="1" hangingPunct="1">
              <a:spcBef>
                <a:spcPct val="50000"/>
              </a:spcBef>
              <a:defRPr/>
            </a:pPr>
            <a:r>
              <a:rPr lang="en-US" altLang="zh-CN" sz="600" b="1">
                <a:solidFill>
                  <a:schemeClr val="bg1"/>
                </a:solidFill>
                <a:effectLst>
                  <a:outerShdw blurRad="38100" dist="38100" dir="2700000" algn="tl">
                    <a:srgbClr val="000000"/>
                  </a:outerShdw>
                </a:effectLst>
                <a:latin typeface="Courier New" pitchFamily="49" charset="0"/>
                <a:ea typeface="宋体" pitchFamily="2" charset="-122"/>
              </a:rPr>
              <a:t>32 44 9 26 31 57 3 19 55 29 27 1 20 5 42 62 25 51 49 15 54 6 18 48 10 2 60 41 14 47 24 36 37 52 22 34 35 11 28 8 13 43 53 23 61 38 56 16 59 17 50 7 21 45 4 39 33 40 58 12 30 0 46 63</a:t>
            </a:r>
          </a:p>
        </p:txBody>
      </p:sp>
      <p:sp>
        <p:nvSpPr>
          <p:cNvPr id="37901" name="Text Box 14"/>
          <p:cNvSpPr txBox="1">
            <a:spLocks noChangeArrowheads="1"/>
          </p:cNvSpPr>
          <p:nvPr/>
        </p:nvSpPr>
        <p:spPr bwMode="auto">
          <a:xfrm>
            <a:off x="6724650" y="1948436"/>
            <a:ext cx="1295400" cy="336550"/>
          </a:xfrm>
          <a:prstGeom prst="rect">
            <a:avLst/>
          </a:prstGeom>
          <a:solidFill>
            <a:srgbClr val="DDDDDD"/>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solidFill>
                  <a:srgbClr val="C0C0C0"/>
                </a:solidFill>
                <a:latin typeface="Arial" pitchFamily="34" charset="0"/>
                <a:ea typeface="SimSun" pitchFamily="2" charset="-122"/>
              </a:rPr>
              <a:t>THREAD 2</a:t>
            </a:r>
          </a:p>
        </p:txBody>
      </p:sp>
      <p:sp>
        <p:nvSpPr>
          <p:cNvPr id="37902" name="Text Box 15"/>
          <p:cNvSpPr txBox="1">
            <a:spLocks noChangeArrowheads="1"/>
          </p:cNvSpPr>
          <p:nvPr/>
        </p:nvSpPr>
        <p:spPr bwMode="auto">
          <a:xfrm>
            <a:off x="4311650" y="1948436"/>
            <a:ext cx="1295400" cy="336550"/>
          </a:xfrm>
          <a:prstGeom prst="rect">
            <a:avLst/>
          </a:prstGeom>
          <a:solidFill>
            <a:srgbClr val="DDDDDD"/>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solidFill>
                  <a:srgbClr val="C0C0C0"/>
                </a:solidFill>
                <a:latin typeface="Arial" pitchFamily="34" charset="0"/>
                <a:ea typeface="SimSun" pitchFamily="2" charset="-122"/>
              </a:rPr>
              <a:t>THREAD 3</a:t>
            </a:r>
          </a:p>
        </p:txBody>
      </p:sp>
      <p:sp>
        <p:nvSpPr>
          <p:cNvPr id="37903" name="Text Box 16"/>
          <p:cNvSpPr txBox="1">
            <a:spLocks noChangeArrowheads="1"/>
          </p:cNvSpPr>
          <p:nvPr/>
        </p:nvSpPr>
        <p:spPr bwMode="auto">
          <a:xfrm>
            <a:off x="9137650" y="1948436"/>
            <a:ext cx="1295400" cy="336550"/>
          </a:xfrm>
          <a:prstGeom prst="rect">
            <a:avLst/>
          </a:prstGeom>
          <a:solidFill>
            <a:srgbClr val="DDDDDD"/>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solidFill>
                  <a:srgbClr val="C0C0C0"/>
                </a:solidFill>
                <a:latin typeface="Arial" pitchFamily="34" charset="0"/>
                <a:ea typeface="SimSun" pitchFamily="2" charset="-122"/>
              </a:rPr>
              <a:t>THREAD 4</a:t>
            </a:r>
          </a:p>
        </p:txBody>
      </p:sp>
      <p:sp>
        <p:nvSpPr>
          <p:cNvPr id="37904" name="Rectangle 17"/>
          <p:cNvSpPr>
            <a:spLocks noChangeArrowheads="1"/>
          </p:cNvSpPr>
          <p:nvPr/>
        </p:nvSpPr>
        <p:spPr bwMode="auto">
          <a:xfrm>
            <a:off x="3594100" y="3804783"/>
            <a:ext cx="2381250" cy="267729"/>
          </a:xfrm>
          <a:prstGeom prst="rect">
            <a:avLst/>
          </a:prstGeom>
          <a:solidFill>
            <a:srgbClr val="FF5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91400" tIns="45702" rIns="91400" bIns="45702" anchor="b" anchorCtr="1">
            <a:spAutoFit/>
          </a:bodyPr>
          <a:lstStyle/>
          <a:p>
            <a:pPr eaLnBrk="1" hangingPunct="1">
              <a:lnSpc>
                <a:spcPct val="95000"/>
              </a:lnSpc>
              <a:buClr>
                <a:schemeClr val="tx1"/>
              </a:buClr>
              <a:buFont typeface="Wingdings" pitchFamily="2" charset="2"/>
              <a:buNone/>
            </a:pPr>
            <a:r>
              <a:rPr lang="en-US" altLang="zh-CN" sz="1200" b="1">
                <a:ea typeface="SimSun" pitchFamily="2" charset="-122"/>
                <a:cs typeface="Arial" pitchFamily="34" charset="0"/>
              </a:rPr>
              <a:t>Thread 1 partitions/splits its data</a:t>
            </a:r>
          </a:p>
        </p:txBody>
      </p:sp>
      <p:sp>
        <p:nvSpPr>
          <p:cNvPr id="2" name="灯片编号占位符 1">
            <a:extLst>
              <a:ext uri="{FF2B5EF4-FFF2-40B4-BE49-F238E27FC236}">
                <a16:creationId xmlns:a16="http://schemas.microsoft.com/office/drawing/2014/main" id="{EE59973D-E1C4-4AB1-AEBA-F208F9F01106}"/>
              </a:ext>
            </a:extLst>
          </p:cNvPr>
          <p:cNvSpPr>
            <a:spLocks noGrp="1"/>
          </p:cNvSpPr>
          <p:nvPr>
            <p:ph type="sldNum" sz="quarter" idx="12"/>
          </p:nvPr>
        </p:nvSpPr>
        <p:spPr/>
        <p:txBody>
          <a:bodyPr/>
          <a:lstStyle/>
          <a:p>
            <a:fld id="{838759A6-4310-42B8-8FEF-8113EE3D32AF}" type="slidenum">
              <a:rPr lang="zh-CN" altLang="en-US" smtClean="0"/>
              <a:t>74</a:t>
            </a:fld>
            <a:endParaRPr lang="zh-CN" altLang="en-US"/>
          </a:p>
        </p:txBody>
      </p:sp>
      <p:sp>
        <p:nvSpPr>
          <p:cNvPr id="4" name="标题 3">
            <a:extLst>
              <a:ext uri="{FF2B5EF4-FFF2-40B4-BE49-F238E27FC236}">
                <a16:creationId xmlns:a16="http://schemas.microsoft.com/office/drawing/2014/main" id="{2B929464-C771-479F-A2D9-A6D065483E2B}"/>
              </a:ext>
            </a:extLst>
          </p:cNvPr>
          <p:cNvSpPr>
            <a:spLocks noGrp="1"/>
          </p:cNvSpPr>
          <p:nvPr>
            <p:ph type="title"/>
          </p:nvPr>
        </p:nvSpPr>
        <p:spPr/>
        <p:txBody>
          <a:bodyPr>
            <a:normAutofit/>
          </a:bodyPr>
          <a:lstStyle/>
          <a:p>
            <a:r>
              <a:rPr lang="zh-CN" altLang="en-US" dirty="0"/>
              <a:t>例子：并行排序</a:t>
            </a:r>
            <a:r>
              <a:rPr lang="en-US" altLang="zh-CN" dirty="0"/>
              <a:t>(</a:t>
            </a:r>
            <a:r>
              <a:rPr lang="zh-CN" altLang="en-US" dirty="0"/>
              <a:t>任务窃取</a:t>
            </a:r>
            <a:r>
              <a:rPr lang="en-US" altLang="zh-CN" dirty="0"/>
              <a:t>)</a:t>
            </a:r>
            <a:br>
              <a:rPr lang="en-US" altLang="zh-CN" dirty="0"/>
            </a:br>
            <a:r>
              <a:rPr lang="en-US" altLang="zh-CN" dirty="0"/>
              <a:t>Quicksort – Step 2</a:t>
            </a:r>
            <a:endParaRPr lang="zh-CN" altLang="en-US" dirty="0"/>
          </a:p>
        </p:txBody>
      </p:sp>
    </p:spTree>
    <p:extLst>
      <p:ext uri="{BB962C8B-B14F-4D97-AF65-F5344CB8AC3E}">
        <p14:creationId xmlns:p14="http://schemas.microsoft.com/office/powerpoint/2010/main" val="465557634"/>
      </p:ext>
    </p:extLst>
  </p:cSld>
  <p:clrMapOvr>
    <a:masterClrMapping/>
  </p:clrMapOvr>
  <p:transition spd="slow">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AutoShape 18"/>
          <p:cNvSpPr>
            <a:spLocks noChangeArrowheads="1"/>
          </p:cNvSpPr>
          <p:nvPr/>
        </p:nvSpPr>
        <p:spPr bwMode="auto">
          <a:xfrm>
            <a:off x="1862138" y="1724877"/>
            <a:ext cx="8494712" cy="4495800"/>
          </a:xfrm>
          <a:prstGeom prst="roundRect">
            <a:avLst>
              <a:gd name="adj" fmla="val 2259"/>
            </a:avLst>
          </a:prstGeom>
          <a:noFill/>
          <a:ln w="762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950274" name="Text Box 2"/>
          <p:cNvSpPr txBox="1">
            <a:spLocks noChangeArrowheads="1"/>
          </p:cNvSpPr>
          <p:nvPr/>
        </p:nvSpPr>
        <p:spPr bwMode="auto">
          <a:xfrm>
            <a:off x="1898650" y="6101615"/>
            <a:ext cx="8534400" cy="196850"/>
          </a:xfrm>
          <a:prstGeom prst="rect">
            <a:avLst/>
          </a:prstGeom>
          <a:solidFill>
            <a:srgbClr val="0034FF"/>
          </a:solidFill>
          <a:ln w="12700" algn="ctr">
            <a:solidFill>
              <a:schemeClr val="tx1"/>
            </a:solidFill>
            <a:miter lim="800000"/>
            <a:headEnd/>
            <a:tailEnd/>
          </a:ln>
          <a:effectLst/>
        </p:spPr>
        <p:txBody>
          <a:bodyPr tIns="91440" bIns="91440" anchor="ctr" anchorCtr="1"/>
          <a:lstStyle/>
          <a:p>
            <a:pPr algn="l" eaLnBrk="1" hangingPunct="1">
              <a:spcBef>
                <a:spcPct val="50000"/>
              </a:spcBef>
              <a:defRPr/>
            </a:pPr>
            <a:r>
              <a:rPr lang="zh-CN" altLang="en-US" sz="600" b="1">
                <a:solidFill>
                  <a:schemeClr val="bg1"/>
                </a:solidFill>
                <a:effectLst>
                  <a:outerShdw blurRad="38100" dist="38100" dir="2700000" algn="tl">
                    <a:srgbClr val="000000"/>
                  </a:outerShdw>
                </a:effectLst>
                <a:latin typeface="Courier New" pitchFamily="49" charset="0"/>
                <a:ea typeface="宋体" pitchFamily="2" charset="-122"/>
              </a:rPr>
              <a:t>                        </a:t>
            </a:r>
            <a:r>
              <a:rPr lang="en-US" altLang="zh-CN" sz="600" b="1">
                <a:solidFill>
                  <a:schemeClr val="bg1"/>
                </a:solidFill>
                <a:effectLst>
                  <a:outerShdw blurRad="38100" dist="38100" dir="2700000" algn="tl">
                    <a:srgbClr val="000000"/>
                  </a:outerShdw>
                </a:effectLst>
                <a:latin typeface="Courier New" pitchFamily="49" charset="0"/>
                <a:ea typeface="宋体" pitchFamily="2" charset="-122"/>
              </a:rPr>
              <a:t>37</a:t>
            </a:r>
          </a:p>
        </p:txBody>
      </p:sp>
      <p:grpSp>
        <p:nvGrpSpPr>
          <p:cNvPr id="38917" name="Group 3"/>
          <p:cNvGrpSpPr>
            <a:grpSpLocks/>
          </p:cNvGrpSpPr>
          <p:nvPr/>
        </p:nvGrpSpPr>
        <p:grpSpPr bwMode="auto">
          <a:xfrm>
            <a:off x="1898650" y="2753577"/>
            <a:ext cx="7785100" cy="457200"/>
            <a:chOff x="236" y="1537"/>
            <a:chExt cx="4904" cy="288"/>
          </a:xfrm>
        </p:grpSpPr>
        <p:sp>
          <p:nvSpPr>
            <p:cNvPr id="38929" name="Text Box 4"/>
            <p:cNvSpPr txBox="1">
              <a:spLocks noChangeArrowheads="1"/>
            </p:cNvSpPr>
            <p:nvPr/>
          </p:nvSpPr>
          <p:spPr bwMode="auto">
            <a:xfrm>
              <a:off x="236" y="1537"/>
              <a:ext cx="2541" cy="288"/>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11 0 9 26 31 30 3 19 12 29 27 1 20 5 33 4 25 21 7 15 17 6 18 16 10 2 23 13 14 8 24 36 32 28 22 34 35</a:t>
              </a:r>
            </a:p>
          </p:txBody>
        </p:sp>
        <p:sp>
          <p:nvSpPr>
            <p:cNvPr id="38930" name="Text Box 5"/>
            <p:cNvSpPr txBox="1">
              <a:spLocks noChangeArrowheads="1"/>
            </p:cNvSpPr>
            <p:nvPr/>
          </p:nvSpPr>
          <p:spPr bwMode="auto">
            <a:xfrm>
              <a:off x="3106" y="1537"/>
              <a:ext cx="2034" cy="288"/>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52 47 41 43 53 60 61 38 56 48 59 54 50 49 51 45 62 39 42 40 58 55 57 44 46 63</a:t>
              </a:r>
            </a:p>
          </p:txBody>
        </p:sp>
        <p:sp>
          <p:nvSpPr>
            <p:cNvPr id="38931" name="Text Box 6"/>
            <p:cNvSpPr txBox="1">
              <a:spLocks noChangeArrowheads="1"/>
            </p:cNvSpPr>
            <p:nvPr/>
          </p:nvSpPr>
          <p:spPr bwMode="auto">
            <a:xfrm>
              <a:off x="2797" y="1537"/>
              <a:ext cx="288" cy="288"/>
            </a:xfrm>
            <a:prstGeom prst="rect">
              <a:avLst/>
            </a:prstGeom>
            <a:solidFill>
              <a:schemeClr val="accent2"/>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37</a:t>
              </a:r>
            </a:p>
          </p:txBody>
        </p:sp>
      </p:grpSp>
      <p:sp>
        <p:nvSpPr>
          <p:cNvPr id="38918" name="Text Box 7"/>
          <p:cNvSpPr txBox="1">
            <a:spLocks noChangeArrowheads="1"/>
          </p:cNvSpPr>
          <p:nvPr/>
        </p:nvSpPr>
        <p:spPr bwMode="auto">
          <a:xfrm>
            <a:off x="1898650" y="1769327"/>
            <a:ext cx="1295400" cy="336550"/>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latin typeface="Arial" pitchFamily="34" charset="0"/>
                <a:ea typeface="SimSun" pitchFamily="2" charset="-122"/>
              </a:rPr>
              <a:t>THREAD 1</a:t>
            </a:r>
          </a:p>
        </p:txBody>
      </p:sp>
      <p:sp>
        <p:nvSpPr>
          <p:cNvPr id="38919" name="Text Box 8"/>
          <p:cNvSpPr txBox="1">
            <a:spLocks noChangeArrowheads="1"/>
          </p:cNvSpPr>
          <p:nvPr/>
        </p:nvSpPr>
        <p:spPr bwMode="auto">
          <a:xfrm>
            <a:off x="6724650" y="1769327"/>
            <a:ext cx="1295400" cy="336550"/>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latin typeface="Arial" pitchFamily="34" charset="0"/>
                <a:ea typeface="SimSun" pitchFamily="2" charset="-122"/>
              </a:rPr>
              <a:t>THREAD 2</a:t>
            </a:r>
          </a:p>
        </p:txBody>
      </p:sp>
      <p:grpSp>
        <p:nvGrpSpPr>
          <p:cNvPr id="38920" name="Group 9"/>
          <p:cNvGrpSpPr>
            <a:grpSpLocks/>
          </p:cNvGrpSpPr>
          <p:nvPr/>
        </p:nvGrpSpPr>
        <p:grpSpPr bwMode="auto">
          <a:xfrm>
            <a:off x="3921126" y="2397978"/>
            <a:ext cx="4156075" cy="354013"/>
            <a:chOff x="1510" y="1313"/>
            <a:chExt cx="2618" cy="223"/>
          </a:xfrm>
        </p:grpSpPr>
        <p:sp>
          <p:nvSpPr>
            <p:cNvPr id="38927" name="Line 10"/>
            <p:cNvSpPr>
              <a:spLocks noChangeShapeType="1"/>
            </p:cNvSpPr>
            <p:nvPr/>
          </p:nvSpPr>
          <p:spPr bwMode="auto">
            <a:xfrm>
              <a:off x="2928" y="1313"/>
              <a:ext cx="0" cy="223"/>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28" name="Freeform 11"/>
            <p:cNvSpPr>
              <a:spLocks/>
            </p:cNvSpPr>
            <p:nvPr/>
          </p:nvSpPr>
          <p:spPr bwMode="auto">
            <a:xfrm>
              <a:off x="1510" y="1415"/>
              <a:ext cx="2618"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bg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sp>
        <p:nvSpPr>
          <p:cNvPr id="950284" name="Text Box 12"/>
          <p:cNvSpPr txBox="1">
            <a:spLocks noChangeArrowheads="1"/>
          </p:cNvSpPr>
          <p:nvPr/>
        </p:nvSpPr>
        <p:spPr bwMode="auto">
          <a:xfrm>
            <a:off x="1898650" y="2212241"/>
            <a:ext cx="8534400" cy="200025"/>
          </a:xfrm>
          <a:prstGeom prst="rect">
            <a:avLst/>
          </a:prstGeom>
          <a:solidFill>
            <a:srgbClr val="0034FF"/>
          </a:solidFill>
          <a:ln w="12700" algn="ctr">
            <a:solidFill>
              <a:schemeClr val="tx1"/>
            </a:solidFill>
            <a:miter lim="800000"/>
            <a:headEnd/>
            <a:tailEnd/>
          </a:ln>
          <a:effectLst/>
        </p:spPr>
        <p:txBody>
          <a:bodyPr tIns="91440" bIns="91440" anchor="ctr" anchorCtr="1"/>
          <a:lstStyle/>
          <a:p>
            <a:pPr algn="l" eaLnBrk="1" hangingPunct="1">
              <a:spcBef>
                <a:spcPct val="50000"/>
              </a:spcBef>
              <a:defRPr/>
            </a:pPr>
            <a:r>
              <a:rPr lang="en-US" altLang="zh-CN" sz="600" b="1">
                <a:solidFill>
                  <a:schemeClr val="bg1"/>
                </a:solidFill>
                <a:effectLst>
                  <a:outerShdw blurRad="38100" dist="38100" dir="2700000" algn="tl">
                    <a:srgbClr val="000000"/>
                  </a:outerShdw>
                </a:effectLst>
                <a:latin typeface="Courier New" pitchFamily="49" charset="0"/>
                <a:ea typeface="宋体" pitchFamily="2" charset="-122"/>
              </a:rPr>
              <a:t>32 44 9 26 31 57 3 19 55 29 27 1 20 5 42 62 25 51 49 15 54 6 18 48 10 2 60 41 14 47 24 36 37 52 22 34 35 11 28 8 13 43 53 23 61 38 56 16 59 17 50 7 21 45 4 39 33 40 58 12 30 0 46 63</a:t>
            </a:r>
          </a:p>
        </p:txBody>
      </p:sp>
      <p:sp>
        <p:nvSpPr>
          <p:cNvPr id="38922" name="Rectangle 13"/>
          <p:cNvSpPr>
            <a:spLocks noChangeArrowheads="1"/>
          </p:cNvSpPr>
          <p:nvPr/>
        </p:nvSpPr>
        <p:spPr bwMode="auto">
          <a:xfrm>
            <a:off x="6953251" y="3383565"/>
            <a:ext cx="2232025" cy="443162"/>
          </a:xfrm>
          <a:prstGeom prst="rect">
            <a:avLst/>
          </a:prstGeom>
          <a:solidFill>
            <a:srgbClr val="FDB605"/>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91400" tIns="45702" rIns="91400" bIns="45702" anchor="b" anchorCtr="1">
            <a:spAutoFit/>
          </a:bodyPr>
          <a:lstStyle/>
          <a:p>
            <a:pPr eaLnBrk="1" hangingPunct="1">
              <a:lnSpc>
                <a:spcPct val="95000"/>
              </a:lnSpc>
              <a:buClr>
                <a:schemeClr val="tx1"/>
              </a:buClr>
              <a:buFont typeface="Wingdings" pitchFamily="2" charset="2"/>
              <a:buNone/>
            </a:pPr>
            <a:r>
              <a:rPr lang="en-US" altLang="zh-CN" sz="1200" b="1">
                <a:ea typeface="SimSun" pitchFamily="2" charset="-122"/>
                <a:cs typeface="Arial" pitchFamily="34" charset="0"/>
              </a:rPr>
              <a:t>Thread 2 gets work by stealing from Thread 1</a:t>
            </a:r>
          </a:p>
        </p:txBody>
      </p:sp>
      <p:sp>
        <p:nvSpPr>
          <p:cNvPr id="38923" name="Text Box 14"/>
          <p:cNvSpPr txBox="1">
            <a:spLocks noChangeArrowheads="1"/>
          </p:cNvSpPr>
          <p:nvPr/>
        </p:nvSpPr>
        <p:spPr bwMode="auto">
          <a:xfrm>
            <a:off x="4311650" y="1769327"/>
            <a:ext cx="1295400" cy="336550"/>
          </a:xfrm>
          <a:prstGeom prst="rect">
            <a:avLst/>
          </a:prstGeom>
          <a:solidFill>
            <a:srgbClr val="DDDDDD"/>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solidFill>
                  <a:srgbClr val="C0C0C0"/>
                </a:solidFill>
                <a:latin typeface="Arial" pitchFamily="34" charset="0"/>
                <a:ea typeface="SimSun" pitchFamily="2" charset="-122"/>
              </a:rPr>
              <a:t>THREAD 3</a:t>
            </a:r>
          </a:p>
        </p:txBody>
      </p:sp>
      <p:sp>
        <p:nvSpPr>
          <p:cNvPr id="38924" name="Text Box 15"/>
          <p:cNvSpPr txBox="1">
            <a:spLocks noChangeArrowheads="1"/>
          </p:cNvSpPr>
          <p:nvPr/>
        </p:nvSpPr>
        <p:spPr bwMode="auto">
          <a:xfrm>
            <a:off x="9137650" y="1769327"/>
            <a:ext cx="1295400" cy="336550"/>
          </a:xfrm>
          <a:prstGeom prst="rect">
            <a:avLst/>
          </a:prstGeom>
          <a:solidFill>
            <a:srgbClr val="DDDDDD"/>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solidFill>
                  <a:srgbClr val="C0C0C0"/>
                </a:solidFill>
                <a:latin typeface="Arial" pitchFamily="34" charset="0"/>
                <a:ea typeface="SimSun" pitchFamily="2" charset="-122"/>
              </a:rPr>
              <a:t>THREAD 4</a:t>
            </a:r>
          </a:p>
        </p:txBody>
      </p:sp>
      <p:sp>
        <p:nvSpPr>
          <p:cNvPr id="38926" name="Freeform 19"/>
          <p:cNvSpPr>
            <a:spLocks/>
          </p:cNvSpPr>
          <p:nvPr/>
        </p:nvSpPr>
        <p:spPr bwMode="auto">
          <a:xfrm>
            <a:off x="6169025" y="3199665"/>
            <a:ext cx="533400" cy="2895600"/>
          </a:xfrm>
          <a:custGeom>
            <a:avLst/>
            <a:gdLst>
              <a:gd name="T0" fmla="*/ 0 w 336"/>
              <a:gd name="T1" fmla="*/ 0 h 1824"/>
              <a:gd name="T2" fmla="*/ 0 w 336"/>
              <a:gd name="T3" fmla="*/ 816 h 1824"/>
              <a:gd name="T4" fmla="*/ 336 w 336"/>
              <a:gd name="T5" fmla="*/ 816 h 1824"/>
              <a:gd name="T6" fmla="*/ 336 w 336"/>
              <a:gd name="T7" fmla="*/ 1824 h 1824"/>
              <a:gd name="T8" fmla="*/ 0 60000 65536"/>
              <a:gd name="T9" fmla="*/ 0 60000 65536"/>
              <a:gd name="T10" fmla="*/ 0 60000 65536"/>
              <a:gd name="T11" fmla="*/ 0 60000 65536"/>
              <a:gd name="T12" fmla="*/ 0 w 336"/>
              <a:gd name="T13" fmla="*/ 0 h 1824"/>
              <a:gd name="T14" fmla="*/ 336 w 336"/>
              <a:gd name="T15" fmla="*/ 1824 h 1824"/>
            </a:gdLst>
            <a:ahLst/>
            <a:cxnLst>
              <a:cxn ang="T8">
                <a:pos x="T0" y="T1"/>
              </a:cxn>
              <a:cxn ang="T9">
                <a:pos x="T2" y="T3"/>
              </a:cxn>
              <a:cxn ang="T10">
                <a:pos x="T4" y="T5"/>
              </a:cxn>
              <a:cxn ang="T11">
                <a:pos x="T6" y="T7"/>
              </a:cxn>
            </a:cxnLst>
            <a:rect l="T12" t="T13" r="T14" b="T15"/>
            <a:pathLst>
              <a:path w="336" h="1824">
                <a:moveTo>
                  <a:pt x="0" y="0"/>
                </a:moveTo>
                <a:lnTo>
                  <a:pt x="0" y="816"/>
                </a:lnTo>
                <a:lnTo>
                  <a:pt x="336" y="816"/>
                </a:lnTo>
                <a:lnTo>
                  <a:pt x="336" y="1824"/>
                </a:lnTo>
              </a:path>
            </a:pathLst>
          </a:custGeom>
          <a:noFill/>
          <a:ln w="28575">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2" name="灯片编号占位符 1">
            <a:extLst>
              <a:ext uri="{FF2B5EF4-FFF2-40B4-BE49-F238E27FC236}">
                <a16:creationId xmlns:a16="http://schemas.microsoft.com/office/drawing/2014/main" id="{9C7CEA57-920D-4B35-A456-B54308476585}"/>
              </a:ext>
            </a:extLst>
          </p:cNvPr>
          <p:cNvSpPr>
            <a:spLocks noGrp="1"/>
          </p:cNvSpPr>
          <p:nvPr>
            <p:ph type="sldNum" sz="quarter" idx="12"/>
          </p:nvPr>
        </p:nvSpPr>
        <p:spPr/>
        <p:txBody>
          <a:bodyPr/>
          <a:lstStyle/>
          <a:p>
            <a:fld id="{838759A6-4310-42B8-8FEF-8113EE3D32AF}" type="slidenum">
              <a:rPr lang="zh-CN" altLang="en-US" smtClean="0"/>
              <a:t>75</a:t>
            </a:fld>
            <a:endParaRPr lang="zh-CN" altLang="en-US"/>
          </a:p>
        </p:txBody>
      </p:sp>
      <p:sp>
        <p:nvSpPr>
          <p:cNvPr id="4" name="标题 3">
            <a:extLst>
              <a:ext uri="{FF2B5EF4-FFF2-40B4-BE49-F238E27FC236}">
                <a16:creationId xmlns:a16="http://schemas.microsoft.com/office/drawing/2014/main" id="{7AEBC8EC-6335-4484-879A-38E601BF958B}"/>
              </a:ext>
            </a:extLst>
          </p:cNvPr>
          <p:cNvSpPr>
            <a:spLocks noGrp="1"/>
          </p:cNvSpPr>
          <p:nvPr>
            <p:ph type="title"/>
          </p:nvPr>
        </p:nvSpPr>
        <p:spPr/>
        <p:txBody>
          <a:bodyPr/>
          <a:lstStyle/>
          <a:p>
            <a:r>
              <a:rPr lang="zh-CN" altLang="en-US" dirty="0">
                <a:ea typeface="SimSun" pitchFamily="2" charset="-122"/>
              </a:rPr>
              <a:t>例子：并行排序</a:t>
            </a:r>
            <a:r>
              <a:rPr lang="en-US" altLang="zh-CN" dirty="0">
                <a:ea typeface="SimSun" pitchFamily="2" charset="-122"/>
              </a:rPr>
              <a:t>(</a:t>
            </a:r>
            <a:r>
              <a:rPr lang="zh-CN" altLang="en-US" dirty="0">
                <a:ea typeface="SimSun" pitchFamily="2" charset="-122"/>
              </a:rPr>
              <a:t>任务窃取</a:t>
            </a:r>
            <a:r>
              <a:rPr lang="en-US" altLang="zh-CN" dirty="0">
                <a:ea typeface="SimSun" pitchFamily="2" charset="-122"/>
              </a:rPr>
              <a:t>)</a:t>
            </a:r>
            <a:br>
              <a:rPr lang="en-US" altLang="zh-CN" dirty="0">
                <a:ea typeface="SimSun" pitchFamily="2" charset="-122"/>
              </a:rPr>
            </a:br>
            <a:r>
              <a:rPr lang="en-US" altLang="zh-CN" dirty="0">
                <a:ea typeface="SimSun" pitchFamily="2" charset="-122"/>
              </a:rPr>
              <a:t>Quicksort – Step 2</a:t>
            </a:r>
            <a:endParaRPr lang="zh-CN" altLang="en-US" dirty="0"/>
          </a:p>
        </p:txBody>
      </p:sp>
    </p:spTree>
    <p:extLst>
      <p:ext uri="{BB962C8B-B14F-4D97-AF65-F5344CB8AC3E}">
        <p14:creationId xmlns:p14="http://schemas.microsoft.com/office/powerpoint/2010/main" val="3437489849"/>
      </p:ext>
    </p:extLst>
  </p:cSld>
  <p:clrMapOvr>
    <a:masterClrMapping/>
  </p:clrMapOvr>
  <p:transition spd="slow">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AutoShape 31"/>
          <p:cNvSpPr>
            <a:spLocks noChangeArrowheads="1"/>
          </p:cNvSpPr>
          <p:nvPr/>
        </p:nvSpPr>
        <p:spPr bwMode="auto">
          <a:xfrm>
            <a:off x="1862138" y="1800291"/>
            <a:ext cx="8494712" cy="4495800"/>
          </a:xfrm>
          <a:prstGeom prst="roundRect">
            <a:avLst>
              <a:gd name="adj" fmla="val 2259"/>
            </a:avLst>
          </a:prstGeom>
          <a:noFill/>
          <a:ln w="762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952322" name="Text Box 2"/>
          <p:cNvSpPr txBox="1">
            <a:spLocks noChangeArrowheads="1"/>
          </p:cNvSpPr>
          <p:nvPr/>
        </p:nvSpPr>
        <p:spPr bwMode="auto">
          <a:xfrm>
            <a:off x="1898650" y="6177029"/>
            <a:ext cx="8534400" cy="196850"/>
          </a:xfrm>
          <a:prstGeom prst="rect">
            <a:avLst/>
          </a:prstGeom>
          <a:solidFill>
            <a:srgbClr val="0034FF"/>
          </a:solidFill>
          <a:ln w="12700" algn="ctr">
            <a:solidFill>
              <a:schemeClr val="tx1"/>
            </a:solidFill>
            <a:miter lim="800000"/>
            <a:headEnd/>
            <a:tailEnd/>
          </a:ln>
          <a:effectLst/>
        </p:spPr>
        <p:txBody>
          <a:bodyPr tIns="91440" bIns="91440" anchor="ctr"/>
          <a:lstStyle/>
          <a:p>
            <a:pPr algn="l" eaLnBrk="1" hangingPunct="1">
              <a:spcBef>
                <a:spcPct val="50000"/>
              </a:spcBef>
              <a:defRPr/>
            </a:pPr>
            <a:r>
              <a:rPr lang="zh-CN" altLang="en-US" sz="600" b="1">
                <a:solidFill>
                  <a:schemeClr val="bg1"/>
                </a:solidFill>
                <a:effectLst>
                  <a:outerShdw blurRad="38100" dist="38100" dir="2700000" algn="tl">
                    <a:srgbClr val="000000"/>
                  </a:outerShdw>
                </a:effectLst>
                <a:latin typeface="Courier New" pitchFamily="49" charset="0"/>
                <a:ea typeface="宋体" pitchFamily="2" charset="-122"/>
              </a:rPr>
              <a:t>              </a:t>
            </a:r>
            <a:r>
              <a:rPr lang="en-US" altLang="zh-CN" sz="600" b="1">
                <a:solidFill>
                  <a:schemeClr val="bg1"/>
                </a:solidFill>
                <a:effectLst>
                  <a:outerShdw blurRad="38100" dist="38100" dir="2700000" algn="tl">
                    <a:srgbClr val="000000"/>
                  </a:outerShdw>
                </a:effectLst>
                <a:latin typeface="Courier New" pitchFamily="49" charset="0"/>
                <a:ea typeface="宋体" pitchFamily="2" charset="-122"/>
              </a:rPr>
              <a:t>7                                                                                      37                                  49</a:t>
            </a:r>
          </a:p>
        </p:txBody>
      </p:sp>
      <p:grpSp>
        <p:nvGrpSpPr>
          <p:cNvPr id="39941" name="Group 3"/>
          <p:cNvGrpSpPr>
            <a:grpSpLocks/>
          </p:cNvGrpSpPr>
          <p:nvPr/>
        </p:nvGrpSpPr>
        <p:grpSpPr bwMode="auto">
          <a:xfrm>
            <a:off x="1898650" y="2828991"/>
            <a:ext cx="7785100" cy="457200"/>
            <a:chOff x="236" y="1537"/>
            <a:chExt cx="4904" cy="288"/>
          </a:xfrm>
        </p:grpSpPr>
        <p:sp>
          <p:nvSpPr>
            <p:cNvPr id="39966" name="Text Box 4"/>
            <p:cNvSpPr txBox="1">
              <a:spLocks noChangeArrowheads="1"/>
            </p:cNvSpPr>
            <p:nvPr/>
          </p:nvSpPr>
          <p:spPr bwMode="auto">
            <a:xfrm>
              <a:off x="236" y="1537"/>
              <a:ext cx="2541" cy="288"/>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11 0 9 26 31 30 3 19 12 29 27 1 20 5 33 4 25 21 7 15 17 6 18 16 10 2 23 13 14 8 24 36 32 28 22 34 35</a:t>
              </a:r>
            </a:p>
          </p:txBody>
        </p:sp>
        <p:sp>
          <p:nvSpPr>
            <p:cNvPr id="39967" name="Text Box 5"/>
            <p:cNvSpPr txBox="1">
              <a:spLocks noChangeArrowheads="1"/>
            </p:cNvSpPr>
            <p:nvPr/>
          </p:nvSpPr>
          <p:spPr bwMode="auto">
            <a:xfrm>
              <a:off x="3106" y="1537"/>
              <a:ext cx="2034" cy="288"/>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52 47 41 43 53 60 61 38 56 48 59 54 50 49 51 45 62 39 42 40 58 55 57 44 46 63</a:t>
              </a:r>
            </a:p>
          </p:txBody>
        </p:sp>
        <p:sp>
          <p:nvSpPr>
            <p:cNvPr id="39968" name="Text Box 6"/>
            <p:cNvSpPr txBox="1">
              <a:spLocks noChangeArrowheads="1"/>
            </p:cNvSpPr>
            <p:nvPr/>
          </p:nvSpPr>
          <p:spPr bwMode="auto">
            <a:xfrm>
              <a:off x="2797" y="1537"/>
              <a:ext cx="288" cy="288"/>
            </a:xfrm>
            <a:prstGeom prst="rect">
              <a:avLst/>
            </a:prstGeom>
            <a:solidFill>
              <a:schemeClr val="accent2"/>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37</a:t>
              </a:r>
            </a:p>
          </p:txBody>
        </p:sp>
      </p:grpSp>
      <p:sp>
        <p:nvSpPr>
          <p:cNvPr id="39942" name="Text Box 7"/>
          <p:cNvSpPr txBox="1">
            <a:spLocks noChangeArrowheads="1"/>
          </p:cNvSpPr>
          <p:nvPr/>
        </p:nvSpPr>
        <p:spPr bwMode="auto">
          <a:xfrm>
            <a:off x="1898650" y="1844741"/>
            <a:ext cx="1295400" cy="336550"/>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latin typeface="Arial" pitchFamily="34" charset="0"/>
                <a:ea typeface="SimSun" pitchFamily="2" charset="-122"/>
              </a:rPr>
              <a:t>THREAD 1</a:t>
            </a:r>
          </a:p>
        </p:txBody>
      </p:sp>
      <p:sp>
        <p:nvSpPr>
          <p:cNvPr id="39943" name="Text Box 8"/>
          <p:cNvSpPr txBox="1">
            <a:spLocks noChangeArrowheads="1"/>
          </p:cNvSpPr>
          <p:nvPr/>
        </p:nvSpPr>
        <p:spPr bwMode="auto">
          <a:xfrm>
            <a:off x="1781176" y="3590991"/>
            <a:ext cx="727075" cy="457200"/>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1 0 2 6 4 5 3</a:t>
            </a:r>
          </a:p>
        </p:txBody>
      </p:sp>
      <p:sp>
        <p:nvSpPr>
          <p:cNvPr id="39944" name="Text Box 9"/>
          <p:cNvSpPr txBox="1">
            <a:spLocks noChangeArrowheads="1"/>
          </p:cNvSpPr>
          <p:nvPr/>
        </p:nvSpPr>
        <p:spPr bwMode="auto">
          <a:xfrm>
            <a:off x="2546350" y="3590991"/>
            <a:ext cx="457200" cy="457200"/>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7</a:t>
            </a:r>
          </a:p>
        </p:txBody>
      </p:sp>
      <p:sp>
        <p:nvSpPr>
          <p:cNvPr id="39945" name="Text Box 10"/>
          <p:cNvSpPr txBox="1">
            <a:spLocks noChangeArrowheads="1"/>
          </p:cNvSpPr>
          <p:nvPr/>
        </p:nvSpPr>
        <p:spPr bwMode="auto">
          <a:xfrm>
            <a:off x="3040063" y="3590991"/>
            <a:ext cx="2868612" cy="457200"/>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12 29 27 19 20 30 33 31 25 21 11 15 17 26 18 16 10 9 23 13 14 8 24 36 32 28 22 34 35</a:t>
            </a:r>
          </a:p>
        </p:txBody>
      </p:sp>
      <p:sp>
        <p:nvSpPr>
          <p:cNvPr id="39946" name="Text Box 11"/>
          <p:cNvSpPr txBox="1">
            <a:spLocks noChangeArrowheads="1"/>
          </p:cNvSpPr>
          <p:nvPr/>
        </p:nvSpPr>
        <p:spPr bwMode="auto">
          <a:xfrm>
            <a:off x="6773864" y="3590991"/>
            <a:ext cx="1220787" cy="457200"/>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45 47 41 43 46 44 40 38 42 48 39</a:t>
            </a:r>
          </a:p>
        </p:txBody>
      </p:sp>
      <p:sp>
        <p:nvSpPr>
          <p:cNvPr id="39947" name="Text Box 12"/>
          <p:cNvSpPr txBox="1">
            <a:spLocks noChangeArrowheads="1"/>
          </p:cNvSpPr>
          <p:nvPr/>
        </p:nvSpPr>
        <p:spPr bwMode="auto">
          <a:xfrm>
            <a:off x="8080375" y="3590991"/>
            <a:ext cx="457200" cy="457200"/>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49</a:t>
            </a:r>
          </a:p>
        </p:txBody>
      </p:sp>
      <p:sp>
        <p:nvSpPr>
          <p:cNvPr id="39948" name="Text Box 13"/>
          <p:cNvSpPr txBox="1">
            <a:spLocks noChangeArrowheads="1"/>
          </p:cNvSpPr>
          <p:nvPr/>
        </p:nvSpPr>
        <p:spPr bwMode="auto">
          <a:xfrm>
            <a:off x="8615364" y="3590991"/>
            <a:ext cx="1341437" cy="457200"/>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50 52 51 54 62 59 56 61 58 55 57 60 53 63</a:t>
            </a:r>
          </a:p>
        </p:txBody>
      </p:sp>
      <p:sp>
        <p:nvSpPr>
          <p:cNvPr id="39949" name="Text Box 14"/>
          <p:cNvSpPr txBox="1">
            <a:spLocks noChangeArrowheads="1"/>
          </p:cNvSpPr>
          <p:nvPr/>
        </p:nvSpPr>
        <p:spPr bwMode="auto">
          <a:xfrm>
            <a:off x="6724650" y="1844741"/>
            <a:ext cx="1295400" cy="336550"/>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latin typeface="Arial" pitchFamily="34" charset="0"/>
                <a:ea typeface="SimSun" pitchFamily="2" charset="-122"/>
              </a:rPr>
              <a:t>THREAD 2</a:t>
            </a:r>
          </a:p>
        </p:txBody>
      </p:sp>
      <p:grpSp>
        <p:nvGrpSpPr>
          <p:cNvPr id="39950" name="Group 15"/>
          <p:cNvGrpSpPr>
            <a:grpSpLocks/>
          </p:cNvGrpSpPr>
          <p:nvPr/>
        </p:nvGrpSpPr>
        <p:grpSpPr bwMode="auto">
          <a:xfrm>
            <a:off x="3921126" y="2473392"/>
            <a:ext cx="4156075" cy="354013"/>
            <a:chOff x="1510" y="1313"/>
            <a:chExt cx="2618" cy="223"/>
          </a:xfrm>
        </p:grpSpPr>
        <p:sp>
          <p:nvSpPr>
            <p:cNvPr id="39964" name="Line 16"/>
            <p:cNvSpPr>
              <a:spLocks noChangeShapeType="1"/>
            </p:cNvSpPr>
            <p:nvPr/>
          </p:nvSpPr>
          <p:spPr bwMode="auto">
            <a:xfrm>
              <a:off x="2928" y="1313"/>
              <a:ext cx="0" cy="223"/>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65" name="Freeform 17"/>
            <p:cNvSpPr>
              <a:spLocks/>
            </p:cNvSpPr>
            <p:nvPr/>
          </p:nvSpPr>
          <p:spPr bwMode="auto">
            <a:xfrm>
              <a:off x="1510" y="1415"/>
              <a:ext cx="2618"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bg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grpSp>
        <p:nvGrpSpPr>
          <p:cNvPr id="39951" name="Group 18"/>
          <p:cNvGrpSpPr>
            <a:grpSpLocks/>
          </p:cNvGrpSpPr>
          <p:nvPr/>
        </p:nvGrpSpPr>
        <p:grpSpPr bwMode="auto">
          <a:xfrm>
            <a:off x="2133600" y="3284604"/>
            <a:ext cx="2362200" cy="304800"/>
            <a:chOff x="384" y="1824"/>
            <a:chExt cx="1488" cy="192"/>
          </a:xfrm>
        </p:grpSpPr>
        <p:sp>
          <p:nvSpPr>
            <p:cNvPr id="39962" name="Line 19"/>
            <p:cNvSpPr>
              <a:spLocks noChangeShapeType="1"/>
            </p:cNvSpPr>
            <p:nvPr/>
          </p:nvSpPr>
          <p:spPr bwMode="auto">
            <a:xfrm>
              <a:off x="768" y="1824"/>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63" name="Freeform 20"/>
            <p:cNvSpPr>
              <a:spLocks/>
            </p:cNvSpPr>
            <p:nvPr/>
          </p:nvSpPr>
          <p:spPr bwMode="auto">
            <a:xfrm>
              <a:off x="384" y="1903"/>
              <a:ext cx="1488"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grpSp>
        <p:nvGrpSpPr>
          <p:cNvPr id="39952" name="Group 21"/>
          <p:cNvGrpSpPr>
            <a:grpSpLocks/>
          </p:cNvGrpSpPr>
          <p:nvPr/>
        </p:nvGrpSpPr>
        <p:grpSpPr bwMode="auto">
          <a:xfrm>
            <a:off x="7391400" y="3284604"/>
            <a:ext cx="1905000" cy="304800"/>
            <a:chOff x="3696" y="1824"/>
            <a:chExt cx="1200" cy="192"/>
          </a:xfrm>
        </p:grpSpPr>
        <p:sp>
          <p:nvSpPr>
            <p:cNvPr id="39960" name="Line 22"/>
            <p:cNvSpPr>
              <a:spLocks noChangeShapeType="1"/>
            </p:cNvSpPr>
            <p:nvPr/>
          </p:nvSpPr>
          <p:spPr bwMode="auto">
            <a:xfrm>
              <a:off x="4272" y="1824"/>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61" name="Freeform 23"/>
            <p:cNvSpPr>
              <a:spLocks/>
            </p:cNvSpPr>
            <p:nvPr/>
          </p:nvSpPr>
          <p:spPr bwMode="auto">
            <a:xfrm>
              <a:off x="3696" y="1895"/>
              <a:ext cx="1200"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sp>
        <p:nvSpPr>
          <p:cNvPr id="39953" name="Freeform 24"/>
          <p:cNvSpPr>
            <a:spLocks/>
          </p:cNvSpPr>
          <p:nvPr/>
        </p:nvSpPr>
        <p:spPr bwMode="auto">
          <a:xfrm>
            <a:off x="2667000" y="4046604"/>
            <a:ext cx="76200" cy="2133600"/>
          </a:xfrm>
          <a:custGeom>
            <a:avLst/>
            <a:gdLst>
              <a:gd name="T0" fmla="*/ 48 w 48"/>
              <a:gd name="T1" fmla="*/ 0 h 1296"/>
              <a:gd name="T2" fmla="*/ 48 w 48"/>
              <a:gd name="T3" fmla="*/ 672 h 1296"/>
              <a:gd name="T4" fmla="*/ 0 w 48"/>
              <a:gd name="T5" fmla="*/ 672 h 1296"/>
              <a:gd name="T6" fmla="*/ 0 w 48"/>
              <a:gd name="T7" fmla="*/ 1296 h 1296"/>
              <a:gd name="T8" fmla="*/ 0 60000 65536"/>
              <a:gd name="T9" fmla="*/ 0 60000 65536"/>
              <a:gd name="T10" fmla="*/ 0 60000 65536"/>
              <a:gd name="T11" fmla="*/ 0 60000 65536"/>
              <a:gd name="T12" fmla="*/ 0 w 48"/>
              <a:gd name="T13" fmla="*/ 0 h 1296"/>
              <a:gd name="T14" fmla="*/ 48 w 48"/>
              <a:gd name="T15" fmla="*/ 1296 h 1296"/>
            </a:gdLst>
            <a:ahLst/>
            <a:cxnLst>
              <a:cxn ang="T8">
                <a:pos x="T0" y="T1"/>
              </a:cxn>
              <a:cxn ang="T9">
                <a:pos x="T2" y="T3"/>
              </a:cxn>
              <a:cxn ang="T10">
                <a:pos x="T4" y="T5"/>
              </a:cxn>
              <a:cxn ang="T11">
                <a:pos x="T6" y="T7"/>
              </a:cxn>
            </a:cxnLst>
            <a:rect l="T12" t="T13" r="T14" b="T15"/>
            <a:pathLst>
              <a:path w="48" h="1296">
                <a:moveTo>
                  <a:pt x="48" y="0"/>
                </a:moveTo>
                <a:lnTo>
                  <a:pt x="48" y="672"/>
                </a:lnTo>
                <a:lnTo>
                  <a:pt x="0" y="672"/>
                </a:lnTo>
                <a:lnTo>
                  <a:pt x="0" y="1296"/>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39954" name="Line 25"/>
          <p:cNvSpPr>
            <a:spLocks noChangeShapeType="1"/>
          </p:cNvSpPr>
          <p:nvPr/>
        </p:nvSpPr>
        <p:spPr bwMode="auto">
          <a:xfrm>
            <a:off x="8350250" y="4048192"/>
            <a:ext cx="0" cy="213201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52346" name="Text Box 26"/>
          <p:cNvSpPr txBox="1">
            <a:spLocks noChangeArrowheads="1"/>
          </p:cNvSpPr>
          <p:nvPr/>
        </p:nvSpPr>
        <p:spPr bwMode="auto">
          <a:xfrm>
            <a:off x="1898650" y="2287655"/>
            <a:ext cx="8534400" cy="200025"/>
          </a:xfrm>
          <a:prstGeom prst="rect">
            <a:avLst/>
          </a:prstGeom>
          <a:solidFill>
            <a:srgbClr val="0034FF"/>
          </a:solidFill>
          <a:ln w="12700" algn="ctr">
            <a:solidFill>
              <a:schemeClr val="tx1"/>
            </a:solidFill>
            <a:miter lim="800000"/>
            <a:headEnd/>
            <a:tailEnd/>
          </a:ln>
          <a:effectLst/>
        </p:spPr>
        <p:txBody>
          <a:bodyPr tIns="91440" bIns="91440" anchor="ctr" anchorCtr="1"/>
          <a:lstStyle/>
          <a:p>
            <a:pPr algn="l" eaLnBrk="1" hangingPunct="1">
              <a:spcBef>
                <a:spcPct val="50000"/>
              </a:spcBef>
              <a:defRPr/>
            </a:pPr>
            <a:r>
              <a:rPr lang="en-US" altLang="zh-CN" sz="600" b="1">
                <a:solidFill>
                  <a:schemeClr val="bg1"/>
                </a:solidFill>
                <a:effectLst>
                  <a:outerShdw blurRad="38100" dist="38100" dir="2700000" algn="tl">
                    <a:srgbClr val="000000"/>
                  </a:outerShdw>
                </a:effectLst>
                <a:latin typeface="Courier New" pitchFamily="49" charset="0"/>
                <a:ea typeface="宋体" pitchFamily="2" charset="-122"/>
              </a:rPr>
              <a:t>32 44 9 26 31 57 3 19 55 29 27 1 20 5 42 62 25 51 49 15 54 6 18 48 10 2 60 41 14 47 24 36 37 52 22 34 35 11 28 8 13 43 53 23 61 38 56 16 59 17 50 7 21 45 4 39 33 40 58 12 30 0 46 63</a:t>
            </a:r>
          </a:p>
        </p:txBody>
      </p:sp>
      <p:sp>
        <p:nvSpPr>
          <p:cNvPr id="39956" name="Rectangle 27"/>
          <p:cNvSpPr>
            <a:spLocks noChangeArrowheads="1"/>
          </p:cNvSpPr>
          <p:nvPr/>
        </p:nvSpPr>
        <p:spPr bwMode="auto">
          <a:xfrm>
            <a:off x="2978151" y="4526588"/>
            <a:ext cx="2328863" cy="267729"/>
          </a:xfrm>
          <a:prstGeom prst="rect">
            <a:avLst/>
          </a:prstGeom>
          <a:solidFill>
            <a:srgbClr val="FF5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91400" tIns="45702" rIns="91400" bIns="45702" anchor="b" anchorCtr="1">
            <a:spAutoFit/>
          </a:bodyPr>
          <a:lstStyle/>
          <a:p>
            <a:pPr eaLnBrk="1" hangingPunct="1">
              <a:lnSpc>
                <a:spcPct val="95000"/>
              </a:lnSpc>
              <a:buClr>
                <a:schemeClr val="tx1"/>
              </a:buClr>
              <a:buFont typeface="Wingdings" pitchFamily="2" charset="2"/>
              <a:buNone/>
            </a:pPr>
            <a:r>
              <a:rPr lang="en-US" altLang="zh-CN" sz="1200" b="1">
                <a:ea typeface="SimSun" pitchFamily="2" charset="-122"/>
                <a:cs typeface="Arial" pitchFamily="34" charset="0"/>
              </a:rPr>
              <a:t>Thread 1 partitions/splits its data</a:t>
            </a:r>
          </a:p>
        </p:txBody>
      </p:sp>
      <p:sp>
        <p:nvSpPr>
          <p:cNvPr id="39958" name="Freeform 32"/>
          <p:cNvSpPr>
            <a:spLocks/>
          </p:cNvSpPr>
          <p:nvPr/>
        </p:nvSpPr>
        <p:spPr bwMode="auto">
          <a:xfrm>
            <a:off x="6169025" y="3275079"/>
            <a:ext cx="533400" cy="2895600"/>
          </a:xfrm>
          <a:custGeom>
            <a:avLst/>
            <a:gdLst>
              <a:gd name="T0" fmla="*/ 0 w 336"/>
              <a:gd name="T1" fmla="*/ 0 h 1824"/>
              <a:gd name="T2" fmla="*/ 0 w 336"/>
              <a:gd name="T3" fmla="*/ 816 h 1824"/>
              <a:gd name="T4" fmla="*/ 336 w 336"/>
              <a:gd name="T5" fmla="*/ 816 h 1824"/>
              <a:gd name="T6" fmla="*/ 336 w 336"/>
              <a:gd name="T7" fmla="*/ 1824 h 1824"/>
              <a:gd name="T8" fmla="*/ 0 60000 65536"/>
              <a:gd name="T9" fmla="*/ 0 60000 65536"/>
              <a:gd name="T10" fmla="*/ 0 60000 65536"/>
              <a:gd name="T11" fmla="*/ 0 60000 65536"/>
              <a:gd name="T12" fmla="*/ 0 w 336"/>
              <a:gd name="T13" fmla="*/ 0 h 1824"/>
              <a:gd name="T14" fmla="*/ 336 w 336"/>
              <a:gd name="T15" fmla="*/ 1824 h 1824"/>
            </a:gdLst>
            <a:ahLst/>
            <a:cxnLst>
              <a:cxn ang="T8">
                <a:pos x="T0" y="T1"/>
              </a:cxn>
              <a:cxn ang="T9">
                <a:pos x="T2" y="T3"/>
              </a:cxn>
              <a:cxn ang="T10">
                <a:pos x="T4" y="T5"/>
              </a:cxn>
              <a:cxn ang="T11">
                <a:pos x="T6" y="T7"/>
              </a:cxn>
            </a:cxnLst>
            <a:rect l="T12" t="T13" r="T14" b="T15"/>
            <a:pathLst>
              <a:path w="336" h="1824">
                <a:moveTo>
                  <a:pt x="0" y="0"/>
                </a:moveTo>
                <a:lnTo>
                  <a:pt x="0" y="816"/>
                </a:lnTo>
                <a:lnTo>
                  <a:pt x="336" y="816"/>
                </a:lnTo>
                <a:lnTo>
                  <a:pt x="336" y="1824"/>
                </a:lnTo>
              </a:path>
            </a:pathLst>
          </a:custGeom>
          <a:noFill/>
          <a:ln w="28575">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39959" name="Rectangle 28"/>
          <p:cNvSpPr>
            <a:spLocks noChangeArrowheads="1"/>
          </p:cNvSpPr>
          <p:nvPr/>
        </p:nvSpPr>
        <p:spPr bwMode="auto">
          <a:xfrm>
            <a:off x="5926139" y="4518651"/>
            <a:ext cx="2346325" cy="267729"/>
          </a:xfrm>
          <a:prstGeom prst="rect">
            <a:avLst/>
          </a:prstGeom>
          <a:solidFill>
            <a:srgbClr val="FDB605"/>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91400" tIns="45702" rIns="91400" bIns="45702" anchor="b" anchorCtr="1">
            <a:spAutoFit/>
          </a:bodyPr>
          <a:lstStyle/>
          <a:p>
            <a:pPr eaLnBrk="1" hangingPunct="1">
              <a:lnSpc>
                <a:spcPct val="95000"/>
              </a:lnSpc>
              <a:buClr>
                <a:schemeClr val="tx1"/>
              </a:buClr>
              <a:buFont typeface="Wingdings" pitchFamily="2" charset="2"/>
              <a:buNone/>
            </a:pPr>
            <a:r>
              <a:rPr lang="en-US" altLang="zh-CN" sz="1200" b="1">
                <a:ea typeface="SimSun" pitchFamily="2" charset="-122"/>
                <a:cs typeface="Arial" pitchFamily="34" charset="0"/>
              </a:rPr>
              <a:t>Thread 2 partitions/splits its data</a:t>
            </a:r>
          </a:p>
        </p:txBody>
      </p:sp>
      <p:sp>
        <p:nvSpPr>
          <p:cNvPr id="2" name="灯片编号占位符 1">
            <a:extLst>
              <a:ext uri="{FF2B5EF4-FFF2-40B4-BE49-F238E27FC236}">
                <a16:creationId xmlns:a16="http://schemas.microsoft.com/office/drawing/2014/main" id="{C9FDF078-4078-4EBA-A189-7CE6155D1725}"/>
              </a:ext>
            </a:extLst>
          </p:cNvPr>
          <p:cNvSpPr>
            <a:spLocks noGrp="1"/>
          </p:cNvSpPr>
          <p:nvPr>
            <p:ph type="sldNum" sz="quarter" idx="12"/>
          </p:nvPr>
        </p:nvSpPr>
        <p:spPr/>
        <p:txBody>
          <a:bodyPr/>
          <a:lstStyle/>
          <a:p>
            <a:fld id="{838759A6-4310-42B8-8FEF-8113EE3D32AF}" type="slidenum">
              <a:rPr lang="zh-CN" altLang="en-US" smtClean="0"/>
              <a:t>76</a:t>
            </a:fld>
            <a:endParaRPr lang="zh-CN" altLang="en-US"/>
          </a:p>
        </p:txBody>
      </p:sp>
      <p:sp>
        <p:nvSpPr>
          <p:cNvPr id="3" name="标题 2">
            <a:extLst>
              <a:ext uri="{FF2B5EF4-FFF2-40B4-BE49-F238E27FC236}">
                <a16:creationId xmlns:a16="http://schemas.microsoft.com/office/drawing/2014/main" id="{A5A8BC55-0741-49F7-9EB6-797BB3E3A9C3}"/>
              </a:ext>
            </a:extLst>
          </p:cNvPr>
          <p:cNvSpPr>
            <a:spLocks noGrp="1"/>
          </p:cNvSpPr>
          <p:nvPr>
            <p:ph type="title"/>
          </p:nvPr>
        </p:nvSpPr>
        <p:spPr/>
        <p:txBody>
          <a:bodyPr/>
          <a:lstStyle/>
          <a:p>
            <a:r>
              <a:rPr lang="zh-CN" altLang="en-US" dirty="0"/>
              <a:t>例子：并行排序</a:t>
            </a:r>
            <a:r>
              <a:rPr lang="en-US" altLang="zh-CN" dirty="0"/>
              <a:t>(</a:t>
            </a:r>
            <a:r>
              <a:rPr lang="zh-CN" altLang="en-US" dirty="0"/>
              <a:t>任务窃取</a:t>
            </a:r>
            <a:r>
              <a:rPr lang="en-US" altLang="zh-CN" dirty="0"/>
              <a:t>) </a:t>
            </a:r>
            <a:br>
              <a:rPr lang="en-US" altLang="zh-CN" dirty="0"/>
            </a:br>
            <a:r>
              <a:rPr lang="en-US" altLang="zh-CN" dirty="0"/>
              <a:t>Quicksort – Step 3</a:t>
            </a:r>
            <a:endParaRPr lang="zh-CN" altLang="en-US" dirty="0"/>
          </a:p>
        </p:txBody>
      </p:sp>
    </p:spTree>
    <p:extLst>
      <p:ext uri="{BB962C8B-B14F-4D97-AF65-F5344CB8AC3E}">
        <p14:creationId xmlns:p14="http://schemas.microsoft.com/office/powerpoint/2010/main" val="1538782172"/>
      </p:ext>
    </p:extLst>
  </p:cSld>
  <p:clrMapOvr>
    <a:masterClrMapping/>
  </p:clrMapOvr>
  <p:transition spd="slow">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AutoShape 35"/>
          <p:cNvSpPr>
            <a:spLocks noChangeArrowheads="1"/>
          </p:cNvSpPr>
          <p:nvPr/>
        </p:nvSpPr>
        <p:spPr bwMode="auto">
          <a:xfrm>
            <a:off x="1862138" y="1743730"/>
            <a:ext cx="8494712" cy="4495800"/>
          </a:xfrm>
          <a:prstGeom prst="roundRect">
            <a:avLst>
              <a:gd name="adj" fmla="val 2259"/>
            </a:avLst>
          </a:prstGeom>
          <a:noFill/>
          <a:ln w="762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954370" name="Text Box 2"/>
          <p:cNvSpPr txBox="1">
            <a:spLocks noChangeArrowheads="1"/>
          </p:cNvSpPr>
          <p:nvPr/>
        </p:nvSpPr>
        <p:spPr bwMode="auto">
          <a:xfrm>
            <a:off x="1898650" y="6120468"/>
            <a:ext cx="8534400" cy="196850"/>
          </a:xfrm>
          <a:prstGeom prst="rect">
            <a:avLst/>
          </a:prstGeom>
          <a:solidFill>
            <a:srgbClr val="0034FF"/>
          </a:solidFill>
          <a:ln w="12700" algn="ctr">
            <a:solidFill>
              <a:schemeClr val="tx1"/>
            </a:solidFill>
            <a:miter lim="800000"/>
            <a:headEnd/>
            <a:tailEnd/>
          </a:ln>
          <a:effectLst/>
        </p:spPr>
        <p:txBody>
          <a:bodyPr tIns="91440" bIns="91440" anchor="ctr"/>
          <a:lstStyle/>
          <a:p>
            <a:pPr algn="l" eaLnBrk="1" hangingPunct="1">
              <a:spcBef>
                <a:spcPct val="50000"/>
              </a:spcBef>
              <a:defRPr/>
            </a:pPr>
            <a:r>
              <a:rPr lang="zh-CN" altLang="en-US" sz="600" b="1">
                <a:solidFill>
                  <a:schemeClr val="bg1"/>
                </a:solidFill>
                <a:effectLst>
                  <a:outerShdw blurRad="38100" dist="38100" dir="2700000" algn="tl">
                    <a:srgbClr val="000000"/>
                  </a:outerShdw>
                </a:effectLst>
                <a:latin typeface="Courier New" pitchFamily="49" charset="0"/>
                <a:ea typeface="宋体" pitchFamily="2" charset="-122"/>
              </a:rPr>
              <a:t>              </a:t>
            </a:r>
            <a:r>
              <a:rPr lang="en-US" altLang="zh-CN" sz="600" b="1">
                <a:solidFill>
                  <a:schemeClr val="bg1"/>
                </a:solidFill>
                <a:effectLst>
                  <a:outerShdw blurRad="38100" dist="38100" dir="2700000" algn="tl">
                    <a:srgbClr val="000000"/>
                  </a:outerShdw>
                </a:effectLst>
                <a:latin typeface="Courier New" pitchFamily="49" charset="0"/>
                <a:ea typeface="宋体" pitchFamily="2" charset="-122"/>
              </a:rPr>
              <a:t>7                                                                                      37                                  49</a:t>
            </a:r>
          </a:p>
        </p:txBody>
      </p:sp>
      <p:grpSp>
        <p:nvGrpSpPr>
          <p:cNvPr id="40965" name="Group 3"/>
          <p:cNvGrpSpPr>
            <a:grpSpLocks/>
          </p:cNvGrpSpPr>
          <p:nvPr/>
        </p:nvGrpSpPr>
        <p:grpSpPr bwMode="auto">
          <a:xfrm>
            <a:off x="1898650" y="2772430"/>
            <a:ext cx="7785100" cy="457200"/>
            <a:chOff x="236" y="1537"/>
            <a:chExt cx="4904" cy="288"/>
          </a:xfrm>
        </p:grpSpPr>
        <p:sp>
          <p:nvSpPr>
            <p:cNvPr id="40993" name="Text Box 4"/>
            <p:cNvSpPr txBox="1">
              <a:spLocks noChangeArrowheads="1"/>
            </p:cNvSpPr>
            <p:nvPr/>
          </p:nvSpPr>
          <p:spPr bwMode="auto">
            <a:xfrm>
              <a:off x="236" y="1537"/>
              <a:ext cx="2541" cy="288"/>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11 0 9 26 31 30 3 19 12 29 27 1 20 5 33 4 25 21 7 15 17 6 18 16 10 2 23 13 14 8 24 36 32 28 22 34 35</a:t>
              </a:r>
            </a:p>
          </p:txBody>
        </p:sp>
        <p:sp>
          <p:nvSpPr>
            <p:cNvPr id="40994" name="Text Box 5"/>
            <p:cNvSpPr txBox="1">
              <a:spLocks noChangeArrowheads="1"/>
            </p:cNvSpPr>
            <p:nvPr/>
          </p:nvSpPr>
          <p:spPr bwMode="auto">
            <a:xfrm>
              <a:off x="3106" y="1537"/>
              <a:ext cx="2034" cy="288"/>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52 47 41 43 53 60 61 38 56 48 59 54 50 49 51 45 62 39 42 40 58 55 57 44 46 63</a:t>
              </a:r>
            </a:p>
          </p:txBody>
        </p:sp>
        <p:sp>
          <p:nvSpPr>
            <p:cNvPr id="40995" name="Text Box 6"/>
            <p:cNvSpPr txBox="1">
              <a:spLocks noChangeArrowheads="1"/>
            </p:cNvSpPr>
            <p:nvPr/>
          </p:nvSpPr>
          <p:spPr bwMode="auto">
            <a:xfrm>
              <a:off x="2797" y="1537"/>
              <a:ext cx="288" cy="288"/>
            </a:xfrm>
            <a:prstGeom prst="rect">
              <a:avLst/>
            </a:prstGeom>
            <a:solidFill>
              <a:schemeClr val="accent2"/>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37</a:t>
              </a:r>
            </a:p>
          </p:txBody>
        </p:sp>
      </p:grpSp>
      <p:sp>
        <p:nvSpPr>
          <p:cNvPr id="40966" name="Text Box 7"/>
          <p:cNvSpPr txBox="1">
            <a:spLocks noChangeArrowheads="1"/>
          </p:cNvSpPr>
          <p:nvPr/>
        </p:nvSpPr>
        <p:spPr bwMode="auto">
          <a:xfrm>
            <a:off x="1898650" y="1788180"/>
            <a:ext cx="1295400" cy="336550"/>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latin typeface="Arial" pitchFamily="34" charset="0"/>
                <a:ea typeface="SimSun" pitchFamily="2" charset="-122"/>
              </a:rPr>
              <a:t>THREAD 1</a:t>
            </a:r>
          </a:p>
        </p:txBody>
      </p:sp>
      <p:grpSp>
        <p:nvGrpSpPr>
          <p:cNvPr id="40967" name="Group 8"/>
          <p:cNvGrpSpPr>
            <a:grpSpLocks/>
          </p:cNvGrpSpPr>
          <p:nvPr/>
        </p:nvGrpSpPr>
        <p:grpSpPr bwMode="auto">
          <a:xfrm>
            <a:off x="1781176" y="3534430"/>
            <a:ext cx="8175625" cy="457200"/>
            <a:chOff x="162" y="2017"/>
            <a:chExt cx="5150" cy="288"/>
          </a:xfrm>
        </p:grpSpPr>
        <p:sp>
          <p:nvSpPr>
            <p:cNvPr id="40987" name="Text Box 9"/>
            <p:cNvSpPr txBox="1">
              <a:spLocks noChangeArrowheads="1"/>
            </p:cNvSpPr>
            <p:nvPr/>
          </p:nvSpPr>
          <p:spPr bwMode="auto">
            <a:xfrm>
              <a:off x="162" y="2017"/>
              <a:ext cx="458" cy="288"/>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1 0 2 6 4 5 3</a:t>
              </a:r>
            </a:p>
          </p:txBody>
        </p:sp>
        <p:sp>
          <p:nvSpPr>
            <p:cNvPr id="40988" name="Text Box 10"/>
            <p:cNvSpPr txBox="1">
              <a:spLocks noChangeArrowheads="1"/>
            </p:cNvSpPr>
            <p:nvPr/>
          </p:nvSpPr>
          <p:spPr bwMode="auto">
            <a:xfrm>
              <a:off x="644" y="2017"/>
              <a:ext cx="288" cy="288"/>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7</a:t>
              </a:r>
            </a:p>
          </p:txBody>
        </p:sp>
        <p:sp>
          <p:nvSpPr>
            <p:cNvPr id="40989" name="Text Box 11"/>
            <p:cNvSpPr txBox="1">
              <a:spLocks noChangeArrowheads="1"/>
            </p:cNvSpPr>
            <p:nvPr/>
          </p:nvSpPr>
          <p:spPr bwMode="auto">
            <a:xfrm>
              <a:off x="955" y="2017"/>
              <a:ext cx="1807" cy="288"/>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12 29 27 19 20 30 33 31 25 21 11 15 17 26 18 16 10 9 23 13 14 8 24 36 32 28 22 34 35</a:t>
              </a:r>
            </a:p>
          </p:txBody>
        </p:sp>
        <p:sp>
          <p:nvSpPr>
            <p:cNvPr id="40990" name="Text Box 12"/>
            <p:cNvSpPr txBox="1">
              <a:spLocks noChangeArrowheads="1"/>
            </p:cNvSpPr>
            <p:nvPr/>
          </p:nvSpPr>
          <p:spPr bwMode="auto">
            <a:xfrm>
              <a:off x="3307" y="2017"/>
              <a:ext cx="769" cy="288"/>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45 47 41 43 46 44 40 38 42 48 39</a:t>
              </a:r>
            </a:p>
          </p:txBody>
        </p:sp>
        <p:sp>
          <p:nvSpPr>
            <p:cNvPr id="40991" name="Text Box 13"/>
            <p:cNvSpPr txBox="1">
              <a:spLocks noChangeArrowheads="1"/>
            </p:cNvSpPr>
            <p:nvPr/>
          </p:nvSpPr>
          <p:spPr bwMode="auto">
            <a:xfrm>
              <a:off x="4130" y="2017"/>
              <a:ext cx="288" cy="288"/>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49</a:t>
              </a:r>
            </a:p>
          </p:txBody>
        </p:sp>
        <p:sp>
          <p:nvSpPr>
            <p:cNvPr id="40992" name="Text Box 14"/>
            <p:cNvSpPr txBox="1">
              <a:spLocks noChangeArrowheads="1"/>
            </p:cNvSpPr>
            <p:nvPr/>
          </p:nvSpPr>
          <p:spPr bwMode="auto">
            <a:xfrm>
              <a:off x="4467" y="2017"/>
              <a:ext cx="845" cy="288"/>
            </a:xfrm>
            <a:prstGeom prst="rect">
              <a:avLst/>
            </a:prstGeom>
            <a:solidFill>
              <a:srgbClr val="AA014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50 52 51 54 62 59 56 61 58 55 57 60 53 63</a:t>
              </a:r>
            </a:p>
          </p:txBody>
        </p:sp>
      </p:grpSp>
      <p:sp>
        <p:nvSpPr>
          <p:cNvPr id="40968" name="Text Box 15"/>
          <p:cNvSpPr txBox="1">
            <a:spLocks noChangeArrowheads="1"/>
          </p:cNvSpPr>
          <p:nvPr/>
        </p:nvSpPr>
        <p:spPr bwMode="auto">
          <a:xfrm>
            <a:off x="6724650" y="1788180"/>
            <a:ext cx="1295400" cy="336550"/>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latin typeface="Arial" pitchFamily="34" charset="0"/>
                <a:ea typeface="SimSun" pitchFamily="2" charset="-122"/>
              </a:rPr>
              <a:t>THREAD 2</a:t>
            </a:r>
          </a:p>
        </p:txBody>
      </p:sp>
      <p:sp>
        <p:nvSpPr>
          <p:cNvPr id="40969" name="Text Box 16"/>
          <p:cNvSpPr txBox="1">
            <a:spLocks noChangeArrowheads="1"/>
          </p:cNvSpPr>
          <p:nvPr/>
        </p:nvSpPr>
        <p:spPr bwMode="auto">
          <a:xfrm>
            <a:off x="4311650" y="1788180"/>
            <a:ext cx="1295400" cy="33655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solidFill>
                  <a:schemeClr val="bg1"/>
                </a:solidFill>
                <a:latin typeface="Arial" pitchFamily="34" charset="0"/>
                <a:ea typeface="SimSun" pitchFamily="2" charset="-122"/>
              </a:rPr>
              <a:t>THREAD 3</a:t>
            </a:r>
          </a:p>
        </p:txBody>
      </p:sp>
      <p:sp>
        <p:nvSpPr>
          <p:cNvPr id="40970" name="Text Box 17"/>
          <p:cNvSpPr txBox="1">
            <a:spLocks noChangeArrowheads="1"/>
          </p:cNvSpPr>
          <p:nvPr/>
        </p:nvSpPr>
        <p:spPr bwMode="auto">
          <a:xfrm>
            <a:off x="9137650" y="1788180"/>
            <a:ext cx="1295400" cy="336550"/>
          </a:xfrm>
          <a:prstGeom prst="rect">
            <a:avLst/>
          </a:prstGeom>
          <a:solidFill>
            <a:srgbClr val="AA014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solidFill>
                  <a:schemeClr val="bg1"/>
                </a:solidFill>
                <a:latin typeface="Arial" pitchFamily="34" charset="0"/>
                <a:ea typeface="SimSun" pitchFamily="2" charset="-122"/>
              </a:rPr>
              <a:t>THREAD 4</a:t>
            </a:r>
          </a:p>
        </p:txBody>
      </p:sp>
      <p:grpSp>
        <p:nvGrpSpPr>
          <p:cNvPr id="40971" name="Group 18"/>
          <p:cNvGrpSpPr>
            <a:grpSpLocks/>
          </p:cNvGrpSpPr>
          <p:nvPr/>
        </p:nvGrpSpPr>
        <p:grpSpPr bwMode="auto">
          <a:xfrm>
            <a:off x="3921126" y="2416831"/>
            <a:ext cx="4156075" cy="354013"/>
            <a:chOff x="1510" y="1313"/>
            <a:chExt cx="2618" cy="223"/>
          </a:xfrm>
        </p:grpSpPr>
        <p:sp>
          <p:nvSpPr>
            <p:cNvPr id="40985" name="Line 19"/>
            <p:cNvSpPr>
              <a:spLocks noChangeShapeType="1"/>
            </p:cNvSpPr>
            <p:nvPr/>
          </p:nvSpPr>
          <p:spPr bwMode="auto">
            <a:xfrm>
              <a:off x="2928" y="1313"/>
              <a:ext cx="0" cy="223"/>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86" name="Freeform 20"/>
            <p:cNvSpPr>
              <a:spLocks/>
            </p:cNvSpPr>
            <p:nvPr/>
          </p:nvSpPr>
          <p:spPr bwMode="auto">
            <a:xfrm>
              <a:off x="1510" y="1415"/>
              <a:ext cx="2618"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bg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grpSp>
        <p:nvGrpSpPr>
          <p:cNvPr id="40972" name="Group 21"/>
          <p:cNvGrpSpPr>
            <a:grpSpLocks/>
          </p:cNvGrpSpPr>
          <p:nvPr/>
        </p:nvGrpSpPr>
        <p:grpSpPr bwMode="auto">
          <a:xfrm>
            <a:off x="2133600" y="3228043"/>
            <a:ext cx="2362200" cy="304800"/>
            <a:chOff x="384" y="1824"/>
            <a:chExt cx="1488" cy="192"/>
          </a:xfrm>
        </p:grpSpPr>
        <p:sp>
          <p:nvSpPr>
            <p:cNvPr id="40983" name="Line 22"/>
            <p:cNvSpPr>
              <a:spLocks noChangeShapeType="1"/>
            </p:cNvSpPr>
            <p:nvPr/>
          </p:nvSpPr>
          <p:spPr bwMode="auto">
            <a:xfrm>
              <a:off x="768" y="1824"/>
              <a:ext cx="0" cy="192"/>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84" name="Freeform 23"/>
            <p:cNvSpPr>
              <a:spLocks/>
            </p:cNvSpPr>
            <p:nvPr/>
          </p:nvSpPr>
          <p:spPr bwMode="auto">
            <a:xfrm>
              <a:off x="384" y="1903"/>
              <a:ext cx="1488"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bg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grpSp>
        <p:nvGrpSpPr>
          <p:cNvPr id="40973" name="Group 24"/>
          <p:cNvGrpSpPr>
            <a:grpSpLocks/>
          </p:cNvGrpSpPr>
          <p:nvPr/>
        </p:nvGrpSpPr>
        <p:grpSpPr bwMode="auto">
          <a:xfrm>
            <a:off x="7391400" y="3228043"/>
            <a:ext cx="1905000" cy="304800"/>
            <a:chOff x="3696" y="1824"/>
            <a:chExt cx="1200" cy="192"/>
          </a:xfrm>
        </p:grpSpPr>
        <p:sp>
          <p:nvSpPr>
            <p:cNvPr id="40981" name="Line 25"/>
            <p:cNvSpPr>
              <a:spLocks noChangeShapeType="1"/>
            </p:cNvSpPr>
            <p:nvPr/>
          </p:nvSpPr>
          <p:spPr bwMode="auto">
            <a:xfrm>
              <a:off x="4272" y="1824"/>
              <a:ext cx="0" cy="192"/>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82" name="Freeform 26"/>
            <p:cNvSpPr>
              <a:spLocks/>
            </p:cNvSpPr>
            <p:nvPr/>
          </p:nvSpPr>
          <p:spPr bwMode="auto">
            <a:xfrm>
              <a:off x="3696" y="1895"/>
              <a:ext cx="1200"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bg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sp>
        <p:nvSpPr>
          <p:cNvPr id="954395" name="Text Box 27"/>
          <p:cNvSpPr txBox="1">
            <a:spLocks noChangeArrowheads="1"/>
          </p:cNvSpPr>
          <p:nvPr/>
        </p:nvSpPr>
        <p:spPr bwMode="auto">
          <a:xfrm>
            <a:off x="1898650" y="2231094"/>
            <a:ext cx="8534400" cy="200025"/>
          </a:xfrm>
          <a:prstGeom prst="rect">
            <a:avLst/>
          </a:prstGeom>
          <a:solidFill>
            <a:srgbClr val="0034FF"/>
          </a:solidFill>
          <a:ln w="12700" algn="ctr">
            <a:solidFill>
              <a:schemeClr val="tx1"/>
            </a:solidFill>
            <a:miter lim="800000"/>
            <a:headEnd/>
            <a:tailEnd/>
          </a:ln>
          <a:effectLst/>
        </p:spPr>
        <p:txBody>
          <a:bodyPr tIns="91440" bIns="91440" anchor="ctr" anchorCtr="1"/>
          <a:lstStyle/>
          <a:p>
            <a:pPr algn="l" eaLnBrk="1" hangingPunct="1">
              <a:spcBef>
                <a:spcPct val="50000"/>
              </a:spcBef>
              <a:defRPr/>
            </a:pPr>
            <a:r>
              <a:rPr lang="en-US" altLang="zh-CN" sz="600" b="1">
                <a:solidFill>
                  <a:schemeClr val="bg1"/>
                </a:solidFill>
                <a:effectLst>
                  <a:outerShdw blurRad="38100" dist="38100" dir="2700000" algn="tl">
                    <a:srgbClr val="000000"/>
                  </a:outerShdw>
                </a:effectLst>
                <a:latin typeface="Courier New" pitchFamily="49" charset="0"/>
                <a:ea typeface="宋体" pitchFamily="2" charset="-122"/>
              </a:rPr>
              <a:t>32 44 9 26 31 57 3 19 55 29 27 1 20 5 42 62 25 51 49 15 54 6 18 48 10 2 60 41 14 47 24 36 37 52 22 34 35 11 28 8 13 43 53 23 61 38 56 16 59 17 50 7 21 45 4 39 33 40 58 12 30 0 46 63</a:t>
            </a:r>
          </a:p>
        </p:txBody>
      </p:sp>
      <p:sp>
        <p:nvSpPr>
          <p:cNvPr id="40975" name="Rectangle 28"/>
          <p:cNvSpPr>
            <a:spLocks noChangeArrowheads="1"/>
          </p:cNvSpPr>
          <p:nvPr/>
        </p:nvSpPr>
        <p:spPr bwMode="auto">
          <a:xfrm>
            <a:off x="3303588" y="4189818"/>
            <a:ext cx="2279650" cy="443162"/>
          </a:xfrm>
          <a:prstGeom prst="rect">
            <a:avLst/>
          </a:prstGeom>
          <a:solidFill>
            <a:srgbClr val="0099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91400" tIns="45702" rIns="91400" bIns="45702" anchor="b" anchorCtr="1">
            <a:spAutoFit/>
          </a:bodyPr>
          <a:lstStyle/>
          <a:p>
            <a:pPr eaLnBrk="1" hangingPunct="1">
              <a:lnSpc>
                <a:spcPct val="95000"/>
              </a:lnSpc>
              <a:buClr>
                <a:schemeClr val="tx1"/>
              </a:buClr>
              <a:buFont typeface="Wingdings" pitchFamily="2" charset="2"/>
              <a:buNone/>
            </a:pPr>
            <a:r>
              <a:rPr lang="en-US" altLang="zh-CN" sz="1200" b="1">
                <a:solidFill>
                  <a:schemeClr val="bg1"/>
                </a:solidFill>
                <a:ea typeface="SimSun" pitchFamily="2" charset="-122"/>
                <a:cs typeface="Arial" pitchFamily="34" charset="0"/>
              </a:rPr>
              <a:t>Thread 3 gets work by stealing from Thread 1</a:t>
            </a:r>
          </a:p>
        </p:txBody>
      </p:sp>
      <p:sp>
        <p:nvSpPr>
          <p:cNvPr id="40976" name="Rectangle 29"/>
          <p:cNvSpPr>
            <a:spLocks noChangeArrowheads="1"/>
          </p:cNvSpPr>
          <p:nvPr/>
        </p:nvSpPr>
        <p:spPr bwMode="auto">
          <a:xfrm>
            <a:off x="8432801" y="4207281"/>
            <a:ext cx="2206625" cy="443162"/>
          </a:xfrm>
          <a:prstGeom prst="rect">
            <a:avLst/>
          </a:prstGeom>
          <a:solidFill>
            <a:srgbClr val="AA014C"/>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91400" tIns="45702" rIns="91400" bIns="45702" anchor="b" anchorCtr="1">
            <a:spAutoFit/>
          </a:bodyPr>
          <a:lstStyle/>
          <a:p>
            <a:pPr eaLnBrk="1" hangingPunct="1">
              <a:lnSpc>
                <a:spcPct val="95000"/>
              </a:lnSpc>
              <a:buClr>
                <a:schemeClr val="tx1"/>
              </a:buClr>
              <a:buFont typeface="Wingdings" pitchFamily="2" charset="2"/>
              <a:buNone/>
            </a:pPr>
            <a:r>
              <a:rPr lang="en-US" altLang="zh-CN" sz="1200" b="1">
                <a:solidFill>
                  <a:schemeClr val="bg1"/>
                </a:solidFill>
                <a:ea typeface="SimSun" pitchFamily="2" charset="-122"/>
                <a:cs typeface="Arial" pitchFamily="34" charset="0"/>
              </a:rPr>
              <a:t>Thread 4 gets work by stealing from Thread 2</a:t>
            </a:r>
          </a:p>
        </p:txBody>
      </p:sp>
      <p:sp>
        <p:nvSpPr>
          <p:cNvPr id="40978" name="Freeform 32"/>
          <p:cNvSpPr>
            <a:spLocks/>
          </p:cNvSpPr>
          <p:nvPr/>
        </p:nvSpPr>
        <p:spPr bwMode="auto">
          <a:xfrm>
            <a:off x="6169025" y="3218518"/>
            <a:ext cx="533400" cy="2895600"/>
          </a:xfrm>
          <a:custGeom>
            <a:avLst/>
            <a:gdLst>
              <a:gd name="T0" fmla="*/ 0 w 336"/>
              <a:gd name="T1" fmla="*/ 0 h 1824"/>
              <a:gd name="T2" fmla="*/ 0 w 336"/>
              <a:gd name="T3" fmla="*/ 816 h 1824"/>
              <a:gd name="T4" fmla="*/ 336 w 336"/>
              <a:gd name="T5" fmla="*/ 816 h 1824"/>
              <a:gd name="T6" fmla="*/ 336 w 336"/>
              <a:gd name="T7" fmla="*/ 1824 h 1824"/>
              <a:gd name="T8" fmla="*/ 0 60000 65536"/>
              <a:gd name="T9" fmla="*/ 0 60000 65536"/>
              <a:gd name="T10" fmla="*/ 0 60000 65536"/>
              <a:gd name="T11" fmla="*/ 0 60000 65536"/>
              <a:gd name="T12" fmla="*/ 0 w 336"/>
              <a:gd name="T13" fmla="*/ 0 h 1824"/>
              <a:gd name="T14" fmla="*/ 336 w 336"/>
              <a:gd name="T15" fmla="*/ 1824 h 1824"/>
            </a:gdLst>
            <a:ahLst/>
            <a:cxnLst>
              <a:cxn ang="T8">
                <a:pos x="T0" y="T1"/>
              </a:cxn>
              <a:cxn ang="T9">
                <a:pos x="T2" y="T3"/>
              </a:cxn>
              <a:cxn ang="T10">
                <a:pos x="T4" y="T5"/>
              </a:cxn>
              <a:cxn ang="T11">
                <a:pos x="T6" y="T7"/>
              </a:cxn>
            </a:cxnLst>
            <a:rect l="T12" t="T13" r="T14" b="T15"/>
            <a:pathLst>
              <a:path w="336" h="1824">
                <a:moveTo>
                  <a:pt x="0" y="0"/>
                </a:moveTo>
                <a:lnTo>
                  <a:pt x="0" y="816"/>
                </a:lnTo>
                <a:lnTo>
                  <a:pt x="336" y="816"/>
                </a:lnTo>
                <a:lnTo>
                  <a:pt x="336" y="1824"/>
                </a:lnTo>
              </a:path>
            </a:pathLst>
          </a:custGeom>
          <a:noFill/>
          <a:ln w="28575">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40979" name="Line 33"/>
          <p:cNvSpPr>
            <a:spLocks noChangeShapeType="1"/>
          </p:cNvSpPr>
          <p:nvPr/>
        </p:nvSpPr>
        <p:spPr bwMode="auto">
          <a:xfrm>
            <a:off x="8347075" y="3982106"/>
            <a:ext cx="0" cy="2132013"/>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80" name="Freeform 34"/>
          <p:cNvSpPr>
            <a:spLocks/>
          </p:cNvSpPr>
          <p:nvPr/>
        </p:nvSpPr>
        <p:spPr bwMode="auto">
          <a:xfrm>
            <a:off x="2665413" y="3996393"/>
            <a:ext cx="76200" cy="2133600"/>
          </a:xfrm>
          <a:custGeom>
            <a:avLst/>
            <a:gdLst>
              <a:gd name="T0" fmla="*/ 48 w 48"/>
              <a:gd name="T1" fmla="*/ 0 h 1296"/>
              <a:gd name="T2" fmla="*/ 48 w 48"/>
              <a:gd name="T3" fmla="*/ 672 h 1296"/>
              <a:gd name="T4" fmla="*/ 0 w 48"/>
              <a:gd name="T5" fmla="*/ 672 h 1296"/>
              <a:gd name="T6" fmla="*/ 0 w 48"/>
              <a:gd name="T7" fmla="*/ 1296 h 1296"/>
              <a:gd name="T8" fmla="*/ 0 60000 65536"/>
              <a:gd name="T9" fmla="*/ 0 60000 65536"/>
              <a:gd name="T10" fmla="*/ 0 60000 65536"/>
              <a:gd name="T11" fmla="*/ 0 60000 65536"/>
              <a:gd name="T12" fmla="*/ 0 w 48"/>
              <a:gd name="T13" fmla="*/ 0 h 1296"/>
              <a:gd name="T14" fmla="*/ 48 w 48"/>
              <a:gd name="T15" fmla="*/ 1296 h 1296"/>
            </a:gdLst>
            <a:ahLst/>
            <a:cxnLst>
              <a:cxn ang="T8">
                <a:pos x="T0" y="T1"/>
              </a:cxn>
              <a:cxn ang="T9">
                <a:pos x="T2" y="T3"/>
              </a:cxn>
              <a:cxn ang="T10">
                <a:pos x="T4" y="T5"/>
              </a:cxn>
              <a:cxn ang="T11">
                <a:pos x="T6" y="T7"/>
              </a:cxn>
            </a:cxnLst>
            <a:rect l="T12" t="T13" r="T14" b="T15"/>
            <a:pathLst>
              <a:path w="48" h="1296">
                <a:moveTo>
                  <a:pt x="48" y="0"/>
                </a:moveTo>
                <a:lnTo>
                  <a:pt x="48" y="672"/>
                </a:lnTo>
                <a:lnTo>
                  <a:pt x="0" y="672"/>
                </a:lnTo>
                <a:lnTo>
                  <a:pt x="0" y="1296"/>
                </a:lnTo>
              </a:path>
            </a:pathLst>
          </a:custGeom>
          <a:noFill/>
          <a:ln w="28575">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2" name="灯片编号占位符 1">
            <a:extLst>
              <a:ext uri="{FF2B5EF4-FFF2-40B4-BE49-F238E27FC236}">
                <a16:creationId xmlns:a16="http://schemas.microsoft.com/office/drawing/2014/main" id="{7EF60F83-538D-492F-8666-38CFE988CDCB}"/>
              </a:ext>
            </a:extLst>
          </p:cNvPr>
          <p:cNvSpPr>
            <a:spLocks noGrp="1"/>
          </p:cNvSpPr>
          <p:nvPr>
            <p:ph type="sldNum" sz="quarter" idx="12"/>
          </p:nvPr>
        </p:nvSpPr>
        <p:spPr/>
        <p:txBody>
          <a:bodyPr/>
          <a:lstStyle/>
          <a:p>
            <a:fld id="{838759A6-4310-42B8-8FEF-8113EE3D32AF}" type="slidenum">
              <a:rPr lang="zh-CN" altLang="en-US" smtClean="0"/>
              <a:t>77</a:t>
            </a:fld>
            <a:endParaRPr lang="zh-CN" altLang="en-US"/>
          </a:p>
        </p:txBody>
      </p:sp>
      <p:sp>
        <p:nvSpPr>
          <p:cNvPr id="38" name="Rectangle 2"/>
          <p:cNvSpPr>
            <a:spLocks noGrp="1" noChangeArrowheads="1"/>
          </p:cNvSpPr>
          <p:nvPr>
            <p:ph type="title"/>
          </p:nvPr>
        </p:nvSpPr>
        <p:spPr/>
        <p:txBody>
          <a:bodyPr>
            <a:normAutofit/>
          </a:bodyPr>
          <a:lstStyle/>
          <a:p>
            <a:r>
              <a:rPr lang="zh-CN" altLang="en-US" dirty="0">
                <a:ea typeface="SimSun" pitchFamily="2" charset="-122"/>
              </a:rPr>
              <a:t>例子：并行排序</a:t>
            </a:r>
            <a:r>
              <a:rPr lang="en-US" altLang="zh-CN" dirty="0">
                <a:ea typeface="SimSun" pitchFamily="2" charset="-122"/>
              </a:rPr>
              <a:t>(</a:t>
            </a:r>
            <a:r>
              <a:rPr lang="zh-CN" altLang="en-US" dirty="0">
                <a:ea typeface="SimSun" pitchFamily="2" charset="-122"/>
              </a:rPr>
              <a:t>任务窃取</a:t>
            </a:r>
            <a:r>
              <a:rPr lang="en-US" altLang="zh-CN" dirty="0">
                <a:ea typeface="SimSun" pitchFamily="2" charset="-122"/>
              </a:rPr>
              <a:t>) </a:t>
            </a:r>
            <a:br>
              <a:rPr lang="en-US" altLang="zh-CN" dirty="0">
                <a:ea typeface="SimSun" pitchFamily="2" charset="-122"/>
              </a:rPr>
            </a:br>
            <a:r>
              <a:rPr lang="en-US" altLang="zh-CN" dirty="0">
                <a:ea typeface="SimSun" pitchFamily="2" charset="-122"/>
              </a:rPr>
              <a:t>Quicksort – Step 3</a:t>
            </a:r>
          </a:p>
        </p:txBody>
      </p:sp>
    </p:spTree>
    <p:extLst>
      <p:ext uri="{BB962C8B-B14F-4D97-AF65-F5344CB8AC3E}">
        <p14:creationId xmlns:p14="http://schemas.microsoft.com/office/powerpoint/2010/main" val="1079521766"/>
      </p:ext>
    </p:extLst>
  </p:cSld>
  <p:clrMapOvr>
    <a:masterClrMapping/>
  </p:clrMapOvr>
  <p:transition spd="slow">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AutoShape 48"/>
          <p:cNvSpPr>
            <a:spLocks noChangeArrowheads="1"/>
          </p:cNvSpPr>
          <p:nvPr/>
        </p:nvSpPr>
        <p:spPr bwMode="auto">
          <a:xfrm>
            <a:off x="1862138" y="1696598"/>
            <a:ext cx="8494712" cy="4495800"/>
          </a:xfrm>
          <a:prstGeom prst="roundRect">
            <a:avLst>
              <a:gd name="adj" fmla="val 2259"/>
            </a:avLst>
          </a:prstGeom>
          <a:noFill/>
          <a:ln w="762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grpSp>
        <p:nvGrpSpPr>
          <p:cNvPr id="41988" name="Group 3"/>
          <p:cNvGrpSpPr>
            <a:grpSpLocks/>
          </p:cNvGrpSpPr>
          <p:nvPr/>
        </p:nvGrpSpPr>
        <p:grpSpPr bwMode="auto">
          <a:xfrm>
            <a:off x="1898650" y="2725298"/>
            <a:ext cx="7785100" cy="457200"/>
            <a:chOff x="236" y="1537"/>
            <a:chExt cx="4904" cy="288"/>
          </a:xfrm>
        </p:grpSpPr>
        <p:sp>
          <p:nvSpPr>
            <p:cNvPr id="42030" name="Text Box 4"/>
            <p:cNvSpPr txBox="1">
              <a:spLocks noChangeArrowheads="1"/>
            </p:cNvSpPr>
            <p:nvPr/>
          </p:nvSpPr>
          <p:spPr bwMode="auto">
            <a:xfrm>
              <a:off x="236" y="1537"/>
              <a:ext cx="2541" cy="288"/>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11 0 9 26 31 30 3 19 12 29 27 1 20 5 33 4 25 21 7 15 17 6 18 16 10 2 23 13 14 8 24 36 32 28 22 34 35</a:t>
              </a:r>
            </a:p>
          </p:txBody>
        </p:sp>
        <p:sp>
          <p:nvSpPr>
            <p:cNvPr id="42031" name="Text Box 5"/>
            <p:cNvSpPr txBox="1">
              <a:spLocks noChangeArrowheads="1"/>
            </p:cNvSpPr>
            <p:nvPr/>
          </p:nvSpPr>
          <p:spPr bwMode="auto">
            <a:xfrm>
              <a:off x="3106" y="1537"/>
              <a:ext cx="2034" cy="288"/>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52 47 41 43 53 60 61 38 56 48 59 54 50 49 51 45 62 39 42 40 58 55 57 44 46 63</a:t>
              </a:r>
            </a:p>
          </p:txBody>
        </p:sp>
        <p:sp>
          <p:nvSpPr>
            <p:cNvPr id="42032" name="Text Box 6"/>
            <p:cNvSpPr txBox="1">
              <a:spLocks noChangeArrowheads="1"/>
            </p:cNvSpPr>
            <p:nvPr/>
          </p:nvSpPr>
          <p:spPr bwMode="auto">
            <a:xfrm>
              <a:off x="2797" y="1537"/>
              <a:ext cx="288" cy="288"/>
            </a:xfrm>
            <a:prstGeom prst="rect">
              <a:avLst/>
            </a:prstGeom>
            <a:solidFill>
              <a:schemeClr val="accent2"/>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37</a:t>
              </a:r>
            </a:p>
          </p:txBody>
        </p:sp>
      </p:grpSp>
      <p:grpSp>
        <p:nvGrpSpPr>
          <p:cNvPr id="41989" name="Group 8"/>
          <p:cNvGrpSpPr>
            <a:grpSpLocks/>
          </p:cNvGrpSpPr>
          <p:nvPr/>
        </p:nvGrpSpPr>
        <p:grpSpPr bwMode="auto">
          <a:xfrm>
            <a:off x="1781176" y="3487298"/>
            <a:ext cx="8175625" cy="457200"/>
            <a:chOff x="162" y="2017"/>
            <a:chExt cx="5150" cy="288"/>
          </a:xfrm>
        </p:grpSpPr>
        <p:sp>
          <p:nvSpPr>
            <p:cNvPr id="42024" name="Text Box 9"/>
            <p:cNvSpPr txBox="1">
              <a:spLocks noChangeArrowheads="1"/>
            </p:cNvSpPr>
            <p:nvPr/>
          </p:nvSpPr>
          <p:spPr bwMode="auto">
            <a:xfrm>
              <a:off x="162" y="2017"/>
              <a:ext cx="458" cy="288"/>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1 0 2 6 4 5 3</a:t>
              </a:r>
            </a:p>
          </p:txBody>
        </p:sp>
        <p:sp>
          <p:nvSpPr>
            <p:cNvPr id="42025" name="Text Box 10"/>
            <p:cNvSpPr txBox="1">
              <a:spLocks noChangeArrowheads="1"/>
            </p:cNvSpPr>
            <p:nvPr/>
          </p:nvSpPr>
          <p:spPr bwMode="auto">
            <a:xfrm>
              <a:off x="644" y="2017"/>
              <a:ext cx="288" cy="288"/>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7</a:t>
              </a:r>
            </a:p>
          </p:txBody>
        </p:sp>
        <p:sp>
          <p:nvSpPr>
            <p:cNvPr id="42026" name="Text Box 11"/>
            <p:cNvSpPr txBox="1">
              <a:spLocks noChangeArrowheads="1"/>
            </p:cNvSpPr>
            <p:nvPr/>
          </p:nvSpPr>
          <p:spPr bwMode="auto">
            <a:xfrm>
              <a:off x="955" y="2017"/>
              <a:ext cx="1807" cy="288"/>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12 29 27 19 20 30 33 31 25 21 11 15 17 26 18 16 10 9 23 13 14 8 24 36 32 28 22 34 35</a:t>
              </a:r>
            </a:p>
          </p:txBody>
        </p:sp>
        <p:sp>
          <p:nvSpPr>
            <p:cNvPr id="42027" name="Text Box 12"/>
            <p:cNvSpPr txBox="1">
              <a:spLocks noChangeArrowheads="1"/>
            </p:cNvSpPr>
            <p:nvPr/>
          </p:nvSpPr>
          <p:spPr bwMode="auto">
            <a:xfrm>
              <a:off x="3307" y="2017"/>
              <a:ext cx="769" cy="288"/>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45 47 41 43 46 44 40 38 42 48 39</a:t>
              </a:r>
            </a:p>
          </p:txBody>
        </p:sp>
        <p:sp>
          <p:nvSpPr>
            <p:cNvPr id="42028" name="Text Box 13"/>
            <p:cNvSpPr txBox="1">
              <a:spLocks noChangeArrowheads="1"/>
            </p:cNvSpPr>
            <p:nvPr/>
          </p:nvSpPr>
          <p:spPr bwMode="auto">
            <a:xfrm>
              <a:off x="4130" y="2017"/>
              <a:ext cx="288" cy="288"/>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49</a:t>
              </a:r>
            </a:p>
          </p:txBody>
        </p:sp>
        <p:sp>
          <p:nvSpPr>
            <p:cNvPr id="42029" name="Text Box 14"/>
            <p:cNvSpPr txBox="1">
              <a:spLocks noChangeArrowheads="1"/>
            </p:cNvSpPr>
            <p:nvPr/>
          </p:nvSpPr>
          <p:spPr bwMode="auto">
            <a:xfrm>
              <a:off x="4467" y="2017"/>
              <a:ext cx="845" cy="288"/>
            </a:xfrm>
            <a:prstGeom prst="rect">
              <a:avLst/>
            </a:prstGeom>
            <a:solidFill>
              <a:srgbClr val="AA014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50 52 51 54 62 59 56 61 58 55 57 60 53 63</a:t>
              </a:r>
            </a:p>
          </p:txBody>
        </p:sp>
      </p:grpSp>
      <p:grpSp>
        <p:nvGrpSpPr>
          <p:cNvPr id="41990" name="Group 18"/>
          <p:cNvGrpSpPr>
            <a:grpSpLocks/>
          </p:cNvGrpSpPr>
          <p:nvPr/>
        </p:nvGrpSpPr>
        <p:grpSpPr bwMode="auto">
          <a:xfrm>
            <a:off x="2900363" y="4249298"/>
            <a:ext cx="3086100" cy="457200"/>
            <a:chOff x="867" y="2497"/>
            <a:chExt cx="1944" cy="288"/>
          </a:xfrm>
        </p:grpSpPr>
        <p:sp>
          <p:nvSpPr>
            <p:cNvPr id="42021" name="Text Box 19"/>
            <p:cNvSpPr txBox="1">
              <a:spLocks noChangeArrowheads="1"/>
            </p:cNvSpPr>
            <p:nvPr/>
          </p:nvSpPr>
          <p:spPr bwMode="auto">
            <a:xfrm>
              <a:off x="867" y="2497"/>
              <a:ext cx="639" cy="288"/>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11 8 14 13 9 10 16 12 17 15</a:t>
              </a:r>
            </a:p>
          </p:txBody>
        </p:sp>
        <p:sp>
          <p:nvSpPr>
            <p:cNvPr id="956436" name="Text Box 20"/>
            <p:cNvSpPr txBox="1">
              <a:spLocks noChangeArrowheads="1"/>
            </p:cNvSpPr>
            <p:nvPr/>
          </p:nvSpPr>
          <p:spPr bwMode="auto">
            <a:xfrm>
              <a:off x="1534" y="2497"/>
              <a:ext cx="288" cy="288"/>
            </a:xfrm>
            <a:prstGeom prst="rect">
              <a:avLst/>
            </a:prstGeom>
            <a:solidFill>
              <a:srgbClr val="009900"/>
            </a:solidFill>
            <a:ln w="12700" algn="ctr">
              <a:noFill/>
              <a:miter lim="800000"/>
              <a:headEnd/>
              <a:tailEnd/>
            </a:ln>
            <a:effectLst/>
          </p:spPr>
          <p:txBody>
            <a:bodyPr tIns="91440" bIns="91440" anchor="ctr" anchorCtr="1"/>
            <a:lstStyle/>
            <a:p>
              <a:pPr algn="l" eaLnBrk="1" hangingPunct="1">
                <a:spcBef>
                  <a:spcPct val="50000"/>
                </a:spcBef>
                <a:defRPr/>
              </a:pPr>
              <a:r>
                <a:rPr lang="en-US" altLang="zh-CN" sz="1000" b="1">
                  <a:solidFill>
                    <a:schemeClr val="bg1"/>
                  </a:solidFill>
                  <a:effectLst>
                    <a:outerShdw blurRad="38100" dist="38100" dir="2700000" algn="tl">
                      <a:srgbClr val="000000"/>
                    </a:outerShdw>
                  </a:effectLst>
                  <a:latin typeface="Courier New" pitchFamily="49" charset="0"/>
                  <a:ea typeface="宋体" pitchFamily="2" charset="-122"/>
                </a:rPr>
                <a:t>18</a:t>
              </a:r>
            </a:p>
          </p:txBody>
        </p:sp>
        <p:sp>
          <p:nvSpPr>
            <p:cNvPr id="42023" name="Text Box 21"/>
            <p:cNvSpPr txBox="1">
              <a:spLocks noChangeArrowheads="1"/>
            </p:cNvSpPr>
            <p:nvPr/>
          </p:nvSpPr>
          <p:spPr bwMode="auto">
            <a:xfrm>
              <a:off x="1851" y="2497"/>
              <a:ext cx="960" cy="288"/>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21 25 26 31 33 30 20 23 19 27 29 24 36 32 28 22 34 35</a:t>
              </a:r>
            </a:p>
          </p:txBody>
        </p:sp>
      </p:grpSp>
      <p:grpSp>
        <p:nvGrpSpPr>
          <p:cNvPr id="41991" name="Group 22"/>
          <p:cNvGrpSpPr>
            <a:grpSpLocks/>
          </p:cNvGrpSpPr>
          <p:nvPr/>
        </p:nvGrpSpPr>
        <p:grpSpPr bwMode="auto">
          <a:xfrm>
            <a:off x="3921126" y="2369699"/>
            <a:ext cx="4156075" cy="354013"/>
            <a:chOff x="1510" y="1313"/>
            <a:chExt cx="2618" cy="223"/>
          </a:xfrm>
        </p:grpSpPr>
        <p:sp>
          <p:nvSpPr>
            <p:cNvPr id="42019" name="Line 23"/>
            <p:cNvSpPr>
              <a:spLocks noChangeShapeType="1"/>
            </p:cNvSpPr>
            <p:nvPr/>
          </p:nvSpPr>
          <p:spPr bwMode="auto">
            <a:xfrm>
              <a:off x="2928" y="1313"/>
              <a:ext cx="0" cy="223"/>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20" name="Freeform 24"/>
            <p:cNvSpPr>
              <a:spLocks/>
            </p:cNvSpPr>
            <p:nvPr/>
          </p:nvSpPr>
          <p:spPr bwMode="auto">
            <a:xfrm>
              <a:off x="1510" y="1415"/>
              <a:ext cx="2618"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bg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grpSp>
        <p:nvGrpSpPr>
          <p:cNvPr id="41992" name="Group 25"/>
          <p:cNvGrpSpPr>
            <a:grpSpLocks/>
          </p:cNvGrpSpPr>
          <p:nvPr/>
        </p:nvGrpSpPr>
        <p:grpSpPr bwMode="auto">
          <a:xfrm>
            <a:off x="2133600" y="3180911"/>
            <a:ext cx="2362200" cy="304800"/>
            <a:chOff x="384" y="1824"/>
            <a:chExt cx="1488" cy="192"/>
          </a:xfrm>
        </p:grpSpPr>
        <p:sp>
          <p:nvSpPr>
            <p:cNvPr id="42017" name="Line 26"/>
            <p:cNvSpPr>
              <a:spLocks noChangeShapeType="1"/>
            </p:cNvSpPr>
            <p:nvPr/>
          </p:nvSpPr>
          <p:spPr bwMode="auto">
            <a:xfrm>
              <a:off x="768" y="1824"/>
              <a:ext cx="0" cy="192"/>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18" name="Freeform 27"/>
            <p:cNvSpPr>
              <a:spLocks/>
            </p:cNvSpPr>
            <p:nvPr/>
          </p:nvSpPr>
          <p:spPr bwMode="auto">
            <a:xfrm>
              <a:off x="384" y="1903"/>
              <a:ext cx="1488"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bg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grpSp>
        <p:nvGrpSpPr>
          <p:cNvPr id="41993" name="Group 28"/>
          <p:cNvGrpSpPr>
            <a:grpSpLocks/>
          </p:cNvGrpSpPr>
          <p:nvPr/>
        </p:nvGrpSpPr>
        <p:grpSpPr bwMode="auto">
          <a:xfrm>
            <a:off x="7391400" y="3180911"/>
            <a:ext cx="1905000" cy="304800"/>
            <a:chOff x="3696" y="1824"/>
            <a:chExt cx="1200" cy="192"/>
          </a:xfrm>
        </p:grpSpPr>
        <p:sp>
          <p:nvSpPr>
            <p:cNvPr id="42015" name="Line 29"/>
            <p:cNvSpPr>
              <a:spLocks noChangeShapeType="1"/>
            </p:cNvSpPr>
            <p:nvPr/>
          </p:nvSpPr>
          <p:spPr bwMode="auto">
            <a:xfrm>
              <a:off x="4272" y="1824"/>
              <a:ext cx="0" cy="192"/>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16" name="Freeform 30"/>
            <p:cNvSpPr>
              <a:spLocks/>
            </p:cNvSpPr>
            <p:nvPr/>
          </p:nvSpPr>
          <p:spPr bwMode="auto">
            <a:xfrm>
              <a:off x="3696" y="1895"/>
              <a:ext cx="1200"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bg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grpSp>
        <p:nvGrpSpPr>
          <p:cNvPr id="41994" name="Group 31"/>
          <p:cNvGrpSpPr>
            <a:grpSpLocks/>
          </p:cNvGrpSpPr>
          <p:nvPr/>
        </p:nvGrpSpPr>
        <p:grpSpPr bwMode="auto">
          <a:xfrm>
            <a:off x="3429000" y="3942911"/>
            <a:ext cx="1828800" cy="304800"/>
            <a:chOff x="1200" y="2304"/>
            <a:chExt cx="1152" cy="192"/>
          </a:xfrm>
        </p:grpSpPr>
        <p:sp>
          <p:nvSpPr>
            <p:cNvPr id="42013" name="Line 32"/>
            <p:cNvSpPr>
              <a:spLocks noChangeShapeType="1"/>
            </p:cNvSpPr>
            <p:nvPr/>
          </p:nvSpPr>
          <p:spPr bwMode="auto">
            <a:xfrm>
              <a:off x="1680" y="2304"/>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14" name="Freeform 33"/>
            <p:cNvSpPr>
              <a:spLocks/>
            </p:cNvSpPr>
            <p:nvPr/>
          </p:nvSpPr>
          <p:spPr bwMode="auto">
            <a:xfrm>
              <a:off x="1200" y="2375"/>
              <a:ext cx="1152"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sp>
        <p:nvSpPr>
          <p:cNvPr id="41996" name="Text Box 49"/>
          <p:cNvSpPr txBox="1">
            <a:spLocks noChangeArrowheads="1"/>
          </p:cNvSpPr>
          <p:nvPr/>
        </p:nvSpPr>
        <p:spPr bwMode="auto">
          <a:xfrm>
            <a:off x="1898650" y="1741048"/>
            <a:ext cx="1295400" cy="336550"/>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latin typeface="Arial" pitchFamily="34" charset="0"/>
                <a:ea typeface="SimSun" pitchFamily="2" charset="-122"/>
              </a:rPr>
              <a:t>THREAD 1</a:t>
            </a:r>
          </a:p>
        </p:txBody>
      </p:sp>
      <p:sp>
        <p:nvSpPr>
          <p:cNvPr id="41997" name="Text Box 50"/>
          <p:cNvSpPr txBox="1">
            <a:spLocks noChangeArrowheads="1"/>
          </p:cNvSpPr>
          <p:nvPr/>
        </p:nvSpPr>
        <p:spPr bwMode="auto">
          <a:xfrm>
            <a:off x="6724650" y="1741048"/>
            <a:ext cx="1295400" cy="336550"/>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latin typeface="Arial" pitchFamily="34" charset="0"/>
                <a:ea typeface="SimSun" pitchFamily="2" charset="-122"/>
              </a:rPr>
              <a:t>THREAD 2</a:t>
            </a:r>
          </a:p>
        </p:txBody>
      </p:sp>
      <p:sp>
        <p:nvSpPr>
          <p:cNvPr id="41998" name="Text Box 51"/>
          <p:cNvSpPr txBox="1">
            <a:spLocks noChangeArrowheads="1"/>
          </p:cNvSpPr>
          <p:nvPr/>
        </p:nvSpPr>
        <p:spPr bwMode="auto">
          <a:xfrm>
            <a:off x="4311650" y="1741048"/>
            <a:ext cx="1295400" cy="33655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solidFill>
                  <a:schemeClr val="bg1"/>
                </a:solidFill>
                <a:latin typeface="Arial" pitchFamily="34" charset="0"/>
                <a:ea typeface="SimSun" pitchFamily="2" charset="-122"/>
              </a:rPr>
              <a:t>THREAD 3</a:t>
            </a:r>
          </a:p>
        </p:txBody>
      </p:sp>
      <p:sp>
        <p:nvSpPr>
          <p:cNvPr id="41999" name="Text Box 52"/>
          <p:cNvSpPr txBox="1">
            <a:spLocks noChangeArrowheads="1"/>
          </p:cNvSpPr>
          <p:nvPr/>
        </p:nvSpPr>
        <p:spPr bwMode="auto">
          <a:xfrm>
            <a:off x="9137650" y="1741048"/>
            <a:ext cx="1295400" cy="336550"/>
          </a:xfrm>
          <a:prstGeom prst="rect">
            <a:avLst/>
          </a:prstGeom>
          <a:solidFill>
            <a:srgbClr val="AA014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solidFill>
                  <a:schemeClr val="bg1"/>
                </a:solidFill>
                <a:latin typeface="Arial" pitchFamily="34" charset="0"/>
                <a:ea typeface="SimSun" pitchFamily="2" charset="-122"/>
              </a:rPr>
              <a:t>THREAD 4</a:t>
            </a:r>
          </a:p>
        </p:txBody>
      </p:sp>
      <p:sp>
        <p:nvSpPr>
          <p:cNvPr id="956470" name="Text Box 54"/>
          <p:cNvSpPr txBox="1">
            <a:spLocks noChangeArrowheads="1"/>
          </p:cNvSpPr>
          <p:nvPr/>
        </p:nvSpPr>
        <p:spPr bwMode="auto">
          <a:xfrm>
            <a:off x="1898650" y="2183962"/>
            <a:ext cx="8534400" cy="200025"/>
          </a:xfrm>
          <a:prstGeom prst="rect">
            <a:avLst/>
          </a:prstGeom>
          <a:solidFill>
            <a:srgbClr val="0034FF"/>
          </a:solidFill>
          <a:ln w="12700" algn="ctr">
            <a:solidFill>
              <a:schemeClr val="tx1"/>
            </a:solidFill>
            <a:miter lim="800000"/>
            <a:headEnd/>
            <a:tailEnd/>
          </a:ln>
          <a:effectLst/>
        </p:spPr>
        <p:txBody>
          <a:bodyPr tIns="91440" bIns="91440" anchor="ctr" anchorCtr="1"/>
          <a:lstStyle/>
          <a:p>
            <a:pPr algn="l" eaLnBrk="1" hangingPunct="1">
              <a:spcBef>
                <a:spcPct val="50000"/>
              </a:spcBef>
              <a:defRPr/>
            </a:pPr>
            <a:r>
              <a:rPr lang="en-US" altLang="zh-CN" sz="600" b="1">
                <a:solidFill>
                  <a:schemeClr val="bg1"/>
                </a:solidFill>
                <a:effectLst>
                  <a:outerShdw blurRad="38100" dist="38100" dir="2700000" algn="tl">
                    <a:srgbClr val="000000"/>
                  </a:outerShdw>
                </a:effectLst>
                <a:latin typeface="Courier New" pitchFamily="49" charset="0"/>
                <a:ea typeface="宋体" pitchFamily="2" charset="-122"/>
              </a:rPr>
              <a:t>32 44 9 26 31 57 3 19 55 29 27 1 20 5 42 62 25 51 49 15 54 6 18 48 10 2 60 41 14 47 24 36 37 52 22 34 35 11 28 8 13 43 53 23 61 38 56 16 59 17 50 7 21 45 4 39 33 40 58 12 30 0 46 63</a:t>
            </a:r>
          </a:p>
        </p:txBody>
      </p:sp>
      <p:sp>
        <p:nvSpPr>
          <p:cNvPr id="42001" name="Freeform 55"/>
          <p:cNvSpPr>
            <a:spLocks/>
          </p:cNvSpPr>
          <p:nvPr/>
        </p:nvSpPr>
        <p:spPr bwMode="auto">
          <a:xfrm>
            <a:off x="2667000" y="3942911"/>
            <a:ext cx="76200" cy="2133600"/>
          </a:xfrm>
          <a:custGeom>
            <a:avLst/>
            <a:gdLst>
              <a:gd name="T0" fmla="*/ 48 w 48"/>
              <a:gd name="T1" fmla="*/ 0 h 1296"/>
              <a:gd name="T2" fmla="*/ 48 w 48"/>
              <a:gd name="T3" fmla="*/ 672 h 1296"/>
              <a:gd name="T4" fmla="*/ 0 w 48"/>
              <a:gd name="T5" fmla="*/ 672 h 1296"/>
              <a:gd name="T6" fmla="*/ 0 w 48"/>
              <a:gd name="T7" fmla="*/ 1296 h 1296"/>
              <a:gd name="T8" fmla="*/ 0 60000 65536"/>
              <a:gd name="T9" fmla="*/ 0 60000 65536"/>
              <a:gd name="T10" fmla="*/ 0 60000 65536"/>
              <a:gd name="T11" fmla="*/ 0 60000 65536"/>
              <a:gd name="T12" fmla="*/ 0 w 48"/>
              <a:gd name="T13" fmla="*/ 0 h 1296"/>
              <a:gd name="T14" fmla="*/ 48 w 48"/>
              <a:gd name="T15" fmla="*/ 1296 h 1296"/>
            </a:gdLst>
            <a:ahLst/>
            <a:cxnLst>
              <a:cxn ang="T8">
                <a:pos x="T0" y="T1"/>
              </a:cxn>
              <a:cxn ang="T9">
                <a:pos x="T2" y="T3"/>
              </a:cxn>
              <a:cxn ang="T10">
                <a:pos x="T4" y="T5"/>
              </a:cxn>
              <a:cxn ang="T11">
                <a:pos x="T6" y="T7"/>
              </a:cxn>
            </a:cxnLst>
            <a:rect l="T12" t="T13" r="T14" b="T15"/>
            <a:pathLst>
              <a:path w="48" h="1296">
                <a:moveTo>
                  <a:pt x="48" y="0"/>
                </a:moveTo>
                <a:lnTo>
                  <a:pt x="48" y="672"/>
                </a:lnTo>
                <a:lnTo>
                  <a:pt x="0" y="672"/>
                </a:lnTo>
                <a:lnTo>
                  <a:pt x="0" y="1296"/>
                </a:lnTo>
              </a:path>
            </a:pathLst>
          </a:custGeom>
          <a:noFill/>
          <a:ln w="28575">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42002" name="Line 56"/>
          <p:cNvSpPr>
            <a:spLocks noChangeShapeType="1"/>
          </p:cNvSpPr>
          <p:nvPr/>
        </p:nvSpPr>
        <p:spPr bwMode="auto">
          <a:xfrm>
            <a:off x="2133600" y="3942911"/>
            <a:ext cx="0" cy="2133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03" name="Rectangle 47"/>
          <p:cNvSpPr>
            <a:spLocks noChangeArrowheads="1"/>
          </p:cNvSpPr>
          <p:nvPr/>
        </p:nvSpPr>
        <p:spPr bwMode="auto">
          <a:xfrm>
            <a:off x="1741488" y="4963424"/>
            <a:ext cx="1865312" cy="443162"/>
          </a:xfrm>
          <a:prstGeom prst="rect">
            <a:avLst/>
          </a:prstGeom>
          <a:solidFill>
            <a:srgbClr val="FF5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91400" tIns="45702" rIns="91400" bIns="45702" anchor="b" anchorCtr="1">
            <a:spAutoFit/>
          </a:bodyPr>
          <a:lstStyle/>
          <a:p>
            <a:pPr eaLnBrk="1" hangingPunct="1">
              <a:lnSpc>
                <a:spcPct val="95000"/>
              </a:lnSpc>
              <a:buClr>
                <a:schemeClr val="tx1"/>
              </a:buClr>
              <a:buFont typeface="Wingdings" pitchFamily="2" charset="2"/>
              <a:buNone/>
            </a:pPr>
            <a:r>
              <a:rPr lang="en-US" altLang="zh-CN" sz="1200" b="1">
                <a:ea typeface="SimSun" pitchFamily="2" charset="-122"/>
                <a:cs typeface="Arial" pitchFamily="34" charset="0"/>
              </a:rPr>
              <a:t>Thread 1 sorts the rest of its data</a:t>
            </a:r>
          </a:p>
        </p:txBody>
      </p:sp>
      <p:sp>
        <p:nvSpPr>
          <p:cNvPr id="956475" name="Text Box 59"/>
          <p:cNvSpPr txBox="1">
            <a:spLocks noChangeArrowheads="1"/>
          </p:cNvSpPr>
          <p:nvPr/>
        </p:nvSpPr>
        <p:spPr bwMode="auto">
          <a:xfrm>
            <a:off x="1898650" y="6073336"/>
            <a:ext cx="8534400" cy="196850"/>
          </a:xfrm>
          <a:prstGeom prst="rect">
            <a:avLst/>
          </a:prstGeom>
          <a:solidFill>
            <a:srgbClr val="0034FF"/>
          </a:solidFill>
          <a:ln w="12700" algn="ctr">
            <a:solidFill>
              <a:schemeClr val="tx1"/>
            </a:solidFill>
            <a:miter lim="800000"/>
            <a:headEnd/>
            <a:tailEnd/>
          </a:ln>
          <a:effectLst/>
        </p:spPr>
        <p:txBody>
          <a:bodyPr tIns="91440" bIns="91440" anchor="ctr" anchorCtr="1"/>
          <a:lstStyle/>
          <a:p>
            <a:pPr algn="l" eaLnBrk="1" hangingPunct="1">
              <a:spcBef>
                <a:spcPct val="50000"/>
              </a:spcBef>
              <a:defRPr/>
            </a:pPr>
            <a:r>
              <a:rPr lang="en-US" altLang="zh-CN" sz="600" b="1">
                <a:solidFill>
                  <a:schemeClr val="bg1"/>
                </a:solidFill>
                <a:effectLst>
                  <a:outerShdw blurRad="38100" dist="38100" dir="2700000" algn="tl">
                    <a:srgbClr val="000000"/>
                  </a:outerShdw>
                </a:effectLst>
                <a:latin typeface="Courier New" pitchFamily="49" charset="0"/>
                <a:ea typeface="宋体" pitchFamily="2" charset="-122"/>
              </a:rPr>
              <a:t>0 1 2 3 4 5 6 7                             18                                                      37 38 39 40 41 42 43 44 45 46 47 48 49 50 51 52 53 54 55 56 57 58 59 60 61 62 63</a:t>
            </a:r>
          </a:p>
        </p:txBody>
      </p:sp>
      <p:sp>
        <p:nvSpPr>
          <p:cNvPr id="42005" name="Line 60"/>
          <p:cNvSpPr>
            <a:spLocks noChangeShapeType="1"/>
          </p:cNvSpPr>
          <p:nvPr/>
        </p:nvSpPr>
        <p:spPr bwMode="auto">
          <a:xfrm>
            <a:off x="9288463" y="3944499"/>
            <a:ext cx="0" cy="213201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06" name="Freeform 61"/>
          <p:cNvSpPr>
            <a:spLocks/>
          </p:cNvSpPr>
          <p:nvPr/>
        </p:nvSpPr>
        <p:spPr bwMode="auto">
          <a:xfrm>
            <a:off x="6172200" y="3180911"/>
            <a:ext cx="533400" cy="2895600"/>
          </a:xfrm>
          <a:custGeom>
            <a:avLst/>
            <a:gdLst>
              <a:gd name="T0" fmla="*/ 0 w 336"/>
              <a:gd name="T1" fmla="*/ 0 h 1824"/>
              <a:gd name="T2" fmla="*/ 0 w 336"/>
              <a:gd name="T3" fmla="*/ 816 h 1824"/>
              <a:gd name="T4" fmla="*/ 336 w 336"/>
              <a:gd name="T5" fmla="*/ 816 h 1824"/>
              <a:gd name="T6" fmla="*/ 336 w 336"/>
              <a:gd name="T7" fmla="*/ 1824 h 1824"/>
              <a:gd name="T8" fmla="*/ 0 60000 65536"/>
              <a:gd name="T9" fmla="*/ 0 60000 65536"/>
              <a:gd name="T10" fmla="*/ 0 60000 65536"/>
              <a:gd name="T11" fmla="*/ 0 60000 65536"/>
              <a:gd name="T12" fmla="*/ 0 w 336"/>
              <a:gd name="T13" fmla="*/ 0 h 1824"/>
              <a:gd name="T14" fmla="*/ 336 w 336"/>
              <a:gd name="T15" fmla="*/ 1824 h 1824"/>
            </a:gdLst>
            <a:ahLst/>
            <a:cxnLst>
              <a:cxn ang="T8">
                <a:pos x="T0" y="T1"/>
              </a:cxn>
              <a:cxn ang="T9">
                <a:pos x="T2" y="T3"/>
              </a:cxn>
              <a:cxn ang="T10">
                <a:pos x="T4" y="T5"/>
              </a:cxn>
              <a:cxn ang="T11">
                <a:pos x="T6" y="T7"/>
              </a:cxn>
            </a:cxnLst>
            <a:rect l="T12" t="T13" r="T14" b="T15"/>
            <a:pathLst>
              <a:path w="336" h="1824">
                <a:moveTo>
                  <a:pt x="0" y="0"/>
                </a:moveTo>
                <a:lnTo>
                  <a:pt x="0" y="816"/>
                </a:lnTo>
                <a:lnTo>
                  <a:pt x="336" y="816"/>
                </a:lnTo>
                <a:lnTo>
                  <a:pt x="336" y="1824"/>
                </a:lnTo>
              </a:path>
            </a:pathLst>
          </a:custGeom>
          <a:noFill/>
          <a:ln w="28575">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42007" name="Line 62"/>
          <p:cNvSpPr>
            <a:spLocks noChangeShapeType="1"/>
          </p:cNvSpPr>
          <p:nvPr/>
        </p:nvSpPr>
        <p:spPr bwMode="auto">
          <a:xfrm>
            <a:off x="8350250" y="3944499"/>
            <a:ext cx="0" cy="2132013"/>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08" name="Line 63"/>
          <p:cNvSpPr>
            <a:spLocks noChangeShapeType="1"/>
          </p:cNvSpPr>
          <p:nvPr/>
        </p:nvSpPr>
        <p:spPr bwMode="auto">
          <a:xfrm>
            <a:off x="7378700" y="3944499"/>
            <a:ext cx="0" cy="213201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09" name="Rectangle 40"/>
          <p:cNvSpPr>
            <a:spLocks noChangeArrowheads="1"/>
          </p:cNvSpPr>
          <p:nvPr/>
        </p:nvSpPr>
        <p:spPr bwMode="auto">
          <a:xfrm>
            <a:off x="8585201" y="4963424"/>
            <a:ext cx="1865313" cy="443162"/>
          </a:xfrm>
          <a:prstGeom prst="rect">
            <a:avLst/>
          </a:prstGeom>
          <a:solidFill>
            <a:srgbClr val="AA014C"/>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91400" tIns="45702" rIns="91400" bIns="45702" anchor="b" anchorCtr="1">
            <a:spAutoFit/>
          </a:bodyPr>
          <a:lstStyle/>
          <a:p>
            <a:pPr eaLnBrk="1" hangingPunct="1">
              <a:lnSpc>
                <a:spcPct val="95000"/>
              </a:lnSpc>
              <a:buClr>
                <a:schemeClr val="tx1"/>
              </a:buClr>
              <a:buFont typeface="Wingdings" pitchFamily="2" charset="2"/>
              <a:buNone/>
            </a:pPr>
            <a:r>
              <a:rPr lang="en-US" altLang="zh-CN" sz="1200" b="1">
                <a:solidFill>
                  <a:schemeClr val="bg1"/>
                </a:solidFill>
                <a:ea typeface="SimSun" pitchFamily="2" charset="-122"/>
                <a:cs typeface="Arial" pitchFamily="34" charset="0"/>
              </a:rPr>
              <a:t>Thread 4 sorts the rest of its data</a:t>
            </a:r>
          </a:p>
        </p:txBody>
      </p:sp>
      <p:sp>
        <p:nvSpPr>
          <p:cNvPr id="42010" name="Rectangle 45"/>
          <p:cNvSpPr>
            <a:spLocks noChangeArrowheads="1"/>
          </p:cNvSpPr>
          <p:nvPr/>
        </p:nvSpPr>
        <p:spPr bwMode="auto">
          <a:xfrm>
            <a:off x="6502401" y="4963424"/>
            <a:ext cx="1865313" cy="443162"/>
          </a:xfrm>
          <a:prstGeom prst="rect">
            <a:avLst/>
          </a:prstGeom>
          <a:solidFill>
            <a:srgbClr val="FDB605"/>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91400" tIns="45702" rIns="91400" bIns="45702" anchor="b" anchorCtr="1">
            <a:spAutoFit/>
          </a:bodyPr>
          <a:lstStyle/>
          <a:p>
            <a:pPr eaLnBrk="1" hangingPunct="1">
              <a:lnSpc>
                <a:spcPct val="95000"/>
              </a:lnSpc>
              <a:buClr>
                <a:schemeClr val="tx1"/>
              </a:buClr>
              <a:buFont typeface="Wingdings" pitchFamily="2" charset="2"/>
              <a:buNone/>
            </a:pPr>
            <a:r>
              <a:rPr lang="en-US" altLang="zh-CN" sz="1200" b="1">
                <a:ea typeface="SimSun" pitchFamily="2" charset="-122"/>
                <a:cs typeface="Arial" pitchFamily="34" charset="0"/>
              </a:rPr>
              <a:t>Thread 2 sorts the rest its data</a:t>
            </a:r>
          </a:p>
        </p:txBody>
      </p:sp>
      <p:sp>
        <p:nvSpPr>
          <p:cNvPr id="42011" name="Freeform 64"/>
          <p:cNvSpPr>
            <a:spLocks/>
          </p:cNvSpPr>
          <p:nvPr/>
        </p:nvSpPr>
        <p:spPr bwMode="auto">
          <a:xfrm>
            <a:off x="4083050" y="4704911"/>
            <a:ext cx="152400" cy="1371600"/>
          </a:xfrm>
          <a:custGeom>
            <a:avLst/>
            <a:gdLst>
              <a:gd name="T0" fmla="*/ 96 w 96"/>
              <a:gd name="T1" fmla="*/ 0 h 864"/>
              <a:gd name="T2" fmla="*/ 96 w 96"/>
              <a:gd name="T3" fmla="*/ 96 h 864"/>
              <a:gd name="T4" fmla="*/ 0 w 96"/>
              <a:gd name="T5" fmla="*/ 96 h 864"/>
              <a:gd name="T6" fmla="*/ 0 w 96"/>
              <a:gd name="T7" fmla="*/ 864 h 864"/>
              <a:gd name="T8" fmla="*/ 0 60000 65536"/>
              <a:gd name="T9" fmla="*/ 0 60000 65536"/>
              <a:gd name="T10" fmla="*/ 0 60000 65536"/>
              <a:gd name="T11" fmla="*/ 0 60000 65536"/>
              <a:gd name="T12" fmla="*/ 0 w 96"/>
              <a:gd name="T13" fmla="*/ 0 h 864"/>
              <a:gd name="T14" fmla="*/ 96 w 96"/>
              <a:gd name="T15" fmla="*/ 864 h 864"/>
            </a:gdLst>
            <a:ahLst/>
            <a:cxnLst>
              <a:cxn ang="T8">
                <a:pos x="T0" y="T1"/>
              </a:cxn>
              <a:cxn ang="T9">
                <a:pos x="T2" y="T3"/>
              </a:cxn>
              <a:cxn ang="T10">
                <a:pos x="T4" y="T5"/>
              </a:cxn>
              <a:cxn ang="T11">
                <a:pos x="T6" y="T7"/>
              </a:cxn>
            </a:cxnLst>
            <a:rect l="T12" t="T13" r="T14" b="T15"/>
            <a:pathLst>
              <a:path w="96" h="864">
                <a:moveTo>
                  <a:pt x="96" y="0"/>
                </a:moveTo>
                <a:lnTo>
                  <a:pt x="96" y="96"/>
                </a:lnTo>
                <a:lnTo>
                  <a:pt x="0" y="96"/>
                </a:lnTo>
                <a:lnTo>
                  <a:pt x="0" y="864"/>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42012" name="Rectangle 39"/>
          <p:cNvSpPr>
            <a:spLocks noChangeArrowheads="1"/>
          </p:cNvSpPr>
          <p:nvPr/>
        </p:nvSpPr>
        <p:spPr bwMode="auto">
          <a:xfrm>
            <a:off x="3824289" y="4963424"/>
            <a:ext cx="2460625" cy="443162"/>
          </a:xfrm>
          <a:prstGeom prst="rect">
            <a:avLst/>
          </a:prstGeom>
          <a:solidFill>
            <a:srgbClr val="0099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91400" tIns="45702" rIns="91400" bIns="45702" anchor="b" anchorCtr="1">
            <a:spAutoFit/>
          </a:bodyPr>
          <a:lstStyle/>
          <a:p>
            <a:pPr eaLnBrk="1" hangingPunct="1">
              <a:lnSpc>
                <a:spcPct val="95000"/>
              </a:lnSpc>
              <a:buClr>
                <a:schemeClr val="tx1"/>
              </a:buClr>
              <a:buFont typeface="Wingdings" pitchFamily="2" charset="2"/>
              <a:buNone/>
            </a:pPr>
            <a:r>
              <a:rPr lang="en-US" altLang="zh-CN" sz="1200" b="1">
                <a:solidFill>
                  <a:schemeClr val="bg1"/>
                </a:solidFill>
                <a:ea typeface="SimSun" pitchFamily="2" charset="-122"/>
                <a:cs typeface="Arial" pitchFamily="34" charset="0"/>
              </a:rPr>
              <a:t>Thread 3 partitions/splits</a:t>
            </a:r>
            <a:br>
              <a:rPr lang="en-US" altLang="zh-CN" sz="1200" b="1">
                <a:solidFill>
                  <a:schemeClr val="bg1"/>
                </a:solidFill>
                <a:ea typeface="SimSun" pitchFamily="2" charset="-122"/>
                <a:cs typeface="Arial" pitchFamily="34" charset="0"/>
              </a:rPr>
            </a:br>
            <a:r>
              <a:rPr lang="en-US" altLang="zh-CN" sz="1200" b="1">
                <a:solidFill>
                  <a:schemeClr val="bg1"/>
                </a:solidFill>
                <a:ea typeface="SimSun" pitchFamily="2" charset="-122"/>
                <a:cs typeface="Arial" pitchFamily="34" charset="0"/>
              </a:rPr>
              <a:t>its data</a:t>
            </a:r>
          </a:p>
        </p:txBody>
      </p:sp>
      <p:sp>
        <p:nvSpPr>
          <p:cNvPr id="2" name="灯片编号占位符 1">
            <a:extLst>
              <a:ext uri="{FF2B5EF4-FFF2-40B4-BE49-F238E27FC236}">
                <a16:creationId xmlns:a16="http://schemas.microsoft.com/office/drawing/2014/main" id="{7DE1A850-612F-42CD-9041-C9A33C8457BC}"/>
              </a:ext>
            </a:extLst>
          </p:cNvPr>
          <p:cNvSpPr>
            <a:spLocks noGrp="1"/>
          </p:cNvSpPr>
          <p:nvPr>
            <p:ph type="sldNum" sz="quarter" idx="12"/>
          </p:nvPr>
        </p:nvSpPr>
        <p:spPr/>
        <p:txBody>
          <a:bodyPr/>
          <a:lstStyle/>
          <a:p>
            <a:fld id="{838759A6-4310-42B8-8FEF-8113EE3D32AF}" type="slidenum">
              <a:rPr lang="zh-CN" altLang="en-US" smtClean="0"/>
              <a:t>78</a:t>
            </a:fld>
            <a:endParaRPr lang="zh-CN" altLang="en-US"/>
          </a:p>
        </p:txBody>
      </p:sp>
      <p:sp>
        <p:nvSpPr>
          <p:cNvPr id="51" name="Rectangle 2"/>
          <p:cNvSpPr>
            <a:spLocks noGrp="1" noChangeArrowheads="1"/>
          </p:cNvSpPr>
          <p:nvPr>
            <p:ph type="title"/>
          </p:nvPr>
        </p:nvSpPr>
        <p:spPr/>
        <p:txBody>
          <a:bodyPr>
            <a:normAutofit fontScale="90000"/>
          </a:bodyPr>
          <a:lstStyle/>
          <a:p>
            <a:r>
              <a:rPr lang="zh-CN" altLang="en-US" dirty="0">
                <a:ea typeface="SimSun" pitchFamily="2" charset="-122"/>
              </a:rPr>
              <a:t>例子：并行排序</a:t>
            </a:r>
            <a:r>
              <a:rPr lang="en-US" altLang="zh-CN" dirty="0">
                <a:ea typeface="SimSun" pitchFamily="2" charset="-122"/>
              </a:rPr>
              <a:t>(</a:t>
            </a:r>
            <a:r>
              <a:rPr lang="zh-CN" altLang="en-US" dirty="0">
                <a:ea typeface="SimSun" pitchFamily="2" charset="-122"/>
              </a:rPr>
              <a:t>任务窃取</a:t>
            </a:r>
            <a:r>
              <a:rPr lang="en-US" altLang="zh-CN" dirty="0">
                <a:ea typeface="SimSun" pitchFamily="2" charset="-122"/>
              </a:rPr>
              <a:t>)</a:t>
            </a:r>
            <a:br>
              <a:rPr lang="en-US" altLang="zh-CN" dirty="0">
                <a:ea typeface="SimSun" pitchFamily="2" charset="-122"/>
              </a:rPr>
            </a:br>
            <a:r>
              <a:rPr lang="en-US" altLang="zh-CN" dirty="0">
                <a:ea typeface="SimSun" pitchFamily="2" charset="-122"/>
              </a:rPr>
              <a:t>Quicksort – Step 4</a:t>
            </a:r>
            <a:br>
              <a:rPr lang="en-US" altLang="zh-CN" dirty="0">
                <a:ea typeface="SimSun" pitchFamily="2" charset="-122"/>
              </a:rPr>
            </a:br>
            <a:endParaRPr lang="en-US" altLang="zh-CN" dirty="0">
              <a:ea typeface="SimSun" pitchFamily="2" charset="-122"/>
            </a:endParaRPr>
          </a:p>
        </p:txBody>
      </p:sp>
    </p:spTree>
    <p:extLst>
      <p:ext uri="{BB962C8B-B14F-4D97-AF65-F5344CB8AC3E}">
        <p14:creationId xmlns:p14="http://schemas.microsoft.com/office/powerpoint/2010/main" val="415450576"/>
      </p:ext>
    </p:extLst>
  </p:cSld>
  <p:clrMapOvr>
    <a:masterClrMapping/>
  </p:clrMapOvr>
  <p:transition spd="slow">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Freeform 48"/>
          <p:cNvSpPr>
            <a:spLocks/>
          </p:cNvSpPr>
          <p:nvPr/>
        </p:nvSpPr>
        <p:spPr bwMode="auto">
          <a:xfrm>
            <a:off x="4083050" y="4940580"/>
            <a:ext cx="152400" cy="1371600"/>
          </a:xfrm>
          <a:custGeom>
            <a:avLst/>
            <a:gdLst>
              <a:gd name="T0" fmla="*/ 96 w 96"/>
              <a:gd name="T1" fmla="*/ 0 h 864"/>
              <a:gd name="T2" fmla="*/ 96 w 96"/>
              <a:gd name="T3" fmla="*/ 96 h 864"/>
              <a:gd name="T4" fmla="*/ 0 w 96"/>
              <a:gd name="T5" fmla="*/ 96 h 864"/>
              <a:gd name="T6" fmla="*/ 0 w 96"/>
              <a:gd name="T7" fmla="*/ 864 h 864"/>
              <a:gd name="T8" fmla="*/ 0 60000 65536"/>
              <a:gd name="T9" fmla="*/ 0 60000 65536"/>
              <a:gd name="T10" fmla="*/ 0 60000 65536"/>
              <a:gd name="T11" fmla="*/ 0 60000 65536"/>
              <a:gd name="T12" fmla="*/ 0 w 96"/>
              <a:gd name="T13" fmla="*/ 0 h 864"/>
              <a:gd name="T14" fmla="*/ 96 w 96"/>
              <a:gd name="T15" fmla="*/ 864 h 864"/>
            </a:gdLst>
            <a:ahLst/>
            <a:cxnLst>
              <a:cxn ang="T8">
                <a:pos x="T0" y="T1"/>
              </a:cxn>
              <a:cxn ang="T9">
                <a:pos x="T2" y="T3"/>
              </a:cxn>
              <a:cxn ang="T10">
                <a:pos x="T4" y="T5"/>
              </a:cxn>
              <a:cxn ang="T11">
                <a:pos x="T6" y="T7"/>
              </a:cxn>
            </a:cxnLst>
            <a:rect l="T12" t="T13" r="T14" b="T15"/>
            <a:pathLst>
              <a:path w="96" h="864">
                <a:moveTo>
                  <a:pt x="96" y="0"/>
                </a:moveTo>
                <a:lnTo>
                  <a:pt x="96" y="96"/>
                </a:lnTo>
                <a:lnTo>
                  <a:pt x="0" y="96"/>
                </a:lnTo>
                <a:lnTo>
                  <a:pt x="0" y="864"/>
                </a:lnTo>
              </a:path>
            </a:pathLst>
          </a:custGeom>
          <a:noFill/>
          <a:ln w="28575">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43012" name="AutoShape 46"/>
          <p:cNvSpPr>
            <a:spLocks noChangeArrowheads="1"/>
          </p:cNvSpPr>
          <p:nvPr/>
        </p:nvSpPr>
        <p:spPr bwMode="auto">
          <a:xfrm>
            <a:off x="1862138" y="1932267"/>
            <a:ext cx="8494712" cy="4495800"/>
          </a:xfrm>
          <a:prstGeom prst="roundRect">
            <a:avLst>
              <a:gd name="adj" fmla="val 2259"/>
            </a:avLst>
          </a:prstGeom>
          <a:noFill/>
          <a:ln w="762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958466" name="Text Box 2"/>
          <p:cNvSpPr txBox="1">
            <a:spLocks noChangeArrowheads="1"/>
          </p:cNvSpPr>
          <p:nvPr/>
        </p:nvSpPr>
        <p:spPr bwMode="auto">
          <a:xfrm>
            <a:off x="1898650" y="6309005"/>
            <a:ext cx="8534400" cy="196850"/>
          </a:xfrm>
          <a:prstGeom prst="rect">
            <a:avLst/>
          </a:prstGeom>
          <a:solidFill>
            <a:srgbClr val="0034FF"/>
          </a:solidFill>
          <a:ln w="12700" algn="ctr">
            <a:solidFill>
              <a:schemeClr val="tx1"/>
            </a:solidFill>
            <a:miter lim="800000"/>
            <a:headEnd/>
            <a:tailEnd/>
          </a:ln>
          <a:effectLst/>
        </p:spPr>
        <p:txBody>
          <a:bodyPr tIns="91440" bIns="91440" anchor="ctr" anchorCtr="1"/>
          <a:lstStyle/>
          <a:p>
            <a:pPr algn="l" eaLnBrk="1" hangingPunct="1">
              <a:spcBef>
                <a:spcPct val="50000"/>
              </a:spcBef>
              <a:defRPr/>
            </a:pPr>
            <a:r>
              <a:rPr lang="en-US" altLang="zh-CN" sz="600" b="1">
                <a:solidFill>
                  <a:schemeClr val="bg1"/>
                </a:solidFill>
                <a:effectLst>
                  <a:outerShdw blurRad="38100" dist="38100" dir="2700000" algn="tl">
                    <a:srgbClr val="000000"/>
                  </a:outerShdw>
                </a:effectLst>
                <a:latin typeface="Courier New" pitchFamily="49" charset="0"/>
                <a:ea typeface="宋体" pitchFamily="2" charset="-122"/>
              </a:rPr>
              <a:t>0 1 2 3 4 5 6 7 8 9 10 11 12 13 14 15 16 17 18                                                       37 38 39 40 41 42 43 44 45 46 47 48 49 50 51 52 53 54 55 56 57 58 59 60 61 62 63</a:t>
            </a:r>
          </a:p>
        </p:txBody>
      </p:sp>
      <p:grpSp>
        <p:nvGrpSpPr>
          <p:cNvPr id="43014" name="Group 3"/>
          <p:cNvGrpSpPr>
            <a:grpSpLocks/>
          </p:cNvGrpSpPr>
          <p:nvPr/>
        </p:nvGrpSpPr>
        <p:grpSpPr bwMode="auto">
          <a:xfrm>
            <a:off x="1898650" y="2960967"/>
            <a:ext cx="7785100" cy="457200"/>
            <a:chOff x="236" y="1537"/>
            <a:chExt cx="4904" cy="288"/>
          </a:xfrm>
        </p:grpSpPr>
        <p:sp>
          <p:nvSpPr>
            <p:cNvPr id="43053" name="Text Box 4"/>
            <p:cNvSpPr txBox="1">
              <a:spLocks noChangeArrowheads="1"/>
            </p:cNvSpPr>
            <p:nvPr/>
          </p:nvSpPr>
          <p:spPr bwMode="auto">
            <a:xfrm>
              <a:off x="236" y="1537"/>
              <a:ext cx="2541" cy="288"/>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11 0 9 26 31 30 3 19 12 29 27 1 20 5 33 4 25 21 7 15 17 6 18 16 10 2 23 13 14 8 24 36 32 28 22 34 35</a:t>
              </a:r>
            </a:p>
          </p:txBody>
        </p:sp>
        <p:sp>
          <p:nvSpPr>
            <p:cNvPr id="43054" name="Text Box 5"/>
            <p:cNvSpPr txBox="1">
              <a:spLocks noChangeArrowheads="1"/>
            </p:cNvSpPr>
            <p:nvPr/>
          </p:nvSpPr>
          <p:spPr bwMode="auto">
            <a:xfrm>
              <a:off x="3106" y="1537"/>
              <a:ext cx="2034" cy="288"/>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52 47 41 43 53 60 61 38 56 48 59 54 50 49 51 45 62 39 42 40 58 55 57 44 46 63</a:t>
              </a:r>
            </a:p>
          </p:txBody>
        </p:sp>
        <p:sp>
          <p:nvSpPr>
            <p:cNvPr id="43055" name="Text Box 6"/>
            <p:cNvSpPr txBox="1">
              <a:spLocks noChangeArrowheads="1"/>
            </p:cNvSpPr>
            <p:nvPr/>
          </p:nvSpPr>
          <p:spPr bwMode="auto">
            <a:xfrm>
              <a:off x="2797" y="1537"/>
              <a:ext cx="288" cy="288"/>
            </a:xfrm>
            <a:prstGeom prst="rect">
              <a:avLst/>
            </a:prstGeom>
            <a:solidFill>
              <a:schemeClr val="accent2"/>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37</a:t>
              </a:r>
            </a:p>
          </p:txBody>
        </p:sp>
      </p:grpSp>
      <p:sp>
        <p:nvSpPr>
          <p:cNvPr id="43015" name="Text Box 7"/>
          <p:cNvSpPr txBox="1">
            <a:spLocks noChangeArrowheads="1"/>
          </p:cNvSpPr>
          <p:nvPr/>
        </p:nvSpPr>
        <p:spPr bwMode="auto">
          <a:xfrm>
            <a:off x="1898650" y="1976717"/>
            <a:ext cx="1295400" cy="336550"/>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latin typeface="Arial" pitchFamily="34" charset="0"/>
                <a:ea typeface="SimSun" pitchFamily="2" charset="-122"/>
              </a:rPr>
              <a:t>THREAD 1</a:t>
            </a:r>
          </a:p>
        </p:txBody>
      </p:sp>
      <p:grpSp>
        <p:nvGrpSpPr>
          <p:cNvPr id="43016" name="Group 8"/>
          <p:cNvGrpSpPr>
            <a:grpSpLocks/>
          </p:cNvGrpSpPr>
          <p:nvPr/>
        </p:nvGrpSpPr>
        <p:grpSpPr bwMode="auto">
          <a:xfrm>
            <a:off x="1781176" y="3722967"/>
            <a:ext cx="8175625" cy="457200"/>
            <a:chOff x="162" y="2017"/>
            <a:chExt cx="5150" cy="288"/>
          </a:xfrm>
        </p:grpSpPr>
        <p:sp>
          <p:nvSpPr>
            <p:cNvPr id="43047" name="Text Box 9"/>
            <p:cNvSpPr txBox="1">
              <a:spLocks noChangeArrowheads="1"/>
            </p:cNvSpPr>
            <p:nvPr/>
          </p:nvSpPr>
          <p:spPr bwMode="auto">
            <a:xfrm>
              <a:off x="162" y="2017"/>
              <a:ext cx="458" cy="288"/>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1 0 2 6 4 5 3</a:t>
              </a:r>
            </a:p>
          </p:txBody>
        </p:sp>
        <p:sp>
          <p:nvSpPr>
            <p:cNvPr id="43048" name="Text Box 10"/>
            <p:cNvSpPr txBox="1">
              <a:spLocks noChangeArrowheads="1"/>
            </p:cNvSpPr>
            <p:nvPr/>
          </p:nvSpPr>
          <p:spPr bwMode="auto">
            <a:xfrm>
              <a:off x="644" y="2017"/>
              <a:ext cx="288" cy="288"/>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7</a:t>
              </a:r>
            </a:p>
          </p:txBody>
        </p:sp>
        <p:sp>
          <p:nvSpPr>
            <p:cNvPr id="43049" name="Text Box 11"/>
            <p:cNvSpPr txBox="1">
              <a:spLocks noChangeArrowheads="1"/>
            </p:cNvSpPr>
            <p:nvPr/>
          </p:nvSpPr>
          <p:spPr bwMode="auto">
            <a:xfrm>
              <a:off x="955" y="2017"/>
              <a:ext cx="1807" cy="288"/>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12 29 27 19 20 30 33 31 25 21 11 15 17 26 18 16 10 9 23 13 14 8 24 36 32 28 22 34 35</a:t>
              </a:r>
            </a:p>
          </p:txBody>
        </p:sp>
        <p:sp>
          <p:nvSpPr>
            <p:cNvPr id="43050" name="Text Box 12"/>
            <p:cNvSpPr txBox="1">
              <a:spLocks noChangeArrowheads="1"/>
            </p:cNvSpPr>
            <p:nvPr/>
          </p:nvSpPr>
          <p:spPr bwMode="auto">
            <a:xfrm>
              <a:off x="3307" y="2017"/>
              <a:ext cx="769" cy="288"/>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45 47 41 43 46 44 40 38 42 48 39</a:t>
              </a:r>
            </a:p>
          </p:txBody>
        </p:sp>
        <p:sp>
          <p:nvSpPr>
            <p:cNvPr id="43051" name="Text Box 13"/>
            <p:cNvSpPr txBox="1">
              <a:spLocks noChangeArrowheads="1"/>
            </p:cNvSpPr>
            <p:nvPr/>
          </p:nvSpPr>
          <p:spPr bwMode="auto">
            <a:xfrm>
              <a:off x="4130" y="2017"/>
              <a:ext cx="288" cy="288"/>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49</a:t>
              </a:r>
            </a:p>
          </p:txBody>
        </p:sp>
        <p:sp>
          <p:nvSpPr>
            <p:cNvPr id="43052" name="Text Box 14"/>
            <p:cNvSpPr txBox="1">
              <a:spLocks noChangeArrowheads="1"/>
            </p:cNvSpPr>
            <p:nvPr/>
          </p:nvSpPr>
          <p:spPr bwMode="auto">
            <a:xfrm>
              <a:off x="4467" y="2017"/>
              <a:ext cx="845" cy="288"/>
            </a:xfrm>
            <a:prstGeom prst="rect">
              <a:avLst/>
            </a:prstGeom>
            <a:solidFill>
              <a:srgbClr val="AA014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50 52 51 54 62 59 56 61 58 55 57 60 53 63</a:t>
              </a:r>
            </a:p>
          </p:txBody>
        </p:sp>
      </p:grpSp>
      <p:sp>
        <p:nvSpPr>
          <p:cNvPr id="43017" name="Text Box 15"/>
          <p:cNvSpPr txBox="1">
            <a:spLocks noChangeArrowheads="1"/>
          </p:cNvSpPr>
          <p:nvPr/>
        </p:nvSpPr>
        <p:spPr bwMode="auto">
          <a:xfrm>
            <a:off x="6724650" y="1976717"/>
            <a:ext cx="1295400" cy="336550"/>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latin typeface="Arial" pitchFamily="34" charset="0"/>
                <a:ea typeface="SimSun" pitchFamily="2" charset="-122"/>
              </a:rPr>
              <a:t>THREAD 2</a:t>
            </a:r>
          </a:p>
        </p:txBody>
      </p:sp>
      <p:sp>
        <p:nvSpPr>
          <p:cNvPr id="43018" name="Text Box 16"/>
          <p:cNvSpPr txBox="1">
            <a:spLocks noChangeArrowheads="1"/>
          </p:cNvSpPr>
          <p:nvPr/>
        </p:nvSpPr>
        <p:spPr bwMode="auto">
          <a:xfrm>
            <a:off x="4311650" y="1976717"/>
            <a:ext cx="1295400" cy="33655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solidFill>
                  <a:schemeClr val="bg1"/>
                </a:solidFill>
                <a:latin typeface="Arial" pitchFamily="34" charset="0"/>
                <a:ea typeface="SimSun" pitchFamily="2" charset="-122"/>
              </a:rPr>
              <a:t>THREAD 3</a:t>
            </a:r>
          </a:p>
        </p:txBody>
      </p:sp>
      <p:sp>
        <p:nvSpPr>
          <p:cNvPr id="43019" name="Text Box 17"/>
          <p:cNvSpPr txBox="1">
            <a:spLocks noChangeArrowheads="1"/>
          </p:cNvSpPr>
          <p:nvPr/>
        </p:nvSpPr>
        <p:spPr bwMode="auto">
          <a:xfrm>
            <a:off x="9137650" y="1976717"/>
            <a:ext cx="1295400" cy="336550"/>
          </a:xfrm>
          <a:prstGeom prst="rect">
            <a:avLst/>
          </a:prstGeom>
          <a:solidFill>
            <a:srgbClr val="AA014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solidFill>
                  <a:schemeClr val="bg1"/>
                </a:solidFill>
                <a:latin typeface="Arial" pitchFamily="34" charset="0"/>
                <a:ea typeface="SimSun" pitchFamily="2" charset="-122"/>
              </a:rPr>
              <a:t>THREAD 4</a:t>
            </a:r>
          </a:p>
        </p:txBody>
      </p:sp>
      <p:grpSp>
        <p:nvGrpSpPr>
          <p:cNvPr id="43020" name="Group 18"/>
          <p:cNvGrpSpPr>
            <a:grpSpLocks/>
          </p:cNvGrpSpPr>
          <p:nvPr/>
        </p:nvGrpSpPr>
        <p:grpSpPr bwMode="auto">
          <a:xfrm>
            <a:off x="2900363" y="4484967"/>
            <a:ext cx="3086100" cy="457200"/>
            <a:chOff x="867" y="2497"/>
            <a:chExt cx="1944" cy="288"/>
          </a:xfrm>
        </p:grpSpPr>
        <p:sp>
          <p:nvSpPr>
            <p:cNvPr id="43044" name="Text Box 19"/>
            <p:cNvSpPr txBox="1">
              <a:spLocks noChangeArrowheads="1"/>
            </p:cNvSpPr>
            <p:nvPr/>
          </p:nvSpPr>
          <p:spPr bwMode="auto">
            <a:xfrm>
              <a:off x="867" y="2497"/>
              <a:ext cx="639" cy="288"/>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11 8 14 13 9 10 16 12 17 15</a:t>
              </a:r>
            </a:p>
          </p:txBody>
        </p:sp>
        <p:sp>
          <p:nvSpPr>
            <p:cNvPr id="43045" name="Text Box 20"/>
            <p:cNvSpPr txBox="1">
              <a:spLocks noChangeArrowheads="1"/>
            </p:cNvSpPr>
            <p:nvPr/>
          </p:nvSpPr>
          <p:spPr bwMode="auto">
            <a:xfrm>
              <a:off x="1534" y="2497"/>
              <a:ext cx="288" cy="288"/>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18</a:t>
              </a:r>
            </a:p>
          </p:txBody>
        </p:sp>
        <p:sp>
          <p:nvSpPr>
            <p:cNvPr id="43046" name="Text Box 21"/>
            <p:cNvSpPr txBox="1">
              <a:spLocks noChangeArrowheads="1"/>
            </p:cNvSpPr>
            <p:nvPr/>
          </p:nvSpPr>
          <p:spPr bwMode="auto">
            <a:xfrm>
              <a:off x="1851" y="2497"/>
              <a:ext cx="960" cy="288"/>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21 25 26 31 33 30 20 23 19 27 29 24 36 32 28 22 34 35</a:t>
              </a:r>
            </a:p>
          </p:txBody>
        </p:sp>
      </p:grpSp>
      <p:grpSp>
        <p:nvGrpSpPr>
          <p:cNvPr id="43021" name="Group 22"/>
          <p:cNvGrpSpPr>
            <a:grpSpLocks/>
          </p:cNvGrpSpPr>
          <p:nvPr/>
        </p:nvGrpSpPr>
        <p:grpSpPr bwMode="auto">
          <a:xfrm>
            <a:off x="3921126" y="2605368"/>
            <a:ext cx="4156075" cy="354013"/>
            <a:chOff x="1510" y="1313"/>
            <a:chExt cx="2618" cy="223"/>
          </a:xfrm>
        </p:grpSpPr>
        <p:sp>
          <p:nvSpPr>
            <p:cNvPr id="43042" name="Line 23"/>
            <p:cNvSpPr>
              <a:spLocks noChangeShapeType="1"/>
            </p:cNvSpPr>
            <p:nvPr/>
          </p:nvSpPr>
          <p:spPr bwMode="auto">
            <a:xfrm>
              <a:off x="2928" y="1313"/>
              <a:ext cx="0" cy="223"/>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43" name="Freeform 24"/>
            <p:cNvSpPr>
              <a:spLocks/>
            </p:cNvSpPr>
            <p:nvPr/>
          </p:nvSpPr>
          <p:spPr bwMode="auto">
            <a:xfrm>
              <a:off x="1510" y="1415"/>
              <a:ext cx="2618"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bg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grpSp>
        <p:nvGrpSpPr>
          <p:cNvPr id="43022" name="Group 25"/>
          <p:cNvGrpSpPr>
            <a:grpSpLocks/>
          </p:cNvGrpSpPr>
          <p:nvPr/>
        </p:nvGrpSpPr>
        <p:grpSpPr bwMode="auto">
          <a:xfrm>
            <a:off x="2133600" y="3416580"/>
            <a:ext cx="2362200" cy="304800"/>
            <a:chOff x="384" y="1824"/>
            <a:chExt cx="1488" cy="192"/>
          </a:xfrm>
        </p:grpSpPr>
        <p:sp>
          <p:nvSpPr>
            <p:cNvPr id="43040" name="Line 26"/>
            <p:cNvSpPr>
              <a:spLocks noChangeShapeType="1"/>
            </p:cNvSpPr>
            <p:nvPr/>
          </p:nvSpPr>
          <p:spPr bwMode="auto">
            <a:xfrm>
              <a:off x="768" y="1824"/>
              <a:ext cx="0" cy="192"/>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41" name="Freeform 27"/>
            <p:cNvSpPr>
              <a:spLocks/>
            </p:cNvSpPr>
            <p:nvPr/>
          </p:nvSpPr>
          <p:spPr bwMode="auto">
            <a:xfrm>
              <a:off x="384" y="1903"/>
              <a:ext cx="1488"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bg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grpSp>
        <p:nvGrpSpPr>
          <p:cNvPr id="43023" name="Group 28"/>
          <p:cNvGrpSpPr>
            <a:grpSpLocks/>
          </p:cNvGrpSpPr>
          <p:nvPr/>
        </p:nvGrpSpPr>
        <p:grpSpPr bwMode="auto">
          <a:xfrm>
            <a:off x="7391400" y="3416580"/>
            <a:ext cx="1905000" cy="304800"/>
            <a:chOff x="3696" y="1824"/>
            <a:chExt cx="1200" cy="192"/>
          </a:xfrm>
        </p:grpSpPr>
        <p:sp>
          <p:nvSpPr>
            <p:cNvPr id="43038" name="Line 29"/>
            <p:cNvSpPr>
              <a:spLocks noChangeShapeType="1"/>
            </p:cNvSpPr>
            <p:nvPr/>
          </p:nvSpPr>
          <p:spPr bwMode="auto">
            <a:xfrm>
              <a:off x="4272" y="1824"/>
              <a:ext cx="0" cy="192"/>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9" name="Freeform 30"/>
            <p:cNvSpPr>
              <a:spLocks/>
            </p:cNvSpPr>
            <p:nvPr/>
          </p:nvSpPr>
          <p:spPr bwMode="auto">
            <a:xfrm>
              <a:off x="3696" y="1895"/>
              <a:ext cx="1200"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bg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grpSp>
        <p:nvGrpSpPr>
          <p:cNvPr id="43024" name="Group 31"/>
          <p:cNvGrpSpPr>
            <a:grpSpLocks/>
          </p:cNvGrpSpPr>
          <p:nvPr/>
        </p:nvGrpSpPr>
        <p:grpSpPr bwMode="auto">
          <a:xfrm>
            <a:off x="3429000" y="4178580"/>
            <a:ext cx="1828800" cy="304800"/>
            <a:chOff x="1200" y="2304"/>
            <a:chExt cx="1152" cy="192"/>
          </a:xfrm>
        </p:grpSpPr>
        <p:sp>
          <p:nvSpPr>
            <p:cNvPr id="43036" name="Line 32"/>
            <p:cNvSpPr>
              <a:spLocks noChangeShapeType="1"/>
            </p:cNvSpPr>
            <p:nvPr/>
          </p:nvSpPr>
          <p:spPr bwMode="auto">
            <a:xfrm>
              <a:off x="1680" y="2304"/>
              <a:ext cx="0" cy="192"/>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7" name="Freeform 33"/>
            <p:cNvSpPr>
              <a:spLocks/>
            </p:cNvSpPr>
            <p:nvPr/>
          </p:nvSpPr>
          <p:spPr bwMode="auto">
            <a:xfrm>
              <a:off x="1200" y="2375"/>
              <a:ext cx="1152"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bg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sp>
        <p:nvSpPr>
          <p:cNvPr id="43025" name="Line 34"/>
          <p:cNvSpPr>
            <a:spLocks noChangeShapeType="1"/>
          </p:cNvSpPr>
          <p:nvPr/>
        </p:nvSpPr>
        <p:spPr bwMode="auto">
          <a:xfrm>
            <a:off x="3424238" y="4935818"/>
            <a:ext cx="0" cy="13763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58499" name="Text Box 35"/>
          <p:cNvSpPr txBox="1">
            <a:spLocks noChangeArrowheads="1"/>
          </p:cNvSpPr>
          <p:nvPr/>
        </p:nvSpPr>
        <p:spPr bwMode="auto">
          <a:xfrm>
            <a:off x="1898650" y="2419631"/>
            <a:ext cx="8534400" cy="200025"/>
          </a:xfrm>
          <a:prstGeom prst="rect">
            <a:avLst/>
          </a:prstGeom>
          <a:solidFill>
            <a:srgbClr val="0034FF"/>
          </a:solidFill>
          <a:ln w="12700" algn="ctr">
            <a:solidFill>
              <a:schemeClr val="tx1"/>
            </a:solidFill>
            <a:miter lim="800000"/>
            <a:headEnd/>
            <a:tailEnd/>
          </a:ln>
          <a:effectLst/>
        </p:spPr>
        <p:txBody>
          <a:bodyPr tIns="91440" bIns="91440" anchor="ctr" anchorCtr="1"/>
          <a:lstStyle/>
          <a:p>
            <a:pPr algn="l" eaLnBrk="1" hangingPunct="1">
              <a:spcBef>
                <a:spcPct val="50000"/>
              </a:spcBef>
              <a:defRPr/>
            </a:pPr>
            <a:r>
              <a:rPr lang="en-US" altLang="zh-CN" sz="600" b="1">
                <a:solidFill>
                  <a:schemeClr val="bg1"/>
                </a:solidFill>
                <a:effectLst>
                  <a:outerShdw blurRad="38100" dist="38100" dir="2700000" algn="tl">
                    <a:srgbClr val="000000"/>
                  </a:outerShdw>
                </a:effectLst>
                <a:latin typeface="Courier New" pitchFamily="49" charset="0"/>
                <a:ea typeface="宋体" pitchFamily="2" charset="-122"/>
              </a:rPr>
              <a:t>32 44 9 26 31 57 3 19 55 29 27 1 20 5 42 62 25 51 49 15 54 6 18 48 10 2 60 41 14 47 24 36 37 52 22 34 35 11 28 8 13 43 53 23 61 38 56 16 59 17 50 7 21 45 4 39 33 40 58 12 30 0 46 63</a:t>
            </a:r>
          </a:p>
        </p:txBody>
      </p:sp>
      <p:sp>
        <p:nvSpPr>
          <p:cNvPr id="43028" name="Line 39"/>
          <p:cNvSpPr>
            <a:spLocks noChangeShapeType="1"/>
          </p:cNvSpPr>
          <p:nvPr/>
        </p:nvSpPr>
        <p:spPr bwMode="auto">
          <a:xfrm>
            <a:off x="9288463" y="4180168"/>
            <a:ext cx="0" cy="2132013"/>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29" name="Freeform 40"/>
          <p:cNvSpPr>
            <a:spLocks/>
          </p:cNvSpPr>
          <p:nvPr/>
        </p:nvSpPr>
        <p:spPr bwMode="auto">
          <a:xfrm>
            <a:off x="6172200" y="3416580"/>
            <a:ext cx="533400" cy="2895600"/>
          </a:xfrm>
          <a:custGeom>
            <a:avLst/>
            <a:gdLst>
              <a:gd name="T0" fmla="*/ 0 w 336"/>
              <a:gd name="T1" fmla="*/ 0 h 1824"/>
              <a:gd name="T2" fmla="*/ 0 w 336"/>
              <a:gd name="T3" fmla="*/ 816 h 1824"/>
              <a:gd name="T4" fmla="*/ 336 w 336"/>
              <a:gd name="T5" fmla="*/ 816 h 1824"/>
              <a:gd name="T6" fmla="*/ 336 w 336"/>
              <a:gd name="T7" fmla="*/ 1824 h 1824"/>
              <a:gd name="T8" fmla="*/ 0 60000 65536"/>
              <a:gd name="T9" fmla="*/ 0 60000 65536"/>
              <a:gd name="T10" fmla="*/ 0 60000 65536"/>
              <a:gd name="T11" fmla="*/ 0 60000 65536"/>
              <a:gd name="T12" fmla="*/ 0 w 336"/>
              <a:gd name="T13" fmla="*/ 0 h 1824"/>
              <a:gd name="T14" fmla="*/ 336 w 336"/>
              <a:gd name="T15" fmla="*/ 1824 h 1824"/>
            </a:gdLst>
            <a:ahLst/>
            <a:cxnLst>
              <a:cxn ang="T8">
                <a:pos x="T0" y="T1"/>
              </a:cxn>
              <a:cxn ang="T9">
                <a:pos x="T2" y="T3"/>
              </a:cxn>
              <a:cxn ang="T10">
                <a:pos x="T4" y="T5"/>
              </a:cxn>
              <a:cxn ang="T11">
                <a:pos x="T6" y="T7"/>
              </a:cxn>
            </a:cxnLst>
            <a:rect l="T12" t="T13" r="T14" b="T15"/>
            <a:pathLst>
              <a:path w="336" h="1824">
                <a:moveTo>
                  <a:pt x="0" y="0"/>
                </a:moveTo>
                <a:lnTo>
                  <a:pt x="0" y="816"/>
                </a:lnTo>
                <a:lnTo>
                  <a:pt x="336" y="816"/>
                </a:lnTo>
                <a:lnTo>
                  <a:pt x="336" y="1824"/>
                </a:lnTo>
              </a:path>
            </a:pathLst>
          </a:custGeom>
          <a:noFill/>
          <a:ln w="28575">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43030" name="Line 41"/>
          <p:cNvSpPr>
            <a:spLocks noChangeShapeType="1"/>
          </p:cNvSpPr>
          <p:nvPr/>
        </p:nvSpPr>
        <p:spPr bwMode="auto">
          <a:xfrm>
            <a:off x="8350250" y="4180168"/>
            <a:ext cx="0" cy="2132013"/>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1" name="Line 42"/>
          <p:cNvSpPr>
            <a:spLocks noChangeShapeType="1"/>
          </p:cNvSpPr>
          <p:nvPr/>
        </p:nvSpPr>
        <p:spPr bwMode="auto">
          <a:xfrm>
            <a:off x="7378700" y="4180168"/>
            <a:ext cx="0" cy="2132013"/>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2" name="Rectangle 43"/>
          <p:cNvSpPr>
            <a:spLocks noChangeArrowheads="1"/>
          </p:cNvSpPr>
          <p:nvPr/>
        </p:nvSpPr>
        <p:spPr bwMode="auto">
          <a:xfrm>
            <a:off x="5711825" y="5300693"/>
            <a:ext cx="2173288" cy="443162"/>
          </a:xfrm>
          <a:prstGeom prst="rect">
            <a:avLst/>
          </a:prstGeom>
          <a:solidFill>
            <a:srgbClr val="FF5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91400" tIns="45702" rIns="91400" bIns="45702" anchor="b" anchorCtr="1">
            <a:spAutoFit/>
          </a:bodyPr>
          <a:lstStyle/>
          <a:p>
            <a:pPr eaLnBrk="1" hangingPunct="1">
              <a:lnSpc>
                <a:spcPct val="95000"/>
              </a:lnSpc>
              <a:buClr>
                <a:schemeClr val="tx1"/>
              </a:buClr>
              <a:buFont typeface="Wingdings" pitchFamily="2" charset="2"/>
              <a:buNone/>
            </a:pPr>
            <a:r>
              <a:rPr lang="en-US" altLang="zh-CN" sz="1200" b="1">
                <a:ea typeface="SimSun" pitchFamily="2" charset="-122"/>
                <a:cs typeface="Arial" pitchFamily="34" charset="0"/>
              </a:rPr>
              <a:t>Thread 1 gets more work by stealing from Thread 3</a:t>
            </a:r>
          </a:p>
        </p:txBody>
      </p:sp>
      <p:sp>
        <p:nvSpPr>
          <p:cNvPr id="43033" name="Freeform 44"/>
          <p:cNvSpPr>
            <a:spLocks/>
          </p:cNvSpPr>
          <p:nvPr/>
        </p:nvSpPr>
        <p:spPr bwMode="auto">
          <a:xfrm>
            <a:off x="2667000" y="4178580"/>
            <a:ext cx="76200" cy="2133600"/>
          </a:xfrm>
          <a:custGeom>
            <a:avLst/>
            <a:gdLst>
              <a:gd name="T0" fmla="*/ 48 w 48"/>
              <a:gd name="T1" fmla="*/ 0 h 1296"/>
              <a:gd name="T2" fmla="*/ 48 w 48"/>
              <a:gd name="T3" fmla="*/ 672 h 1296"/>
              <a:gd name="T4" fmla="*/ 0 w 48"/>
              <a:gd name="T5" fmla="*/ 672 h 1296"/>
              <a:gd name="T6" fmla="*/ 0 w 48"/>
              <a:gd name="T7" fmla="*/ 1296 h 1296"/>
              <a:gd name="T8" fmla="*/ 0 60000 65536"/>
              <a:gd name="T9" fmla="*/ 0 60000 65536"/>
              <a:gd name="T10" fmla="*/ 0 60000 65536"/>
              <a:gd name="T11" fmla="*/ 0 60000 65536"/>
              <a:gd name="T12" fmla="*/ 0 w 48"/>
              <a:gd name="T13" fmla="*/ 0 h 1296"/>
              <a:gd name="T14" fmla="*/ 48 w 48"/>
              <a:gd name="T15" fmla="*/ 1296 h 1296"/>
            </a:gdLst>
            <a:ahLst/>
            <a:cxnLst>
              <a:cxn ang="T8">
                <a:pos x="T0" y="T1"/>
              </a:cxn>
              <a:cxn ang="T9">
                <a:pos x="T2" y="T3"/>
              </a:cxn>
              <a:cxn ang="T10">
                <a:pos x="T4" y="T5"/>
              </a:cxn>
              <a:cxn ang="T11">
                <a:pos x="T6" y="T7"/>
              </a:cxn>
            </a:cxnLst>
            <a:rect l="T12" t="T13" r="T14" b="T15"/>
            <a:pathLst>
              <a:path w="48" h="1296">
                <a:moveTo>
                  <a:pt x="48" y="0"/>
                </a:moveTo>
                <a:lnTo>
                  <a:pt x="48" y="672"/>
                </a:lnTo>
                <a:lnTo>
                  <a:pt x="0" y="672"/>
                </a:lnTo>
                <a:lnTo>
                  <a:pt x="0" y="1296"/>
                </a:lnTo>
              </a:path>
            </a:pathLst>
          </a:custGeom>
          <a:noFill/>
          <a:ln w="28575">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43034" name="Line 45"/>
          <p:cNvSpPr>
            <a:spLocks noChangeShapeType="1"/>
          </p:cNvSpPr>
          <p:nvPr/>
        </p:nvSpPr>
        <p:spPr bwMode="auto">
          <a:xfrm>
            <a:off x="2133600" y="4178580"/>
            <a:ext cx="0" cy="213360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5" name="Rectangle 36"/>
          <p:cNvSpPr>
            <a:spLocks noChangeArrowheads="1"/>
          </p:cNvSpPr>
          <p:nvPr/>
        </p:nvSpPr>
        <p:spPr bwMode="auto">
          <a:xfrm>
            <a:off x="3525839" y="5199093"/>
            <a:ext cx="1863725" cy="443162"/>
          </a:xfrm>
          <a:prstGeom prst="rect">
            <a:avLst/>
          </a:prstGeom>
          <a:solidFill>
            <a:srgbClr val="0099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91400" tIns="45702" rIns="91400" bIns="45702" anchor="b" anchorCtr="1">
            <a:spAutoFit/>
          </a:bodyPr>
          <a:lstStyle/>
          <a:p>
            <a:pPr eaLnBrk="1" hangingPunct="1">
              <a:lnSpc>
                <a:spcPct val="95000"/>
              </a:lnSpc>
              <a:buClr>
                <a:schemeClr val="tx1"/>
              </a:buClr>
              <a:buFont typeface="Wingdings" pitchFamily="2" charset="2"/>
              <a:buNone/>
            </a:pPr>
            <a:r>
              <a:rPr lang="en-US" altLang="zh-CN" sz="1200" b="1">
                <a:solidFill>
                  <a:schemeClr val="bg1"/>
                </a:solidFill>
                <a:ea typeface="SimSun" pitchFamily="2" charset="-122"/>
                <a:cs typeface="Arial" pitchFamily="34" charset="0"/>
              </a:rPr>
              <a:t>Thread 3 sorts the</a:t>
            </a:r>
            <a:br>
              <a:rPr lang="en-US" altLang="zh-CN" sz="1200" b="1">
                <a:solidFill>
                  <a:schemeClr val="bg1"/>
                </a:solidFill>
                <a:ea typeface="SimSun" pitchFamily="2" charset="-122"/>
                <a:cs typeface="Arial" pitchFamily="34" charset="0"/>
              </a:rPr>
            </a:br>
            <a:r>
              <a:rPr lang="en-US" altLang="zh-CN" sz="1200" b="1">
                <a:solidFill>
                  <a:schemeClr val="bg1"/>
                </a:solidFill>
                <a:ea typeface="SimSun" pitchFamily="2" charset="-122"/>
                <a:cs typeface="Arial" pitchFamily="34" charset="0"/>
              </a:rPr>
              <a:t>rest of its data</a:t>
            </a:r>
          </a:p>
        </p:txBody>
      </p:sp>
      <p:sp>
        <p:nvSpPr>
          <p:cNvPr id="2" name="灯片编号占位符 1">
            <a:extLst>
              <a:ext uri="{FF2B5EF4-FFF2-40B4-BE49-F238E27FC236}">
                <a16:creationId xmlns:a16="http://schemas.microsoft.com/office/drawing/2014/main" id="{49069B48-A6BF-4ED4-A33F-C173824591B5}"/>
              </a:ext>
            </a:extLst>
          </p:cNvPr>
          <p:cNvSpPr>
            <a:spLocks noGrp="1"/>
          </p:cNvSpPr>
          <p:nvPr>
            <p:ph type="sldNum" sz="quarter" idx="12"/>
          </p:nvPr>
        </p:nvSpPr>
        <p:spPr/>
        <p:txBody>
          <a:bodyPr/>
          <a:lstStyle/>
          <a:p>
            <a:fld id="{838759A6-4310-42B8-8FEF-8113EE3D32AF}" type="slidenum">
              <a:rPr lang="zh-CN" altLang="en-US" smtClean="0"/>
              <a:t>79</a:t>
            </a:fld>
            <a:endParaRPr lang="zh-CN" altLang="en-US"/>
          </a:p>
        </p:txBody>
      </p:sp>
      <p:sp>
        <p:nvSpPr>
          <p:cNvPr id="50" name="Rectangle 2"/>
          <p:cNvSpPr>
            <a:spLocks noGrp="1" noChangeArrowheads="1"/>
          </p:cNvSpPr>
          <p:nvPr>
            <p:ph type="title"/>
          </p:nvPr>
        </p:nvSpPr>
        <p:spPr/>
        <p:txBody>
          <a:bodyPr>
            <a:normAutofit fontScale="90000"/>
          </a:bodyPr>
          <a:lstStyle/>
          <a:p>
            <a:r>
              <a:rPr lang="zh-CN" altLang="en-US" dirty="0">
                <a:ea typeface="SimSun" pitchFamily="2" charset="-122"/>
              </a:rPr>
              <a:t>例子：并行排序</a:t>
            </a:r>
            <a:r>
              <a:rPr lang="en-US" altLang="zh-CN" dirty="0">
                <a:ea typeface="SimSun" pitchFamily="2" charset="-122"/>
              </a:rPr>
              <a:t>(</a:t>
            </a:r>
            <a:r>
              <a:rPr lang="zh-CN" altLang="en-US" dirty="0">
                <a:ea typeface="SimSun" pitchFamily="2" charset="-122"/>
              </a:rPr>
              <a:t>任务窃取</a:t>
            </a:r>
            <a:r>
              <a:rPr lang="en-US" altLang="zh-CN" dirty="0">
                <a:ea typeface="SimSun" pitchFamily="2" charset="-122"/>
              </a:rPr>
              <a:t>)</a:t>
            </a:r>
            <a:br>
              <a:rPr lang="en-US" altLang="zh-CN" dirty="0">
                <a:ea typeface="SimSun" pitchFamily="2" charset="-122"/>
              </a:rPr>
            </a:br>
            <a:r>
              <a:rPr lang="en-US" altLang="zh-CN" dirty="0">
                <a:ea typeface="SimSun" pitchFamily="2" charset="-122"/>
              </a:rPr>
              <a:t>Quicksort – Step 5</a:t>
            </a:r>
            <a:br>
              <a:rPr lang="en-US" altLang="zh-CN" dirty="0">
                <a:ea typeface="SimSun" pitchFamily="2" charset="-122"/>
              </a:rPr>
            </a:br>
            <a:endParaRPr lang="en-US" altLang="zh-CN" dirty="0">
              <a:ea typeface="SimSun" pitchFamily="2" charset="-122"/>
            </a:endParaRPr>
          </a:p>
        </p:txBody>
      </p:sp>
    </p:spTree>
    <p:extLst>
      <p:ext uri="{BB962C8B-B14F-4D97-AF65-F5344CB8AC3E}">
        <p14:creationId xmlns:p14="http://schemas.microsoft.com/office/powerpoint/2010/main" val="3737712761"/>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4"/>
          <p:cNvPicPr>
            <a:picLocks noChangeAspect="1" noChangeArrowheads="1"/>
          </p:cNvPicPr>
          <p:nvPr/>
        </p:nvPicPr>
        <p:blipFill>
          <a:blip r:embed="rId2">
            <a:lum bright="-12000" contrast="24000"/>
            <a:extLst>
              <a:ext uri="{28A0092B-C50C-407E-A947-70E740481C1C}">
                <a14:useLocalDpi xmlns:a14="http://schemas.microsoft.com/office/drawing/2010/main" val="0"/>
              </a:ext>
            </a:extLst>
          </a:blip>
          <a:srcRect/>
          <a:stretch>
            <a:fillRect/>
          </a:stretch>
        </p:blipFill>
        <p:spPr bwMode="auto">
          <a:xfrm>
            <a:off x="1911246" y="1145810"/>
            <a:ext cx="8527746" cy="5635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圆角矩形 2"/>
          <p:cNvSpPr/>
          <p:nvPr/>
        </p:nvSpPr>
        <p:spPr>
          <a:xfrm>
            <a:off x="8001000" y="3733800"/>
            <a:ext cx="2437992" cy="2971800"/>
          </a:xfrm>
          <a:prstGeom prst="roundRect">
            <a:avLst/>
          </a:prstGeom>
          <a:noFill/>
          <a:ln w="444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a:extLst>
              <a:ext uri="{FF2B5EF4-FFF2-40B4-BE49-F238E27FC236}">
                <a16:creationId xmlns:a16="http://schemas.microsoft.com/office/drawing/2014/main" id="{807EB49C-7492-40D6-9696-44796235CD06}"/>
              </a:ext>
            </a:extLst>
          </p:cNvPr>
          <p:cNvSpPr>
            <a:spLocks noGrp="1"/>
          </p:cNvSpPr>
          <p:nvPr>
            <p:ph type="title"/>
          </p:nvPr>
        </p:nvSpPr>
        <p:spPr/>
        <p:txBody>
          <a:bodyPr/>
          <a:lstStyle/>
          <a:p>
            <a:r>
              <a:rPr lang="zh-CN" altLang="en-US" dirty="0"/>
              <a:t>进程和线程</a:t>
            </a:r>
          </a:p>
        </p:txBody>
      </p:sp>
      <p:sp>
        <p:nvSpPr>
          <p:cNvPr id="2" name="灯片编号占位符 1">
            <a:extLst>
              <a:ext uri="{FF2B5EF4-FFF2-40B4-BE49-F238E27FC236}">
                <a16:creationId xmlns:a16="http://schemas.microsoft.com/office/drawing/2014/main" id="{78CE2926-B035-4FA5-97C9-B156E665CA5E}"/>
              </a:ext>
            </a:extLst>
          </p:cNvPr>
          <p:cNvSpPr>
            <a:spLocks noGrp="1"/>
          </p:cNvSpPr>
          <p:nvPr>
            <p:ph type="sldNum" sz="quarter" idx="12"/>
          </p:nvPr>
        </p:nvSpPr>
        <p:spPr/>
        <p:txBody>
          <a:bodyPr/>
          <a:lstStyle/>
          <a:p>
            <a:fld id="{838759A6-4310-42B8-8FEF-8113EE3D32AF}" type="slidenum">
              <a:rPr lang="zh-CN" altLang="en-US" smtClean="0"/>
              <a:t>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AutoShape 52"/>
          <p:cNvSpPr>
            <a:spLocks noChangeArrowheads="1"/>
          </p:cNvSpPr>
          <p:nvPr/>
        </p:nvSpPr>
        <p:spPr bwMode="auto">
          <a:xfrm>
            <a:off x="1862138" y="1866279"/>
            <a:ext cx="8494712" cy="4495800"/>
          </a:xfrm>
          <a:prstGeom prst="roundRect">
            <a:avLst>
              <a:gd name="adj" fmla="val 2259"/>
            </a:avLst>
          </a:prstGeom>
          <a:noFill/>
          <a:ln w="762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960514" name="Text Box 2"/>
          <p:cNvSpPr txBox="1">
            <a:spLocks noChangeArrowheads="1"/>
          </p:cNvSpPr>
          <p:nvPr/>
        </p:nvSpPr>
        <p:spPr bwMode="auto">
          <a:xfrm>
            <a:off x="1898650" y="6243017"/>
            <a:ext cx="8534400" cy="196850"/>
          </a:xfrm>
          <a:prstGeom prst="rect">
            <a:avLst/>
          </a:prstGeom>
          <a:solidFill>
            <a:srgbClr val="0034FF"/>
          </a:solidFill>
          <a:ln w="12700" algn="ctr">
            <a:solidFill>
              <a:schemeClr val="tx1"/>
            </a:solidFill>
            <a:miter lim="800000"/>
            <a:headEnd/>
            <a:tailEnd/>
          </a:ln>
          <a:effectLst/>
        </p:spPr>
        <p:txBody>
          <a:bodyPr tIns="91440" bIns="91440" anchor="ctr" anchorCtr="1"/>
          <a:lstStyle/>
          <a:p>
            <a:pPr algn="l" eaLnBrk="1" hangingPunct="1">
              <a:spcBef>
                <a:spcPct val="50000"/>
              </a:spcBef>
              <a:defRPr/>
            </a:pPr>
            <a:r>
              <a:rPr lang="en-US" altLang="zh-CN" sz="600" b="1">
                <a:solidFill>
                  <a:schemeClr val="bg1"/>
                </a:solidFill>
                <a:effectLst>
                  <a:outerShdw blurRad="38100" dist="38100" dir="2700000" algn="tl">
                    <a:srgbClr val="000000"/>
                  </a:outerShdw>
                </a:effectLst>
                <a:latin typeface="Courier New" pitchFamily="49" charset="0"/>
                <a:ea typeface="宋体" pitchFamily="2" charset="-122"/>
              </a:rPr>
              <a:t>0 1 2 3 4 5 6 7 8 9 10 11 12 13 14 15 16 17 18                         27                            37 38 39 40 41 42 43 44 45 46 47 48 49 50 51 52 53 54 55 56 57 58 59 60 61 62 63</a:t>
            </a:r>
          </a:p>
        </p:txBody>
      </p:sp>
      <p:grpSp>
        <p:nvGrpSpPr>
          <p:cNvPr id="44037" name="Group 3"/>
          <p:cNvGrpSpPr>
            <a:grpSpLocks/>
          </p:cNvGrpSpPr>
          <p:nvPr/>
        </p:nvGrpSpPr>
        <p:grpSpPr bwMode="auto">
          <a:xfrm>
            <a:off x="1898650" y="2894979"/>
            <a:ext cx="7785100" cy="457200"/>
            <a:chOff x="236" y="1537"/>
            <a:chExt cx="4904" cy="288"/>
          </a:xfrm>
        </p:grpSpPr>
        <p:sp>
          <p:nvSpPr>
            <p:cNvPr id="44082" name="Text Box 4"/>
            <p:cNvSpPr txBox="1">
              <a:spLocks noChangeArrowheads="1"/>
            </p:cNvSpPr>
            <p:nvPr/>
          </p:nvSpPr>
          <p:spPr bwMode="auto">
            <a:xfrm>
              <a:off x="236" y="1537"/>
              <a:ext cx="2541" cy="288"/>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11 0 9 26 31 30 3 19 12 29 27 1 20 5 33 4 25 21 7 15 17 6 18 16 10 2 23 13 14 8 24 36 32 28 22 34 35</a:t>
              </a:r>
            </a:p>
          </p:txBody>
        </p:sp>
        <p:sp>
          <p:nvSpPr>
            <p:cNvPr id="44083" name="Text Box 5"/>
            <p:cNvSpPr txBox="1">
              <a:spLocks noChangeArrowheads="1"/>
            </p:cNvSpPr>
            <p:nvPr/>
          </p:nvSpPr>
          <p:spPr bwMode="auto">
            <a:xfrm>
              <a:off x="3106" y="1537"/>
              <a:ext cx="2034" cy="288"/>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52 47 41 43 53 60 61 38 56 48 59 54 50 49 51 45 62 39 42 40 58 55 57 44 46 63</a:t>
              </a:r>
            </a:p>
          </p:txBody>
        </p:sp>
        <p:sp>
          <p:nvSpPr>
            <p:cNvPr id="44084" name="Text Box 6"/>
            <p:cNvSpPr txBox="1">
              <a:spLocks noChangeArrowheads="1"/>
            </p:cNvSpPr>
            <p:nvPr/>
          </p:nvSpPr>
          <p:spPr bwMode="auto">
            <a:xfrm>
              <a:off x="2797" y="1537"/>
              <a:ext cx="288" cy="288"/>
            </a:xfrm>
            <a:prstGeom prst="rect">
              <a:avLst/>
            </a:prstGeom>
            <a:solidFill>
              <a:schemeClr val="accent2"/>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37</a:t>
              </a:r>
            </a:p>
          </p:txBody>
        </p:sp>
      </p:grpSp>
      <p:sp>
        <p:nvSpPr>
          <p:cNvPr id="44038" name="Text Box 7"/>
          <p:cNvSpPr txBox="1">
            <a:spLocks noChangeArrowheads="1"/>
          </p:cNvSpPr>
          <p:nvPr/>
        </p:nvSpPr>
        <p:spPr bwMode="auto">
          <a:xfrm>
            <a:off x="1898650" y="1910729"/>
            <a:ext cx="1295400" cy="336550"/>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latin typeface="Arial" pitchFamily="34" charset="0"/>
                <a:ea typeface="SimSun" pitchFamily="2" charset="-122"/>
              </a:rPr>
              <a:t>THREAD 1</a:t>
            </a:r>
          </a:p>
        </p:txBody>
      </p:sp>
      <p:grpSp>
        <p:nvGrpSpPr>
          <p:cNvPr id="44039" name="Group 8"/>
          <p:cNvGrpSpPr>
            <a:grpSpLocks/>
          </p:cNvGrpSpPr>
          <p:nvPr/>
        </p:nvGrpSpPr>
        <p:grpSpPr bwMode="auto">
          <a:xfrm>
            <a:off x="1781176" y="3656979"/>
            <a:ext cx="8175625" cy="457200"/>
            <a:chOff x="162" y="2017"/>
            <a:chExt cx="5150" cy="288"/>
          </a:xfrm>
        </p:grpSpPr>
        <p:sp>
          <p:nvSpPr>
            <p:cNvPr id="44076" name="Text Box 9"/>
            <p:cNvSpPr txBox="1">
              <a:spLocks noChangeArrowheads="1"/>
            </p:cNvSpPr>
            <p:nvPr/>
          </p:nvSpPr>
          <p:spPr bwMode="auto">
            <a:xfrm>
              <a:off x="162" y="2017"/>
              <a:ext cx="458" cy="288"/>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1 0 2 6 4 5 3</a:t>
              </a:r>
            </a:p>
          </p:txBody>
        </p:sp>
        <p:sp>
          <p:nvSpPr>
            <p:cNvPr id="44077" name="Text Box 10"/>
            <p:cNvSpPr txBox="1">
              <a:spLocks noChangeArrowheads="1"/>
            </p:cNvSpPr>
            <p:nvPr/>
          </p:nvSpPr>
          <p:spPr bwMode="auto">
            <a:xfrm>
              <a:off x="644" y="2017"/>
              <a:ext cx="288" cy="288"/>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7</a:t>
              </a:r>
            </a:p>
          </p:txBody>
        </p:sp>
        <p:sp>
          <p:nvSpPr>
            <p:cNvPr id="44078" name="Text Box 11"/>
            <p:cNvSpPr txBox="1">
              <a:spLocks noChangeArrowheads="1"/>
            </p:cNvSpPr>
            <p:nvPr/>
          </p:nvSpPr>
          <p:spPr bwMode="auto">
            <a:xfrm>
              <a:off x="955" y="2017"/>
              <a:ext cx="1807" cy="288"/>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12 29 27 19 20 30 33 31 25 21 11 15 17 26 18 16 10 9 23 13 14 8 24 36 32 28 22 34 35</a:t>
              </a:r>
            </a:p>
          </p:txBody>
        </p:sp>
        <p:sp>
          <p:nvSpPr>
            <p:cNvPr id="44079" name="Text Box 12"/>
            <p:cNvSpPr txBox="1">
              <a:spLocks noChangeArrowheads="1"/>
            </p:cNvSpPr>
            <p:nvPr/>
          </p:nvSpPr>
          <p:spPr bwMode="auto">
            <a:xfrm>
              <a:off x="3307" y="2017"/>
              <a:ext cx="769" cy="288"/>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45 47 41 43 46 44 40 38 42 48 39</a:t>
              </a:r>
            </a:p>
          </p:txBody>
        </p:sp>
        <p:sp>
          <p:nvSpPr>
            <p:cNvPr id="44080" name="Text Box 13"/>
            <p:cNvSpPr txBox="1">
              <a:spLocks noChangeArrowheads="1"/>
            </p:cNvSpPr>
            <p:nvPr/>
          </p:nvSpPr>
          <p:spPr bwMode="auto">
            <a:xfrm>
              <a:off x="4130" y="2017"/>
              <a:ext cx="288" cy="288"/>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49</a:t>
              </a:r>
            </a:p>
          </p:txBody>
        </p:sp>
        <p:sp>
          <p:nvSpPr>
            <p:cNvPr id="44081" name="Text Box 14"/>
            <p:cNvSpPr txBox="1">
              <a:spLocks noChangeArrowheads="1"/>
            </p:cNvSpPr>
            <p:nvPr/>
          </p:nvSpPr>
          <p:spPr bwMode="auto">
            <a:xfrm>
              <a:off x="4467" y="2017"/>
              <a:ext cx="845" cy="288"/>
            </a:xfrm>
            <a:prstGeom prst="rect">
              <a:avLst/>
            </a:prstGeom>
            <a:solidFill>
              <a:srgbClr val="AA014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50 52 51 54 62 59 56 61 58 55 57 60 53 63</a:t>
              </a:r>
            </a:p>
          </p:txBody>
        </p:sp>
      </p:grpSp>
      <p:sp>
        <p:nvSpPr>
          <p:cNvPr id="44040" name="Text Box 15"/>
          <p:cNvSpPr txBox="1">
            <a:spLocks noChangeArrowheads="1"/>
          </p:cNvSpPr>
          <p:nvPr/>
        </p:nvSpPr>
        <p:spPr bwMode="auto">
          <a:xfrm>
            <a:off x="6724650" y="1910729"/>
            <a:ext cx="1295400" cy="336550"/>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latin typeface="Arial" pitchFamily="34" charset="0"/>
                <a:ea typeface="SimSun" pitchFamily="2" charset="-122"/>
              </a:rPr>
              <a:t>THREAD 2</a:t>
            </a:r>
          </a:p>
        </p:txBody>
      </p:sp>
      <p:sp>
        <p:nvSpPr>
          <p:cNvPr id="44041" name="Text Box 16"/>
          <p:cNvSpPr txBox="1">
            <a:spLocks noChangeArrowheads="1"/>
          </p:cNvSpPr>
          <p:nvPr/>
        </p:nvSpPr>
        <p:spPr bwMode="auto">
          <a:xfrm>
            <a:off x="4311650" y="1910729"/>
            <a:ext cx="1295400" cy="33655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solidFill>
                  <a:schemeClr val="bg1"/>
                </a:solidFill>
                <a:latin typeface="Arial" pitchFamily="34" charset="0"/>
                <a:ea typeface="SimSun" pitchFamily="2" charset="-122"/>
              </a:rPr>
              <a:t>THREAD 3</a:t>
            </a:r>
          </a:p>
        </p:txBody>
      </p:sp>
      <p:sp>
        <p:nvSpPr>
          <p:cNvPr id="44042" name="Text Box 17"/>
          <p:cNvSpPr txBox="1">
            <a:spLocks noChangeArrowheads="1"/>
          </p:cNvSpPr>
          <p:nvPr/>
        </p:nvSpPr>
        <p:spPr bwMode="auto">
          <a:xfrm>
            <a:off x="9137650" y="1910729"/>
            <a:ext cx="1295400" cy="336550"/>
          </a:xfrm>
          <a:prstGeom prst="rect">
            <a:avLst/>
          </a:prstGeom>
          <a:solidFill>
            <a:srgbClr val="AA014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solidFill>
                  <a:schemeClr val="bg1"/>
                </a:solidFill>
                <a:latin typeface="Arial" pitchFamily="34" charset="0"/>
                <a:ea typeface="SimSun" pitchFamily="2" charset="-122"/>
              </a:rPr>
              <a:t>THREAD 4</a:t>
            </a:r>
          </a:p>
        </p:txBody>
      </p:sp>
      <p:grpSp>
        <p:nvGrpSpPr>
          <p:cNvPr id="44043" name="Group 18"/>
          <p:cNvGrpSpPr>
            <a:grpSpLocks/>
          </p:cNvGrpSpPr>
          <p:nvPr/>
        </p:nvGrpSpPr>
        <p:grpSpPr bwMode="auto">
          <a:xfrm>
            <a:off x="2900363" y="4418979"/>
            <a:ext cx="3086100" cy="457200"/>
            <a:chOff x="867" y="2497"/>
            <a:chExt cx="1944" cy="288"/>
          </a:xfrm>
        </p:grpSpPr>
        <p:sp>
          <p:nvSpPr>
            <p:cNvPr id="44073" name="Text Box 19"/>
            <p:cNvSpPr txBox="1">
              <a:spLocks noChangeArrowheads="1"/>
            </p:cNvSpPr>
            <p:nvPr/>
          </p:nvSpPr>
          <p:spPr bwMode="auto">
            <a:xfrm>
              <a:off x="867" y="2497"/>
              <a:ext cx="639" cy="288"/>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11 8 14 13 9 10 16 12 17 15</a:t>
              </a:r>
            </a:p>
          </p:txBody>
        </p:sp>
        <p:sp>
          <p:nvSpPr>
            <p:cNvPr id="44074" name="Text Box 20"/>
            <p:cNvSpPr txBox="1">
              <a:spLocks noChangeArrowheads="1"/>
            </p:cNvSpPr>
            <p:nvPr/>
          </p:nvSpPr>
          <p:spPr bwMode="auto">
            <a:xfrm>
              <a:off x="1534" y="2497"/>
              <a:ext cx="288" cy="288"/>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18</a:t>
              </a:r>
            </a:p>
          </p:txBody>
        </p:sp>
        <p:sp>
          <p:nvSpPr>
            <p:cNvPr id="44075" name="Text Box 21"/>
            <p:cNvSpPr txBox="1">
              <a:spLocks noChangeArrowheads="1"/>
            </p:cNvSpPr>
            <p:nvPr/>
          </p:nvSpPr>
          <p:spPr bwMode="auto">
            <a:xfrm>
              <a:off x="1851" y="2497"/>
              <a:ext cx="960" cy="288"/>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21 25 26 31 33 30 20 23 19 27 29 24 36 32 28 22 34 35</a:t>
              </a:r>
            </a:p>
          </p:txBody>
        </p:sp>
      </p:grpSp>
      <p:sp>
        <p:nvSpPr>
          <p:cNvPr id="44044" name="Text Box 22"/>
          <p:cNvSpPr txBox="1">
            <a:spLocks noChangeArrowheads="1"/>
          </p:cNvSpPr>
          <p:nvPr/>
        </p:nvSpPr>
        <p:spPr bwMode="auto">
          <a:xfrm>
            <a:off x="4176713" y="5180979"/>
            <a:ext cx="869950" cy="457200"/>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19 25 26 22 24 21 20 23</a:t>
            </a:r>
          </a:p>
        </p:txBody>
      </p:sp>
      <p:sp>
        <p:nvSpPr>
          <p:cNvPr id="44045" name="Text Box 23"/>
          <p:cNvSpPr txBox="1">
            <a:spLocks noChangeArrowheads="1"/>
          </p:cNvSpPr>
          <p:nvPr/>
        </p:nvSpPr>
        <p:spPr bwMode="auto">
          <a:xfrm>
            <a:off x="5089525" y="5180979"/>
            <a:ext cx="457200" cy="457200"/>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27</a:t>
            </a:r>
          </a:p>
        </p:txBody>
      </p:sp>
      <p:sp>
        <p:nvSpPr>
          <p:cNvPr id="44046" name="Text Box 24"/>
          <p:cNvSpPr txBox="1">
            <a:spLocks noChangeArrowheads="1"/>
          </p:cNvSpPr>
          <p:nvPr/>
        </p:nvSpPr>
        <p:spPr bwMode="auto">
          <a:xfrm>
            <a:off x="5591175" y="5180979"/>
            <a:ext cx="914400" cy="457200"/>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30 29 33 36 32 28 31 34 35</a:t>
            </a:r>
          </a:p>
        </p:txBody>
      </p:sp>
      <p:grpSp>
        <p:nvGrpSpPr>
          <p:cNvPr id="44047" name="Group 25"/>
          <p:cNvGrpSpPr>
            <a:grpSpLocks/>
          </p:cNvGrpSpPr>
          <p:nvPr/>
        </p:nvGrpSpPr>
        <p:grpSpPr bwMode="auto">
          <a:xfrm>
            <a:off x="3921126" y="2539380"/>
            <a:ext cx="4156075" cy="354013"/>
            <a:chOff x="1510" y="1313"/>
            <a:chExt cx="2618" cy="223"/>
          </a:xfrm>
        </p:grpSpPr>
        <p:sp>
          <p:nvSpPr>
            <p:cNvPr id="44071" name="Line 26"/>
            <p:cNvSpPr>
              <a:spLocks noChangeShapeType="1"/>
            </p:cNvSpPr>
            <p:nvPr/>
          </p:nvSpPr>
          <p:spPr bwMode="auto">
            <a:xfrm>
              <a:off x="2928" y="1313"/>
              <a:ext cx="0" cy="223"/>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72" name="Freeform 27"/>
            <p:cNvSpPr>
              <a:spLocks/>
            </p:cNvSpPr>
            <p:nvPr/>
          </p:nvSpPr>
          <p:spPr bwMode="auto">
            <a:xfrm>
              <a:off x="1510" y="1415"/>
              <a:ext cx="2618"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bg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grpSp>
        <p:nvGrpSpPr>
          <p:cNvPr id="44048" name="Group 28"/>
          <p:cNvGrpSpPr>
            <a:grpSpLocks/>
          </p:cNvGrpSpPr>
          <p:nvPr/>
        </p:nvGrpSpPr>
        <p:grpSpPr bwMode="auto">
          <a:xfrm>
            <a:off x="2133600" y="3350592"/>
            <a:ext cx="2362200" cy="304800"/>
            <a:chOff x="384" y="1824"/>
            <a:chExt cx="1488" cy="192"/>
          </a:xfrm>
        </p:grpSpPr>
        <p:sp>
          <p:nvSpPr>
            <p:cNvPr id="44069" name="Line 29"/>
            <p:cNvSpPr>
              <a:spLocks noChangeShapeType="1"/>
            </p:cNvSpPr>
            <p:nvPr/>
          </p:nvSpPr>
          <p:spPr bwMode="auto">
            <a:xfrm>
              <a:off x="768" y="1824"/>
              <a:ext cx="0" cy="192"/>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70" name="Freeform 30"/>
            <p:cNvSpPr>
              <a:spLocks/>
            </p:cNvSpPr>
            <p:nvPr/>
          </p:nvSpPr>
          <p:spPr bwMode="auto">
            <a:xfrm>
              <a:off x="384" y="1903"/>
              <a:ext cx="1488"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bg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grpSp>
        <p:nvGrpSpPr>
          <p:cNvPr id="44049" name="Group 31"/>
          <p:cNvGrpSpPr>
            <a:grpSpLocks/>
          </p:cNvGrpSpPr>
          <p:nvPr/>
        </p:nvGrpSpPr>
        <p:grpSpPr bwMode="auto">
          <a:xfrm>
            <a:off x="7391400" y="3350592"/>
            <a:ext cx="1905000" cy="304800"/>
            <a:chOff x="3696" y="1824"/>
            <a:chExt cx="1200" cy="192"/>
          </a:xfrm>
        </p:grpSpPr>
        <p:sp>
          <p:nvSpPr>
            <p:cNvPr id="44067" name="Line 32"/>
            <p:cNvSpPr>
              <a:spLocks noChangeShapeType="1"/>
            </p:cNvSpPr>
            <p:nvPr/>
          </p:nvSpPr>
          <p:spPr bwMode="auto">
            <a:xfrm>
              <a:off x="4272" y="1824"/>
              <a:ext cx="0" cy="192"/>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68" name="Freeform 33"/>
            <p:cNvSpPr>
              <a:spLocks/>
            </p:cNvSpPr>
            <p:nvPr/>
          </p:nvSpPr>
          <p:spPr bwMode="auto">
            <a:xfrm>
              <a:off x="3696" y="1895"/>
              <a:ext cx="1200"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bg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grpSp>
        <p:nvGrpSpPr>
          <p:cNvPr id="44050" name="Group 34"/>
          <p:cNvGrpSpPr>
            <a:grpSpLocks/>
          </p:cNvGrpSpPr>
          <p:nvPr/>
        </p:nvGrpSpPr>
        <p:grpSpPr bwMode="auto">
          <a:xfrm>
            <a:off x="3429000" y="4112592"/>
            <a:ext cx="1828800" cy="304800"/>
            <a:chOff x="1200" y="2304"/>
            <a:chExt cx="1152" cy="192"/>
          </a:xfrm>
        </p:grpSpPr>
        <p:sp>
          <p:nvSpPr>
            <p:cNvPr id="44065" name="Line 35"/>
            <p:cNvSpPr>
              <a:spLocks noChangeShapeType="1"/>
            </p:cNvSpPr>
            <p:nvPr/>
          </p:nvSpPr>
          <p:spPr bwMode="auto">
            <a:xfrm>
              <a:off x="1680" y="2304"/>
              <a:ext cx="0" cy="192"/>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66" name="Freeform 36"/>
            <p:cNvSpPr>
              <a:spLocks/>
            </p:cNvSpPr>
            <p:nvPr/>
          </p:nvSpPr>
          <p:spPr bwMode="auto">
            <a:xfrm>
              <a:off x="1200" y="2375"/>
              <a:ext cx="1152"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bg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sp>
        <p:nvSpPr>
          <p:cNvPr id="44051" name="Line 37"/>
          <p:cNvSpPr>
            <a:spLocks noChangeShapeType="1"/>
          </p:cNvSpPr>
          <p:nvPr/>
        </p:nvSpPr>
        <p:spPr bwMode="auto">
          <a:xfrm>
            <a:off x="5334000" y="4874592"/>
            <a:ext cx="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52" name="Freeform 38"/>
          <p:cNvSpPr>
            <a:spLocks/>
          </p:cNvSpPr>
          <p:nvPr/>
        </p:nvSpPr>
        <p:spPr bwMode="auto">
          <a:xfrm>
            <a:off x="4648200" y="4987304"/>
            <a:ext cx="1371600" cy="179388"/>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sp>
        <p:nvSpPr>
          <p:cNvPr id="44053" name="Line 39"/>
          <p:cNvSpPr>
            <a:spLocks noChangeShapeType="1"/>
          </p:cNvSpPr>
          <p:nvPr/>
        </p:nvSpPr>
        <p:spPr bwMode="auto">
          <a:xfrm>
            <a:off x="5326063" y="5633418"/>
            <a:ext cx="0" cy="6127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60552" name="Text Box 40"/>
          <p:cNvSpPr txBox="1">
            <a:spLocks noChangeArrowheads="1"/>
          </p:cNvSpPr>
          <p:nvPr/>
        </p:nvSpPr>
        <p:spPr bwMode="auto">
          <a:xfrm>
            <a:off x="1898650" y="2353643"/>
            <a:ext cx="8534400" cy="200025"/>
          </a:xfrm>
          <a:prstGeom prst="rect">
            <a:avLst/>
          </a:prstGeom>
          <a:solidFill>
            <a:srgbClr val="0034FF"/>
          </a:solidFill>
          <a:ln w="12700" algn="ctr">
            <a:solidFill>
              <a:schemeClr val="tx1"/>
            </a:solidFill>
            <a:miter lim="800000"/>
            <a:headEnd/>
            <a:tailEnd/>
          </a:ln>
          <a:effectLst/>
        </p:spPr>
        <p:txBody>
          <a:bodyPr tIns="91440" bIns="91440" anchor="ctr" anchorCtr="1"/>
          <a:lstStyle/>
          <a:p>
            <a:pPr algn="l" eaLnBrk="1" hangingPunct="1">
              <a:spcBef>
                <a:spcPct val="50000"/>
              </a:spcBef>
              <a:defRPr/>
            </a:pPr>
            <a:r>
              <a:rPr lang="en-US" altLang="zh-CN" sz="600" b="1">
                <a:solidFill>
                  <a:schemeClr val="bg1"/>
                </a:solidFill>
                <a:effectLst>
                  <a:outerShdw blurRad="38100" dist="38100" dir="2700000" algn="tl">
                    <a:srgbClr val="000000"/>
                  </a:outerShdw>
                </a:effectLst>
                <a:latin typeface="Courier New" pitchFamily="49" charset="0"/>
                <a:ea typeface="宋体" pitchFamily="2" charset="-122"/>
              </a:rPr>
              <a:t>32 44 9 26 31 57 3 19 55 29 27 1 20 5 42 62 25 51 49 15 54 6 18 48 10 2 60 41 14 47 24 36 37 52 22 34 35 11 28 8 13 43 53 23 61 38 56 16 59 17 50 7 21 45 4 39 33 40 58 12 30 0 46 63</a:t>
            </a:r>
          </a:p>
        </p:txBody>
      </p:sp>
      <p:sp>
        <p:nvSpPr>
          <p:cNvPr id="44055" name="Line 42"/>
          <p:cNvSpPr>
            <a:spLocks noChangeShapeType="1"/>
          </p:cNvSpPr>
          <p:nvPr/>
        </p:nvSpPr>
        <p:spPr bwMode="auto">
          <a:xfrm>
            <a:off x="9288463" y="4114180"/>
            <a:ext cx="0" cy="2132013"/>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56" name="Freeform 43"/>
          <p:cNvSpPr>
            <a:spLocks/>
          </p:cNvSpPr>
          <p:nvPr/>
        </p:nvSpPr>
        <p:spPr bwMode="auto">
          <a:xfrm>
            <a:off x="6172200" y="3350592"/>
            <a:ext cx="533400" cy="2895600"/>
          </a:xfrm>
          <a:custGeom>
            <a:avLst/>
            <a:gdLst>
              <a:gd name="T0" fmla="*/ 0 w 336"/>
              <a:gd name="T1" fmla="*/ 0 h 1824"/>
              <a:gd name="T2" fmla="*/ 0 w 336"/>
              <a:gd name="T3" fmla="*/ 816 h 1824"/>
              <a:gd name="T4" fmla="*/ 336 w 336"/>
              <a:gd name="T5" fmla="*/ 816 h 1824"/>
              <a:gd name="T6" fmla="*/ 336 w 336"/>
              <a:gd name="T7" fmla="*/ 1824 h 1824"/>
              <a:gd name="T8" fmla="*/ 0 60000 65536"/>
              <a:gd name="T9" fmla="*/ 0 60000 65536"/>
              <a:gd name="T10" fmla="*/ 0 60000 65536"/>
              <a:gd name="T11" fmla="*/ 0 60000 65536"/>
              <a:gd name="T12" fmla="*/ 0 w 336"/>
              <a:gd name="T13" fmla="*/ 0 h 1824"/>
              <a:gd name="T14" fmla="*/ 336 w 336"/>
              <a:gd name="T15" fmla="*/ 1824 h 1824"/>
            </a:gdLst>
            <a:ahLst/>
            <a:cxnLst>
              <a:cxn ang="T8">
                <a:pos x="T0" y="T1"/>
              </a:cxn>
              <a:cxn ang="T9">
                <a:pos x="T2" y="T3"/>
              </a:cxn>
              <a:cxn ang="T10">
                <a:pos x="T4" y="T5"/>
              </a:cxn>
              <a:cxn ang="T11">
                <a:pos x="T6" y="T7"/>
              </a:cxn>
            </a:cxnLst>
            <a:rect l="T12" t="T13" r="T14" b="T15"/>
            <a:pathLst>
              <a:path w="336" h="1824">
                <a:moveTo>
                  <a:pt x="0" y="0"/>
                </a:moveTo>
                <a:lnTo>
                  <a:pt x="0" y="816"/>
                </a:lnTo>
                <a:lnTo>
                  <a:pt x="336" y="816"/>
                </a:lnTo>
                <a:lnTo>
                  <a:pt x="336" y="1824"/>
                </a:lnTo>
              </a:path>
            </a:pathLst>
          </a:custGeom>
          <a:noFill/>
          <a:ln w="28575">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44057" name="Line 44"/>
          <p:cNvSpPr>
            <a:spLocks noChangeShapeType="1"/>
          </p:cNvSpPr>
          <p:nvPr/>
        </p:nvSpPr>
        <p:spPr bwMode="auto">
          <a:xfrm>
            <a:off x="8350250" y="4114180"/>
            <a:ext cx="0" cy="2132013"/>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58" name="Line 45"/>
          <p:cNvSpPr>
            <a:spLocks noChangeShapeType="1"/>
          </p:cNvSpPr>
          <p:nvPr/>
        </p:nvSpPr>
        <p:spPr bwMode="auto">
          <a:xfrm>
            <a:off x="7378700" y="4114180"/>
            <a:ext cx="0" cy="2132013"/>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59" name="Freeform 46"/>
          <p:cNvSpPr>
            <a:spLocks/>
          </p:cNvSpPr>
          <p:nvPr/>
        </p:nvSpPr>
        <p:spPr bwMode="auto">
          <a:xfrm>
            <a:off x="2667000" y="4112592"/>
            <a:ext cx="76200" cy="2133600"/>
          </a:xfrm>
          <a:custGeom>
            <a:avLst/>
            <a:gdLst>
              <a:gd name="T0" fmla="*/ 48 w 48"/>
              <a:gd name="T1" fmla="*/ 0 h 1296"/>
              <a:gd name="T2" fmla="*/ 48 w 48"/>
              <a:gd name="T3" fmla="*/ 672 h 1296"/>
              <a:gd name="T4" fmla="*/ 0 w 48"/>
              <a:gd name="T5" fmla="*/ 672 h 1296"/>
              <a:gd name="T6" fmla="*/ 0 w 48"/>
              <a:gd name="T7" fmla="*/ 1296 h 1296"/>
              <a:gd name="T8" fmla="*/ 0 60000 65536"/>
              <a:gd name="T9" fmla="*/ 0 60000 65536"/>
              <a:gd name="T10" fmla="*/ 0 60000 65536"/>
              <a:gd name="T11" fmla="*/ 0 60000 65536"/>
              <a:gd name="T12" fmla="*/ 0 w 48"/>
              <a:gd name="T13" fmla="*/ 0 h 1296"/>
              <a:gd name="T14" fmla="*/ 48 w 48"/>
              <a:gd name="T15" fmla="*/ 1296 h 1296"/>
            </a:gdLst>
            <a:ahLst/>
            <a:cxnLst>
              <a:cxn ang="T8">
                <a:pos x="T0" y="T1"/>
              </a:cxn>
              <a:cxn ang="T9">
                <a:pos x="T2" y="T3"/>
              </a:cxn>
              <a:cxn ang="T10">
                <a:pos x="T4" y="T5"/>
              </a:cxn>
              <a:cxn ang="T11">
                <a:pos x="T6" y="T7"/>
              </a:cxn>
            </a:cxnLst>
            <a:rect l="T12" t="T13" r="T14" b="T15"/>
            <a:pathLst>
              <a:path w="48" h="1296">
                <a:moveTo>
                  <a:pt x="48" y="0"/>
                </a:moveTo>
                <a:lnTo>
                  <a:pt x="48" y="672"/>
                </a:lnTo>
                <a:lnTo>
                  <a:pt x="0" y="672"/>
                </a:lnTo>
                <a:lnTo>
                  <a:pt x="0" y="1296"/>
                </a:lnTo>
              </a:path>
            </a:pathLst>
          </a:custGeom>
          <a:noFill/>
          <a:ln w="28575">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44060" name="Line 47"/>
          <p:cNvSpPr>
            <a:spLocks noChangeShapeType="1"/>
          </p:cNvSpPr>
          <p:nvPr/>
        </p:nvSpPr>
        <p:spPr bwMode="auto">
          <a:xfrm>
            <a:off x="2133600" y="4112592"/>
            <a:ext cx="0" cy="213360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61" name="Freeform 48"/>
          <p:cNvSpPr>
            <a:spLocks/>
          </p:cNvSpPr>
          <p:nvPr/>
        </p:nvSpPr>
        <p:spPr bwMode="auto">
          <a:xfrm>
            <a:off x="4083050" y="4874592"/>
            <a:ext cx="152400" cy="1371600"/>
          </a:xfrm>
          <a:custGeom>
            <a:avLst/>
            <a:gdLst>
              <a:gd name="T0" fmla="*/ 96 w 96"/>
              <a:gd name="T1" fmla="*/ 0 h 864"/>
              <a:gd name="T2" fmla="*/ 96 w 96"/>
              <a:gd name="T3" fmla="*/ 96 h 864"/>
              <a:gd name="T4" fmla="*/ 0 w 96"/>
              <a:gd name="T5" fmla="*/ 96 h 864"/>
              <a:gd name="T6" fmla="*/ 0 w 96"/>
              <a:gd name="T7" fmla="*/ 864 h 864"/>
              <a:gd name="T8" fmla="*/ 0 60000 65536"/>
              <a:gd name="T9" fmla="*/ 0 60000 65536"/>
              <a:gd name="T10" fmla="*/ 0 60000 65536"/>
              <a:gd name="T11" fmla="*/ 0 60000 65536"/>
              <a:gd name="T12" fmla="*/ 0 w 96"/>
              <a:gd name="T13" fmla="*/ 0 h 864"/>
              <a:gd name="T14" fmla="*/ 96 w 96"/>
              <a:gd name="T15" fmla="*/ 864 h 864"/>
            </a:gdLst>
            <a:ahLst/>
            <a:cxnLst>
              <a:cxn ang="T8">
                <a:pos x="T0" y="T1"/>
              </a:cxn>
              <a:cxn ang="T9">
                <a:pos x="T2" y="T3"/>
              </a:cxn>
              <a:cxn ang="T10">
                <a:pos x="T4" y="T5"/>
              </a:cxn>
              <a:cxn ang="T11">
                <a:pos x="T6" y="T7"/>
              </a:cxn>
            </a:cxnLst>
            <a:rect l="T12" t="T13" r="T14" b="T15"/>
            <a:pathLst>
              <a:path w="96" h="864">
                <a:moveTo>
                  <a:pt x="96" y="0"/>
                </a:moveTo>
                <a:lnTo>
                  <a:pt x="96" y="96"/>
                </a:lnTo>
                <a:lnTo>
                  <a:pt x="0" y="96"/>
                </a:lnTo>
                <a:lnTo>
                  <a:pt x="0" y="864"/>
                </a:lnTo>
              </a:path>
            </a:pathLst>
          </a:custGeom>
          <a:noFill/>
          <a:ln w="28575">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44062" name="Line 49"/>
          <p:cNvSpPr>
            <a:spLocks noChangeShapeType="1"/>
          </p:cNvSpPr>
          <p:nvPr/>
        </p:nvSpPr>
        <p:spPr bwMode="auto">
          <a:xfrm>
            <a:off x="3424238" y="4869830"/>
            <a:ext cx="0" cy="1376363"/>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63" name="Rectangle 50"/>
          <p:cNvSpPr>
            <a:spLocks noChangeArrowheads="1"/>
          </p:cNvSpPr>
          <p:nvPr/>
        </p:nvSpPr>
        <p:spPr bwMode="auto">
          <a:xfrm>
            <a:off x="1628775" y="5368864"/>
            <a:ext cx="2381250" cy="267729"/>
          </a:xfrm>
          <a:prstGeom prst="rect">
            <a:avLst/>
          </a:prstGeom>
          <a:solidFill>
            <a:srgbClr val="FF5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91400" tIns="45702" rIns="91400" bIns="45702" anchor="b" anchorCtr="1">
            <a:spAutoFit/>
          </a:bodyPr>
          <a:lstStyle/>
          <a:p>
            <a:pPr eaLnBrk="1" hangingPunct="1">
              <a:lnSpc>
                <a:spcPct val="95000"/>
              </a:lnSpc>
              <a:buClr>
                <a:schemeClr val="tx1"/>
              </a:buClr>
              <a:buFont typeface="Wingdings" pitchFamily="2" charset="2"/>
              <a:buNone/>
            </a:pPr>
            <a:r>
              <a:rPr lang="en-US" altLang="zh-CN" sz="1200" b="1">
                <a:ea typeface="SimSun" pitchFamily="2" charset="-122"/>
                <a:cs typeface="Arial" pitchFamily="34" charset="0"/>
              </a:rPr>
              <a:t>Thread 1 partitions/splits its data</a:t>
            </a:r>
          </a:p>
        </p:txBody>
      </p:sp>
      <p:sp>
        <p:nvSpPr>
          <p:cNvPr id="2" name="灯片编号占位符 1">
            <a:extLst>
              <a:ext uri="{FF2B5EF4-FFF2-40B4-BE49-F238E27FC236}">
                <a16:creationId xmlns:a16="http://schemas.microsoft.com/office/drawing/2014/main" id="{F17309E6-2D9A-4204-827A-2E8250970A80}"/>
              </a:ext>
            </a:extLst>
          </p:cNvPr>
          <p:cNvSpPr>
            <a:spLocks noGrp="1"/>
          </p:cNvSpPr>
          <p:nvPr>
            <p:ph type="sldNum" sz="quarter" idx="12"/>
          </p:nvPr>
        </p:nvSpPr>
        <p:spPr/>
        <p:txBody>
          <a:bodyPr/>
          <a:lstStyle/>
          <a:p>
            <a:fld id="{838759A6-4310-42B8-8FEF-8113EE3D32AF}" type="slidenum">
              <a:rPr lang="zh-CN" altLang="en-US" smtClean="0"/>
              <a:t>80</a:t>
            </a:fld>
            <a:endParaRPr lang="zh-CN" altLang="en-US"/>
          </a:p>
        </p:txBody>
      </p:sp>
      <p:sp>
        <p:nvSpPr>
          <p:cNvPr id="55" name="Rectangle 2"/>
          <p:cNvSpPr>
            <a:spLocks noGrp="1" noChangeArrowheads="1"/>
          </p:cNvSpPr>
          <p:nvPr>
            <p:ph type="title"/>
          </p:nvPr>
        </p:nvSpPr>
        <p:spPr/>
        <p:txBody>
          <a:bodyPr>
            <a:normAutofit fontScale="90000"/>
          </a:bodyPr>
          <a:lstStyle/>
          <a:p>
            <a:r>
              <a:rPr lang="zh-CN" altLang="en-US" dirty="0">
                <a:ea typeface="SimSun" pitchFamily="2" charset="-122"/>
              </a:rPr>
              <a:t>例子：并行排序</a:t>
            </a:r>
            <a:r>
              <a:rPr lang="en-US" altLang="zh-CN" dirty="0">
                <a:ea typeface="SimSun" pitchFamily="2" charset="-122"/>
              </a:rPr>
              <a:t>(</a:t>
            </a:r>
            <a:r>
              <a:rPr lang="zh-CN" altLang="en-US" dirty="0">
                <a:ea typeface="SimSun" pitchFamily="2" charset="-122"/>
              </a:rPr>
              <a:t>任务窃取</a:t>
            </a:r>
            <a:r>
              <a:rPr lang="en-US" altLang="zh-CN" dirty="0">
                <a:ea typeface="SimSun" pitchFamily="2" charset="-122"/>
              </a:rPr>
              <a:t>)</a:t>
            </a:r>
            <a:br>
              <a:rPr lang="en-US" altLang="zh-CN" dirty="0">
                <a:ea typeface="SimSun" pitchFamily="2" charset="-122"/>
              </a:rPr>
            </a:br>
            <a:r>
              <a:rPr lang="en-US" altLang="zh-CN" dirty="0">
                <a:ea typeface="SimSun" pitchFamily="2" charset="-122"/>
              </a:rPr>
              <a:t>Quicksort – Step 6</a:t>
            </a:r>
            <a:br>
              <a:rPr lang="en-US" altLang="zh-CN" dirty="0">
                <a:ea typeface="SimSun" pitchFamily="2" charset="-122"/>
              </a:rPr>
            </a:br>
            <a:endParaRPr lang="en-US" altLang="zh-CN" dirty="0">
              <a:ea typeface="SimSun" pitchFamily="2" charset="-122"/>
            </a:endParaRPr>
          </a:p>
        </p:txBody>
      </p:sp>
    </p:spTree>
    <p:extLst>
      <p:ext uri="{BB962C8B-B14F-4D97-AF65-F5344CB8AC3E}">
        <p14:creationId xmlns:p14="http://schemas.microsoft.com/office/powerpoint/2010/main" val="2946941578"/>
      </p:ext>
    </p:extLst>
  </p:cSld>
  <p:clrMapOvr>
    <a:masterClrMapping/>
  </p:clrMapOvr>
  <p:transition spd="slow">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AutoShape 54"/>
          <p:cNvSpPr>
            <a:spLocks noChangeArrowheads="1"/>
          </p:cNvSpPr>
          <p:nvPr/>
        </p:nvSpPr>
        <p:spPr bwMode="auto">
          <a:xfrm>
            <a:off x="1862138" y="1998255"/>
            <a:ext cx="8494712" cy="4495800"/>
          </a:xfrm>
          <a:prstGeom prst="roundRect">
            <a:avLst>
              <a:gd name="adj" fmla="val 2259"/>
            </a:avLst>
          </a:prstGeom>
          <a:noFill/>
          <a:ln w="762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962562" name="Text Box 2"/>
          <p:cNvSpPr txBox="1">
            <a:spLocks noChangeArrowheads="1"/>
          </p:cNvSpPr>
          <p:nvPr/>
        </p:nvSpPr>
        <p:spPr bwMode="auto">
          <a:xfrm>
            <a:off x="1898650" y="6374993"/>
            <a:ext cx="8534400" cy="196850"/>
          </a:xfrm>
          <a:prstGeom prst="rect">
            <a:avLst/>
          </a:prstGeom>
          <a:solidFill>
            <a:srgbClr val="0034FF"/>
          </a:solidFill>
          <a:ln w="12700" algn="ctr">
            <a:solidFill>
              <a:schemeClr val="tx1"/>
            </a:solidFill>
            <a:miter lim="800000"/>
            <a:headEnd/>
            <a:tailEnd/>
          </a:ln>
          <a:effectLst/>
        </p:spPr>
        <p:txBody>
          <a:bodyPr tIns="91440" bIns="91440" anchor="ctr" anchorCtr="1"/>
          <a:lstStyle/>
          <a:p>
            <a:pPr algn="l" eaLnBrk="1" hangingPunct="1">
              <a:spcBef>
                <a:spcPct val="50000"/>
              </a:spcBef>
              <a:defRPr/>
            </a:pPr>
            <a:r>
              <a:rPr lang="en-US" altLang="zh-CN" sz="600" b="1">
                <a:solidFill>
                  <a:schemeClr val="bg1"/>
                </a:solidFill>
                <a:effectLst>
                  <a:outerShdw blurRad="38100" dist="38100" dir="2700000" algn="tl">
                    <a:srgbClr val="000000"/>
                  </a:outerShdw>
                </a:effectLst>
                <a:latin typeface="Courier New" pitchFamily="49" charset="0"/>
                <a:ea typeface="宋体" pitchFamily="2" charset="-122"/>
              </a:rPr>
              <a:t>0 1 2 3 4 5 6 7 8 9 10 11 12 13 14 15 16 17 18                         27                            37 38 39 40 41 42 43 44 45 46 47 48 49 50 51 52 53 54 55 56 57 58 59 60 61 62 63</a:t>
            </a:r>
          </a:p>
        </p:txBody>
      </p:sp>
      <p:grpSp>
        <p:nvGrpSpPr>
          <p:cNvPr id="45061" name="Group 3"/>
          <p:cNvGrpSpPr>
            <a:grpSpLocks/>
          </p:cNvGrpSpPr>
          <p:nvPr/>
        </p:nvGrpSpPr>
        <p:grpSpPr bwMode="auto">
          <a:xfrm>
            <a:off x="1898650" y="3026955"/>
            <a:ext cx="7785100" cy="457200"/>
            <a:chOff x="236" y="1537"/>
            <a:chExt cx="4904" cy="288"/>
          </a:xfrm>
        </p:grpSpPr>
        <p:sp>
          <p:nvSpPr>
            <p:cNvPr id="45108" name="Text Box 4"/>
            <p:cNvSpPr txBox="1">
              <a:spLocks noChangeArrowheads="1"/>
            </p:cNvSpPr>
            <p:nvPr/>
          </p:nvSpPr>
          <p:spPr bwMode="auto">
            <a:xfrm>
              <a:off x="236" y="1537"/>
              <a:ext cx="2541" cy="288"/>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11 0 9 26 31 30 3 19 12 29 27 1 20 5 33 4 25 21 7 15 17 6 18 16 10 2 23 13 14 8 24 36 32 28 22 34 35</a:t>
              </a:r>
            </a:p>
          </p:txBody>
        </p:sp>
        <p:sp>
          <p:nvSpPr>
            <p:cNvPr id="45109" name="Text Box 5"/>
            <p:cNvSpPr txBox="1">
              <a:spLocks noChangeArrowheads="1"/>
            </p:cNvSpPr>
            <p:nvPr/>
          </p:nvSpPr>
          <p:spPr bwMode="auto">
            <a:xfrm>
              <a:off x="3106" y="1537"/>
              <a:ext cx="2034" cy="288"/>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52 47 41 43 53 60 61 38 56 48 59 54 50 49 51 45 62 39 42 40 58 55 57 44 46 63</a:t>
              </a:r>
            </a:p>
          </p:txBody>
        </p:sp>
        <p:sp>
          <p:nvSpPr>
            <p:cNvPr id="45110" name="Text Box 6"/>
            <p:cNvSpPr txBox="1">
              <a:spLocks noChangeArrowheads="1"/>
            </p:cNvSpPr>
            <p:nvPr/>
          </p:nvSpPr>
          <p:spPr bwMode="auto">
            <a:xfrm>
              <a:off x="2797" y="1537"/>
              <a:ext cx="288" cy="288"/>
            </a:xfrm>
            <a:prstGeom prst="rect">
              <a:avLst/>
            </a:prstGeom>
            <a:solidFill>
              <a:schemeClr val="accent2"/>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37</a:t>
              </a:r>
            </a:p>
          </p:txBody>
        </p:sp>
      </p:grpSp>
      <p:sp>
        <p:nvSpPr>
          <p:cNvPr id="45062" name="Text Box 7"/>
          <p:cNvSpPr txBox="1">
            <a:spLocks noChangeArrowheads="1"/>
          </p:cNvSpPr>
          <p:nvPr/>
        </p:nvSpPr>
        <p:spPr bwMode="auto">
          <a:xfrm>
            <a:off x="1898650" y="2042705"/>
            <a:ext cx="1295400" cy="336550"/>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latin typeface="Arial" pitchFamily="34" charset="0"/>
                <a:ea typeface="SimSun" pitchFamily="2" charset="-122"/>
              </a:rPr>
              <a:t>THREAD 1</a:t>
            </a:r>
          </a:p>
        </p:txBody>
      </p:sp>
      <p:grpSp>
        <p:nvGrpSpPr>
          <p:cNvPr id="45063" name="Group 8"/>
          <p:cNvGrpSpPr>
            <a:grpSpLocks/>
          </p:cNvGrpSpPr>
          <p:nvPr/>
        </p:nvGrpSpPr>
        <p:grpSpPr bwMode="auto">
          <a:xfrm>
            <a:off x="1781176" y="3788955"/>
            <a:ext cx="8175625" cy="457200"/>
            <a:chOff x="162" y="2017"/>
            <a:chExt cx="5150" cy="288"/>
          </a:xfrm>
        </p:grpSpPr>
        <p:sp>
          <p:nvSpPr>
            <p:cNvPr id="45102" name="Text Box 9"/>
            <p:cNvSpPr txBox="1">
              <a:spLocks noChangeArrowheads="1"/>
            </p:cNvSpPr>
            <p:nvPr/>
          </p:nvSpPr>
          <p:spPr bwMode="auto">
            <a:xfrm>
              <a:off x="162" y="2017"/>
              <a:ext cx="458" cy="288"/>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1 0 2 6 4 5 3</a:t>
              </a:r>
            </a:p>
          </p:txBody>
        </p:sp>
        <p:sp>
          <p:nvSpPr>
            <p:cNvPr id="45103" name="Text Box 10"/>
            <p:cNvSpPr txBox="1">
              <a:spLocks noChangeArrowheads="1"/>
            </p:cNvSpPr>
            <p:nvPr/>
          </p:nvSpPr>
          <p:spPr bwMode="auto">
            <a:xfrm>
              <a:off x="644" y="2017"/>
              <a:ext cx="288" cy="288"/>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7</a:t>
              </a:r>
            </a:p>
          </p:txBody>
        </p:sp>
        <p:sp>
          <p:nvSpPr>
            <p:cNvPr id="45104" name="Text Box 11"/>
            <p:cNvSpPr txBox="1">
              <a:spLocks noChangeArrowheads="1"/>
            </p:cNvSpPr>
            <p:nvPr/>
          </p:nvSpPr>
          <p:spPr bwMode="auto">
            <a:xfrm>
              <a:off x="955" y="2017"/>
              <a:ext cx="1807" cy="288"/>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12 29 27 19 20 30 33 31 25 21 11 15 17 26 18 16 10 9 23 13 14 8 24 36 32 28 22 34 35</a:t>
              </a:r>
            </a:p>
          </p:txBody>
        </p:sp>
        <p:sp>
          <p:nvSpPr>
            <p:cNvPr id="45105" name="Text Box 12"/>
            <p:cNvSpPr txBox="1">
              <a:spLocks noChangeArrowheads="1"/>
            </p:cNvSpPr>
            <p:nvPr/>
          </p:nvSpPr>
          <p:spPr bwMode="auto">
            <a:xfrm>
              <a:off x="3307" y="2017"/>
              <a:ext cx="769" cy="288"/>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45 47 41 43 46 44 40 38 42 48 39</a:t>
              </a:r>
            </a:p>
          </p:txBody>
        </p:sp>
        <p:sp>
          <p:nvSpPr>
            <p:cNvPr id="45106" name="Text Box 13"/>
            <p:cNvSpPr txBox="1">
              <a:spLocks noChangeArrowheads="1"/>
            </p:cNvSpPr>
            <p:nvPr/>
          </p:nvSpPr>
          <p:spPr bwMode="auto">
            <a:xfrm>
              <a:off x="4130" y="2017"/>
              <a:ext cx="288" cy="288"/>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49</a:t>
              </a:r>
            </a:p>
          </p:txBody>
        </p:sp>
        <p:sp>
          <p:nvSpPr>
            <p:cNvPr id="45107" name="Text Box 14"/>
            <p:cNvSpPr txBox="1">
              <a:spLocks noChangeArrowheads="1"/>
            </p:cNvSpPr>
            <p:nvPr/>
          </p:nvSpPr>
          <p:spPr bwMode="auto">
            <a:xfrm>
              <a:off x="4467" y="2017"/>
              <a:ext cx="845" cy="288"/>
            </a:xfrm>
            <a:prstGeom prst="rect">
              <a:avLst/>
            </a:prstGeom>
            <a:solidFill>
              <a:srgbClr val="AA014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50 52 51 54 62 59 56 61 58 55 57 60 53 63</a:t>
              </a:r>
            </a:p>
          </p:txBody>
        </p:sp>
      </p:grpSp>
      <p:sp>
        <p:nvSpPr>
          <p:cNvPr id="45064" name="Text Box 15"/>
          <p:cNvSpPr txBox="1">
            <a:spLocks noChangeArrowheads="1"/>
          </p:cNvSpPr>
          <p:nvPr/>
        </p:nvSpPr>
        <p:spPr bwMode="auto">
          <a:xfrm>
            <a:off x="6724650" y="2042705"/>
            <a:ext cx="1295400" cy="336550"/>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latin typeface="Arial" pitchFamily="34" charset="0"/>
                <a:ea typeface="SimSun" pitchFamily="2" charset="-122"/>
              </a:rPr>
              <a:t>THREAD 2</a:t>
            </a:r>
          </a:p>
        </p:txBody>
      </p:sp>
      <p:sp>
        <p:nvSpPr>
          <p:cNvPr id="45065" name="Text Box 16"/>
          <p:cNvSpPr txBox="1">
            <a:spLocks noChangeArrowheads="1"/>
          </p:cNvSpPr>
          <p:nvPr/>
        </p:nvSpPr>
        <p:spPr bwMode="auto">
          <a:xfrm>
            <a:off x="4311650" y="2042705"/>
            <a:ext cx="1295400" cy="33655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solidFill>
                  <a:schemeClr val="bg1"/>
                </a:solidFill>
                <a:latin typeface="Arial" pitchFamily="34" charset="0"/>
                <a:ea typeface="SimSun" pitchFamily="2" charset="-122"/>
              </a:rPr>
              <a:t>THREAD 3</a:t>
            </a:r>
          </a:p>
        </p:txBody>
      </p:sp>
      <p:sp>
        <p:nvSpPr>
          <p:cNvPr id="45066" name="Text Box 17"/>
          <p:cNvSpPr txBox="1">
            <a:spLocks noChangeArrowheads="1"/>
          </p:cNvSpPr>
          <p:nvPr/>
        </p:nvSpPr>
        <p:spPr bwMode="auto">
          <a:xfrm>
            <a:off x="9137650" y="2042705"/>
            <a:ext cx="1295400" cy="336550"/>
          </a:xfrm>
          <a:prstGeom prst="rect">
            <a:avLst/>
          </a:prstGeom>
          <a:solidFill>
            <a:srgbClr val="AA014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solidFill>
                  <a:schemeClr val="bg1"/>
                </a:solidFill>
                <a:latin typeface="Arial" pitchFamily="34" charset="0"/>
                <a:ea typeface="SimSun" pitchFamily="2" charset="-122"/>
              </a:rPr>
              <a:t>THREAD 4</a:t>
            </a:r>
          </a:p>
        </p:txBody>
      </p:sp>
      <p:grpSp>
        <p:nvGrpSpPr>
          <p:cNvPr id="45067" name="Group 18"/>
          <p:cNvGrpSpPr>
            <a:grpSpLocks/>
          </p:cNvGrpSpPr>
          <p:nvPr/>
        </p:nvGrpSpPr>
        <p:grpSpPr bwMode="auto">
          <a:xfrm>
            <a:off x="2900363" y="4550955"/>
            <a:ext cx="3086100" cy="457200"/>
            <a:chOff x="867" y="2497"/>
            <a:chExt cx="1944" cy="288"/>
          </a:xfrm>
        </p:grpSpPr>
        <p:sp>
          <p:nvSpPr>
            <p:cNvPr id="45099" name="Text Box 19"/>
            <p:cNvSpPr txBox="1">
              <a:spLocks noChangeArrowheads="1"/>
            </p:cNvSpPr>
            <p:nvPr/>
          </p:nvSpPr>
          <p:spPr bwMode="auto">
            <a:xfrm>
              <a:off x="867" y="2497"/>
              <a:ext cx="639" cy="288"/>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11 8 14 13 9 10 16 12 17 15</a:t>
              </a:r>
            </a:p>
          </p:txBody>
        </p:sp>
        <p:sp>
          <p:nvSpPr>
            <p:cNvPr id="45100" name="Text Box 20"/>
            <p:cNvSpPr txBox="1">
              <a:spLocks noChangeArrowheads="1"/>
            </p:cNvSpPr>
            <p:nvPr/>
          </p:nvSpPr>
          <p:spPr bwMode="auto">
            <a:xfrm>
              <a:off x="1534" y="2497"/>
              <a:ext cx="288" cy="288"/>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18</a:t>
              </a:r>
            </a:p>
          </p:txBody>
        </p:sp>
        <p:sp>
          <p:nvSpPr>
            <p:cNvPr id="45101" name="Text Box 21"/>
            <p:cNvSpPr txBox="1">
              <a:spLocks noChangeArrowheads="1"/>
            </p:cNvSpPr>
            <p:nvPr/>
          </p:nvSpPr>
          <p:spPr bwMode="auto">
            <a:xfrm>
              <a:off x="1851" y="2497"/>
              <a:ext cx="960" cy="288"/>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21 25 26 31 33 30 20 23 19 27 29 24 36 32 28 22 34 35</a:t>
              </a:r>
            </a:p>
          </p:txBody>
        </p:sp>
      </p:grpSp>
      <p:sp>
        <p:nvSpPr>
          <p:cNvPr id="45068" name="Text Box 22"/>
          <p:cNvSpPr txBox="1">
            <a:spLocks noChangeArrowheads="1"/>
          </p:cNvSpPr>
          <p:nvPr/>
        </p:nvSpPr>
        <p:spPr bwMode="auto">
          <a:xfrm>
            <a:off x="4176713" y="5312955"/>
            <a:ext cx="869950" cy="457200"/>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19 25 26 22 24 21 20 23</a:t>
            </a:r>
          </a:p>
        </p:txBody>
      </p:sp>
      <p:sp>
        <p:nvSpPr>
          <p:cNvPr id="45069" name="Text Box 23"/>
          <p:cNvSpPr txBox="1">
            <a:spLocks noChangeArrowheads="1"/>
          </p:cNvSpPr>
          <p:nvPr/>
        </p:nvSpPr>
        <p:spPr bwMode="auto">
          <a:xfrm>
            <a:off x="5089525" y="5312955"/>
            <a:ext cx="457200" cy="457200"/>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27</a:t>
            </a:r>
          </a:p>
        </p:txBody>
      </p:sp>
      <p:sp>
        <p:nvSpPr>
          <p:cNvPr id="45070" name="Text Box 24"/>
          <p:cNvSpPr txBox="1">
            <a:spLocks noChangeArrowheads="1"/>
          </p:cNvSpPr>
          <p:nvPr/>
        </p:nvSpPr>
        <p:spPr bwMode="auto">
          <a:xfrm>
            <a:off x="5591175" y="5312955"/>
            <a:ext cx="914400" cy="457200"/>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30 29 33 36 32 28 31 34 35</a:t>
            </a:r>
          </a:p>
        </p:txBody>
      </p:sp>
      <p:grpSp>
        <p:nvGrpSpPr>
          <p:cNvPr id="45071" name="Group 25"/>
          <p:cNvGrpSpPr>
            <a:grpSpLocks/>
          </p:cNvGrpSpPr>
          <p:nvPr/>
        </p:nvGrpSpPr>
        <p:grpSpPr bwMode="auto">
          <a:xfrm>
            <a:off x="3921126" y="2671356"/>
            <a:ext cx="4156075" cy="354013"/>
            <a:chOff x="1510" y="1313"/>
            <a:chExt cx="2618" cy="223"/>
          </a:xfrm>
        </p:grpSpPr>
        <p:sp>
          <p:nvSpPr>
            <p:cNvPr id="45097" name="Line 26"/>
            <p:cNvSpPr>
              <a:spLocks noChangeShapeType="1"/>
            </p:cNvSpPr>
            <p:nvPr/>
          </p:nvSpPr>
          <p:spPr bwMode="auto">
            <a:xfrm>
              <a:off x="2928" y="1313"/>
              <a:ext cx="0" cy="223"/>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98" name="Freeform 27"/>
            <p:cNvSpPr>
              <a:spLocks/>
            </p:cNvSpPr>
            <p:nvPr/>
          </p:nvSpPr>
          <p:spPr bwMode="auto">
            <a:xfrm>
              <a:off x="1510" y="1415"/>
              <a:ext cx="2618"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bg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grpSp>
        <p:nvGrpSpPr>
          <p:cNvPr id="45072" name="Group 28"/>
          <p:cNvGrpSpPr>
            <a:grpSpLocks/>
          </p:cNvGrpSpPr>
          <p:nvPr/>
        </p:nvGrpSpPr>
        <p:grpSpPr bwMode="auto">
          <a:xfrm>
            <a:off x="2133600" y="3482568"/>
            <a:ext cx="2362200" cy="304800"/>
            <a:chOff x="384" y="1824"/>
            <a:chExt cx="1488" cy="192"/>
          </a:xfrm>
        </p:grpSpPr>
        <p:sp>
          <p:nvSpPr>
            <p:cNvPr id="45095" name="Line 29"/>
            <p:cNvSpPr>
              <a:spLocks noChangeShapeType="1"/>
            </p:cNvSpPr>
            <p:nvPr/>
          </p:nvSpPr>
          <p:spPr bwMode="auto">
            <a:xfrm>
              <a:off x="768" y="1824"/>
              <a:ext cx="0" cy="192"/>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96" name="Freeform 30"/>
            <p:cNvSpPr>
              <a:spLocks/>
            </p:cNvSpPr>
            <p:nvPr/>
          </p:nvSpPr>
          <p:spPr bwMode="auto">
            <a:xfrm>
              <a:off x="384" y="1903"/>
              <a:ext cx="1488"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bg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grpSp>
        <p:nvGrpSpPr>
          <p:cNvPr id="45073" name="Group 31"/>
          <p:cNvGrpSpPr>
            <a:grpSpLocks/>
          </p:cNvGrpSpPr>
          <p:nvPr/>
        </p:nvGrpSpPr>
        <p:grpSpPr bwMode="auto">
          <a:xfrm>
            <a:off x="7391400" y="3482568"/>
            <a:ext cx="1905000" cy="304800"/>
            <a:chOff x="3696" y="1824"/>
            <a:chExt cx="1200" cy="192"/>
          </a:xfrm>
        </p:grpSpPr>
        <p:sp>
          <p:nvSpPr>
            <p:cNvPr id="45093" name="Line 32"/>
            <p:cNvSpPr>
              <a:spLocks noChangeShapeType="1"/>
            </p:cNvSpPr>
            <p:nvPr/>
          </p:nvSpPr>
          <p:spPr bwMode="auto">
            <a:xfrm>
              <a:off x="4272" y="1824"/>
              <a:ext cx="0" cy="192"/>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94" name="Freeform 33"/>
            <p:cNvSpPr>
              <a:spLocks/>
            </p:cNvSpPr>
            <p:nvPr/>
          </p:nvSpPr>
          <p:spPr bwMode="auto">
            <a:xfrm>
              <a:off x="3696" y="1895"/>
              <a:ext cx="1200"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bg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grpSp>
        <p:nvGrpSpPr>
          <p:cNvPr id="45074" name="Group 34"/>
          <p:cNvGrpSpPr>
            <a:grpSpLocks/>
          </p:cNvGrpSpPr>
          <p:nvPr/>
        </p:nvGrpSpPr>
        <p:grpSpPr bwMode="auto">
          <a:xfrm>
            <a:off x="3429000" y="4244568"/>
            <a:ext cx="1828800" cy="304800"/>
            <a:chOff x="1200" y="2304"/>
            <a:chExt cx="1152" cy="192"/>
          </a:xfrm>
        </p:grpSpPr>
        <p:sp>
          <p:nvSpPr>
            <p:cNvPr id="45091" name="Line 35"/>
            <p:cNvSpPr>
              <a:spLocks noChangeShapeType="1"/>
            </p:cNvSpPr>
            <p:nvPr/>
          </p:nvSpPr>
          <p:spPr bwMode="auto">
            <a:xfrm>
              <a:off x="1680" y="2304"/>
              <a:ext cx="0" cy="192"/>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92" name="Freeform 36"/>
            <p:cNvSpPr>
              <a:spLocks/>
            </p:cNvSpPr>
            <p:nvPr/>
          </p:nvSpPr>
          <p:spPr bwMode="auto">
            <a:xfrm>
              <a:off x="1200" y="2375"/>
              <a:ext cx="1152"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bg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sp>
        <p:nvSpPr>
          <p:cNvPr id="45075" name="Line 37"/>
          <p:cNvSpPr>
            <a:spLocks noChangeShapeType="1"/>
          </p:cNvSpPr>
          <p:nvPr/>
        </p:nvSpPr>
        <p:spPr bwMode="auto">
          <a:xfrm>
            <a:off x="5334000" y="5006568"/>
            <a:ext cx="0" cy="30480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76" name="Freeform 38"/>
          <p:cNvSpPr>
            <a:spLocks/>
          </p:cNvSpPr>
          <p:nvPr/>
        </p:nvSpPr>
        <p:spPr bwMode="auto">
          <a:xfrm>
            <a:off x="4648200" y="5119280"/>
            <a:ext cx="1371600" cy="179388"/>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bg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sp>
        <p:nvSpPr>
          <p:cNvPr id="45077" name="Freeform 39"/>
          <p:cNvSpPr>
            <a:spLocks/>
          </p:cNvSpPr>
          <p:nvPr/>
        </p:nvSpPr>
        <p:spPr bwMode="auto">
          <a:xfrm>
            <a:off x="6172200" y="3482568"/>
            <a:ext cx="533400" cy="2895600"/>
          </a:xfrm>
          <a:custGeom>
            <a:avLst/>
            <a:gdLst>
              <a:gd name="T0" fmla="*/ 0 w 336"/>
              <a:gd name="T1" fmla="*/ 0 h 1824"/>
              <a:gd name="T2" fmla="*/ 0 w 336"/>
              <a:gd name="T3" fmla="*/ 816 h 1824"/>
              <a:gd name="T4" fmla="*/ 336 w 336"/>
              <a:gd name="T5" fmla="*/ 816 h 1824"/>
              <a:gd name="T6" fmla="*/ 336 w 336"/>
              <a:gd name="T7" fmla="*/ 1824 h 1824"/>
              <a:gd name="T8" fmla="*/ 0 60000 65536"/>
              <a:gd name="T9" fmla="*/ 0 60000 65536"/>
              <a:gd name="T10" fmla="*/ 0 60000 65536"/>
              <a:gd name="T11" fmla="*/ 0 60000 65536"/>
              <a:gd name="T12" fmla="*/ 0 w 336"/>
              <a:gd name="T13" fmla="*/ 0 h 1824"/>
              <a:gd name="T14" fmla="*/ 336 w 336"/>
              <a:gd name="T15" fmla="*/ 1824 h 1824"/>
            </a:gdLst>
            <a:ahLst/>
            <a:cxnLst>
              <a:cxn ang="T8">
                <a:pos x="T0" y="T1"/>
              </a:cxn>
              <a:cxn ang="T9">
                <a:pos x="T2" y="T3"/>
              </a:cxn>
              <a:cxn ang="T10">
                <a:pos x="T4" y="T5"/>
              </a:cxn>
              <a:cxn ang="T11">
                <a:pos x="T6" y="T7"/>
              </a:cxn>
            </a:cxnLst>
            <a:rect l="T12" t="T13" r="T14" b="T15"/>
            <a:pathLst>
              <a:path w="336" h="1824">
                <a:moveTo>
                  <a:pt x="0" y="0"/>
                </a:moveTo>
                <a:lnTo>
                  <a:pt x="0" y="816"/>
                </a:lnTo>
                <a:lnTo>
                  <a:pt x="336" y="816"/>
                </a:lnTo>
                <a:lnTo>
                  <a:pt x="336" y="1824"/>
                </a:lnTo>
              </a:path>
            </a:pathLst>
          </a:custGeom>
          <a:noFill/>
          <a:ln w="28575">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45078" name="Freeform 40"/>
          <p:cNvSpPr>
            <a:spLocks/>
          </p:cNvSpPr>
          <p:nvPr/>
        </p:nvSpPr>
        <p:spPr bwMode="auto">
          <a:xfrm>
            <a:off x="2667000" y="4244568"/>
            <a:ext cx="76200" cy="2133600"/>
          </a:xfrm>
          <a:custGeom>
            <a:avLst/>
            <a:gdLst>
              <a:gd name="T0" fmla="*/ 48 w 48"/>
              <a:gd name="T1" fmla="*/ 0 h 1296"/>
              <a:gd name="T2" fmla="*/ 48 w 48"/>
              <a:gd name="T3" fmla="*/ 672 h 1296"/>
              <a:gd name="T4" fmla="*/ 0 w 48"/>
              <a:gd name="T5" fmla="*/ 672 h 1296"/>
              <a:gd name="T6" fmla="*/ 0 w 48"/>
              <a:gd name="T7" fmla="*/ 1296 h 1296"/>
              <a:gd name="T8" fmla="*/ 0 60000 65536"/>
              <a:gd name="T9" fmla="*/ 0 60000 65536"/>
              <a:gd name="T10" fmla="*/ 0 60000 65536"/>
              <a:gd name="T11" fmla="*/ 0 60000 65536"/>
              <a:gd name="T12" fmla="*/ 0 w 48"/>
              <a:gd name="T13" fmla="*/ 0 h 1296"/>
              <a:gd name="T14" fmla="*/ 48 w 48"/>
              <a:gd name="T15" fmla="*/ 1296 h 1296"/>
            </a:gdLst>
            <a:ahLst/>
            <a:cxnLst>
              <a:cxn ang="T8">
                <a:pos x="T0" y="T1"/>
              </a:cxn>
              <a:cxn ang="T9">
                <a:pos x="T2" y="T3"/>
              </a:cxn>
              <a:cxn ang="T10">
                <a:pos x="T4" y="T5"/>
              </a:cxn>
              <a:cxn ang="T11">
                <a:pos x="T6" y="T7"/>
              </a:cxn>
            </a:cxnLst>
            <a:rect l="T12" t="T13" r="T14" b="T15"/>
            <a:pathLst>
              <a:path w="48" h="1296">
                <a:moveTo>
                  <a:pt x="48" y="0"/>
                </a:moveTo>
                <a:lnTo>
                  <a:pt x="48" y="672"/>
                </a:lnTo>
                <a:lnTo>
                  <a:pt x="0" y="672"/>
                </a:lnTo>
                <a:lnTo>
                  <a:pt x="0" y="1296"/>
                </a:lnTo>
              </a:path>
            </a:pathLst>
          </a:custGeom>
          <a:noFill/>
          <a:ln w="28575">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45079" name="Line 41"/>
          <p:cNvSpPr>
            <a:spLocks noChangeShapeType="1"/>
          </p:cNvSpPr>
          <p:nvPr/>
        </p:nvSpPr>
        <p:spPr bwMode="auto">
          <a:xfrm>
            <a:off x="2133600" y="4244568"/>
            <a:ext cx="0" cy="213360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80" name="Freeform 42"/>
          <p:cNvSpPr>
            <a:spLocks/>
          </p:cNvSpPr>
          <p:nvPr/>
        </p:nvSpPr>
        <p:spPr bwMode="auto">
          <a:xfrm>
            <a:off x="4083050" y="5006568"/>
            <a:ext cx="152400" cy="1371600"/>
          </a:xfrm>
          <a:custGeom>
            <a:avLst/>
            <a:gdLst>
              <a:gd name="T0" fmla="*/ 96 w 96"/>
              <a:gd name="T1" fmla="*/ 0 h 864"/>
              <a:gd name="T2" fmla="*/ 96 w 96"/>
              <a:gd name="T3" fmla="*/ 96 h 864"/>
              <a:gd name="T4" fmla="*/ 0 w 96"/>
              <a:gd name="T5" fmla="*/ 96 h 864"/>
              <a:gd name="T6" fmla="*/ 0 w 96"/>
              <a:gd name="T7" fmla="*/ 864 h 864"/>
              <a:gd name="T8" fmla="*/ 0 60000 65536"/>
              <a:gd name="T9" fmla="*/ 0 60000 65536"/>
              <a:gd name="T10" fmla="*/ 0 60000 65536"/>
              <a:gd name="T11" fmla="*/ 0 60000 65536"/>
              <a:gd name="T12" fmla="*/ 0 w 96"/>
              <a:gd name="T13" fmla="*/ 0 h 864"/>
              <a:gd name="T14" fmla="*/ 96 w 96"/>
              <a:gd name="T15" fmla="*/ 864 h 864"/>
            </a:gdLst>
            <a:ahLst/>
            <a:cxnLst>
              <a:cxn ang="T8">
                <a:pos x="T0" y="T1"/>
              </a:cxn>
              <a:cxn ang="T9">
                <a:pos x="T2" y="T3"/>
              </a:cxn>
              <a:cxn ang="T10">
                <a:pos x="T4" y="T5"/>
              </a:cxn>
              <a:cxn ang="T11">
                <a:pos x="T6" y="T7"/>
              </a:cxn>
            </a:cxnLst>
            <a:rect l="T12" t="T13" r="T14" b="T15"/>
            <a:pathLst>
              <a:path w="96" h="864">
                <a:moveTo>
                  <a:pt x="96" y="0"/>
                </a:moveTo>
                <a:lnTo>
                  <a:pt x="96" y="96"/>
                </a:lnTo>
                <a:lnTo>
                  <a:pt x="0" y="96"/>
                </a:lnTo>
                <a:lnTo>
                  <a:pt x="0" y="864"/>
                </a:lnTo>
              </a:path>
            </a:pathLst>
          </a:custGeom>
          <a:noFill/>
          <a:ln w="28575">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45081" name="Line 43"/>
          <p:cNvSpPr>
            <a:spLocks noChangeShapeType="1"/>
          </p:cNvSpPr>
          <p:nvPr/>
        </p:nvSpPr>
        <p:spPr bwMode="auto">
          <a:xfrm>
            <a:off x="3424238" y="5001806"/>
            <a:ext cx="0" cy="1376363"/>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82" name="Line 44"/>
          <p:cNvSpPr>
            <a:spLocks noChangeShapeType="1"/>
          </p:cNvSpPr>
          <p:nvPr/>
        </p:nvSpPr>
        <p:spPr bwMode="auto">
          <a:xfrm>
            <a:off x="5326063" y="5765394"/>
            <a:ext cx="0" cy="612775"/>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83" name="Line 45"/>
          <p:cNvSpPr>
            <a:spLocks noChangeShapeType="1"/>
          </p:cNvSpPr>
          <p:nvPr/>
        </p:nvSpPr>
        <p:spPr bwMode="auto">
          <a:xfrm>
            <a:off x="8350250" y="4246156"/>
            <a:ext cx="0" cy="2132013"/>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84" name="Line 46"/>
          <p:cNvSpPr>
            <a:spLocks noChangeShapeType="1"/>
          </p:cNvSpPr>
          <p:nvPr/>
        </p:nvSpPr>
        <p:spPr bwMode="auto">
          <a:xfrm>
            <a:off x="7378700" y="4246156"/>
            <a:ext cx="0" cy="2132013"/>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85" name="Line 47"/>
          <p:cNvSpPr>
            <a:spLocks noChangeShapeType="1"/>
          </p:cNvSpPr>
          <p:nvPr/>
        </p:nvSpPr>
        <p:spPr bwMode="auto">
          <a:xfrm>
            <a:off x="9288463" y="4246156"/>
            <a:ext cx="0" cy="2132013"/>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62608" name="Text Box 48"/>
          <p:cNvSpPr txBox="1">
            <a:spLocks noChangeArrowheads="1"/>
          </p:cNvSpPr>
          <p:nvPr/>
        </p:nvSpPr>
        <p:spPr bwMode="auto">
          <a:xfrm>
            <a:off x="1898650" y="2485619"/>
            <a:ext cx="8534400" cy="200025"/>
          </a:xfrm>
          <a:prstGeom prst="rect">
            <a:avLst/>
          </a:prstGeom>
          <a:solidFill>
            <a:srgbClr val="0034FF"/>
          </a:solidFill>
          <a:ln w="12700" algn="ctr">
            <a:solidFill>
              <a:schemeClr val="tx1"/>
            </a:solidFill>
            <a:miter lim="800000"/>
            <a:headEnd/>
            <a:tailEnd/>
          </a:ln>
          <a:effectLst/>
        </p:spPr>
        <p:txBody>
          <a:bodyPr tIns="91440" bIns="91440" anchor="ctr" anchorCtr="1"/>
          <a:lstStyle/>
          <a:p>
            <a:pPr algn="l" eaLnBrk="1" hangingPunct="1">
              <a:spcBef>
                <a:spcPct val="50000"/>
              </a:spcBef>
              <a:defRPr/>
            </a:pPr>
            <a:r>
              <a:rPr lang="en-US" altLang="zh-CN" sz="600" b="1">
                <a:solidFill>
                  <a:schemeClr val="bg1"/>
                </a:solidFill>
                <a:effectLst>
                  <a:outerShdw blurRad="38100" dist="38100" dir="2700000" algn="tl">
                    <a:srgbClr val="000000"/>
                  </a:outerShdw>
                </a:effectLst>
                <a:latin typeface="Courier New" pitchFamily="49" charset="0"/>
                <a:ea typeface="宋体" pitchFamily="2" charset="-122"/>
              </a:rPr>
              <a:t>32 44 9 26 31 57 3 19 55 29 27 1 20 5 42 62 25 51 49 15 54 6 18 48 10 2 60 41 14 47 24 36 37 52 22 34 35 11 28 8 13 43 53 23 61 38 56 16 59 17 50 7 21 45 4 39 33 40 58 12 30 0 46 63</a:t>
            </a:r>
          </a:p>
        </p:txBody>
      </p:sp>
      <p:sp>
        <p:nvSpPr>
          <p:cNvPr id="45087" name="Rectangle 49"/>
          <p:cNvSpPr>
            <a:spLocks noChangeArrowheads="1"/>
          </p:cNvSpPr>
          <p:nvPr/>
        </p:nvSpPr>
        <p:spPr bwMode="auto">
          <a:xfrm>
            <a:off x="6553200" y="5814356"/>
            <a:ext cx="2560638" cy="443162"/>
          </a:xfrm>
          <a:prstGeom prst="rect">
            <a:avLst/>
          </a:prstGeom>
          <a:solidFill>
            <a:srgbClr val="FDB605"/>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91400" tIns="45702" rIns="91400" bIns="45702" anchor="b" anchorCtr="1">
            <a:spAutoFit/>
          </a:bodyPr>
          <a:lstStyle/>
          <a:p>
            <a:pPr eaLnBrk="1" hangingPunct="1">
              <a:lnSpc>
                <a:spcPct val="95000"/>
              </a:lnSpc>
              <a:buClr>
                <a:schemeClr val="tx1"/>
              </a:buClr>
              <a:buFont typeface="Wingdings" pitchFamily="2" charset="2"/>
              <a:buNone/>
            </a:pPr>
            <a:r>
              <a:rPr lang="en-US" altLang="zh-CN" sz="1200" b="1">
                <a:ea typeface="SimSun" pitchFamily="2" charset="-122"/>
                <a:cs typeface="Arial" pitchFamily="34" charset="0"/>
              </a:rPr>
              <a:t>Thread 2 gets more work by stealing from Thread 1</a:t>
            </a:r>
          </a:p>
        </p:txBody>
      </p:sp>
      <p:sp>
        <p:nvSpPr>
          <p:cNvPr id="45088" name="Rectangle 50"/>
          <p:cNvSpPr>
            <a:spLocks noChangeArrowheads="1"/>
          </p:cNvSpPr>
          <p:nvPr/>
        </p:nvSpPr>
        <p:spPr bwMode="auto">
          <a:xfrm>
            <a:off x="2281238" y="5796893"/>
            <a:ext cx="1865312" cy="443162"/>
          </a:xfrm>
          <a:prstGeom prst="rect">
            <a:avLst/>
          </a:prstGeom>
          <a:solidFill>
            <a:srgbClr val="FF5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91400" tIns="45702" rIns="91400" bIns="45702" anchor="b" anchorCtr="1">
            <a:spAutoFit/>
          </a:bodyPr>
          <a:lstStyle/>
          <a:p>
            <a:pPr eaLnBrk="1" hangingPunct="1">
              <a:lnSpc>
                <a:spcPct val="95000"/>
              </a:lnSpc>
              <a:buClr>
                <a:schemeClr val="tx1"/>
              </a:buClr>
              <a:buFont typeface="Wingdings" pitchFamily="2" charset="2"/>
              <a:buNone/>
            </a:pPr>
            <a:r>
              <a:rPr lang="en-US" altLang="zh-CN" sz="1200" b="1">
                <a:ea typeface="SimSun" pitchFamily="2" charset="-122"/>
                <a:cs typeface="Arial" pitchFamily="34" charset="0"/>
              </a:rPr>
              <a:t>Thread 1 sorts the rest of its data</a:t>
            </a:r>
          </a:p>
        </p:txBody>
      </p:sp>
      <p:sp>
        <p:nvSpPr>
          <p:cNvPr id="45089" name="Line 51"/>
          <p:cNvSpPr>
            <a:spLocks noChangeShapeType="1"/>
          </p:cNvSpPr>
          <p:nvPr/>
        </p:nvSpPr>
        <p:spPr bwMode="auto">
          <a:xfrm>
            <a:off x="4643438" y="5765394"/>
            <a:ext cx="0" cy="6127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 name="灯片编号占位符 1">
            <a:extLst>
              <a:ext uri="{FF2B5EF4-FFF2-40B4-BE49-F238E27FC236}">
                <a16:creationId xmlns:a16="http://schemas.microsoft.com/office/drawing/2014/main" id="{AB6DAEA3-41C3-4E08-88B2-CD9C458777ED}"/>
              </a:ext>
            </a:extLst>
          </p:cNvPr>
          <p:cNvSpPr>
            <a:spLocks noGrp="1"/>
          </p:cNvSpPr>
          <p:nvPr>
            <p:ph type="sldNum" sz="quarter" idx="12"/>
          </p:nvPr>
        </p:nvSpPr>
        <p:spPr/>
        <p:txBody>
          <a:bodyPr/>
          <a:lstStyle/>
          <a:p>
            <a:fld id="{838759A6-4310-42B8-8FEF-8113EE3D32AF}" type="slidenum">
              <a:rPr lang="zh-CN" altLang="en-US" smtClean="0"/>
              <a:t>81</a:t>
            </a:fld>
            <a:endParaRPr lang="zh-CN" altLang="en-US"/>
          </a:p>
        </p:txBody>
      </p:sp>
      <p:sp>
        <p:nvSpPr>
          <p:cNvPr id="57" name="Rectangle 2"/>
          <p:cNvSpPr>
            <a:spLocks noGrp="1" noChangeArrowheads="1"/>
          </p:cNvSpPr>
          <p:nvPr>
            <p:ph type="title"/>
          </p:nvPr>
        </p:nvSpPr>
        <p:spPr/>
        <p:txBody>
          <a:bodyPr>
            <a:normAutofit fontScale="90000"/>
          </a:bodyPr>
          <a:lstStyle/>
          <a:p>
            <a:r>
              <a:rPr lang="zh-CN" altLang="en-US" dirty="0">
                <a:ea typeface="SimSun" pitchFamily="2" charset="-122"/>
              </a:rPr>
              <a:t>例子：并行排序</a:t>
            </a:r>
            <a:r>
              <a:rPr lang="en-US" altLang="zh-CN" dirty="0">
                <a:ea typeface="SimSun" pitchFamily="2" charset="-122"/>
              </a:rPr>
              <a:t>(</a:t>
            </a:r>
            <a:r>
              <a:rPr lang="zh-CN" altLang="en-US" dirty="0">
                <a:ea typeface="SimSun" pitchFamily="2" charset="-122"/>
              </a:rPr>
              <a:t>任务窃取</a:t>
            </a:r>
            <a:r>
              <a:rPr lang="en-US" altLang="zh-CN" dirty="0">
                <a:ea typeface="SimSun" pitchFamily="2" charset="-122"/>
              </a:rPr>
              <a:t>)</a:t>
            </a:r>
            <a:br>
              <a:rPr lang="en-US" altLang="zh-CN" dirty="0">
                <a:ea typeface="SimSun" pitchFamily="2" charset="-122"/>
              </a:rPr>
            </a:br>
            <a:r>
              <a:rPr lang="en-US" altLang="zh-CN" dirty="0">
                <a:ea typeface="SimSun" pitchFamily="2" charset="-122"/>
              </a:rPr>
              <a:t>Quicksort – Step 6</a:t>
            </a:r>
            <a:br>
              <a:rPr lang="en-US" altLang="zh-CN" dirty="0">
                <a:ea typeface="SimSun" pitchFamily="2" charset="-122"/>
              </a:rPr>
            </a:br>
            <a:endParaRPr lang="en-US" altLang="zh-CN" dirty="0">
              <a:ea typeface="SimSun" pitchFamily="2" charset="-122"/>
            </a:endParaRPr>
          </a:p>
        </p:txBody>
      </p:sp>
    </p:spTree>
    <p:extLst>
      <p:ext uri="{BB962C8B-B14F-4D97-AF65-F5344CB8AC3E}">
        <p14:creationId xmlns:p14="http://schemas.microsoft.com/office/powerpoint/2010/main" val="3306903647"/>
      </p:ext>
    </p:extLst>
  </p:cSld>
  <p:clrMapOvr>
    <a:masterClrMapping/>
  </p:clrMapOvr>
  <p:transition spd="slow">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5"/>
          <p:cNvSpPr>
            <a:spLocks noChangeArrowheads="1"/>
          </p:cNvSpPr>
          <p:nvPr/>
        </p:nvSpPr>
        <p:spPr bwMode="auto">
          <a:xfrm>
            <a:off x="1862138" y="1621182"/>
            <a:ext cx="8494712" cy="4495800"/>
          </a:xfrm>
          <a:prstGeom prst="roundRect">
            <a:avLst>
              <a:gd name="adj" fmla="val 2259"/>
            </a:avLst>
          </a:prstGeom>
          <a:noFill/>
          <a:ln w="762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grpSp>
        <p:nvGrpSpPr>
          <p:cNvPr id="46084" name="Group 2"/>
          <p:cNvGrpSpPr>
            <a:grpSpLocks/>
          </p:cNvGrpSpPr>
          <p:nvPr/>
        </p:nvGrpSpPr>
        <p:grpSpPr bwMode="auto">
          <a:xfrm>
            <a:off x="1898650" y="2649882"/>
            <a:ext cx="7785100" cy="457200"/>
            <a:chOff x="236" y="1537"/>
            <a:chExt cx="4904" cy="288"/>
          </a:xfrm>
        </p:grpSpPr>
        <p:sp>
          <p:nvSpPr>
            <p:cNvPr id="46133" name="Text Box 3"/>
            <p:cNvSpPr txBox="1">
              <a:spLocks noChangeArrowheads="1"/>
            </p:cNvSpPr>
            <p:nvPr/>
          </p:nvSpPr>
          <p:spPr bwMode="auto">
            <a:xfrm>
              <a:off x="236" y="1537"/>
              <a:ext cx="2541" cy="288"/>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11 0 9 26 31 30 3 19 12 29 27 1 20 5 33 4 25 21 7 15 17 6 18 16 10 2 23 13 14 8 24 36 32 28 22 34 35</a:t>
              </a:r>
            </a:p>
          </p:txBody>
        </p:sp>
        <p:sp>
          <p:nvSpPr>
            <p:cNvPr id="46134" name="Text Box 4"/>
            <p:cNvSpPr txBox="1">
              <a:spLocks noChangeArrowheads="1"/>
            </p:cNvSpPr>
            <p:nvPr/>
          </p:nvSpPr>
          <p:spPr bwMode="auto">
            <a:xfrm>
              <a:off x="3106" y="1537"/>
              <a:ext cx="2034" cy="288"/>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52 47 41 43 53 60 61 38 56 48 59 54 50 49 51 45 62 39 42 40 58 55 57 44 46 63</a:t>
              </a:r>
            </a:p>
          </p:txBody>
        </p:sp>
        <p:sp>
          <p:nvSpPr>
            <p:cNvPr id="46135" name="Text Box 5"/>
            <p:cNvSpPr txBox="1">
              <a:spLocks noChangeArrowheads="1"/>
            </p:cNvSpPr>
            <p:nvPr/>
          </p:nvSpPr>
          <p:spPr bwMode="auto">
            <a:xfrm>
              <a:off x="2797" y="1537"/>
              <a:ext cx="288" cy="288"/>
            </a:xfrm>
            <a:prstGeom prst="rect">
              <a:avLst/>
            </a:prstGeom>
            <a:solidFill>
              <a:schemeClr val="accent2"/>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37</a:t>
              </a:r>
            </a:p>
          </p:txBody>
        </p:sp>
      </p:grpSp>
      <p:sp>
        <p:nvSpPr>
          <p:cNvPr id="46085" name="Text Box 6"/>
          <p:cNvSpPr txBox="1">
            <a:spLocks noChangeArrowheads="1"/>
          </p:cNvSpPr>
          <p:nvPr/>
        </p:nvSpPr>
        <p:spPr bwMode="auto">
          <a:xfrm>
            <a:off x="1898650" y="1665632"/>
            <a:ext cx="1295400" cy="336550"/>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latin typeface="Arial" pitchFamily="34" charset="0"/>
                <a:ea typeface="SimSun" pitchFamily="2" charset="-122"/>
              </a:rPr>
              <a:t>THREAD 1</a:t>
            </a:r>
          </a:p>
        </p:txBody>
      </p:sp>
      <p:grpSp>
        <p:nvGrpSpPr>
          <p:cNvPr id="46086" name="Group 7"/>
          <p:cNvGrpSpPr>
            <a:grpSpLocks/>
          </p:cNvGrpSpPr>
          <p:nvPr/>
        </p:nvGrpSpPr>
        <p:grpSpPr bwMode="auto">
          <a:xfrm>
            <a:off x="1781176" y="3411882"/>
            <a:ext cx="8175625" cy="457200"/>
            <a:chOff x="162" y="2017"/>
            <a:chExt cx="5150" cy="288"/>
          </a:xfrm>
        </p:grpSpPr>
        <p:sp>
          <p:nvSpPr>
            <p:cNvPr id="46127" name="Text Box 8"/>
            <p:cNvSpPr txBox="1">
              <a:spLocks noChangeArrowheads="1"/>
            </p:cNvSpPr>
            <p:nvPr/>
          </p:nvSpPr>
          <p:spPr bwMode="auto">
            <a:xfrm>
              <a:off x="162" y="2017"/>
              <a:ext cx="458" cy="288"/>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1 0 2 6 4 5 3</a:t>
              </a:r>
            </a:p>
          </p:txBody>
        </p:sp>
        <p:sp>
          <p:nvSpPr>
            <p:cNvPr id="46128" name="Text Box 9"/>
            <p:cNvSpPr txBox="1">
              <a:spLocks noChangeArrowheads="1"/>
            </p:cNvSpPr>
            <p:nvPr/>
          </p:nvSpPr>
          <p:spPr bwMode="auto">
            <a:xfrm>
              <a:off x="644" y="2017"/>
              <a:ext cx="288" cy="288"/>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7</a:t>
              </a:r>
            </a:p>
          </p:txBody>
        </p:sp>
        <p:sp>
          <p:nvSpPr>
            <p:cNvPr id="46129" name="Text Box 10"/>
            <p:cNvSpPr txBox="1">
              <a:spLocks noChangeArrowheads="1"/>
            </p:cNvSpPr>
            <p:nvPr/>
          </p:nvSpPr>
          <p:spPr bwMode="auto">
            <a:xfrm>
              <a:off x="955" y="2017"/>
              <a:ext cx="1807" cy="288"/>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12 29 27 19 20 30 33 31 25 21 11 15 17 26 18 16 10 9 23 13 14 8 24 36 32 28 22 34 35</a:t>
              </a:r>
            </a:p>
          </p:txBody>
        </p:sp>
        <p:sp>
          <p:nvSpPr>
            <p:cNvPr id="46130" name="Text Box 11"/>
            <p:cNvSpPr txBox="1">
              <a:spLocks noChangeArrowheads="1"/>
            </p:cNvSpPr>
            <p:nvPr/>
          </p:nvSpPr>
          <p:spPr bwMode="auto">
            <a:xfrm>
              <a:off x="3307" y="2017"/>
              <a:ext cx="769" cy="288"/>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45 47 41 43 46 44 40 38 42 48 39</a:t>
              </a:r>
            </a:p>
          </p:txBody>
        </p:sp>
        <p:sp>
          <p:nvSpPr>
            <p:cNvPr id="46131" name="Text Box 12"/>
            <p:cNvSpPr txBox="1">
              <a:spLocks noChangeArrowheads="1"/>
            </p:cNvSpPr>
            <p:nvPr/>
          </p:nvSpPr>
          <p:spPr bwMode="auto">
            <a:xfrm>
              <a:off x="4130" y="2017"/>
              <a:ext cx="288" cy="288"/>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49</a:t>
              </a:r>
            </a:p>
          </p:txBody>
        </p:sp>
        <p:sp>
          <p:nvSpPr>
            <p:cNvPr id="46132" name="Text Box 13"/>
            <p:cNvSpPr txBox="1">
              <a:spLocks noChangeArrowheads="1"/>
            </p:cNvSpPr>
            <p:nvPr/>
          </p:nvSpPr>
          <p:spPr bwMode="auto">
            <a:xfrm>
              <a:off x="4467" y="2017"/>
              <a:ext cx="845" cy="288"/>
            </a:xfrm>
            <a:prstGeom prst="rect">
              <a:avLst/>
            </a:prstGeom>
            <a:solidFill>
              <a:srgbClr val="AA014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50 52 51 54 62 59 56 61 58 55 57 60 53 63</a:t>
              </a:r>
            </a:p>
          </p:txBody>
        </p:sp>
      </p:grpSp>
      <p:sp>
        <p:nvSpPr>
          <p:cNvPr id="46087" name="Text Box 14"/>
          <p:cNvSpPr txBox="1">
            <a:spLocks noChangeArrowheads="1"/>
          </p:cNvSpPr>
          <p:nvPr/>
        </p:nvSpPr>
        <p:spPr bwMode="auto">
          <a:xfrm>
            <a:off x="6724650" y="1665632"/>
            <a:ext cx="1295400" cy="336550"/>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latin typeface="Arial" pitchFamily="34" charset="0"/>
                <a:ea typeface="SimSun" pitchFamily="2" charset="-122"/>
              </a:rPr>
              <a:t>THREAD 2</a:t>
            </a:r>
          </a:p>
        </p:txBody>
      </p:sp>
      <p:sp>
        <p:nvSpPr>
          <p:cNvPr id="46088" name="Text Box 15"/>
          <p:cNvSpPr txBox="1">
            <a:spLocks noChangeArrowheads="1"/>
          </p:cNvSpPr>
          <p:nvPr/>
        </p:nvSpPr>
        <p:spPr bwMode="auto">
          <a:xfrm>
            <a:off x="4311650" y="1665632"/>
            <a:ext cx="1295400" cy="33655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solidFill>
                  <a:schemeClr val="bg1"/>
                </a:solidFill>
                <a:latin typeface="Arial" pitchFamily="34" charset="0"/>
                <a:ea typeface="SimSun" pitchFamily="2" charset="-122"/>
              </a:rPr>
              <a:t>THREAD 3</a:t>
            </a:r>
          </a:p>
        </p:txBody>
      </p:sp>
      <p:sp>
        <p:nvSpPr>
          <p:cNvPr id="46089" name="Text Box 16"/>
          <p:cNvSpPr txBox="1">
            <a:spLocks noChangeArrowheads="1"/>
          </p:cNvSpPr>
          <p:nvPr/>
        </p:nvSpPr>
        <p:spPr bwMode="auto">
          <a:xfrm>
            <a:off x="9137650" y="1665632"/>
            <a:ext cx="1295400" cy="336550"/>
          </a:xfrm>
          <a:prstGeom prst="rect">
            <a:avLst/>
          </a:prstGeom>
          <a:solidFill>
            <a:srgbClr val="AA014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solidFill>
                  <a:schemeClr val="bg1"/>
                </a:solidFill>
                <a:latin typeface="Arial" pitchFamily="34" charset="0"/>
                <a:ea typeface="SimSun" pitchFamily="2" charset="-122"/>
              </a:rPr>
              <a:t>THREAD 4</a:t>
            </a:r>
          </a:p>
        </p:txBody>
      </p:sp>
      <p:grpSp>
        <p:nvGrpSpPr>
          <p:cNvPr id="46090" name="Group 17"/>
          <p:cNvGrpSpPr>
            <a:grpSpLocks/>
          </p:cNvGrpSpPr>
          <p:nvPr/>
        </p:nvGrpSpPr>
        <p:grpSpPr bwMode="auto">
          <a:xfrm>
            <a:off x="2900363" y="4173882"/>
            <a:ext cx="3086100" cy="457200"/>
            <a:chOff x="867" y="2497"/>
            <a:chExt cx="1944" cy="288"/>
          </a:xfrm>
        </p:grpSpPr>
        <p:sp>
          <p:nvSpPr>
            <p:cNvPr id="46124" name="Text Box 18"/>
            <p:cNvSpPr txBox="1">
              <a:spLocks noChangeArrowheads="1"/>
            </p:cNvSpPr>
            <p:nvPr/>
          </p:nvSpPr>
          <p:spPr bwMode="auto">
            <a:xfrm>
              <a:off x="867" y="2497"/>
              <a:ext cx="639" cy="288"/>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11 8 14 13 9 10 16 12 17 15</a:t>
              </a:r>
            </a:p>
          </p:txBody>
        </p:sp>
        <p:sp>
          <p:nvSpPr>
            <p:cNvPr id="46125" name="Text Box 19"/>
            <p:cNvSpPr txBox="1">
              <a:spLocks noChangeArrowheads="1"/>
            </p:cNvSpPr>
            <p:nvPr/>
          </p:nvSpPr>
          <p:spPr bwMode="auto">
            <a:xfrm>
              <a:off x="1534" y="2497"/>
              <a:ext cx="288" cy="288"/>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18</a:t>
              </a:r>
            </a:p>
          </p:txBody>
        </p:sp>
        <p:sp>
          <p:nvSpPr>
            <p:cNvPr id="46126" name="Text Box 20"/>
            <p:cNvSpPr txBox="1">
              <a:spLocks noChangeArrowheads="1"/>
            </p:cNvSpPr>
            <p:nvPr/>
          </p:nvSpPr>
          <p:spPr bwMode="auto">
            <a:xfrm>
              <a:off x="1851" y="2497"/>
              <a:ext cx="960" cy="288"/>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21 25 26 31 33 30 20 23 19 27 29 24 36 32 28 22 34 35</a:t>
              </a:r>
            </a:p>
          </p:txBody>
        </p:sp>
      </p:grpSp>
      <p:sp>
        <p:nvSpPr>
          <p:cNvPr id="46091" name="Text Box 21"/>
          <p:cNvSpPr txBox="1">
            <a:spLocks noChangeArrowheads="1"/>
          </p:cNvSpPr>
          <p:nvPr/>
        </p:nvSpPr>
        <p:spPr bwMode="auto">
          <a:xfrm>
            <a:off x="4176713" y="4935882"/>
            <a:ext cx="869950" cy="457200"/>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19 25 26 22 24 21 20 23</a:t>
            </a:r>
          </a:p>
        </p:txBody>
      </p:sp>
      <p:sp>
        <p:nvSpPr>
          <p:cNvPr id="46092" name="Text Box 22"/>
          <p:cNvSpPr txBox="1">
            <a:spLocks noChangeArrowheads="1"/>
          </p:cNvSpPr>
          <p:nvPr/>
        </p:nvSpPr>
        <p:spPr bwMode="auto">
          <a:xfrm>
            <a:off x="5089525" y="4935882"/>
            <a:ext cx="457200" cy="457200"/>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27</a:t>
            </a:r>
          </a:p>
        </p:txBody>
      </p:sp>
      <p:sp>
        <p:nvSpPr>
          <p:cNvPr id="46093" name="Text Box 23"/>
          <p:cNvSpPr txBox="1">
            <a:spLocks noChangeArrowheads="1"/>
          </p:cNvSpPr>
          <p:nvPr/>
        </p:nvSpPr>
        <p:spPr bwMode="auto">
          <a:xfrm>
            <a:off x="5591175" y="4935882"/>
            <a:ext cx="914400" cy="457200"/>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30 29 33 36 32 28 31 34 35</a:t>
            </a:r>
          </a:p>
        </p:txBody>
      </p:sp>
      <p:sp>
        <p:nvSpPr>
          <p:cNvPr id="964632" name="Text Box 24"/>
          <p:cNvSpPr txBox="1">
            <a:spLocks noChangeArrowheads="1"/>
          </p:cNvSpPr>
          <p:nvPr/>
        </p:nvSpPr>
        <p:spPr bwMode="auto">
          <a:xfrm>
            <a:off x="1898650" y="5994746"/>
            <a:ext cx="8534400" cy="200025"/>
          </a:xfrm>
          <a:prstGeom prst="rect">
            <a:avLst/>
          </a:prstGeom>
          <a:solidFill>
            <a:srgbClr val="0034FF"/>
          </a:solidFill>
          <a:ln w="12700" algn="ctr">
            <a:solidFill>
              <a:schemeClr val="tx1"/>
            </a:solidFill>
            <a:miter lim="800000"/>
            <a:headEnd/>
            <a:tailEnd/>
          </a:ln>
          <a:effectLst/>
        </p:spPr>
        <p:txBody>
          <a:bodyPr tIns="91440" bIns="91440" anchor="ctr" anchorCtr="1"/>
          <a:lstStyle/>
          <a:p>
            <a:pPr algn="l" eaLnBrk="1" hangingPunct="1">
              <a:spcBef>
                <a:spcPct val="50000"/>
              </a:spcBef>
              <a:defRPr/>
            </a:pPr>
            <a:r>
              <a:rPr lang="en-US" altLang="zh-CN" sz="600" b="1">
                <a:solidFill>
                  <a:schemeClr val="bg1"/>
                </a:solidFill>
                <a:effectLst>
                  <a:outerShdw blurRad="38100" dist="38100" dir="2700000" algn="tl">
                    <a:srgbClr val="000000"/>
                  </a:outerShdw>
                </a:effectLst>
                <a:latin typeface="Courier New" pitchFamily="49" charset="0"/>
                <a:ea typeface="宋体" pitchFamily="2" charset="-122"/>
              </a:rPr>
              <a:t>0 1 2 3 4 5 6 7 8 9 10 11 12 13 14 15 16 17 18 19 20 21 22 23 24 25 26 27 28 29 30 31 32 33 34 35 36 37 38 39 40 41 42 43 44 45 46 47 48 49 50 51 52 53 54 55 56 57 58 59 60 61 62 63</a:t>
            </a:r>
          </a:p>
        </p:txBody>
      </p:sp>
      <p:grpSp>
        <p:nvGrpSpPr>
          <p:cNvPr id="46095" name="Group 25"/>
          <p:cNvGrpSpPr>
            <a:grpSpLocks/>
          </p:cNvGrpSpPr>
          <p:nvPr/>
        </p:nvGrpSpPr>
        <p:grpSpPr bwMode="auto">
          <a:xfrm>
            <a:off x="3921126" y="2294283"/>
            <a:ext cx="4156075" cy="354013"/>
            <a:chOff x="1510" y="1313"/>
            <a:chExt cx="2618" cy="223"/>
          </a:xfrm>
        </p:grpSpPr>
        <p:sp>
          <p:nvSpPr>
            <p:cNvPr id="46122" name="Line 26"/>
            <p:cNvSpPr>
              <a:spLocks noChangeShapeType="1"/>
            </p:cNvSpPr>
            <p:nvPr/>
          </p:nvSpPr>
          <p:spPr bwMode="auto">
            <a:xfrm>
              <a:off x="2928" y="1313"/>
              <a:ext cx="0" cy="223"/>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23" name="Freeform 27"/>
            <p:cNvSpPr>
              <a:spLocks/>
            </p:cNvSpPr>
            <p:nvPr/>
          </p:nvSpPr>
          <p:spPr bwMode="auto">
            <a:xfrm>
              <a:off x="1510" y="1415"/>
              <a:ext cx="2618"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bg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grpSp>
        <p:nvGrpSpPr>
          <p:cNvPr id="46096" name="Group 28"/>
          <p:cNvGrpSpPr>
            <a:grpSpLocks/>
          </p:cNvGrpSpPr>
          <p:nvPr/>
        </p:nvGrpSpPr>
        <p:grpSpPr bwMode="auto">
          <a:xfrm>
            <a:off x="2133600" y="3105495"/>
            <a:ext cx="2362200" cy="304800"/>
            <a:chOff x="384" y="1824"/>
            <a:chExt cx="1488" cy="192"/>
          </a:xfrm>
        </p:grpSpPr>
        <p:sp>
          <p:nvSpPr>
            <p:cNvPr id="46120" name="Line 29"/>
            <p:cNvSpPr>
              <a:spLocks noChangeShapeType="1"/>
            </p:cNvSpPr>
            <p:nvPr/>
          </p:nvSpPr>
          <p:spPr bwMode="auto">
            <a:xfrm>
              <a:off x="768" y="1824"/>
              <a:ext cx="0" cy="192"/>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21" name="Freeform 30"/>
            <p:cNvSpPr>
              <a:spLocks/>
            </p:cNvSpPr>
            <p:nvPr/>
          </p:nvSpPr>
          <p:spPr bwMode="auto">
            <a:xfrm>
              <a:off x="384" y="1903"/>
              <a:ext cx="1488"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bg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grpSp>
        <p:nvGrpSpPr>
          <p:cNvPr id="46097" name="Group 31"/>
          <p:cNvGrpSpPr>
            <a:grpSpLocks/>
          </p:cNvGrpSpPr>
          <p:nvPr/>
        </p:nvGrpSpPr>
        <p:grpSpPr bwMode="auto">
          <a:xfrm>
            <a:off x="7391400" y="3105495"/>
            <a:ext cx="1905000" cy="304800"/>
            <a:chOff x="3696" y="1824"/>
            <a:chExt cx="1200" cy="192"/>
          </a:xfrm>
        </p:grpSpPr>
        <p:sp>
          <p:nvSpPr>
            <p:cNvPr id="46118" name="Line 32"/>
            <p:cNvSpPr>
              <a:spLocks noChangeShapeType="1"/>
            </p:cNvSpPr>
            <p:nvPr/>
          </p:nvSpPr>
          <p:spPr bwMode="auto">
            <a:xfrm>
              <a:off x="4272" y="1824"/>
              <a:ext cx="0" cy="192"/>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19" name="Freeform 33"/>
            <p:cNvSpPr>
              <a:spLocks/>
            </p:cNvSpPr>
            <p:nvPr/>
          </p:nvSpPr>
          <p:spPr bwMode="auto">
            <a:xfrm>
              <a:off x="3696" y="1895"/>
              <a:ext cx="1200"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bg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grpSp>
        <p:nvGrpSpPr>
          <p:cNvPr id="46098" name="Group 34"/>
          <p:cNvGrpSpPr>
            <a:grpSpLocks/>
          </p:cNvGrpSpPr>
          <p:nvPr/>
        </p:nvGrpSpPr>
        <p:grpSpPr bwMode="auto">
          <a:xfrm>
            <a:off x="3429000" y="3867495"/>
            <a:ext cx="1828800" cy="304800"/>
            <a:chOff x="1200" y="2304"/>
            <a:chExt cx="1152" cy="192"/>
          </a:xfrm>
        </p:grpSpPr>
        <p:sp>
          <p:nvSpPr>
            <p:cNvPr id="46116" name="Line 35"/>
            <p:cNvSpPr>
              <a:spLocks noChangeShapeType="1"/>
            </p:cNvSpPr>
            <p:nvPr/>
          </p:nvSpPr>
          <p:spPr bwMode="auto">
            <a:xfrm>
              <a:off x="1680" y="2304"/>
              <a:ext cx="0" cy="192"/>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17" name="Freeform 36"/>
            <p:cNvSpPr>
              <a:spLocks/>
            </p:cNvSpPr>
            <p:nvPr/>
          </p:nvSpPr>
          <p:spPr bwMode="auto">
            <a:xfrm>
              <a:off x="1200" y="2375"/>
              <a:ext cx="1152"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bg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sp>
        <p:nvSpPr>
          <p:cNvPr id="46099" name="Line 37"/>
          <p:cNvSpPr>
            <a:spLocks noChangeShapeType="1"/>
          </p:cNvSpPr>
          <p:nvPr/>
        </p:nvSpPr>
        <p:spPr bwMode="auto">
          <a:xfrm>
            <a:off x="5334000" y="4629495"/>
            <a:ext cx="0" cy="30480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00" name="Freeform 38"/>
          <p:cNvSpPr>
            <a:spLocks/>
          </p:cNvSpPr>
          <p:nvPr/>
        </p:nvSpPr>
        <p:spPr bwMode="auto">
          <a:xfrm>
            <a:off x="4648200" y="4742207"/>
            <a:ext cx="1371600" cy="179388"/>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bg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sp>
        <p:nvSpPr>
          <p:cNvPr id="46101" name="Freeform 39"/>
          <p:cNvSpPr>
            <a:spLocks/>
          </p:cNvSpPr>
          <p:nvPr/>
        </p:nvSpPr>
        <p:spPr bwMode="auto">
          <a:xfrm>
            <a:off x="6172200" y="3105495"/>
            <a:ext cx="533400" cy="2895600"/>
          </a:xfrm>
          <a:custGeom>
            <a:avLst/>
            <a:gdLst>
              <a:gd name="T0" fmla="*/ 0 w 336"/>
              <a:gd name="T1" fmla="*/ 0 h 1824"/>
              <a:gd name="T2" fmla="*/ 0 w 336"/>
              <a:gd name="T3" fmla="*/ 816 h 1824"/>
              <a:gd name="T4" fmla="*/ 336 w 336"/>
              <a:gd name="T5" fmla="*/ 816 h 1824"/>
              <a:gd name="T6" fmla="*/ 336 w 336"/>
              <a:gd name="T7" fmla="*/ 1824 h 1824"/>
              <a:gd name="T8" fmla="*/ 0 60000 65536"/>
              <a:gd name="T9" fmla="*/ 0 60000 65536"/>
              <a:gd name="T10" fmla="*/ 0 60000 65536"/>
              <a:gd name="T11" fmla="*/ 0 60000 65536"/>
              <a:gd name="T12" fmla="*/ 0 w 336"/>
              <a:gd name="T13" fmla="*/ 0 h 1824"/>
              <a:gd name="T14" fmla="*/ 336 w 336"/>
              <a:gd name="T15" fmla="*/ 1824 h 1824"/>
            </a:gdLst>
            <a:ahLst/>
            <a:cxnLst>
              <a:cxn ang="T8">
                <a:pos x="T0" y="T1"/>
              </a:cxn>
              <a:cxn ang="T9">
                <a:pos x="T2" y="T3"/>
              </a:cxn>
              <a:cxn ang="T10">
                <a:pos x="T4" y="T5"/>
              </a:cxn>
              <a:cxn ang="T11">
                <a:pos x="T6" y="T7"/>
              </a:cxn>
            </a:cxnLst>
            <a:rect l="T12" t="T13" r="T14" b="T15"/>
            <a:pathLst>
              <a:path w="336" h="1824">
                <a:moveTo>
                  <a:pt x="0" y="0"/>
                </a:moveTo>
                <a:lnTo>
                  <a:pt x="0" y="816"/>
                </a:lnTo>
                <a:lnTo>
                  <a:pt x="336" y="816"/>
                </a:lnTo>
                <a:lnTo>
                  <a:pt x="336" y="1824"/>
                </a:lnTo>
              </a:path>
            </a:pathLst>
          </a:custGeom>
          <a:noFill/>
          <a:ln w="28575">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46102" name="Freeform 40"/>
          <p:cNvSpPr>
            <a:spLocks/>
          </p:cNvSpPr>
          <p:nvPr/>
        </p:nvSpPr>
        <p:spPr bwMode="auto">
          <a:xfrm>
            <a:off x="2667000" y="3867495"/>
            <a:ext cx="76200" cy="2133600"/>
          </a:xfrm>
          <a:custGeom>
            <a:avLst/>
            <a:gdLst>
              <a:gd name="T0" fmla="*/ 48 w 48"/>
              <a:gd name="T1" fmla="*/ 0 h 1296"/>
              <a:gd name="T2" fmla="*/ 48 w 48"/>
              <a:gd name="T3" fmla="*/ 672 h 1296"/>
              <a:gd name="T4" fmla="*/ 0 w 48"/>
              <a:gd name="T5" fmla="*/ 672 h 1296"/>
              <a:gd name="T6" fmla="*/ 0 w 48"/>
              <a:gd name="T7" fmla="*/ 1296 h 1296"/>
              <a:gd name="T8" fmla="*/ 0 60000 65536"/>
              <a:gd name="T9" fmla="*/ 0 60000 65536"/>
              <a:gd name="T10" fmla="*/ 0 60000 65536"/>
              <a:gd name="T11" fmla="*/ 0 60000 65536"/>
              <a:gd name="T12" fmla="*/ 0 w 48"/>
              <a:gd name="T13" fmla="*/ 0 h 1296"/>
              <a:gd name="T14" fmla="*/ 48 w 48"/>
              <a:gd name="T15" fmla="*/ 1296 h 1296"/>
            </a:gdLst>
            <a:ahLst/>
            <a:cxnLst>
              <a:cxn ang="T8">
                <a:pos x="T0" y="T1"/>
              </a:cxn>
              <a:cxn ang="T9">
                <a:pos x="T2" y="T3"/>
              </a:cxn>
              <a:cxn ang="T10">
                <a:pos x="T4" y="T5"/>
              </a:cxn>
              <a:cxn ang="T11">
                <a:pos x="T6" y="T7"/>
              </a:cxn>
            </a:cxnLst>
            <a:rect l="T12" t="T13" r="T14" b="T15"/>
            <a:pathLst>
              <a:path w="48" h="1296">
                <a:moveTo>
                  <a:pt x="48" y="0"/>
                </a:moveTo>
                <a:lnTo>
                  <a:pt x="48" y="672"/>
                </a:lnTo>
                <a:lnTo>
                  <a:pt x="0" y="672"/>
                </a:lnTo>
                <a:lnTo>
                  <a:pt x="0" y="1296"/>
                </a:lnTo>
              </a:path>
            </a:pathLst>
          </a:custGeom>
          <a:noFill/>
          <a:ln w="28575">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46103" name="Line 41"/>
          <p:cNvSpPr>
            <a:spLocks noChangeShapeType="1"/>
          </p:cNvSpPr>
          <p:nvPr/>
        </p:nvSpPr>
        <p:spPr bwMode="auto">
          <a:xfrm>
            <a:off x="2133600" y="3867495"/>
            <a:ext cx="0" cy="213360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04" name="Freeform 42"/>
          <p:cNvSpPr>
            <a:spLocks/>
          </p:cNvSpPr>
          <p:nvPr/>
        </p:nvSpPr>
        <p:spPr bwMode="auto">
          <a:xfrm>
            <a:off x="4083050" y="4629495"/>
            <a:ext cx="152400" cy="1371600"/>
          </a:xfrm>
          <a:custGeom>
            <a:avLst/>
            <a:gdLst>
              <a:gd name="T0" fmla="*/ 96 w 96"/>
              <a:gd name="T1" fmla="*/ 0 h 864"/>
              <a:gd name="T2" fmla="*/ 96 w 96"/>
              <a:gd name="T3" fmla="*/ 96 h 864"/>
              <a:gd name="T4" fmla="*/ 0 w 96"/>
              <a:gd name="T5" fmla="*/ 96 h 864"/>
              <a:gd name="T6" fmla="*/ 0 w 96"/>
              <a:gd name="T7" fmla="*/ 864 h 864"/>
              <a:gd name="T8" fmla="*/ 0 60000 65536"/>
              <a:gd name="T9" fmla="*/ 0 60000 65536"/>
              <a:gd name="T10" fmla="*/ 0 60000 65536"/>
              <a:gd name="T11" fmla="*/ 0 60000 65536"/>
              <a:gd name="T12" fmla="*/ 0 w 96"/>
              <a:gd name="T13" fmla="*/ 0 h 864"/>
              <a:gd name="T14" fmla="*/ 96 w 96"/>
              <a:gd name="T15" fmla="*/ 864 h 864"/>
            </a:gdLst>
            <a:ahLst/>
            <a:cxnLst>
              <a:cxn ang="T8">
                <a:pos x="T0" y="T1"/>
              </a:cxn>
              <a:cxn ang="T9">
                <a:pos x="T2" y="T3"/>
              </a:cxn>
              <a:cxn ang="T10">
                <a:pos x="T4" y="T5"/>
              </a:cxn>
              <a:cxn ang="T11">
                <a:pos x="T6" y="T7"/>
              </a:cxn>
            </a:cxnLst>
            <a:rect l="T12" t="T13" r="T14" b="T15"/>
            <a:pathLst>
              <a:path w="96" h="864">
                <a:moveTo>
                  <a:pt x="96" y="0"/>
                </a:moveTo>
                <a:lnTo>
                  <a:pt x="96" y="96"/>
                </a:lnTo>
                <a:lnTo>
                  <a:pt x="0" y="96"/>
                </a:lnTo>
                <a:lnTo>
                  <a:pt x="0" y="864"/>
                </a:lnTo>
              </a:path>
            </a:pathLst>
          </a:custGeom>
          <a:noFill/>
          <a:ln w="28575">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46105" name="Line 43"/>
          <p:cNvSpPr>
            <a:spLocks noChangeShapeType="1"/>
          </p:cNvSpPr>
          <p:nvPr/>
        </p:nvSpPr>
        <p:spPr bwMode="auto">
          <a:xfrm>
            <a:off x="3424238" y="4624733"/>
            <a:ext cx="0" cy="1376363"/>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06" name="Line 44"/>
          <p:cNvSpPr>
            <a:spLocks noChangeShapeType="1"/>
          </p:cNvSpPr>
          <p:nvPr/>
        </p:nvSpPr>
        <p:spPr bwMode="auto">
          <a:xfrm>
            <a:off x="5326063" y="5388321"/>
            <a:ext cx="0" cy="612775"/>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07" name="Line 45"/>
          <p:cNvSpPr>
            <a:spLocks noChangeShapeType="1"/>
          </p:cNvSpPr>
          <p:nvPr/>
        </p:nvSpPr>
        <p:spPr bwMode="auto">
          <a:xfrm>
            <a:off x="4643438" y="5388321"/>
            <a:ext cx="0" cy="612775"/>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08" name="Line 46"/>
          <p:cNvSpPr>
            <a:spLocks noChangeShapeType="1"/>
          </p:cNvSpPr>
          <p:nvPr/>
        </p:nvSpPr>
        <p:spPr bwMode="auto">
          <a:xfrm>
            <a:off x="6019800" y="5388321"/>
            <a:ext cx="0" cy="6127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09" name="Line 47"/>
          <p:cNvSpPr>
            <a:spLocks noChangeShapeType="1"/>
          </p:cNvSpPr>
          <p:nvPr/>
        </p:nvSpPr>
        <p:spPr bwMode="auto">
          <a:xfrm>
            <a:off x="8350250" y="3869083"/>
            <a:ext cx="0" cy="2132013"/>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10" name="Line 48"/>
          <p:cNvSpPr>
            <a:spLocks noChangeShapeType="1"/>
          </p:cNvSpPr>
          <p:nvPr/>
        </p:nvSpPr>
        <p:spPr bwMode="auto">
          <a:xfrm>
            <a:off x="7378700" y="3869083"/>
            <a:ext cx="0" cy="2132013"/>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11" name="Line 49"/>
          <p:cNvSpPr>
            <a:spLocks noChangeShapeType="1"/>
          </p:cNvSpPr>
          <p:nvPr/>
        </p:nvSpPr>
        <p:spPr bwMode="auto">
          <a:xfrm>
            <a:off x="9288463" y="3869083"/>
            <a:ext cx="0" cy="2132013"/>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64658" name="Text Box 50"/>
          <p:cNvSpPr txBox="1">
            <a:spLocks noChangeArrowheads="1"/>
          </p:cNvSpPr>
          <p:nvPr/>
        </p:nvSpPr>
        <p:spPr bwMode="auto">
          <a:xfrm>
            <a:off x="1898650" y="2108546"/>
            <a:ext cx="8534400" cy="200025"/>
          </a:xfrm>
          <a:prstGeom prst="rect">
            <a:avLst/>
          </a:prstGeom>
          <a:solidFill>
            <a:srgbClr val="0034FF"/>
          </a:solidFill>
          <a:ln w="12700" algn="ctr">
            <a:solidFill>
              <a:schemeClr val="tx1"/>
            </a:solidFill>
            <a:miter lim="800000"/>
            <a:headEnd/>
            <a:tailEnd/>
          </a:ln>
          <a:effectLst/>
        </p:spPr>
        <p:txBody>
          <a:bodyPr tIns="91440" bIns="91440" anchor="ctr" anchorCtr="1"/>
          <a:lstStyle/>
          <a:p>
            <a:pPr algn="l" eaLnBrk="1" hangingPunct="1">
              <a:spcBef>
                <a:spcPct val="50000"/>
              </a:spcBef>
              <a:defRPr/>
            </a:pPr>
            <a:r>
              <a:rPr lang="en-US" altLang="zh-CN" sz="600" b="1">
                <a:solidFill>
                  <a:schemeClr val="bg1"/>
                </a:solidFill>
                <a:effectLst>
                  <a:outerShdw blurRad="38100" dist="38100" dir="2700000" algn="tl">
                    <a:srgbClr val="000000"/>
                  </a:outerShdw>
                </a:effectLst>
                <a:latin typeface="Courier New" pitchFamily="49" charset="0"/>
                <a:ea typeface="宋体" pitchFamily="2" charset="-122"/>
              </a:rPr>
              <a:t>32 44 9 26 31 57 3 19 55 29 27 1 20 5 42 62 25 51 49 15 54 6 18 48 10 2 60 41 14 47 24 36 37 52 22 34 35 11 28 8 13 43 53 23 61 38 56 16 59 17 50 7 21 45 4 39 33 40 58 12 30 0 46 63</a:t>
            </a:r>
          </a:p>
        </p:txBody>
      </p:sp>
      <p:sp>
        <p:nvSpPr>
          <p:cNvPr id="46113" name="Rectangle 51"/>
          <p:cNvSpPr>
            <a:spLocks noChangeArrowheads="1"/>
          </p:cNvSpPr>
          <p:nvPr/>
        </p:nvSpPr>
        <p:spPr bwMode="auto">
          <a:xfrm>
            <a:off x="6580188" y="5330920"/>
            <a:ext cx="1865312" cy="443162"/>
          </a:xfrm>
          <a:prstGeom prst="rect">
            <a:avLst/>
          </a:prstGeom>
          <a:solidFill>
            <a:srgbClr val="FDB605"/>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91400" tIns="45702" rIns="91400" bIns="45702" anchor="b" anchorCtr="1">
            <a:spAutoFit/>
          </a:bodyPr>
          <a:lstStyle/>
          <a:p>
            <a:pPr eaLnBrk="1" hangingPunct="1">
              <a:lnSpc>
                <a:spcPct val="95000"/>
              </a:lnSpc>
              <a:buClr>
                <a:schemeClr val="tx1"/>
              </a:buClr>
              <a:buFont typeface="Wingdings" pitchFamily="2" charset="2"/>
              <a:buNone/>
            </a:pPr>
            <a:r>
              <a:rPr lang="en-US" altLang="zh-CN" sz="1200" b="1">
                <a:ea typeface="SimSun" pitchFamily="2" charset="-122"/>
                <a:cs typeface="Arial" pitchFamily="34" charset="0"/>
              </a:rPr>
              <a:t>Thread 2 sorts the rest of its data</a:t>
            </a:r>
          </a:p>
        </p:txBody>
      </p:sp>
      <p:sp>
        <p:nvSpPr>
          <p:cNvPr id="46114" name="AutoShape 52"/>
          <p:cNvSpPr>
            <a:spLocks noChangeArrowheads="1"/>
          </p:cNvSpPr>
          <p:nvPr/>
        </p:nvSpPr>
        <p:spPr bwMode="auto">
          <a:xfrm>
            <a:off x="5129214" y="6288433"/>
            <a:ext cx="1697037" cy="333375"/>
          </a:xfrm>
          <a:prstGeom prst="roundRect">
            <a:avLst>
              <a:gd name="adj" fmla="val 4333"/>
            </a:avLst>
          </a:prstGeom>
          <a:solidFill>
            <a:schemeClr val="accent2"/>
          </a:solidFill>
          <a:ln>
            <a:noFill/>
          </a:ln>
          <a:extLst>
            <a:ext uri="{91240B29-F687-4F45-9708-019B960494DF}">
              <a14:hiddenLine xmlns:a14="http://schemas.microsoft.com/office/drawing/2010/main" w="9525" algn="ctr">
                <a:solidFill>
                  <a:srgbClr val="000000"/>
                </a:solidFill>
                <a:round/>
                <a:headEnd/>
                <a:tailEnd/>
              </a14:hiddenLine>
            </a:ext>
          </a:extLst>
        </p:spPr>
        <p:txBody>
          <a:bodyPr lIns="91400" tIns="45702" rIns="91400" bIns="45702" anchorCtr="1"/>
          <a:lstStyle/>
          <a:p>
            <a:pPr algn="l" eaLnBrk="1" hangingPunct="1">
              <a:lnSpc>
                <a:spcPct val="95000"/>
              </a:lnSpc>
              <a:spcBef>
                <a:spcPct val="20000"/>
              </a:spcBef>
              <a:spcAft>
                <a:spcPct val="20000"/>
              </a:spcAft>
              <a:buClr>
                <a:schemeClr val="tx1"/>
              </a:buClr>
              <a:buFont typeface="Wingdings" pitchFamily="2" charset="2"/>
              <a:buNone/>
            </a:pPr>
            <a:r>
              <a:rPr lang="en-US" altLang="zh-CN" sz="1400" b="1">
                <a:solidFill>
                  <a:schemeClr val="bg1"/>
                </a:solidFill>
                <a:ea typeface="SimSun" pitchFamily="2" charset="-122"/>
                <a:cs typeface="Arial" pitchFamily="34" charset="0"/>
              </a:rPr>
              <a:t>DONE</a:t>
            </a:r>
            <a:endParaRPr lang="en-US" altLang="zh-CN" sz="1400">
              <a:solidFill>
                <a:schemeClr val="bg1"/>
              </a:solidFill>
              <a:ea typeface="SimSun" pitchFamily="2" charset="-122"/>
              <a:cs typeface="Arial" pitchFamily="34" charset="0"/>
            </a:endParaRPr>
          </a:p>
        </p:txBody>
      </p:sp>
      <p:sp>
        <p:nvSpPr>
          <p:cNvPr id="2" name="灯片编号占位符 1">
            <a:extLst>
              <a:ext uri="{FF2B5EF4-FFF2-40B4-BE49-F238E27FC236}">
                <a16:creationId xmlns:a16="http://schemas.microsoft.com/office/drawing/2014/main" id="{17F03F0A-1EB6-4EB8-9FF7-373B17DB7132}"/>
              </a:ext>
            </a:extLst>
          </p:cNvPr>
          <p:cNvSpPr>
            <a:spLocks noGrp="1"/>
          </p:cNvSpPr>
          <p:nvPr>
            <p:ph type="sldNum" sz="quarter" idx="12"/>
          </p:nvPr>
        </p:nvSpPr>
        <p:spPr/>
        <p:txBody>
          <a:bodyPr/>
          <a:lstStyle/>
          <a:p>
            <a:fld id="{838759A6-4310-42B8-8FEF-8113EE3D32AF}" type="slidenum">
              <a:rPr lang="zh-CN" altLang="en-US" smtClean="0"/>
              <a:t>82</a:t>
            </a:fld>
            <a:endParaRPr lang="zh-CN" altLang="en-US"/>
          </a:p>
        </p:txBody>
      </p:sp>
      <p:sp>
        <p:nvSpPr>
          <p:cNvPr id="58" name="Rectangle 2"/>
          <p:cNvSpPr>
            <a:spLocks noGrp="1" noChangeArrowheads="1"/>
          </p:cNvSpPr>
          <p:nvPr>
            <p:ph type="title"/>
          </p:nvPr>
        </p:nvSpPr>
        <p:spPr/>
        <p:txBody>
          <a:bodyPr>
            <a:normAutofit fontScale="90000"/>
          </a:bodyPr>
          <a:lstStyle/>
          <a:p>
            <a:r>
              <a:rPr lang="zh-CN" altLang="en-US" dirty="0">
                <a:ea typeface="SimSun" pitchFamily="2" charset="-122"/>
              </a:rPr>
              <a:t>例子：并行排序</a:t>
            </a:r>
            <a:r>
              <a:rPr lang="en-US" altLang="zh-CN" dirty="0">
                <a:ea typeface="SimSun" pitchFamily="2" charset="-122"/>
              </a:rPr>
              <a:t>(</a:t>
            </a:r>
            <a:r>
              <a:rPr lang="zh-CN" altLang="en-US" dirty="0">
                <a:ea typeface="SimSun" pitchFamily="2" charset="-122"/>
              </a:rPr>
              <a:t>任务窃取</a:t>
            </a:r>
            <a:r>
              <a:rPr lang="en-US" altLang="zh-CN" dirty="0">
                <a:ea typeface="SimSun" pitchFamily="2" charset="-122"/>
              </a:rPr>
              <a:t>)</a:t>
            </a:r>
            <a:br>
              <a:rPr lang="en-US" altLang="zh-CN" dirty="0">
                <a:ea typeface="SimSun" pitchFamily="2" charset="-122"/>
              </a:rPr>
            </a:br>
            <a:r>
              <a:rPr lang="en-US" altLang="zh-CN" dirty="0">
                <a:ea typeface="SimSun" pitchFamily="2" charset="-122"/>
              </a:rPr>
              <a:t>Quicksort – Step 7</a:t>
            </a:r>
            <a:br>
              <a:rPr lang="en-US" altLang="zh-CN" dirty="0">
                <a:ea typeface="SimSun" pitchFamily="2" charset="-122"/>
              </a:rPr>
            </a:br>
            <a:endParaRPr lang="en-US" altLang="zh-CN" dirty="0">
              <a:ea typeface="SimSun" pitchFamily="2" charset="-122"/>
            </a:endParaRPr>
          </a:p>
        </p:txBody>
      </p:sp>
    </p:spTree>
    <p:extLst>
      <p:ext uri="{BB962C8B-B14F-4D97-AF65-F5344CB8AC3E}">
        <p14:creationId xmlns:p14="http://schemas.microsoft.com/office/powerpoint/2010/main" val="1747092680"/>
      </p:ext>
    </p:extLst>
  </p:cSld>
  <p:clrMapOvr>
    <a:masterClrMapping/>
  </p:clrMapOvr>
  <p:transition spd="slow">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normAutofit/>
          </a:bodyPr>
          <a:lstStyle/>
          <a:p>
            <a:pPr eaLnBrk="1" hangingPunct="1"/>
            <a:r>
              <a:rPr lang="en-US" altLang="zh-CN" sz="4000" dirty="0">
                <a:ea typeface="SimSun" pitchFamily="2" charset="-122"/>
              </a:rPr>
              <a:t>Containers</a:t>
            </a:r>
          </a:p>
        </p:txBody>
      </p:sp>
      <p:sp>
        <p:nvSpPr>
          <p:cNvPr id="58372" name="Rectangle 3"/>
          <p:cNvSpPr>
            <a:spLocks noGrp="1" noChangeArrowheads="1"/>
          </p:cNvSpPr>
          <p:nvPr>
            <p:ph type="body" idx="1"/>
          </p:nvPr>
        </p:nvSpPr>
        <p:spPr/>
        <p:txBody>
          <a:bodyPr>
            <a:normAutofit lnSpcReduction="10000"/>
          </a:bodyPr>
          <a:lstStyle/>
          <a:p>
            <a:pPr>
              <a:lnSpc>
                <a:spcPct val="110000"/>
              </a:lnSpc>
            </a:pPr>
            <a:r>
              <a:rPr lang="zh-CN" altLang="en-US" dirty="0">
                <a:ea typeface="SimSun" pitchFamily="2" charset="-122"/>
              </a:rPr>
              <a:t>一些</a:t>
            </a:r>
            <a:r>
              <a:rPr lang="en-US" altLang="zh-CN" dirty="0">
                <a:ea typeface="SimSun" pitchFamily="2" charset="-122"/>
              </a:rPr>
              <a:t>STL</a:t>
            </a:r>
            <a:r>
              <a:rPr lang="zh-CN" altLang="en-US" dirty="0">
                <a:ea typeface="SimSun" pitchFamily="2" charset="-122"/>
              </a:rPr>
              <a:t>的</a:t>
            </a:r>
            <a:r>
              <a:rPr lang="en-US" altLang="zh-CN" dirty="0">
                <a:ea typeface="SimSun" pitchFamily="2" charset="-122"/>
              </a:rPr>
              <a:t>containers</a:t>
            </a:r>
            <a:r>
              <a:rPr lang="zh-CN" altLang="en-US" dirty="0">
                <a:ea typeface="SimSun" pitchFamily="2" charset="-122"/>
              </a:rPr>
              <a:t>接口对并发不友好：并发修改可能导致容器错误</a:t>
            </a:r>
            <a:endParaRPr lang="en-US" altLang="zh-CN" dirty="0">
              <a:ea typeface="SimSun" pitchFamily="2" charset="-122"/>
            </a:endParaRPr>
          </a:p>
          <a:p>
            <a:pPr eaLnBrk="1" hangingPunct="1">
              <a:lnSpc>
                <a:spcPct val="110000"/>
              </a:lnSpc>
            </a:pPr>
            <a:r>
              <a:rPr lang="zh-CN" altLang="en-US" dirty="0">
                <a:ea typeface="SimSun" pitchFamily="2" charset="-122"/>
              </a:rPr>
              <a:t>例如，考虑两线程都执行如下语句</a:t>
            </a:r>
            <a:r>
              <a:rPr lang="en-US" altLang="zh-CN" dirty="0">
                <a:ea typeface="SimSun" pitchFamily="2" charset="-122"/>
              </a:rPr>
              <a:t>(</a:t>
            </a:r>
            <a:r>
              <a:rPr lang="zh-CN" altLang="en-US" dirty="0">
                <a:ea typeface="SimSun" pitchFamily="2" charset="-122"/>
              </a:rPr>
              <a:t>假设队列只有一个元素</a:t>
            </a:r>
            <a:r>
              <a:rPr lang="en-US" altLang="zh-CN" dirty="0">
                <a:ea typeface="SimSun" pitchFamily="2" charset="-122"/>
              </a:rPr>
              <a:t>):</a:t>
            </a:r>
          </a:p>
          <a:p>
            <a:pPr lvl="2" eaLnBrk="1" hangingPunct="1"/>
            <a:endParaRPr lang="en-US" altLang="zh-CN" dirty="0">
              <a:ea typeface="SimSun" pitchFamily="2" charset="-122"/>
            </a:endParaRPr>
          </a:p>
          <a:p>
            <a:pPr lvl="1" eaLnBrk="1" hangingPunct="1"/>
            <a:endParaRPr lang="en-US" altLang="zh-CN" dirty="0">
              <a:ea typeface="SimSun" pitchFamily="2" charset="-122"/>
            </a:endParaRPr>
          </a:p>
          <a:p>
            <a:pPr lvl="1" eaLnBrk="1" hangingPunct="1"/>
            <a:endParaRPr lang="en-US" altLang="zh-CN" dirty="0">
              <a:ea typeface="SimSun" pitchFamily="2" charset="-122"/>
            </a:endParaRPr>
          </a:p>
          <a:p>
            <a:pPr lvl="1" eaLnBrk="1" hangingPunct="1"/>
            <a:endParaRPr lang="en-US" altLang="zh-CN" dirty="0">
              <a:ea typeface="SimSun" pitchFamily="2" charset="-122"/>
            </a:endParaRPr>
          </a:p>
          <a:p>
            <a:pPr lvl="1" eaLnBrk="1" hangingPunct="1"/>
            <a:endParaRPr lang="en-US" altLang="zh-CN" dirty="0">
              <a:ea typeface="SimSun" pitchFamily="2" charset="-122"/>
            </a:endParaRPr>
          </a:p>
          <a:p>
            <a:pPr lvl="1" eaLnBrk="1" hangingPunct="1"/>
            <a:endParaRPr lang="en-US" altLang="zh-CN" dirty="0">
              <a:ea typeface="SimSun" pitchFamily="2" charset="-122"/>
            </a:endParaRPr>
          </a:p>
          <a:p>
            <a:pPr eaLnBrk="1" hangingPunct="1"/>
            <a:r>
              <a:rPr lang="en-US" altLang="zh-CN" dirty="0">
                <a:ea typeface="SimSun" pitchFamily="2" charset="-122"/>
              </a:rPr>
              <a:t>Solution: </a:t>
            </a:r>
            <a:r>
              <a:rPr lang="en-US" altLang="zh-CN" dirty="0" err="1">
                <a:solidFill>
                  <a:srgbClr val="006600"/>
                </a:solidFill>
                <a:ea typeface="SimSun" pitchFamily="2" charset="-122"/>
              </a:rPr>
              <a:t>concurrent_queue</a:t>
            </a:r>
            <a:r>
              <a:rPr lang="en-US" altLang="zh-CN" dirty="0">
                <a:ea typeface="SimSun" pitchFamily="2" charset="-122"/>
              </a:rPr>
              <a:t> has </a:t>
            </a:r>
            <a:r>
              <a:rPr lang="en-US" altLang="zh-CN" dirty="0" err="1">
                <a:solidFill>
                  <a:srgbClr val="006600"/>
                </a:solidFill>
                <a:ea typeface="SimSun" pitchFamily="2" charset="-122"/>
              </a:rPr>
              <a:t>pop_if_present</a:t>
            </a:r>
            <a:endParaRPr lang="en-US" altLang="zh-CN" dirty="0">
              <a:solidFill>
                <a:srgbClr val="006600"/>
              </a:solidFill>
              <a:ea typeface="SimSun" pitchFamily="2" charset="-122"/>
            </a:endParaRPr>
          </a:p>
          <a:p>
            <a:pPr eaLnBrk="1" hangingPunct="1"/>
            <a:endParaRPr lang="zh-CN" altLang="en-US" dirty="0">
              <a:solidFill>
                <a:srgbClr val="008000"/>
              </a:solidFill>
              <a:ea typeface="SimSun" pitchFamily="2" charset="-122"/>
            </a:endParaRPr>
          </a:p>
        </p:txBody>
      </p:sp>
      <p:sp>
        <p:nvSpPr>
          <p:cNvPr id="58373" name="Text Box 4"/>
          <p:cNvSpPr txBox="1">
            <a:spLocks noChangeArrowheads="1"/>
          </p:cNvSpPr>
          <p:nvPr/>
        </p:nvSpPr>
        <p:spPr bwMode="auto">
          <a:xfrm>
            <a:off x="2136776" y="3462338"/>
            <a:ext cx="4049713" cy="2024063"/>
          </a:xfrm>
          <a:prstGeom prst="rect">
            <a:avLst/>
          </a:prstGeom>
          <a:noFill/>
          <a:ln w="6350"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a:spcBef>
                <a:spcPct val="50000"/>
              </a:spcBef>
            </a:pPr>
            <a:r>
              <a:rPr lang="en-US" altLang="zh-CN" sz="1800" b="1">
                <a:solidFill>
                  <a:srgbClr val="0660A8"/>
                </a:solidFill>
                <a:latin typeface="Courier New" pitchFamily="49" charset="0"/>
                <a:ea typeface="SimSun" pitchFamily="2" charset="-122"/>
              </a:rPr>
              <a:t>extern std::queue q;</a:t>
            </a:r>
          </a:p>
          <a:p>
            <a:pPr algn="l">
              <a:spcBef>
                <a:spcPct val="50000"/>
              </a:spcBef>
            </a:pPr>
            <a:r>
              <a:rPr lang="en-US" altLang="zh-CN" sz="1800" b="1">
                <a:solidFill>
                  <a:srgbClr val="0660A8"/>
                </a:solidFill>
                <a:latin typeface="Courier New" pitchFamily="49" charset="0"/>
                <a:ea typeface="SimSun" pitchFamily="2" charset="-122"/>
              </a:rPr>
              <a:t>if(!q.empty()) {</a:t>
            </a:r>
          </a:p>
          <a:p>
            <a:pPr algn="l">
              <a:spcBef>
                <a:spcPct val="50000"/>
              </a:spcBef>
            </a:pPr>
            <a:r>
              <a:rPr lang="en-US" altLang="zh-CN" sz="1800" b="1">
                <a:solidFill>
                  <a:srgbClr val="0660A8"/>
                </a:solidFill>
                <a:latin typeface="Courier New" pitchFamily="49" charset="0"/>
                <a:ea typeface="SimSun" pitchFamily="2" charset="-122"/>
              </a:rPr>
              <a:t>    item=q.front(); </a:t>
            </a:r>
          </a:p>
          <a:p>
            <a:pPr algn="l">
              <a:spcBef>
                <a:spcPct val="50000"/>
              </a:spcBef>
            </a:pPr>
            <a:r>
              <a:rPr lang="en-US" altLang="zh-CN" sz="1800" b="1">
                <a:solidFill>
                  <a:srgbClr val="0660A8"/>
                </a:solidFill>
                <a:latin typeface="Courier New" pitchFamily="49" charset="0"/>
                <a:ea typeface="SimSun" pitchFamily="2" charset="-122"/>
              </a:rPr>
              <a:t>    q.pop();</a:t>
            </a:r>
          </a:p>
          <a:p>
            <a:pPr algn="l">
              <a:spcBef>
                <a:spcPct val="50000"/>
              </a:spcBef>
            </a:pPr>
            <a:r>
              <a:rPr lang="en-US" altLang="zh-CN" sz="1800" b="1">
                <a:solidFill>
                  <a:srgbClr val="0660A8"/>
                </a:solidFill>
                <a:latin typeface="Courier New" pitchFamily="49" charset="0"/>
                <a:ea typeface="SimSun" pitchFamily="2" charset="-122"/>
              </a:rPr>
              <a:t>}</a:t>
            </a:r>
          </a:p>
        </p:txBody>
      </p:sp>
      <p:grpSp>
        <p:nvGrpSpPr>
          <p:cNvPr id="58374" name="Group 7"/>
          <p:cNvGrpSpPr>
            <a:grpSpLocks/>
          </p:cNvGrpSpPr>
          <p:nvPr/>
        </p:nvGrpSpPr>
        <p:grpSpPr bwMode="auto">
          <a:xfrm>
            <a:off x="4332289" y="3935414"/>
            <a:ext cx="5930899" cy="788987"/>
            <a:chOff x="1769" y="1910"/>
            <a:chExt cx="3736" cy="497"/>
          </a:xfrm>
        </p:grpSpPr>
        <p:sp>
          <p:nvSpPr>
            <p:cNvPr id="58375" name="Line 5"/>
            <p:cNvSpPr>
              <a:spLocks noChangeShapeType="1"/>
            </p:cNvSpPr>
            <p:nvPr/>
          </p:nvSpPr>
          <p:spPr bwMode="auto">
            <a:xfrm flipH="1">
              <a:off x="1769" y="2160"/>
              <a:ext cx="1226" cy="4"/>
            </a:xfrm>
            <a:prstGeom prst="line">
              <a:avLst/>
            </a:prstGeom>
            <a:noFill/>
            <a:ln w="50800">
              <a:solidFill>
                <a:srgbClr val="AA014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8376" name="AutoShape 6"/>
            <p:cNvSpPr>
              <a:spLocks noChangeArrowheads="1"/>
            </p:cNvSpPr>
            <p:nvPr/>
          </p:nvSpPr>
          <p:spPr bwMode="auto">
            <a:xfrm>
              <a:off x="2995" y="1910"/>
              <a:ext cx="2510" cy="497"/>
            </a:xfrm>
            <a:prstGeom prst="roundRect">
              <a:avLst>
                <a:gd name="adj" fmla="val 16667"/>
              </a:avLst>
            </a:prstGeom>
            <a:solidFill>
              <a:schemeClr val="bg1"/>
            </a:solidFill>
            <a:ln w="50800" algn="ctr">
              <a:solidFill>
                <a:srgbClr val="AA014C"/>
              </a:solidFill>
              <a:round/>
              <a:headEnd/>
              <a:tailEnd/>
            </a:ln>
          </p:spPr>
          <p:txBody>
            <a:bodyPr wrap="none" anchor="ctr"/>
            <a:lstStyle/>
            <a:p>
              <a:r>
                <a:rPr lang="zh-CN" altLang="en-US" sz="1600" dirty="0">
                  <a:solidFill>
                    <a:srgbClr val="000000"/>
                  </a:solidFill>
                  <a:ea typeface="SimSun" pitchFamily="2" charset="-122"/>
                </a:rPr>
                <a:t>在这个时刻</a:t>
              </a:r>
              <a:r>
                <a:rPr lang="en-US" altLang="zh-CN" sz="1600" dirty="0">
                  <a:solidFill>
                    <a:srgbClr val="000000"/>
                  </a:solidFill>
                  <a:ea typeface="SimSun" pitchFamily="2" charset="-122"/>
                </a:rPr>
                <a:t>, </a:t>
              </a:r>
              <a:r>
                <a:rPr lang="zh-CN" altLang="en-US" sz="1600" dirty="0">
                  <a:solidFill>
                    <a:srgbClr val="000000"/>
                  </a:solidFill>
                  <a:ea typeface="SimSun" pitchFamily="2" charset="-122"/>
                </a:rPr>
                <a:t>另一线程可能</a:t>
              </a:r>
              <a:r>
                <a:rPr lang="en-US" altLang="zh-CN" sz="1600" dirty="0">
                  <a:solidFill>
                    <a:srgbClr val="000000"/>
                  </a:solidFill>
                  <a:ea typeface="SimSun" pitchFamily="2" charset="-122"/>
                </a:rPr>
                <a:t>pop</a:t>
              </a:r>
              <a:r>
                <a:rPr lang="zh-CN" altLang="en-US" sz="1600" dirty="0">
                  <a:solidFill>
                    <a:srgbClr val="000000"/>
                  </a:solidFill>
                  <a:ea typeface="SimSun" pitchFamily="2" charset="-122"/>
                </a:rPr>
                <a:t>最后一元素</a:t>
              </a:r>
              <a:endParaRPr lang="en-US" altLang="zh-CN" sz="1600" dirty="0">
                <a:solidFill>
                  <a:srgbClr val="000000"/>
                </a:solidFill>
                <a:ea typeface="SimSun" pitchFamily="2" charset="-122"/>
              </a:endParaRPr>
            </a:p>
          </p:txBody>
        </p:sp>
      </p:grpSp>
      <p:sp>
        <p:nvSpPr>
          <p:cNvPr id="2" name="灯片编号占位符 1">
            <a:extLst>
              <a:ext uri="{FF2B5EF4-FFF2-40B4-BE49-F238E27FC236}">
                <a16:creationId xmlns:a16="http://schemas.microsoft.com/office/drawing/2014/main" id="{8555609D-C9F6-4E02-9666-9C1EA02B6A9B}"/>
              </a:ext>
            </a:extLst>
          </p:cNvPr>
          <p:cNvSpPr>
            <a:spLocks noGrp="1"/>
          </p:cNvSpPr>
          <p:nvPr>
            <p:ph type="sldNum" sz="quarter" idx="12"/>
          </p:nvPr>
        </p:nvSpPr>
        <p:spPr/>
        <p:txBody>
          <a:bodyPr/>
          <a:lstStyle/>
          <a:p>
            <a:fld id="{838759A6-4310-42B8-8FEF-8113EE3D32AF}" type="slidenum">
              <a:rPr lang="zh-CN" altLang="en-US" smtClean="0"/>
              <a:t>83</a:t>
            </a:fld>
            <a:endParaRPr lang="zh-CN" altLang="en-US"/>
          </a:p>
        </p:txBody>
      </p:sp>
    </p:spTree>
    <p:extLst>
      <p:ext uri="{BB962C8B-B14F-4D97-AF65-F5344CB8AC3E}">
        <p14:creationId xmlns:p14="http://schemas.microsoft.com/office/powerpoint/2010/main" val="3134410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37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p:txBody>
          <a:bodyPr>
            <a:noAutofit/>
          </a:bodyPr>
          <a:lstStyle/>
          <a:p>
            <a:r>
              <a:rPr lang="en-US" sz="3600" dirty="0"/>
              <a:t>TBB - </a:t>
            </a:r>
            <a:r>
              <a:rPr lang="en-US" altLang="zh-CN" sz="3600" dirty="0">
                <a:ea typeface="SimSun" pitchFamily="2" charset="-122"/>
              </a:rPr>
              <a:t>Concurrent Containers</a:t>
            </a:r>
            <a:endParaRPr lang="en-US" sz="3600" dirty="0"/>
          </a:p>
        </p:txBody>
      </p:sp>
      <p:sp>
        <p:nvSpPr>
          <p:cNvPr id="657411" name="Rectangle 3"/>
          <p:cNvSpPr>
            <a:spLocks noGrp="1" noChangeArrowheads="1"/>
          </p:cNvSpPr>
          <p:nvPr>
            <p:ph sz="quarter" idx="1"/>
          </p:nvPr>
        </p:nvSpPr>
        <p:spPr/>
        <p:txBody>
          <a:bodyPr/>
          <a:lstStyle/>
          <a:p>
            <a:r>
              <a:rPr lang="en-US" altLang="zh-CN" dirty="0">
                <a:ea typeface="SimSun" pitchFamily="2" charset="-122"/>
              </a:rPr>
              <a:t>TBB Library </a:t>
            </a:r>
            <a:r>
              <a:rPr lang="zh-CN" altLang="en-US" dirty="0">
                <a:ea typeface="SimSun" pitchFamily="2" charset="-122"/>
              </a:rPr>
              <a:t>提供了高度并发的</a:t>
            </a:r>
            <a:r>
              <a:rPr lang="en-US" altLang="zh-CN" dirty="0">
                <a:ea typeface="SimSun" pitchFamily="2" charset="-122"/>
              </a:rPr>
              <a:t>containers</a:t>
            </a:r>
            <a:r>
              <a:rPr lang="zh-CN" altLang="en-US" dirty="0">
                <a:ea typeface="SimSun" pitchFamily="2" charset="-122"/>
              </a:rPr>
              <a:t>，</a:t>
            </a:r>
            <a:r>
              <a:rPr lang="zh-CN" altLang="en-US" dirty="0"/>
              <a:t>支持并发访问、操作和并行迭代</a:t>
            </a:r>
            <a:r>
              <a:rPr lang="en-US" altLang="zh-CN" dirty="0"/>
              <a:t>/</a:t>
            </a:r>
            <a:r>
              <a:rPr lang="zh-CN" altLang="en-US" dirty="0"/>
              <a:t>遍历</a:t>
            </a:r>
            <a:endParaRPr lang="en-US" altLang="zh-CN" dirty="0"/>
          </a:p>
          <a:p>
            <a:pPr lvl="1"/>
            <a:r>
              <a:rPr lang="en-US" altLang="zh-CN" dirty="0" err="1">
                <a:ea typeface="SimSun" pitchFamily="2" charset="-122"/>
              </a:rPr>
              <a:t>concurrent_hash_map</a:t>
            </a:r>
            <a:r>
              <a:rPr lang="en-US" altLang="zh-CN" dirty="0">
                <a:ea typeface="SimSun" pitchFamily="2" charset="-122"/>
              </a:rPr>
              <a:t>&lt;</a:t>
            </a:r>
            <a:r>
              <a:rPr lang="en-US" altLang="zh-CN" dirty="0" err="1">
                <a:ea typeface="SimSun" pitchFamily="2" charset="-122"/>
              </a:rPr>
              <a:t>Key,T,HashCompare</a:t>
            </a:r>
            <a:r>
              <a:rPr lang="en-US" altLang="zh-CN" dirty="0">
                <a:ea typeface="SimSun" pitchFamily="2" charset="-122"/>
              </a:rPr>
              <a:t>&gt;</a:t>
            </a:r>
          </a:p>
          <a:p>
            <a:pPr lvl="1"/>
            <a:r>
              <a:rPr lang="en-US" altLang="zh-CN" dirty="0" err="1">
                <a:ea typeface="SimSun" pitchFamily="2" charset="-122"/>
              </a:rPr>
              <a:t>concurrent_queue</a:t>
            </a:r>
            <a:r>
              <a:rPr lang="en-US" altLang="zh-CN" dirty="0">
                <a:ea typeface="SimSun" pitchFamily="2" charset="-122"/>
              </a:rPr>
              <a:t>&lt;</a:t>
            </a:r>
            <a:r>
              <a:rPr lang="en-US" altLang="zh-CN" dirty="0" err="1">
                <a:ea typeface="SimSun" pitchFamily="2" charset="-122"/>
              </a:rPr>
              <a:t>T,Allocator</a:t>
            </a:r>
            <a:r>
              <a:rPr lang="en-US" altLang="zh-CN" dirty="0">
                <a:ea typeface="SimSun" pitchFamily="2" charset="-122"/>
              </a:rPr>
              <a:t>&gt;</a:t>
            </a:r>
          </a:p>
          <a:p>
            <a:pPr lvl="1"/>
            <a:r>
              <a:rPr lang="en-US" altLang="zh-CN" dirty="0" err="1">
                <a:ea typeface="SimSun" pitchFamily="2" charset="-122"/>
              </a:rPr>
              <a:t>concurrent_vector</a:t>
            </a:r>
            <a:r>
              <a:rPr lang="en-US" altLang="zh-CN" dirty="0">
                <a:ea typeface="SimSun" pitchFamily="2" charset="-122"/>
              </a:rPr>
              <a:t>&lt;</a:t>
            </a:r>
            <a:r>
              <a:rPr lang="en-US" altLang="zh-CN" dirty="0" err="1">
                <a:ea typeface="SimSun" pitchFamily="2" charset="-122"/>
              </a:rPr>
              <a:t>T,Allocator</a:t>
            </a:r>
            <a:r>
              <a:rPr lang="en-US" altLang="zh-CN" dirty="0">
                <a:ea typeface="SimSun" pitchFamily="2" charset="-122"/>
              </a:rPr>
              <a:t>&gt;</a:t>
            </a:r>
          </a:p>
          <a:p>
            <a:r>
              <a:rPr lang="en-US" altLang="zh-CN" dirty="0">
                <a:ea typeface="SimSun" pitchFamily="2" charset="-122"/>
              </a:rPr>
              <a:t>TBB</a:t>
            </a:r>
            <a:r>
              <a:rPr lang="zh-CN" altLang="en-US" dirty="0">
                <a:ea typeface="SimSun" pitchFamily="2" charset="-122"/>
              </a:rPr>
              <a:t>提供了细粒度的锁和无锁实现</a:t>
            </a:r>
            <a:endParaRPr lang="en-US" altLang="zh-CN" dirty="0">
              <a:ea typeface="SimSun" pitchFamily="2" charset="-122"/>
            </a:endParaRPr>
          </a:p>
          <a:p>
            <a:pPr lvl="1"/>
            <a:r>
              <a:rPr lang="zh-CN" altLang="en-US" dirty="0">
                <a:ea typeface="SimSun" pitchFamily="2" charset="-122"/>
              </a:rPr>
              <a:t>单线程性能变差</a:t>
            </a:r>
            <a:r>
              <a:rPr lang="en-US" altLang="zh-CN" dirty="0">
                <a:ea typeface="SimSun" pitchFamily="2" charset="-122"/>
              </a:rPr>
              <a:t>, </a:t>
            </a:r>
            <a:r>
              <a:rPr lang="zh-CN" altLang="en-US" dirty="0">
                <a:ea typeface="SimSun" pitchFamily="2" charset="-122"/>
              </a:rPr>
              <a:t>但扩展性好</a:t>
            </a:r>
            <a:r>
              <a:rPr lang="en-US" altLang="zh-CN" dirty="0">
                <a:ea typeface="SimSun" pitchFamily="2" charset="-122"/>
              </a:rPr>
              <a:t>.</a:t>
            </a:r>
          </a:p>
          <a:p>
            <a:pPr lvl="1"/>
            <a:r>
              <a:rPr lang="zh-CN" altLang="en-US" dirty="0">
                <a:ea typeface="SimSun" pitchFamily="2" charset="-122"/>
              </a:rPr>
              <a:t>可以用于</a:t>
            </a:r>
            <a:r>
              <a:rPr lang="en-US" altLang="zh-CN" dirty="0" err="1">
                <a:ea typeface="SimSun" pitchFamily="2" charset="-122"/>
              </a:rPr>
              <a:t>OpenMP</a:t>
            </a:r>
            <a:r>
              <a:rPr lang="zh-CN" altLang="en-US" dirty="0">
                <a:ea typeface="SimSun" pitchFamily="2" charset="-122"/>
              </a:rPr>
              <a:t>或线程编程</a:t>
            </a:r>
            <a:endParaRPr lang="en-US" altLang="zh-CN" dirty="0">
              <a:ea typeface="SimSun" pitchFamily="2" charset="-122"/>
            </a:endParaRPr>
          </a:p>
        </p:txBody>
      </p:sp>
      <p:sp>
        <p:nvSpPr>
          <p:cNvPr id="2" name="灯片编号占位符 1">
            <a:extLst>
              <a:ext uri="{FF2B5EF4-FFF2-40B4-BE49-F238E27FC236}">
                <a16:creationId xmlns:a16="http://schemas.microsoft.com/office/drawing/2014/main" id="{81AB6A0F-CB92-4878-A39D-0F8F266EA5CA}"/>
              </a:ext>
            </a:extLst>
          </p:cNvPr>
          <p:cNvSpPr>
            <a:spLocks noGrp="1"/>
          </p:cNvSpPr>
          <p:nvPr>
            <p:ph type="sldNum" sz="quarter" idx="12"/>
          </p:nvPr>
        </p:nvSpPr>
        <p:spPr/>
        <p:txBody>
          <a:bodyPr/>
          <a:lstStyle/>
          <a:p>
            <a:fld id="{838759A6-4310-42B8-8FEF-8113EE3D32AF}" type="slidenum">
              <a:rPr lang="zh-CN" altLang="en-US" smtClean="0"/>
              <a:t>84</a:t>
            </a:fld>
            <a:endParaRPr lang="zh-CN" altLang="en-US"/>
          </a:p>
        </p:txBody>
      </p:sp>
    </p:spTree>
    <p:extLst>
      <p:ext uri="{BB962C8B-B14F-4D97-AF65-F5344CB8AC3E}">
        <p14:creationId xmlns:p14="http://schemas.microsoft.com/office/powerpoint/2010/main" val="157977845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en-US" altLang="zh-CN">
                <a:ea typeface="SimSun" pitchFamily="2" charset="-122"/>
              </a:rPr>
              <a:t>Concurrent Queue Container</a:t>
            </a:r>
          </a:p>
        </p:txBody>
      </p:sp>
      <p:sp>
        <p:nvSpPr>
          <p:cNvPr id="59396" name="Rectangle 3"/>
          <p:cNvSpPr>
            <a:spLocks noGrp="1" noChangeArrowheads="1"/>
          </p:cNvSpPr>
          <p:nvPr>
            <p:ph type="body" idx="1"/>
          </p:nvPr>
        </p:nvSpPr>
        <p:spPr/>
        <p:txBody>
          <a:bodyPr>
            <a:normAutofit/>
          </a:bodyPr>
          <a:lstStyle/>
          <a:p>
            <a:pPr eaLnBrk="1" hangingPunct="1"/>
            <a:r>
              <a:rPr lang="en-US" altLang="zh-CN" dirty="0" err="1">
                <a:solidFill>
                  <a:srgbClr val="006600"/>
                </a:solidFill>
                <a:ea typeface="SimSun" pitchFamily="2" charset="-122"/>
              </a:rPr>
              <a:t>concurrent_queue</a:t>
            </a:r>
            <a:r>
              <a:rPr lang="en-US" altLang="zh-CN" dirty="0">
                <a:ea typeface="SimSun" pitchFamily="2" charset="-122"/>
              </a:rPr>
              <a:t>&lt;T&gt;</a:t>
            </a:r>
          </a:p>
          <a:p>
            <a:pPr lvl="1" eaLnBrk="1" hangingPunct="1"/>
            <a:r>
              <a:rPr lang="zh-CN" altLang="en-US" dirty="0">
                <a:ea typeface="SimSun" pitchFamily="2" charset="-122"/>
              </a:rPr>
              <a:t>保持局部</a:t>
            </a:r>
            <a:r>
              <a:rPr lang="en-US" altLang="zh-CN" dirty="0">
                <a:ea typeface="SimSun" pitchFamily="2" charset="-122"/>
              </a:rPr>
              <a:t>FIFO</a:t>
            </a:r>
          </a:p>
          <a:p>
            <a:pPr lvl="2" eaLnBrk="1" hangingPunct="1"/>
            <a:r>
              <a:rPr lang="zh-CN" altLang="en-US" dirty="0">
                <a:ea typeface="SimSun" pitchFamily="2" charset="-122"/>
              </a:rPr>
              <a:t>若两线程分别加数据进入队列（压栈）或从队列取数据（出栈）</a:t>
            </a:r>
            <a:r>
              <a:rPr lang="en-US" altLang="zh-CN" dirty="0">
                <a:ea typeface="SimSun" pitchFamily="2" charset="-122"/>
              </a:rPr>
              <a:t>, </a:t>
            </a:r>
            <a:r>
              <a:rPr lang="zh-CN" altLang="en-US" dirty="0">
                <a:ea typeface="SimSun" pitchFamily="2" charset="-122"/>
              </a:rPr>
              <a:t>它们出去与进来的顺序一致</a:t>
            </a:r>
            <a:endParaRPr lang="en-US" altLang="zh-CN" dirty="0">
              <a:ea typeface="SimSun" pitchFamily="2" charset="-122"/>
            </a:endParaRPr>
          </a:p>
          <a:p>
            <a:pPr lvl="1" eaLnBrk="1" hangingPunct="1"/>
            <a:r>
              <a:rPr lang="en-US" altLang="zh-CN" dirty="0">
                <a:ea typeface="SimSun" pitchFamily="2" charset="-122"/>
              </a:rPr>
              <a:t>Method </a:t>
            </a:r>
            <a:r>
              <a:rPr lang="en-US" altLang="zh-CN" dirty="0">
                <a:solidFill>
                  <a:srgbClr val="006600"/>
                </a:solidFill>
                <a:ea typeface="SimSun" pitchFamily="2" charset="-122"/>
              </a:rPr>
              <a:t>push(</a:t>
            </a:r>
            <a:r>
              <a:rPr lang="en-US" altLang="zh-CN" dirty="0" err="1">
                <a:solidFill>
                  <a:srgbClr val="006600"/>
                </a:solidFill>
                <a:ea typeface="SimSun" pitchFamily="2" charset="-122"/>
              </a:rPr>
              <a:t>const</a:t>
            </a:r>
            <a:r>
              <a:rPr lang="en-US" altLang="zh-CN" dirty="0">
                <a:solidFill>
                  <a:srgbClr val="006600"/>
                </a:solidFill>
                <a:ea typeface="SimSun" pitchFamily="2" charset="-122"/>
              </a:rPr>
              <a:t> T&amp;)</a:t>
            </a:r>
            <a:r>
              <a:rPr lang="en-US" altLang="zh-CN" dirty="0">
                <a:ea typeface="SimSun" pitchFamily="2" charset="-122"/>
              </a:rPr>
              <a:t> </a:t>
            </a:r>
            <a:r>
              <a:rPr lang="zh-CN" altLang="en-US" dirty="0">
                <a:ea typeface="SimSun" pitchFamily="2" charset="-122"/>
              </a:rPr>
              <a:t>将数据项放入队列的尾部</a:t>
            </a:r>
            <a:endParaRPr lang="en-US" altLang="zh-CN" dirty="0">
              <a:ea typeface="SimSun" pitchFamily="2" charset="-122"/>
            </a:endParaRPr>
          </a:p>
          <a:p>
            <a:pPr lvl="1" eaLnBrk="1" hangingPunct="1"/>
            <a:r>
              <a:rPr lang="zh-CN" altLang="en-US" dirty="0">
                <a:ea typeface="SimSun" pitchFamily="2" charset="-122"/>
              </a:rPr>
              <a:t>两种</a:t>
            </a:r>
            <a:r>
              <a:rPr lang="en-US" altLang="zh-CN" dirty="0">
                <a:ea typeface="SimSun" pitchFamily="2" charset="-122"/>
              </a:rPr>
              <a:t>pops</a:t>
            </a:r>
          </a:p>
          <a:p>
            <a:pPr lvl="2" eaLnBrk="1" hangingPunct="1"/>
            <a:r>
              <a:rPr lang="zh-CN" altLang="en-US" dirty="0">
                <a:ea typeface="SimSun" pitchFamily="2" charset="-122"/>
              </a:rPr>
              <a:t>阻塞 </a:t>
            </a:r>
            <a:r>
              <a:rPr lang="en-US" altLang="zh-CN" dirty="0">
                <a:ea typeface="SimSun" pitchFamily="2" charset="-122"/>
              </a:rPr>
              <a:t>– </a:t>
            </a:r>
            <a:r>
              <a:rPr lang="en-US" altLang="zh-CN" dirty="0">
                <a:solidFill>
                  <a:srgbClr val="006600"/>
                </a:solidFill>
                <a:ea typeface="SimSun" pitchFamily="2" charset="-122"/>
              </a:rPr>
              <a:t>pop(T&amp;)</a:t>
            </a:r>
          </a:p>
          <a:p>
            <a:pPr lvl="2" eaLnBrk="1" hangingPunct="1"/>
            <a:r>
              <a:rPr lang="zh-CN" altLang="en-US" dirty="0">
                <a:ea typeface="SimSun" pitchFamily="2" charset="-122"/>
              </a:rPr>
              <a:t>非阻塞 </a:t>
            </a:r>
            <a:r>
              <a:rPr lang="en-US" altLang="zh-CN" dirty="0">
                <a:ea typeface="SimSun" pitchFamily="2" charset="-122"/>
              </a:rPr>
              <a:t>– </a:t>
            </a:r>
            <a:r>
              <a:rPr lang="en-US" altLang="zh-CN" dirty="0" err="1">
                <a:solidFill>
                  <a:srgbClr val="006600"/>
                </a:solidFill>
                <a:ea typeface="SimSun" pitchFamily="2" charset="-122"/>
              </a:rPr>
              <a:t>pop_if_present</a:t>
            </a:r>
            <a:r>
              <a:rPr lang="en-US" altLang="zh-CN" dirty="0">
                <a:solidFill>
                  <a:srgbClr val="006600"/>
                </a:solidFill>
                <a:ea typeface="SimSun" pitchFamily="2" charset="-122"/>
              </a:rPr>
              <a:t>(T&amp;)</a:t>
            </a:r>
          </a:p>
          <a:p>
            <a:pPr lvl="1" eaLnBrk="1" hangingPunct="1"/>
            <a:r>
              <a:rPr lang="en-US" altLang="zh-CN" dirty="0">
                <a:ea typeface="SimSun" pitchFamily="2" charset="-122"/>
              </a:rPr>
              <a:t>Method </a:t>
            </a:r>
            <a:r>
              <a:rPr lang="en-US" altLang="zh-CN" dirty="0">
                <a:solidFill>
                  <a:srgbClr val="006600"/>
                </a:solidFill>
                <a:ea typeface="SimSun" pitchFamily="2" charset="-122"/>
              </a:rPr>
              <a:t>size()</a:t>
            </a:r>
            <a:r>
              <a:rPr lang="en-US" altLang="zh-CN" dirty="0">
                <a:ea typeface="SimSun" pitchFamily="2" charset="-122"/>
              </a:rPr>
              <a:t> </a:t>
            </a:r>
            <a:r>
              <a:rPr lang="zh-CN" altLang="en-US" dirty="0">
                <a:ea typeface="SimSun" pitchFamily="2" charset="-122"/>
              </a:rPr>
              <a:t>返回符号整数</a:t>
            </a:r>
            <a:endParaRPr lang="en-US" altLang="zh-CN" dirty="0">
              <a:ea typeface="SimSun" pitchFamily="2" charset="-122"/>
            </a:endParaRPr>
          </a:p>
          <a:p>
            <a:pPr lvl="1" eaLnBrk="1" hangingPunct="1"/>
            <a:r>
              <a:rPr lang="en-US" altLang="zh-CN" dirty="0">
                <a:ea typeface="SimSun" pitchFamily="2" charset="-122"/>
              </a:rPr>
              <a:t>Method </a:t>
            </a:r>
            <a:r>
              <a:rPr lang="en-US" altLang="zh-CN" dirty="0">
                <a:solidFill>
                  <a:srgbClr val="006600"/>
                </a:solidFill>
                <a:ea typeface="SimSun" pitchFamily="2" charset="-122"/>
              </a:rPr>
              <a:t>empty()</a:t>
            </a:r>
            <a:r>
              <a:rPr lang="en-US" altLang="zh-CN" dirty="0">
                <a:ea typeface="SimSun" pitchFamily="2" charset="-122"/>
              </a:rPr>
              <a:t> returns </a:t>
            </a:r>
            <a:r>
              <a:rPr lang="en-US" altLang="zh-CN" dirty="0">
                <a:solidFill>
                  <a:srgbClr val="006600"/>
                </a:solidFill>
                <a:ea typeface="SimSun" pitchFamily="2" charset="-122"/>
              </a:rPr>
              <a:t>size()</a:t>
            </a:r>
            <a:r>
              <a:rPr lang="en-US" altLang="zh-CN" dirty="0">
                <a:ea typeface="SimSun" pitchFamily="2" charset="-122"/>
              </a:rPr>
              <a:t> == 0</a:t>
            </a:r>
          </a:p>
          <a:p>
            <a:pPr lvl="2" eaLnBrk="1" hangingPunct="1"/>
            <a:r>
              <a:rPr lang="zh-CN" altLang="en-US" dirty="0">
                <a:ea typeface="SimSun" pitchFamily="2" charset="-122"/>
              </a:rPr>
              <a:t>如果队列为空，可返回</a:t>
            </a:r>
            <a:r>
              <a:rPr lang="en-US" altLang="zh-CN" dirty="0">
                <a:ea typeface="SimSun" pitchFamily="2" charset="-122"/>
              </a:rPr>
              <a:t>true, </a:t>
            </a:r>
            <a:r>
              <a:rPr lang="zh-CN" altLang="en-US" dirty="0">
                <a:ea typeface="SimSun" pitchFamily="2" charset="-122"/>
              </a:rPr>
              <a:t>但可能存在挂起的</a:t>
            </a:r>
            <a:r>
              <a:rPr lang="en-US" altLang="zh-CN" dirty="0">
                <a:solidFill>
                  <a:srgbClr val="006600"/>
                </a:solidFill>
                <a:ea typeface="SimSun" pitchFamily="2" charset="-122"/>
              </a:rPr>
              <a:t>pop()</a:t>
            </a:r>
          </a:p>
        </p:txBody>
      </p:sp>
      <p:sp>
        <p:nvSpPr>
          <p:cNvPr id="2" name="灯片编号占位符 1">
            <a:extLst>
              <a:ext uri="{FF2B5EF4-FFF2-40B4-BE49-F238E27FC236}">
                <a16:creationId xmlns:a16="http://schemas.microsoft.com/office/drawing/2014/main" id="{025C5C74-4DFC-4D7A-935C-E4754C344F22}"/>
              </a:ext>
            </a:extLst>
          </p:cNvPr>
          <p:cNvSpPr>
            <a:spLocks noGrp="1"/>
          </p:cNvSpPr>
          <p:nvPr>
            <p:ph type="sldNum" sz="quarter" idx="12"/>
          </p:nvPr>
        </p:nvSpPr>
        <p:spPr/>
        <p:txBody>
          <a:bodyPr/>
          <a:lstStyle/>
          <a:p>
            <a:fld id="{838759A6-4310-42B8-8FEF-8113EE3D32AF}" type="slidenum">
              <a:rPr lang="zh-CN" altLang="en-US" smtClean="0"/>
              <a:t>85</a:t>
            </a:fld>
            <a:endParaRPr lang="zh-CN" altLang="en-US"/>
          </a:p>
        </p:txBody>
      </p:sp>
    </p:spTree>
    <p:extLst>
      <p:ext uri="{BB962C8B-B14F-4D97-AF65-F5344CB8AC3E}">
        <p14:creationId xmlns:p14="http://schemas.microsoft.com/office/powerpoint/2010/main" val="194980511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eaLnBrk="1" hangingPunct="1"/>
            <a:r>
              <a:rPr lang="zh-CN" altLang="en-US" dirty="0">
                <a:ea typeface="SimSun" pitchFamily="2" charset="-122"/>
              </a:rPr>
              <a:t>例子：</a:t>
            </a:r>
            <a:r>
              <a:rPr lang="en-US" altLang="zh-CN" dirty="0">
                <a:ea typeface="SimSun" pitchFamily="2" charset="-122"/>
              </a:rPr>
              <a:t>Concurrent Queue Container</a:t>
            </a:r>
          </a:p>
        </p:txBody>
      </p:sp>
      <p:sp>
        <p:nvSpPr>
          <p:cNvPr id="60421" name="Rectangle 4"/>
          <p:cNvSpPr>
            <a:spLocks noChangeArrowheads="1"/>
          </p:cNvSpPr>
          <p:nvPr/>
        </p:nvSpPr>
        <p:spPr bwMode="auto">
          <a:xfrm>
            <a:off x="1963738" y="1368426"/>
            <a:ext cx="7104062" cy="4956175"/>
          </a:xfrm>
          <a:prstGeom prst="rect">
            <a:avLst/>
          </a:prstGeom>
          <a:noFill/>
          <a:ln w="63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l"/>
            <a:r>
              <a:rPr lang="en-US" altLang="zh-CN" sz="1600" b="1" dirty="0">
                <a:solidFill>
                  <a:srgbClr val="006600"/>
                </a:solidFill>
                <a:latin typeface="Courier New" pitchFamily="49" charset="0"/>
                <a:ea typeface="SimSun" pitchFamily="2" charset="-122"/>
              </a:rPr>
              <a:t>#include “</a:t>
            </a:r>
            <a:r>
              <a:rPr lang="en-US" altLang="zh-CN" sz="1600" b="1" dirty="0" err="1">
                <a:solidFill>
                  <a:srgbClr val="006600"/>
                </a:solidFill>
                <a:latin typeface="Courier New" pitchFamily="49" charset="0"/>
                <a:ea typeface="SimSun" pitchFamily="2" charset="-122"/>
              </a:rPr>
              <a:t>tbb</a:t>
            </a:r>
            <a:r>
              <a:rPr lang="en-US" altLang="zh-CN" sz="1600" b="1" dirty="0">
                <a:solidFill>
                  <a:srgbClr val="006600"/>
                </a:solidFill>
                <a:latin typeface="Courier New" pitchFamily="49" charset="0"/>
                <a:ea typeface="SimSun" pitchFamily="2" charset="-122"/>
              </a:rPr>
              <a:t>/</a:t>
            </a:r>
            <a:r>
              <a:rPr lang="en-US" altLang="zh-CN" sz="1600" b="1" dirty="0" err="1">
                <a:solidFill>
                  <a:srgbClr val="006600"/>
                </a:solidFill>
                <a:latin typeface="Courier New" pitchFamily="49" charset="0"/>
                <a:ea typeface="SimSun" pitchFamily="2" charset="-122"/>
              </a:rPr>
              <a:t>concurrent_queue.h</a:t>
            </a:r>
            <a:r>
              <a:rPr lang="en-US" altLang="zh-CN" sz="1600" b="1" dirty="0">
                <a:solidFill>
                  <a:srgbClr val="006600"/>
                </a:solidFill>
                <a:latin typeface="Courier New" pitchFamily="49" charset="0"/>
                <a:ea typeface="SimSun" pitchFamily="2" charset="-122"/>
              </a:rPr>
              <a:t>”</a:t>
            </a:r>
          </a:p>
          <a:p>
            <a:pPr algn="l"/>
            <a:r>
              <a:rPr lang="en-US" altLang="zh-CN" sz="1600" b="1" dirty="0">
                <a:solidFill>
                  <a:srgbClr val="0660A8"/>
                </a:solidFill>
                <a:latin typeface="Courier New" pitchFamily="49" charset="0"/>
                <a:ea typeface="SimSun" pitchFamily="2" charset="-122"/>
              </a:rPr>
              <a:t>#include &lt;</a:t>
            </a:r>
            <a:r>
              <a:rPr lang="en-US" altLang="zh-CN" sz="1600" b="1" dirty="0" err="1">
                <a:solidFill>
                  <a:srgbClr val="0660A8"/>
                </a:solidFill>
                <a:latin typeface="Courier New" pitchFamily="49" charset="0"/>
                <a:ea typeface="SimSun" pitchFamily="2" charset="-122"/>
              </a:rPr>
              <a:t>stdio.h</a:t>
            </a:r>
            <a:r>
              <a:rPr lang="en-US" altLang="zh-CN" sz="1600" b="1" dirty="0">
                <a:solidFill>
                  <a:srgbClr val="0660A8"/>
                </a:solidFill>
                <a:latin typeface="Courier New" pitchFamily="49" charset="0"/>
                <a:ea typeface="SimSun" pitchFamily="2" charset="-122"/>
              </a:rPr>
              <a:t>&gt;</a:t>
            </a:r>
          </a:p>
          <a:p>
            <a:pPr algn="l"/>
            <a:r>
              <a:rPr lang="en-US" altLang="zh-CN" sz="1600" b="1" dirty="0">
                <a:solidFill>
                  <a:srgbClr val="AA014C"/>
                </a:solidFill>
                <a:latin typeface="Courier New" pitchFamily="49" charset="0"/>
                <a:ea typeface="SimSun" pitchFamily="2" charset="-122"/>
              </a:rPr>
              <a:t>using namespace</a:t>
            </a:r>
            <a:r>
              <a:rPr lang="en-US" altLang="zh-CN" sz="1600" b="1" dirty="0">
                <a:solidFill>
                  <a:srgbClr val="0660A8"/>
                </a:solidFill>
                <a:latin typeface="Courier New" pitchFamily="49" charset="0"/>
                <a:ea typeface="SimSun" pitchFamily="2" charset="-122"/>
              </a:rPr>
              <a:t> </a:t>
            </a:r>
            <a:r>
              <a:rPr lang="en-US" altLang="zh-CN" sz="1600" b="1" dirty="0" err="1">
                <a:solidFill>
                  <a:srgbClr val="006600"/>
                </a:solidFill>
                <a:latin typeface="Courier New" pitchFamily="49" charset="0"/>
                <a:ea typeface="SimSun" pitchFamily="2" charset="-122"/>
              </a:rPr>
              <a:t>tbb</a:t>
            </a:r>
            <a:r>
              <a:rPr lang="en-US" altLang="zh-CN" sz="1600" b="1" dirty="0">
                <a:solidFill>
                  <a:srgbClr val="006600"/>
                </a:solidFill>
                <a:latin typeface="Courier New" pitchFamily="49" charset="0"/>
                <a:ea typeface="SimSun" pitchFamily="2" charset="-122"/>
              </a:rPr>
              <a:t>;</a:t>
            </a:r>
          </a:p>
          <a:p>
            <a:pPr algn="l"/>
            <a:endParaRPr lang="en-US" altLang="zh-CN" sz="1600" b="1" dirty="0">
              <a:solidFill>
                <a:srgbClr val="0660A8"/>
              </a:solidFill>
              <a:latin typeface="Courier New" pitchFamily="49" charset="0"/>
              <a:ea typeface="SimSun" pitchFamily="2" charset="-122"/>
            </a:endParaRPr>
          </a:p>
          <a:p>
            <a:pPr algn="l"/>
            <a:r>
              <a:rPr lang="en-US" altLang="zh-CN" sz="1600" b="1" dirty="0" err="1">
                <a:solidFill>
                  <a:srgbClr val="0660A8"/>
                </a:solidFill>
                <a:latin typeface="Courier New" pitchFamily="49" charset="0"/>
                <a:ea typeface="SimSun" pitchFamily="2" charset="-122"/>
              </a:rPr>
              <a:t>int</a:t>
            </a:r>
            <a:r>
              <a:rPr lang="en-US" altLang="zh-CN" sz="1600" b="1" dirty="0">
                <a:solidFill>
                  <a:srgbClr val="0660A8"/>
                </a:solidFill>
                <a:latin typeface="Courier New" pitchFamily="49" charset="0"/>
                <a:ea typeface="SimSun" pitchFamily="2" charset="-122"/>
              </a:rPr>
              <a:t> main ()</a:t>
            </a:r>
          </a:p>
          <a:p>
            <a:pPr algn="l"/>
            <a:r>
              <a:rPr lang="en-US" altLang="zh-CN" sz="1600" b="1" dirty="0">
                <a:solidFill>
                  <a:srgbClr val="0660A8"/>
                </a:solidFill>
                <a:latin typeface="Courier New" pitchFamily="49" charset="0"/>
                <a:ea typeface="SimSun" pitchFamily="2" charset="-122"/>
              </a:rPr>
              <a:t>{</a:t>
            </a:r>
          </a:p>
          <a:p>
            <a:pPr algn="l"/>
            <a:r>
              <a:rPr lang="en-US" altLang="zh-CN" sz="1600" b="1" dirty="0">
                <a:solidFill>
                  <a:srgbClr val="0660A8"/>
                </a:solidFill>
                <a:latin typeface="Courier New" pitchFamily="49" charset="0"/>
                <a:ea typeface="SimSun" pitchFamily="2" charset="-122"/>
              </a:rPr>
              <a:t>   </a:t>
            </a:r>
            <a:r>
              <a:rPr lang="en-US" altLang="zh-CN" sz="1600" b="1" dirty="0" err="1">
                <a:solidFill>
                  <a:srgbClr val="006600"/>
                </a:solidFill>
                <a:latin typeface="Courier New" pitchFamily="49" charset="0"/>
                <a:ea typeface="SimSun" pitchFamily="2" charset="-122"/>
              </a:rPr>
              <a:t>concurrent_queue</a:t>
            </a:r>
            <a:r>
              <a:rPr lang="en-US" altLang="zh-CN" sz="1600" b="1" dirty="0">
                <a:solidFill>
                  <a:srgbClr val="0660A8"/>
                </a:solidFill>
                <a:latin typeface="Courier New" pitchFamily="49" charset="0"/>
                <a:ea typeface="SimSun" pitchFamily="2" charset="-122"/>
              </a:rPr>
              <a:t>&lt;</a:t>
            </a:r>
            <a:r>
              <a:rPr lang="en-US" altLang="zh-CN" sz="1600" b="1" dirty="0" err="1">
                <a:solidFill>
                  <a:srgbClr val="0660A8"/>
                </a:solidFill>
                <a:latin typeface="Courier New" pitchFamily="49" charset="0"/>
                <a:ea typeface="SimSun" pitchFamily="2" charset="-122"/>
              </a:rPr>
              <a:t>int</a:t>
            </a:r>
            <a:r>
              <a:rPr lang="en-US" altLang="zh-CN" sz="1600" b="1" dirty="0">
                <a:solidFill>
                  <a:srgbClr val="0660A8"/>
                </a:solidFill>
                <a:latin typeface="Courier New" pitchFamily="49" charset="0"/>
                <a:ea typeface="SimSun" pitchFamily="2" charset="-122"/>
              </a:rPr>
              <a:t>&gt; queue;</a:t>
            </a:r>
          </a:p>
          <a:p>
            <a:pPr algn="l"/>
            <a:r>
              <a:rPr lang="en-US" altLang="zh-CN" sz="1600" b="1" dirty="0">
                <a:solidFill>
                  <a:srgbClr val="0660A8"/>
                </a:solidFill>
                <a:latin typeface="Courier New" pitchFamily="49" charset="0"/>
                <a:ea typeface="SimSun" pitchFamily="2" charset="-122"/>
              </a:rPr>
              <a:t>   </a:t>
            </a:r>
            <a:r>
              <a:rPr lang="en-US" altLang="zh-CN" sz="1600" b="1" dirty="0" err="1">
                <a:solidFill>
                  <a:srgbClr val="0660A8"/>
                </a:solidFill>
                <a:latin typeface="Courier New" pitchFamily="49" charset="0"/>
                <a:ea typeface="SimSun" pitchFamily="2" charset="-122"/>
              </a:rPr>
              <a:t>int</a:t>
            </a:r>
            <a:r>
              <a:rPr lang="en-US" altLang="zh-CN" sz="1600" b="1" dirty="0">
                <a:solidFill>
                  <a:srgbClr val="0660A8"/>
                </a:solidFill>
                <a:latin typeface="Courier New" pitchFamily="49" charset="0"/>
                <a:ea typeface="SimSun" pitchFamily="2" charset="-122"/>
              </a:rPr>
              <a:t> j;</a:t>
            </a:r>
          </a:p>
          <a:p>
            <a:pPr algn="l"/>
            <a:endParaRPr lang="en-US" altLang="zh-CN" sz="1600" b="1" dirty="0">
              <a:solidFill>
                <a:srgbClr val="0660A8"/>
              </a:solidFill>
              <a:latin typeface="Courier New" pitchFamily="49" charset="0"/>
              <a:ea typeface="SimSun" pitchFamily="2" charset="-122"/>
            </a:endParaRPr>
          </a:p>
          <a:p>
            <a:pPr algn="l"/>
            <a:r>
              <a:rPr lang="en-US" altLang="zh-CN" sz="1600" b="1" dirty="0">
                <a:solidFill>
                  <a:srgbClr val="0660A8"/>
                </a:solidFill>
                <a:latin typeface="Courier New" pitchFamily="49" charset="0"/>
                <a:ea typeface="SimSun" pitchFamily="2" charset="-122"/>
              </a:rPr>
              <a:t>   for (</a:t>
            </a:r>
            <a:r>
              <a:rPr lang="en-US" altLang="zh-CN" sz="1600" b="1" dirty="0" err="1">
                <a:solidFill>
                  <a:srgbClr val="0660A8"/>
                </a:solidFill>
                <a:latin typeface="Courier New" pitchFamily="49" charset="0"/>
                <a:ea typeface="SimSun" pitchFamily="2" charset="-122"/>
              </a:rPr>
              <a:t>int</a:t>
            </a:r>
            <a:r>
              <a:rPr lang="en-US" altLang="zh-CN" sz="1600" b="1" dirty="0">
                <a:solidFill>
                  <a:srgbClr val="0660A8"/>
                </a:solidFill>
                <a:latin typeface="Courier New" pitchFamily="49" charset="0"/>
                <a:ea typeface="SimSun" pitchFamily="2" charset="-122"/>
              </a:rPr>
              <a:t> </a:t>
            </a:r>
            <a:r>
              <a:rPr lang="en-US" altLang="zh-CN" sz="1600" b="1" dirty="0" err="1">
                <a:solidFill>
                  <a:srgbClr val="0660A8"/>
                </a:solidFill>
                <a:latin typeface="Courier New" pitchFamily="49" charset="0"/>
                <a:ea typeface="SimSun" pitchFamily="2" charset="-122"/>
              </a:rPr>
              <a:t>i</a:t>
            </a:r>
            <a:r>
              <a:rPr lang="en-US" altLang="zh-CN" sz="1600" b="1" dirty="0">
                <a:solidFill>
                  <a:srgbClr val="0660A8"/>
                </a:solidFill>
                <a:latin typeface="Courier New" pitchFamily="49" charset="0"/>
                <a:ea typeface="SimSun" pitchFamily="2" charset="-122"/>
              </a:rPr>
              <a:t> = 0; </a:t>
            </a:r>
            <a:r>
              <a:rPr lang="en-US" altLang="zh-CN" sz="1600" b="1" dirty="0" err="1">
                <a:solidFill>
                  <a:srgbClr val="0660A8"/>
                </a:solidFill>
                <a:latin typeface="Courier New" pitchFamily="49" charset="0"/>
                <a:ea typeface="SimSun" pitchFamily="2" charset="-122"/>
              </a:rPr>
              <a:t>i</a:t>
            </a:r>
            <a:r>
              <a:rPr lang="en-US" altLang="zh-CN" sz="1600" b="1" dirty="0">
                <a:solidFill>
                  <a:srgbClr val="0660A8"/>
                </a:solidFill>
                <a:latin typeface="Courier New" pitchFamily="49" charset="0"/>
                <a:ea typeface="SimSun" pitchFamily="2" charset="-122"/>
              </a:rPr>
              <a:t> &lt; 10; </a:t>
            </a:r>
            <a:r>
              <a:rPr lang="en-US" altLang="zh-CN" sz="1600" b="1" dirty="0" err="1">
                <a:solidFill>
                  <a:srgbClr val="0660A8"/>
                </a:solidFill>
                <a:latin typeface="Courier New" pitchFamily="49" charset="0"/>
                <a:ea typeface="SimSun" pitchFamily="2" charset="-122"/>
              </a:rPr>
              <a:t>i</a:t>
            </a:r>
            <a:r>
              <a:rPr lang="en-US" altLang="zh-CN" sz="1600" b="1" dirty="0">
                <a:solidFill>
                  <a:srgbClr val="0660A8"/>
                </a:solidFill>
                <a:latin typeface="Courier New" pitchFamily="49" charset="0"/>
                <a:ea typeface="SimSun" pitchFamily="2" charset="-122"/>
              </a:rPr>
              <a:t>++)</a:t>
            </a:r>
          </a:p>
          <a:p>
            <a:pPr algn="l"/>
            <a:r>
              <a:rPr lang="en-US" altLang="zh-CN" sz="1600" b="1" dirty="0">
                <a:solidFill>
                  <a:srgbClr val="0660A8"/>
                </a:solidFill>
                <a:latin typeface="Courier New" pitchFamily="49" charset="0"/>
                <a:ea typeface="SimSun" pitchFamily="2" charset="-122"/>
              </a:rPr>
              <a:t>      </a:t>
            </a:r>
            <a:r>
              <a:rPr lang="en-US" altLang="zh-CN" sz="1600" b="1" dirty="0" err="1">
                <a:solidFill>
                  <a:srgbClr val="0660A8"/>
                </a:solidFill>
                <a:latin typeface="Courier New" pitchFamily="49" charset="0"/>
                <a:ea typeface="SimSun" pitchFamily="2" charset="-122"/>
              </a:rPr>
              <a:t>queue.</a:t>
            </a:r>
            <a:r>
              <a:rPr lang="en-US" altLang="zh-CN" sz="1600" b="1" dirty="0" err="1">
                <a:solidFill>
                  <a:srgbClr val="006600"/>
                </a:solidFill>
                <a:latin typeface="Courier New" pitchFamily="49" charset="0"/>
                <a:ea typeface="SimSun" pitchFamily="2" charset="-122"/>
              </a:rPr>
              <a:t>push</a:t>
            </a:r>
            <a:r>
              <a:rPr lang="en-US" altLang="zh-CN" sz="1600" b="1" dirty="0">
                <a:solidFill>
                  <a:srgbClr val="0660A8"/>
                </a:solidFill>
                <a:latin typeface="Courier New" pitchFamily="49" charset="0"/>
                <a:ea typeface="SimSun" pitchFamily="2" charset="-122"/>
              </a:rPr>
              <a:t>(</a:t>
            </a:r>
            <a:r>
              <a:rPr lang="en-US" altLang="zh-CN" sz="1600" b="1" dirty="0" err="1">
                <a:solidFill>
                  <a:srgbClr val="0660A8"/>
                </a:solidFill>
                <a:latin typeface="Courier New" pitchFamily="49" charset="0"/>
                <a:ea typeface="SimSun" pitchFamily="2" charset="-122"/>
              </a:rPr>
              <a:t>i</a:t>
            </a:r>
            <a:r>
              <a:rPr lang="en-US" altLang="zh-CN" sz="1600" b="1" dirty="0">
                <a:solidFill>
                  <a:srgbClr val="0660A8"/>
                </a:solidFill>
                <a:latin typeface="Courier New" pitchFamily="49" charset="0"/>
                <a:ea typeface="SimSun" pitchFamily="2" charset="-122"/>
              </a:rPr>
              <a:t>);</a:t>
            </a:r>
          </a:p>
          <a:p>
            <a:pPr algn="l"/>
            <a:endParaRPr lang="en-US" altLang="zh-CN" sz="1600" b="1" dirty="0">
              <a:solidFill>
                <a:srgbClr val="0660A8"/>
              </a:solidFill>
              <a:latin typeface="Courier New" pitchFamily="49" charset="0"/>
              <a:ea typeface="SimSun" pitchFamily="2" charset="-122"/>
            </a:endParaRPr>
          </a:p>
          <a:p>
            <a:pPr algn="l"/>
            <a:r>
              <a:rPr lang="en-US" altLang="zh-CN" sz="1600" b="1" dirty="0">
                <a:solidFill>
                  <a:srgbClr val="0660A8"/>
                </a:solidFill>
                <a:latin typeface="Courier New" pitchFamily="49" charset="0"/>
                <a:ea typeface="SimSun" pitchFamily="2" charset="-122"/>
              </a:rPr>
              <a:t>   while (!</a:t>
            </a:r>
            <a:r>
              <a:rPr lang="en-US" altLang="zh-CN" sz="1600" b="1" dirty="0" err="1">
                <a:solidFill>
                  <a:srgbClr val="0660A8"/>
                </a:solidFill>
                <a:latin typeface="Courier New" pitchFamily="49" charset="0"/>
                <a:ea typeface="SimSun" pitchFamily="2" charset="-122"/>
              </a:rPr>
              <a:t>queue.</a:t>
            </a:r>
            <a:r>
              <a:rPr lang="en-US" altLang="zh-CN" sz="1600" b="1" dirty="0" err="1">
                <a:solidFill>
                  <a:srgbClr val="006600"/>
                </a:solidFill>
                <a:latin typeface="Courier New" pitchFamily="49" charset="0"/>
                <a:ea typeface="SimSun" pitchFamily="2" charset="-122"/>
              </a:rPr>
              <a:t>empty</a:t>
            </a:r>
            <a:r>
              <a:rPr lang="en-US" altLang="zh-CN" sz="1600" b="1" dirty="0">
                <a:solidFill>
                  <a:srgbClr val="0660A8"/>
                </a:solidFill>
                <a:latin typeface="Courier New" pitchFamily="49" charset="0"/>
                <a:ea typeface="SimSun" pitchFamily="2" charset="-122"/>
              </a:rPr>
              <a:t>()) {</a:t>
            </a:r>
          </a:p>
          <a:p>
            <a:pPr algn="l"/>
            <a:r>
              <a:rPr lang="en-US" altLang="zh-CN" sz="1600" b="1" dirty="0">
                <a:solidFill>
                  <a:srgbClr val="0660A8"/>
                </a:solidFill>
                <a:latin typeface="Courier New" pitchFamily="49" charset="0"/>
                <a:ea typeface="SimSun" pitchFamily="2" charset="-122"/>
              </a:rPr>
              <a:t>      </a:t>
            </a:r>
            <a:r>
              <a:rPr lang="en-US" altLang="zh-CN" sz="1600" b="1" dirty="0" err="1">
                <a:solidFill>
                  <a:srgbClr val="0660A8"/>
                </a:solidFill>
                <a:latin typeface="Courier New" pitchFamily="49" charset="0"/>
                <a:ea typeface="SimSun" pitchFamily="2" charset="-122"/>
              </a:rPr>
              <a:t>queue.</a:t>
            </a:r>
            <a:r>
              <a:rPr lang="en-US" altLang="zh-CN" sz="1600" b="1" dirty="0" err="1">
                <a:solidFill>
                  <a:srgbClr val="006600"/>
                </a:solidFill>
                <a:latin typeface="Courier New" pitchFamily="49" charset="0"/>
                <a:ea typeface="SimSun" pitchFamily="2" charset="-122"/>
              </a:rPr>
              <a:t>pop</a:t>
            </a:r>
            <a:r>
              <a:rPr lang="en-US" altLang="zh-CN" sz="1600" b="1" dirty="0">
                <a:solidFill>
                  <a:srgbClr val="0660A8"/>
                </a:solidFill>
                <a:latin typeface="Courier New" pitchFamily="49" charset="0"/>
                <a:ea typeface="SimSun" pitchFamily="2" charset="-122"/>
              </a:rPr>
              <a:t>(&amp;j);</a:t>
            </a:r>
          </a:p>
          <a:p>
            <a:pPr algn="l"/>
            <a:r>
              <a:rPr lang="en-US" altLang="zh-CN" sz="1600" b="1" dirty="0">
                <a:solidFill>
                  <a:srgbClr val="0660A8"/>
                </a:solidFill>
                <a:latin typeface="Courier New" pitchFamily="49" charset="0"/>
                <a:ea typeface="SimSun" pitchFamily="2" charset="-122"/>
              </a:rPr>
              <a:t>      </a:t>
            </a:r>
            <a:r>
              <a:rPr lang="en-US" altLang="zh-CN" sz="1600" b="1" dirty="0" err="1">
                <a:solidFill>
                  <a:srgbClr val="0660A8"/>
                </a:solidFill>
                <a:latin typeface="Courier New" pitchFamily="49" charset="0"/>
                <a:ea typeface="SimSun" pitchFamily="2" charset="-122"/>
              </a:rPr>
              <a:t>printf</a:t>
            </a:r>
            <a:r>
              <a:rPr lang="en-US" altLang="zh-CN" sz="1600" b="1" dirty="0">
                <a:solidFill>
                  <a:srgbClr val="0660A8"/>
                </a:solidFill>
                <a:latin typeface="Courier New" pitchFamily="49" charset="0"/>
                <a:ea typeface="SimSun" pitchFamily="2" charset="-122"/>
              </a:rPr>
              <a:t>(“from queue: %d\n”, j);</a:t>
            </a:r>
          </a:p>
          <a:p>
            <a:pPr algn="l"/>
            <a:r>
              <a:rPr lang="en-US" altLang="zh-CN" sz="1600" b="1" dirty="0">
                <a:solidFill>
                  <a:srgbClr val="0660A8"/>
                </a:solidFill>
                <a:latin typeface="Courier New" pitchFamily="49" charset="0"/>
                <a:ea typeface="SimSun" pitchFamily="2" charset="-122"/>
              </a:rPr>
              <a:t>   }</a:t>
            </a:r>
          </a:p>
          <a:p>
            <a:pPr algn="l"/>
            <a:r>
              <a:rPr lang="en-US" altLang="zh-CN" sz="1600" b="1" dirty="0">
                <a:solidFill>
                  <a:srgbClr val="0660A8"/>
                </a:solidFill>
                <a:latin typeface="Courier New" pitchFamily="49" charset="0"/>
                <a:ea typeface="SimSun" pitchFamily="2" charset="-122"/>
              </a:rPr>
              <a:t>   return 0;</a:t>
            </a:r>
          </a:p>
          <a:p>
            <a:pPr algn="l"/>
            <a:r>
              <a:rPr lang="en-US" altLang="zh-CN" sz="1600" b="1" dirty="0">
                <a:solidFill>
                  <a:srgbClr val="0660A8"/>
                </a:solidFill>
                <a:latin typeface="Courier New" pitchFamily="49" charset="0"/>
                <a:ea typeface="SimSun" pitchFamily="2" charset="-122"/>
              </a:rPr>
              <a:t>}</a:t>
            </a:r>
          </a:p>
        </p:txBody>
      </p:sp>
      <p:sp>
        <p:nvSpPr>
          <p:cNvPr id="2" name="灯片编号占位符 1">
            <a:extLst>
              <a:ext uri="{FF2B5EF4-FFF2-40B4-BE49-F238E27FC236}">
                <a16:creationId xmlns:a16="http://schemas.microsoft.com/office/drawing/2014/main" id="{28DB98D5-1000-4A85-B8EB-529BD30B7F12}"/>
              </a:ext>
            </a:extLst>
          </p:cNvPr>
          <p:cNvSpPr>
            <a:spLocks noGrp="1"/>
          </p:cNvSpPr>
          <p:nvPr>
            <p:ph type="sldNum" sz="quarter" idx="12"/>
          </p:nvPr>
        </p:nvSpPr>
        <p:spPr/>
        <p:txBody>
          <a:bodyPr/>
          <a:lstStyle/>
          <a:p>
            <a:fld id="{838759A6-4310-42B8-8FEF-8113EE3D32AF}" type="slidenum">
              <a:rPr lang="zh-CN" altLang="en-US" smtClean="0"/>
              <a:t>86</a:t>
            </a:fld>
            <a:endParaRPr lang="zh-CN" altLang="en-US"/>
          </a:p>
        </p:txBody>
      </p:sp>
    </p:spTree>
    <p:extLst>
      <p:ext uri="{BB962C8B-B14F-4D97-AF65-F5344CB8AC3E}">
        <p14:creationId xmlns:p14="http://schemas.microsoft.com/office/powerpoint/2010/main" val="135742130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pPr eaLnBrk="1" hangingPunct="1"/>
            <a:r>
              <a:rPr lang="en-US" altLang="zh-CN">
                <a:ea typeface="SimSun" pitchFamily="2" charset="-122"/>
              </a:rPr>
              <a:t>Concurrent Vector Container</a:t>
            </a:r>
          </a:p>
        </p:txBody>
      </p:sp>
      <p:sp>
        <p:nvSpPr>
          <p:cNvPr id="61444" name="Rectangle 3"/>
          <p:cNvSpPr>
            <a:spLocks noGrp="1" noChangeArrowheads="1"/>
          </p:cNvSpPr>
          <p:nvPr>
            <p:ph type="body" idx="1"/>
          </p:nvPr>
        </p:nvSpPr>
        <p:spPr/>
        <p:txBody>
          <a:bodyPr/>
          <a:lstStyle/>
          <a:p>
            <a:pPr eaLnBrk="1" hangingPunct="1"/>
            <a:r>
              <a:rPr lang="en-US" altLang="zh-CN" dirty="0" err="1">
                <a:solidFill>
                  <a:srgbClr val="006600"/>
                </a:solidFill>
                <a:ea typeface="SimSun" pitchFamily="2" charset="-122"/>
              </a:rPr>
              <a:t>concurrent_vector</a:t>
            </a:r>
            <a:r>
              <a:rPr lang="en-US" altLang="zh-CN" dirty="0">
                <a:ea typeface="SimSun" pitchFamily="2" charset="-122"/>
              </a:rPr>
              <a:t>&lt;T&gt; </a:t>
            </a:r>
          </a:p>
          <a:p>
            <a:pPr lvl="1" eaLnBrk="1" hangingPunct="1"/>
            <a:r>
              <a:rPr lang="en-US" altLang="zh-CN" dirty="0">
                <a:ea typeface="SimSun" pitchFamily="2" charset="-122"/>
              </a:rPr>
              <a:t>Dynamically </a:t>
            </a:r>
            <a:r>
              <a:rPr lang="en-US" altLang="zh-CN" dirty="0" err="1">
                <a:ea typeface="SimSun" pitchFamily="2" charset="-122"/>
              </a:rPr>
              <a:t>growable</a:t>
            </a:r>
            <a:r>
              <a:rPr lang="en-US" altLang="zh-CN" dirty="0">
                <a:ea typeface="SimSun" pitchFamily="2" charset="-122"/>
              </a:rPr>
              <a:t> array of T</a:t>
            </a:r>
          </a:p>
          <a:p>
            <a:pPr lvl="2"/>
            <a:r>
              <a:rPr lang="zh-CN" altLang="en-US" dirty="0">
                <a:ea typeface="SimSun" pitchFamily="2" charset="-122"/>
              </a:rPr>
              <a:t>方法</a:t>
            </a:r>
            <a:r>
              <a:rPr lang="en-US" altLang="zh-CN" dirty="0">
                <a:ea typeface="SimSun" pitchFamily="2" charset="-122"/>
              </a:rPr>
              <a:t> </a:t>
            </a:r>
            <a:r>
              <a:rPr lang="en-US" altLang="zh-CN" dirty="0" err="1">
                <a:solidFill>
                  <a:srgbClr val="006600"/>
                </a:solidFill>
                <a:ea typeface="SimSun" pitchFamily="2" charset="-122"/>
              </a:rPr>
              <a:t>grow_by</a:t>
            </a:r>
            <a:r>
              <a:rPr lang="en-US" altLang="zh-CN" dirty="0">
                <a:ea typeface="SimSun" pitchFamily="2" charset="-122"/>
              </a:rPr>
              <a:t>(</a:t>
            </a:r>
            <a:r>
              <a:rPr lang="en-US" altLang="zh-CN" dirty="0" err="1">
                <a:ea typeface="SimSun" pitchFamily="2" charset="-122"/>
              </a:rPr>
              <a:t>size_type</a:t>
            </a:r>
            <a:r>
              <a:rPr lang="en-US" altLang="zh-CN" dirty="0">
                <a:solidFill>
                  <a:srgbClr val="FFFF00"/>
                </a:solidFill>
                <a:ea typeface="SimSun" pitchFamily="2" charset="-122"/>
              </a:rPr>
              <a:t> </a:t>
            </a:r>
            <a:r>
              <a:rPr lang="en-US" altLang="zh-CN" dirty="0">
                <a:ea typeface="SimSun" pitchFamily="2" charset="-122"/>
              </a:rPr>
              <a:t>delta)</a:t>
            </a:r>
            <a:r>
              <a:rPr lang="zh-CN" altLang="en-US" dirty="0">
                <a:ea typeface="SimSun" pitchFamily="2" charset="-122"/>
              </a:rPr>
              <a:t>附加</a:t>
            </a:r>
            <a:r>
              <a:rPr lang="en-US" altLang="zh-CN" i="1" dirty="0">
                <a:ea typeface="SimSun" pitchFamily="2" charset="-122"/>
              </a:rPr>
              <a:t>delta</a:t>
            </a:r>
            <a:r>
              <a:rPr lang="en-US" altLang="zh-CN" dirty="0">
                <a:ea typeface="SimSun" pitchFamily="2" charset="-122"/>
              </a:rPr>
              <a:t> </a:t>
            </a:r>
            <a:r>
              <a:rPr lang="zh-CN" altLang="en-US" dirty="0">
                <a:ea typeface="SimSun" pitchFamily="2" charset="-122"/>
              </a:rPr>
              <a:t>个元素到</a:t>
            </a:r>
            <a:r>
              <a:rPr lang="en-US" altLang="zh-CN" dirty="0">
                <a:ea typeface="SimSun" pitchFamily="2" charset="-122"/>
              </a:rPr>
              <a:t>vector</a:t>
            </a:r>
            <a:r>
              <a:rPr lang="zh-CN" altLang="en-US" dirty="0">
                <a:ea typeface="SimSun" pitchFamily="2" charset="-122"/>
              </a:rPr>
              <a:t>的末尾。</a:t>
            </a:r>
            <a:r>
              <a:rPr lang="en-US" altLang="zh-CN" dirty="0">
                <a:ea typeface="SimSun" pitchFamily="2" charset="-122"/>
              </a:rPr>
              <a:t> returns old size of vector (first index of new element)</a:t>
            </a:r>
          </a:p>
          <a:p>
            <a:pPr lvl="2" eaLnBrk="1" hangingPunct="1"/>
            <a:r>
              <a:rPr lang="zh-CN" altLang="en-US" dirty="0">
                <a:ea typeface="SimSun" pitchFamily="2" charset="-122"/>
              </a:rPr>
              <a:t>方法</a:t>
            </a:r>
            <a:r>
              <a:rPr lang="en-US" altLang="zh-CN" dirty="0" err="1">
                <a:solidFill>
                  <a:srgbClr val="006600"/>
                </a:solidFill>
                <a:ea typeface="SimSun" pitchFamily="2" charset="-122"/>
              </a:rPr>
              <a:t>grow_to_at_least</a:t>
            </a:r>
            <a:r>
              <a:rPr lang="en-US" altLang="zh-CN" dirty="0">
                <a:ea typeface="SimSun" pitchFamily="2" charset="-122"/>
              </a:rPr>
              <a:t>(</a:t>
            </a:r>
            <a:r>
              <a:rPr lang="en-US" altLang="zh-CN" dirty="0" err="1">
                <a:ea typeface="SimSun" pitchFamily="2" charset="-122"/>
              </a:rPr>
              <a:t>size_type</a:t>
            </a:r>
            <a:r>
              <a:rPr lang="en-US" altLang="zh-CN" dirty="0">
                <a:solidFill>
                  <a:srgbClr val="FFFF00"/>
                </a:solidFill>
                <a:ea typeface="SimSun" pitchFamily="2" charset="-122"/>
              </a:rPr>
              <a:t> </a:t>
            </a:r>
            <a:r>
              <a:rPr lang="en-US" altLang="zh-CN" dirty="0">
                <a:ea typeface="SimSun" pitchFamily="2" charset="-122"/>
              </a:rPr>
              <a:t>n) </a:t>
            </a:r>
            <a:r>
              <a:rPr lang="zh-CN" altLang="en-US" dirty="0">
                <a:ea typeface="SimSun" pitchFamily="2" charset="-122"/>
              </a:rPr>
              <a:t>增加元素直到</a:t>
            </a:r>
            <a:r>
              <a:rPr lang="en-US" altLang="zh-CN" dirty="0">
                <a:ea typeface="SimSun" pitchFamily="2" charset="-122"/>
              </a:rPr>
              <a:t>vector</a:t>
            </a:r>
            <a:r>
              <a:rPr lang="zh-CN" altLang="en-US" dirty="0">
                <a:ea typeface="SimSun" pitchFamily="2" charset="-122"/>
              </a:rPr>
              <a:t>至少有</a:t>
            </a:r>
            <a:r>
              <a:rPr lang="en-US" altLang="zh-CN" i="1" dirty="0">
                <a:ea typeface="SimSun" pitchFamily="2" charset="-122"/>
              </a:rPr>
              <a:t>n</a:t>
            </a:r>
            <a:r>
              <a:rPr lang="en-US" altLang="zh-CN" dirty="0">
                <a:ea typeface="SimSun" pitchFamily="2" charset="-122"/>
              </a:rPr>
              <a:t> </a:t>
            </a:r>
            <a:r>
              <a:rPr lang="zh-CN" altLang="en-US" dirty="0">
                <a:ea typeface="SimSun" pitchFamily="2" charset="-122"/>
              </a:rPr>
              <a:t>个元素</a:t>
            </a:r>
            <a:endParaRPr lang="en-US" altLang="zh-CN" dirty="0">
              <a:ea typeface="SimSun" pitchFamily="2" charset="-122"/>
            </a:endParaRPr>
          </a:p>
          <a:p>
            <a:pPr lvl="2" eaLnBrk="1" hangingPunct="1"/>
            <a:r>
              <a:rPr lang="zh-CN" altLang="en-US" dirty="0">
                <a:ea typeface="SimSun" pitchFamily="2" charset="-122"/>
              </a:rPr>
              <a:t>能够并发存取或扩大</a:t>
            </a:r>
            <a:r>
              <a:rPr lang="en-US" altLang="zh-CN" dirty="0">
                <a:ea typeface="SimSun" pitchFamily="2" charset="-122"/>
              </a:rPr>
              <a:t>vector</a:t>
            </a:r>
            <a:r>
              <a:rPr lang="zh-CN" altLang="en-US" dirty="0">
                <a:ea typeface="SimSun" pitchFamily="2" charset="-122"/>
              </a:rPr>
              <a:t>大小</a:t>
            </a:r>
            <a:endParaRPr lang="en-US" altLang="zh-CN" dirty="0">
              <a:ea typeface="SimSun" pitchFamily="2" charset="-122"/>
            </a:endParaRPr>
          </a:p>
          <a:p>
            <a:pPr lvl="2" eaLnBrk="1" hangingPunct="1"/>
            <a:r>
              <a:rPr lang="zh-CN" altLang="en-US" dirty="0">
                <a:ea typeface="SimSun" pitchFamily="2" charset="-122"/>
              </a:rPr>
              <a:t>当存取或改变</a:t>
            </a:r>
            <a:r>
              <a:rPr lang="en-US" altLang="zh-CN" dirty="0">
                <a:ea typeface="SimSun" pitchFamily="2" charset="-122"/>
              </a:rPr>
              <a:t>vector</a:t>
            </a:r>
            <a:r>
              <a:rPr lang="zh-CN" altLang="en-US" dirty="0">
                <a:ea typeface="SimSun" pitchFamily="2" charset="-122"/>
              </a:rPr>
              <a:t>大小时，方法</a:t>
            </a:r>
            <a:r>
              <a:rPr lang="en-US" altLang="zh-CN" dirty="0">
                <a:solidFill>
                  <a:srgbClr val="006600"/>
                </a:solidFill>
                <a:ea typeface="SimSun" pitchFamily="2" charset="-122"/>
              </a:rPr>
              <a:t>clear()</a:t>
            </a:r>
            <a:r>
              <a:rPr lang="en-US" altLang="zh-CN" dirty="0">
                <a:ea typeface="SimSun" pitchFamily="2" charset="-122"/>
              </a:rPr>
              <a:t> </a:t>
            </a:r>
            <a:r>
              <a:rPr lang="zh-CN" altLang="en-US" dirty="0">
                <a:ea typeface="SimSun" pitchFamily="2" charset="-122"/>
              </a:rPr>
              <a:t>不是线程安全</a:t>
            </a:r>
            <a:endParaRPr lang="en-US" altLang="zh-CN" dirty="0">
              <a:ea typeface="SimSun" pitchFamily="2" charset="-122"/>
            </a:endParaRPr>
          </a:p>
          <a:p>
            <a:pPr lvl="2"/>
            <a:r>
              <a:rPr lang="en-US" altLang="zh-CN" dirty="0">
                <a:ea typeface="SimSun" pitchFamily="2" charset="-122"/>
              </a:rPr>
              <a:t>iterator begin () start iterator </a:t>
            </a:r>
          </a:p>
          <a:p>
            <a:pPr lvl="2"/>
            <a:r>
              <a:rPr lang="en-US" altLang="zh-CN" dirty="0">
                <a:ea typeface="SimSun" pitchFamily="2" charset="-122"/>
              </a:rPr>
              <a:t>iterator end () end iterator </a:t>
            </a:r>
          </a:p>
          <a:p>
            <a:pPr lvl="2"/>
            <a:r>
              <a:rPr lang="en-US" altLang="zh-CN" dirty="0">
                <a:latin typeface="Arial" charset="0"/>
                <a:cs typeface="Arial" charset="0"/>
              </a:rPr>
              <a:t>reference </a:t>
            </a:r>
            <a:r>
              <a:rPr lang="en-US" altLang="zh-CN" b="1" dirty="0">
                <a:latin typeface="Arial" charset="0"/>
                <a:cs typeface="Arial" charset="0"/>
                <a:hlinkClick r:id="rId3"/>
              </a:rPr>
              <a:t>operator[]</a:t>
            </a:r>
            <a:r>
              <a:rPr lang="en-US" altLang="zh-CN" dirty="0">
                <a:latin typeface="Arial" charset="0"/>
                <a:cs typeface="Arial" charset="0"/>
              </a:rPr>
              <a:t> (</a:t>
            </a:r>
            <a:r>
              <a:rPr lang="en-US" altLang="zh-CN" dirty="0" err="1">
                <a:latin typeface="Arial" charset="0"/>
                <a:cs typeface="Arial" charset="0"/>
              </a:rPr>
              <a:t>size_type</a:t>
            </a:r>
            <a:r>
              <a:rPr lang="en-US" altLang="zh-CN" dirty="0">
                <a:latin typeface="Arial" charset="0"/>
                <a:cs typeface="Arial" charset="0"/>
              </a:rPr>
              <a:t> index)</a:t>
            </a:r>
            <a:r>
              <a:rPr lang="en-US" altLang="zh-CN" i="1" dirty="0">
                <a:latin typeface="Arial" charset="0"/>
                <a:cs typeface="Arial" charset="0"/>
              </a:rPr>
              <a:t> Get reference to element at given index. </a:t>
            </a:r>
          </a:p>
          <a:p>
            <a:pPr lvl="2"/>
            <a:r>
              <a:rPr lang="en-US" altLang="zh-CN" i="1" dirty="0">
                <a:latin typeface="Arial" charset="0"/>
                <a:cs typeface="Arial" charset="0"/>
              </a:rPr>
              <a:t>…</a:t>
            </a:r>
            <a:br>
              <a:rPr lang="en-US" altLang="zh-CN" i="1" dirty="0">
                <a:latin typeface="Arial" charset="0"/>
                <a:cs typeface="Arial" charset="0"/>
              </a:rPr>
            </a:br>
            <a:endParaRPr lang="en-US" altLang="zh-CN" dirty="0">
              <a:ea typeface="SimSun" pitchFamily="2" charset="-122"/>
            </a:endParaRPr>
          </a:p>
        </p:txBody>
      </p:sp>
      <p:sp>
        <p:nvSpPr>
          <p:cNvPr id="2" name="灯片编号占位符 1">
            <a:extLst>
              <a:ext uri="{FF2B5EF4-FFF2-40B4-BE49-F238E27FC236}">
                <a16:creationId xmlns:a16="http://schemas.microsoft.com/office/drawing/2014/main" id="{F2C9FB2E-5AE1-4E19-B006-1C5C1D3FE3F4}"/>
              </a:ext>
            </a:extLst>
          </p:cNvPr>
          <p:cNvSpPr>
            <a:spLocks noGrp="1"/>
          </p:cNvSpPr>
          <p:nvPr>
            <p:ph type="sldNum" sz="quarter" idx="12"/>
          </p:nvPr>
        </p:nvSpPr>
        <p:spPr/>
        <p:txBody>
          <a:bodyPr/>
          <a:lstStyle/>
          <a:p>
            <a:fld id="{838759A6-4310-42B8-8FEF-8113EE3D32AF}" type="slidenum">
              <a:rPr lang="zh-CN" altLang="en-US" smtClean="0"/>
              <a:t>87</a:t>
            </a:fld>
            <a:endParaRPr lang="zh-CN" altLang="en-US"/>
          </a:p>
        </p:txBody>
      </p:sp>
    </p:spTree>
    <p:extLst>
      <p:ext uri="{BB962C8B-B14F-4D97-AF65-F5344CB8AC3E}">
        <p14:creationId xmlns:p14="http://schemas.microsoft.com/office/powerpoint/2010/main" val="174326920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pPr eaLnBrk="1" hangingPunct="1"/>
            <a:r>
              <a:rPr lang="zh-CN" altLang="en-US" dirty="0">
                <a:ea typeface="SimSun" pitchFamily="2" charset="-122"/>
              </a:rPr>
              <a:t>例子：</a:t>
            </a:r>
            <a:r>
              <a:rPr lang="en-US" altLang="zh-CN" dirty="0">
                <a:ea typeface="SimSun" pitchFamily="2" charset="-122"/>
              </a:rPr>
              <a:t>Concurrent Vector Container </a:t>
            </a:r>
          </a:p>
        </p:txBody>
      </p:sp>
      <p:sp>
        <p:nvSpPr>
          <p:cNvPr id="62468" name="Rectangle 3"/>
          <p:cNvSpPr>
            <a:spLocks noGrp="1" noChangeArrowheads="1"/>
          </p:cNvSpPr>
          <p:nvPr>
            <p:ph type="body" idx="1"/>
          </p:nvPr>
        </p:nvSpPr>
        <p:spPr>
          <a:xfrm>
            <a:off x="1952625" y="3243264"/>
            <a:ext cx="8281988" cy="2478087"/>
          </a:xfrm>
        </p:spPr>
        <p:txBody>
          <a:bodyPr/>
          <a:lstStyle/>
          <a:p>
            <a:pPr eaLnBrk="1" hangingPunct="1"/>
            <a:r>
              <a:rPr lang="zh-CN" altLang="en-US" dirty="0">
                <a:ea typeface="SimSun" pitchFamily="2" charset="-122"/>
              </a:rPr>
              <a:t>附加字符串到字符数组</a:t>
            </a:r>
            <a:endParaRPr lang="en-US" altLang="zh-CN" dirty="0">
              <a:ea typeface="SimSun" pitchFamily="2" charset="-122"/>
            </a:endParaRPr>
          </a:p>
          <a:p>
            <a:pPr eaLnBrk="1" hangingPunct="1"/>
            <a:r>
              <a:rPr lang="zh-CN" altLang="en-US" dirty="0">
                <a:ea typeface="SimSun" pitchFamily="2" charset="-122"/>
              </a:rPr>
              <a:t>扩大</a:t>
            </a:r>
            <a:r>
              <a:rPr lang="en-US" altLang="zh-CN" dirty="0">
                <a:ea typeface="SimSun" pitchFamily="2" charset="-122"/>
              </a:rPr>
              <a:t>vector</a:t>
            </a:r>
            <a:r>
              <a:rPr lang="zh-CN" altLang="en-US" dirty="0">
                <a:ea typeface="SimSun" pitchFamily="2" charset="-122"/>
              </a:rPr>
              <a:t>的大小以容纳新字符串</a:t>
            </a:r>
            <a:endParaRPr lang="en-US" altLang="zh-CN" dirty="0">
              <a:ea typeface="SimSun" pitchFamily="2" charset="-122"/>
            </a:endParaRPr>
          </a:p>
          <a:p>
            <a:pPr eaLnBrk="1" hangingPunct="1"/>
            <a:r>
              <a:rPr lang="zh-CN" altLang="en-US" dirty="0">
                <a:ea typeface="SimSun" pitchFamily="2" charset="-122"/>
              </a:rPr>
              <a:t>拷贝新串到</a:t>
            </a:r>
            <a:r>
              <a:rPr lang="en-US" altLang="zh-CN" dirty="0">
                <a:ea typeface="SimSun" pitchFamily="2" charset="-122"/>
              </a:rPr>
              <a:t>vector</a:t>
            </a:r>
          </a:p>
        </p:txBody>
      </p:sp>
      <p:sp>
        <p:nvSpPr>
          <p:cNvPr id="62469" name="Text Box 4"/>
          <p:cNvSpPr txBox="1">
            <a:spLocks noChangeArrowheads="1"/>
          </p:cNvSpPr>
          <p:nvPr/>
        </p:nvSpPr>
        <p:spPr bwMode="auto">
          <a:xfrm>
            <a:off x="2038350" y="1651000"/>
            <a:ext cx="7639050" cy="1320800"/>
          </a:xfrm>
          <a:prstGeom prst="rect">
            <a:avLst/>
          </a:prstGeom>
          <a:noFill/>
          <a:ln w="63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a:r>
              <a:rPr lang="en-US" altLang="zh-CN" sz="1600" b="1" dirty="0">
                <a:solidFill>
                  <a:srgbClr val="0660A8"/>
                </a:solidFill>
                <a:latin typeface="Courier New" pitchFamily="49" charset="0"/>
                <a:ea typeface="SimSun" pitchFamily="2" charset="-122"/>
              </a:rPr>
              <a:t>void Append( </a:t>
            </a:r>
            <a:r>
              <a:rPr lang="en-US" altLang="zh-CN" sz="1600" b="1" dirty="0" err="1">
                <a:solidFill>
                  <a:srgbClr val="006600"/>
                </a:solidFill>
                <a:latin typeface="Courier New" pitchFamily="49" charset="0"/>
                <a:ea typeface="SimSun" pitchFamily="2" charset="-122"/>
              </a:rPr>
              <a:t>concurrent_vector</a:t>
            </a:r>
            <a:r>
              <a:rPr lang="en-US" altLang="zh-CN" sz="1600" b="1" dirty="0">
                <a:solidFill>
                  <a:srgbClr val="0660A8"/>
                </a:solidFill>
                <a:latin typeface="Courier New" pitchFamily="49" charset="0"/>
                <a:ea typeface="SimSun" pitchFamily="2" charset="-122"/>
              </a:rPr>
              <a:t>&lt;char&gt;&amp; V, </a:t>
            </a:r>
            <a:r>
              <a:rPr lang="en-US" altLang="zh-CN" sz="1600" b="1" dirty="0" err="1">
                <a:solidFill>
                  <a:srgbClr val="0660A8"/>
                </a:solidFill>
                <a:latin typeface="Courier New" pitchFamily="49" charset="0"/>
                <a:ea typeface="SimSun" pitchFamily="2" charset="-122"/>
              </a:rPr>
              <a:t>const</a:t>
            </a:r>
            <a:r>
              <a:rPr lang="en-US" altLang="zh-CN" sz="1600" b="1" dirty="0">
                <a:solidFill>
                  <a:srgbClr val="0660A8"/>
                </a:solidFill>
                <a:latin typeface="Courier New" pitchFamily="49" charset="0"/>
                <a:ea typeface="SimSun" pitchFamily="2" charset="-122"/>
              </a:rPr>
              <a:t> char* string) {</a:t>
            </a:r>
          </a:p>
          <a:p>
            <a:pPr algn="l"/>
            <a:r>
              <a:rPr lang="en-US" altLang="zh-CN" sz="1600" b="1" dirty="0">
                <a:solidFill>
                  <a:srgbClr val="0660A8"/>
                </a:solidFill>
                <a:latin typeface="Courier New" pitchFamily="49" charset="0"/>
                <a:ea typeface="SimSun" pitchFamily="2" charset="-122"/>
              </a:rPr>
              <a:t>   </a:t>
            </a:r>
            <a:r>
              <a:rPr lang="en-US" altLang="zh-CN" sz="1600" b="1" dirty="0" err="1">
                <a:solidFill>
                  <a:srgbClr val="0660A8"/>
                </a:solidFill>
                <a:latin typeface="Courier New" pitchFamily="49" charset="0"/>
                <a:ea typeface="SimSun" pitchFamily="2" charset="-122"/>
              </a:rPr>
              <a:t>size_type</a:t>
            </a:r>
            <a:r>
              <a:rPr lang="en-US" altLang="zh-CN" sz="1600" b="1" dirty="0">
                <a:solidFill>
                  <a:srgbClr val="0660A8"/>
                </a:solidFill>
                <a:latin typeface="Courier New" pitchFamily="49" charset="0"/>
                <a:ea typeface="SimSun" pitchFamily="2" charset="-122"/>
              </a:rPr>
              <a:t> n = </a:t>
            </a:r>
            <a:r>
              <a:rPr lang="en-US" altLang="zh-CN" sz="1600" b="1" dirty="0" err="1">
                <a:solidFill>
                  <a:srgbClr val="0660A8"/>
                </a:solidFill>
                <a:latin typeface="Courier New" pitchFamily="49" charset="0"/>
                <a:ea typeface="SimSun" pitchFamily="2" charset="-122"/>
              </a:rPr>
              <a:t>strlen</a:t>
            </a:r>
            <a:r>
              <a:rPr lang="en-US" altLang="zh-CN" sz="1600" b="1" dirty="0">
                <a:solidFill>
                  <a:srgbClr val="0660A8"/>
                </a:solidFill>
                <a:latin typeface="Courier New" pitchFamily="49" charset="0"/>
                <a:ea typeface="SimSun" pitchFamily="2" charset="-122"/>
              </a:rPr>
              <a:t>(string)+1;</a:t>
            </a:r>
          </a:p>
          <a:p>
            <a:pPr algn="l"/>
            <a:r>
              <a:rPr lang="en-US" altLang="zh-CN" sz="1600" b="1" dirty="0">
                <a:solidFill>
                  <a:srgbClr val="0660A8"/>
                </a:solidFill>
                <a:latin typeface="Courier New" pitchFamily="49" charset="0"/>
                <a:ea typeface="SimSun" pitchFamily="2" charset="-122"/>
              </a:rPr>
              <a:t>   </a:t>
            </a:r>
            <a:r>
              <a:rPr lang="en-US" altLang="zh-CN" sz="1600" b="1" dirty="0" err="1">
                <a:solidFill>
                  <a:srgbClr val="0660A8"/>
                </a:solidFill>
                <a:latin typeface="Courier New" pitchFamily="49" charset="0"/>
                <a:ea typeface="SimSun" pitchFamily="2" charset="-122"/>
              </a:rPr>
              <a:t>memcpy</a:t>
            </a:r>
            <a:r>
              <a:rPr lang="en-US" altLang="zh-CN" sz="1600" b="1" dirty="0">
                <a:solidFill>
                  <a:srgbClr val="0660A8"/>
                </a:solidFill>
                <a:latin typeface="Courier New" pitchFamily="49" charset="0"/>
                <a:ea typeface="SimSun" pitchFamily="2" charset="-122"/>
              </a:rPr>
              <a:t>( &amp;V[</a:t>
            </a:r>
            <a:r>
              <a:rPr lang="en-US" altLang="zh-CN" sz="1600" b="1" dirty="0" err="1">
                <a:solidFill>
                  <a:srgbClr val="0660A8"/>
                </a:solidFill>
                <a:latin typeface="Courier New" pitchFamily="49" charset="0"/>
                <a:ea typeface="SimSun" pitchFamily="2" charset="-122"/>
              </a:rPr>
              <a:t>V.</a:t>
            </a:r>
            <a:r>
              <a:rPr lang="en-US" altLang="zh-CN" sz="1600" b="1" dirty="0" err="1">
                <a:solidFill>
                  <a:srgbClr val="006600"/>
                </a:solidFill>
                <a:latin typeface="Courier New" pitchFamily="49" charset="0"/>
                <a:ea typeface="SimSun" pitchFamily="2" charset="-122"/>
              </a:rPr>
              <a:t>grow_by</a:t>
            </a:r>
            <a:r>
              <a:rPr lang="en-US" altLang="zh-CN" sz="1600" b="1" dirty="0">
                <a:solidFill>
                  <a:srgbClr val="006600"/>
                </a:solidFill>
                <a:latin typeface="Courier New" pitchFamily="49" charset="0"/>
                <a:ea typeface="SimSun" pitchFamily="2" charset="-122"/>
              </a:rPr>
              <a:t>(n)</a:t>
            </a:r>
            <a:r>
              <a:rPr lang="en-US" altLang="zh-CN" sz="1600" b="1" dirty="0">
                <a:solidFill>
                  <a:srgbClr val="0660A8"/>
                </a:solidFill>
                <a:latin typeface="Courier New" pitchFamily="49" charset="0"/>
                <a:ea typeface="SimSun" pitchFamily="2" charset="-122"/>
              </a:rPr>
              <a:t>], string, n+1 );</a:t>
            </a:r>
          </a:p>
          <a:p>
            <a:pPr algn="l"/>
            <a:r>
              <a:rPr lang="en-US" altLang="zh-CN" sz="1600" b="1" dirty="0">
                <a:solidFill>
                  <a:srgbClr val="0660A8"/>
                </a:solidFill>
                <a:latin typeface="Courier New" pitchFamily="49" charset="0"/>
                <a:ea typeface="SimSun" pitchFamily="2" charset="-122"/>
              </a:rPr>
              <a:t>}</a:t>
            </a:r>
          </a:p>
        </p:txBody>
      </p:sp>
      <p:sp>
        <p:nvSpPr>
          <p:cNvPr id="2" name="灯片编号占位符 1">
            <a:extLst>
              <a:ext uri="{FF2B5EF4-FFF2-40B4-BE49-F238E27FC236}">
                <a16:creationId xmlns:a16="http://schemas.microsoft.com/office/drawing/2014/main" id="{7B6ACB42-D4F2-45FB-93D8-93D9137CD566}"/>
              </a:ext>
            </a:extLst>
          </p:cNvPr>
          <p:cNvSpPr>
            <a:spLocks noGrp="1"/>
          </p:cNvSpPr>
          <p:nvPr>
            <p:ph type="sldNum" sz="quarter" idx="12"/>
          </p:nvPr>
        </p:nvSpPr>
        <p:spPr/>
        <p:txBody>
          <a:bodyPr/>
          <a:lstStyle/>
          <a:p>
            <a:fld id="{838759A6-4310-42B8-8FEF-8113EE3D32AF}" type="slidenum">
              <a:rPr lang="zh-CN" altLang="en-US" smtClean="0"/>
              <a:t>88</a:t>
            </a:fld>
            <a:endParaRPr lang="zh-CN" altLang="en-US"/>
          </a:p>
        </p:txBody>
      </p:sp>
    </p:spTree>
    <p:extLst>
      <p:ext uri="{BB962C8B-B14F-4D97-AF65-F5344CB8AC3E}">
        <p14:creationId xmlns:p14="http://schemas.microsoft.com/office/powerpoint/2010/main" val="241117392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noAutofit/>
          </a:bodyPr>
          <a:lstStyle/>
          <a:p>
            <a:pPr eaLnBrk="1" hangingPunct="1"/>
            <a:r>
              <a:rPr lang="en-US" altLang="zh-CN" sz="3600" dirty="0">
                <a:ea typeface="SimSun" pitchFamily="2" charset="-122"/>
              </a:rPr>
              <a:t>Concurrent Hash Table</a:t>
            </a:r>
            <a:endParaRPr lang="ru-RU" altLang="zh-CN" sz="3600" dirty="0"/>
          </a:p>
        </p:txBody>
      </p:sp>
      <p:sp>
        <p:nvSpPr>
          <p:cNvPr id="63492" name="Rectangle 3"/>
          <p:cNvSpPr>
            <a:spLocks noGrp="1" noChangeArrowheads="1"/>
          </p:cNvSpPr>
          <p:nvPr>
            <p:ph sz="quarter" idx="1"/>
          </p:nvPr>
        </p:nvSpPr>
        <p:spPr/>
        <p:txBody>
          <a:bodyPr>
            <a:normAutofit fontScale="85000" lnSpcReduction="20000"/>
          </a:bodyPr>
          <a:lstStyle/>
          <a:p>
            <a:pPr eaLnBrk="1" hangingPunct="1"/>
            <a:r>
              <a:rPr lang="en-US" altLang="zh-CN" dirty="0" err="1">
                <a:solidFill>
                  <a:srgbClr val="006600"/>
                </a:solidFill>
                <a:ea typeface="SimSun" pitchFamily="2" charset="-122"/>
              </a:rPr>
              <a:t>concurrent_hash_map</a:t>
            </a:r>
            <a:r>
              <a:rPr lang="en-US" altLang="zh-CN" dirty="0">
                <a:ea typeface="SimSun" pitchFamily="2" charset="-122"/>
              </a:rPr>
              <a:t>&lt;</a:t>
            </a:r>
            <a:r>
              <a:rPr lang="en-US" altLang="zh-CN" dirty="0" err="1">
                <a:ea typeface="SimSun" pitchFamily="2" charset="-122"/>
              </a:rPr>
              <a:t>Key,T,HashCompare</a:t>
            </a:r>
            <a:r>
              <a:rPr lang="en-US" altLang="zh-CN" dirty="0">
                <a:ea typeface="SimSun" pitchFamily="2" charset="-122"/>
              </a:rPr>
              <a:t>&gt; </a:t>
            </a:r>
          </a:p>
          <a:p>
            <a:pPr lvl="1" eaLnBrk="1" hangingPunct="1"/>
            <a:r>
              <a:rPr lang="en-US" altLang="zh-CN" dirty="0">
                <a:ea typeface="SimSun" pitchFamily="2" charset="-122"/>
              </a:rPr>
              <a:t>Maps </a:t>
            </a:r>
            <a:r>
              <a:rPr lang="en-US" altLang="zh-CN" i="1" dirty="0">
                <a:ea typeface="SimSun" pitchFamily="2" charset="-122"/>
              </a:rPr>
              <a:t>Key</a:t>
            </a:r>
            <a:r>
              <a:rPr lang="en-US" altLang="zh-CN" dirty="0">
                <a:ea typeface="SimSun" pitchFamily="2" charset="-122"/>
              </a:rPr>
              <a:t> to element of type </a:t>
            </a:r>
            <a:r>
              <a:rPr lang="en-US" altLang="zh-CN" i="1" dirty="0">
                <a:ea typeface="SimSun" pitchFamily="2" charset="-122"/>
              </a:rPr>
              <a:t>T</a:t>
            </a:r>
          </a:p>
          <a:p>
            <a:pPr lvl="1" eaLnBrk="1" hangingPunct="1"/>
            <a:r>
              <a:rPr lang="zh-CN" altLang="en-US" dirty="0">
                <a:ea typeface="SimSun" pitchFamily="2" charset="-122"/>
              </a:rPr>
              <a:t>类</a:t>
            </a:r>
            <a:r>
              <a:rPr lang="en-US" altLang="zh-CN" i="1" dirty="0" err="1">
                <a:ea typeface="SimSun" pitchFamily="2" charset="-122"/>
              </a:rPr>
              <a:t>HashCompare</a:t>
            </a:r>
            <a:r>
              <a:rPr lang="en-US" altLang="zh-CN" dirty="0">
                <a:ea typeface="SimSun" pitchFamily="2" charset="-122"/>
              </a:rPr>
              <a:t> </a:t>
            </a:r>
            <a:r>
              <a:rPr lang="zh-CN" altLang="en-US" dirty="0">
                <a:ea typeface="SimSun" pitchFamily="2" charset="-122"/>
              </a:rPr>
              <a:t>包含两成员函数</a:t>
            </a:r>
            <a:endParaRPr lang="en-US" altLang="zh-CN" dirty="0">
              <a:ea typeface="SimSun" pitchFamily="2" charset="-122"/>
            </a:endParaRPr>
          </a:p>
          <a:p>
            <a:pPr lvl="2" eaLnBrk="1" hangingPunct="1"/>
            <a:r>
              <a:rPr lang="en-US" altLang="zh-CN" dirty="0">
                <a:solidFill>
                  <a:srgbClr val="006600"/>
                </a:solidFill>
                <a:ea typeface="SimSun" pitchFamily="2" charset="-122"/>
              </a:rPr>
              <a:t>hash()</a:t>
            </a:r>
            <a:r>
              <a:rPr lang="en-US" altLang="zh-CN" dirty="0">
                <a:ea typeface="SimSun" pitchFamily="2" charset="-122"/>
              </a:rPr>
              <a:t> </a:t>
            </a:r>
            <a:r>
              <a:rPr lang="zh-CN" altLang="en-US" dirty="0">
                <a:ea typeface="SimSun" pitchFamily="2" charset="-122"/>
              </a:rPr>
              <a:t>映射</a:t>
            </a:r>
            <a:r>
              <a:rPr lang="en-US" altLang="zh-CN" dirty="0">
                <a:ea typeface="SimSun" pitchFamily="2" charset="-122"/>
              </a:rPr>
              <a:t>Key</a:t>
            </a:r>
            <a:r>
              <a:rPr lang="zh-CN" altLang="en-US" dirty="0">
                <a:ea typeface="SimSun" pitchFamily="2" charset="-122"/>
              </a:rPr>
              <a:t>到</a:t>
            </a:r>
            <a:r>
              <a:rPr lang="en-US" altLang="zh-CN" dirty="0" err="1">
                <a:ea typeface="SimSun" pitchFamily="2" charset="-122"/>
              </a:rPr>
              <a:t>hashcode</a:t>
            </a:r>
            <a:endParaRPr lang="en-US" altLang="zh-CN" dirty="0">
              <a:ea typeface="SimSun" pitchFamily="2" charset="-122"/>
            </a:endParaRPr>
          </a:p>
          <a:p>
            <a:pPr lvl="2" eaLnBrk="1" hangingPunct="1"/>
            <a:r>
              <a:rPr lang="en-US" altLang="zh-CN" dirty="0">
                <a:solidFill>
                  <a:srgbClr val="006600"/>
                </a:solidFill>
                <a:ea typeface="SimSun" pitchFamily="2" charset="-122"/>
              </a:rPr>
              <a:t>equal()</a:t>
            </a:r>
            <a:r>
              <a:rPr lang="en-US" altLang="zh-CN" dirty="0">
                <a:ea typeface="SimSun" pitchFamily="2" charset="-122"/>
              </a:rPr>
              <a:t> </a:t>
            </a:r>
            <a:r>
              <a:rPr lang="zh-CN" altLang="en-US" dirty="0">
                <a:ea typeface="SimSun" pitchFamily="2" charset="-122"/>
              </a:rPr>
              <a:t>返回</a:t>
            </a:r>
            <a:r>
              <a:rPr lang="en-US" altLang="zh-CN" dirty="0">
                <a:ea typeface="SimSun" pitchFamily="2" charset="-122"/>
              </a:rPr>
              <a:t>true/false</a:t>
            </a:r>
            <a:r>
              <a:rPr lang="zh-CN" altLang="en-US" dirty="0">
                <a:ea typeface="SimSun" pitchFamily="2" charset="-122"/>
              </a:rPr>
              <a:t>（根据</a:t>
            </a:r>
            <a:r>
              <a:rPr lang="en-US" altLang="zh-CN" dirty="0">
                <a:ea typeface="SimSun" pitchFamily="2" charset="-122"/>
              </a:rPr>
              <a:t>Keys</a:t>
            </a:r>
            <a:r>
              <a:rPr lang="zh-CN" altLang="en-US" dirty="0">
                <a:ea typeface="SimSun" pitchFamily="2" charset="-122"/>
              </a:rPr>
              <a:t>是否相等）</a:t>
            </a:r>
            <a:endParaRPr lang="en-US" altLang="zh-CN" dirty="0">
              <a:ea typeface="SimSun" pitchFamily="2" charset="-122"/>
            </a:endParaRPr>
          </a:p>
          <a:p>
            <a:pPr lvl="1"/>
            <a:r>
              <a:rPr lang="en-US" altLang="zh-CN" dirty="0">
                <a:ea typeface="SimSun" pitchFamily="2" charset="-122"/>
              </a:rPr>
              <a:t>bool find( </a:t>
            </a:r>
            <a:r>
              <a:rPr lang="en-US" altLang="zh-CN" dirty="0" err="1">
                <a:ea typeface="SimSun" pitchFamily="2" charset="-122"/>
              </a:rPr>
              <a:t>const_accessor</a:t>
            </a:r>
            <a:r>
              <a:rPr lang="en-US" altLang="zh-CN" dirty="0">
                <a:ea typeface="SimSun" pitchFamily="2" charset="-122"/>
              </a:rPr>
              <a:t>&amp; result, </a:t>
            </a:r>
            <a:r>
              <a:rPr lang="en-US" altLang="zh-CN" dirty="0" err="1">
                <a:ea typeface="SimSun" pitchFamily="2" charset="-122"/>
              </a:rPr>
              <a:t>const</a:t>
            </a:r>
            <a:r>
              <a:rPr lang="en-US" altLang="zh-CN" dirty="0">
                <a:ea typeface="SimSun" pitchFamily="2" charset="-122"/>
              </a:rPr>
              <a:t> Key&amp; key ) </a:t>
            </a:r>
            <a:r>
              <a:rPr lang="en-US" altLang="zh-CN" dirty="0" err="1">
                <a:ea typeface="SimSun" pitchFamily="2" charset="-122"/>
              </a:rPr>
              <a:t>const</a:t>
            </a:r>
            <a:r>
              <a:rPr lang="en-US" altLang="zh-CN" dirty="0">
                <a:ea typeface="SimSun" pitchFamily="2" charset="-122"/>
              </a:rPr>
              <a:t>;</a:t>
            </a:r>
          </a:p>
          <a:p>
            <a:pPr lvl="1"/>
            <a:r>
              <a:rPr lang="en-US" altLang="zh-CN" dirty="0">
                <a:ea typeface="SimSun" pitchFamily="2" charset="-122"/>
              </a:rPr>
              <a:t>bool find( </a:t>
            </a:r>
            <a:r>
              <a:rPr lang="en-US" altLang="zh-CN" dirty="0" err="1">
                <a:ea typeface="SimSun" pitchFamily="2" charset="-122"/>
              </a:rPr>
              <a:t>accessor</a:t>
            </a:r>
            <a:r>
              <a:rPr lang="en-US" altLang="zh-CN" dirty="0">
                <a:ea typeface="SimSun" pitchFamily="2" charset="-122"/>
              </a:rPr>
              <a:t>&amp; result, </a:t>
            </a:r>
            <a:r>
              <a:rPr lang="en-US" altLang="zh-CN" dirty="0" err="1">
                <a:ea typeface="SimSun" pitchFamily="2" charset="-122"/>
              </a:rPr>
              <a:t>const</a:t>
            </a:r>
            <a:r>
              <a:rPr lang="en-US" altLang="zh-CN" dirty="0">
                <a:ea typeface="SimSun" pitchFamily="2" charset="-122"/>
              </a:rPr>
              <a:t> Key&amp; key );</a:t>
            </a:r>
          </a:p>
          <a:p>
            <a:pPr lvl="1"/>
            <a:r>
              <a:rPr lang="en-US" altLang="zh-CN" dirty="0">
                <a:ea typeface="SimSun" pitchFamily="2" charset="-122"/>
              </a:rPr>
              <a:t>bool insert( </a:t>
            </a:r>
            <a:r>
              <a:rPr lang="en-US" altLang="zh-CN" dirty="0" err="1">
                <a:ea typeface="SimSun" pitchFamily="2" charset="-122"/>
              </a:rPr>
              <a:t>const_accessor</a:t>
            </a:r>
            <a:r>
              <a:rPr lang="en-US" altLang="zh-CN" dirty="0">
                <a:ea typeface="SimSun" pitchFamily="2" charset="-122"/>
              </a:rPr>
              <a:t>&amp; result, </a:t>
            </a:r>
            <a:r>
              <a:rPr lang="en-US" altLang="zh-CN" dirty="0" err="1">
                <a:ea typeface="SimSun" pitchFamily="2" charset="-122"/>
              </a:rPr>
              <a:t>const</a:t>
            </a:r>
            <a:r>
              <a:rPr lang="en-US" altLang="zh-CN" dirty="0">
                <a:ea typeface="SimSun" pitchFamily="2" charset="-122"/>
              </a:rPr>
              <a:t> Key&amp; key );</a:t>
            </a:r>
          </a:p>
          <a:p>
            <a:pPr lvl="1"/>
            <a:r>
              <a:rPr lang="en-US" altLang="zh-CN" dirty="0">
                <a:ea typeface="SimSun" pitchFamily="2" charset="-122"/>
              </a:rPr>
              <a:t>bool insert( </a:t>
            </a:r>
            <a:r>
              <a:rPr lang="en-US" altLang="zh-CN" dirty="0" err="1">
                <a:ea typeface="SimSun" pitchFamily="2" charset="-122"/>
              </a:rPr>
              <a:t>accessor</a:t>
            </a:r>
            <a:r>
              <a:rPr lang="en-US" altLang="zh-CN" dirty="0">
                <a:ea typeface="SimSun" pitchFamily="2" charset="-122"/>
              </a:rPr>
              <a:t>&amp; result, </a:t>
            </a:r>
            <a:r>
              <a:rPr lang="en-US" altLang="zh-CN" dirty="0" err="1">
                <a:ea typeface="SimSun" pitchFamily="2" charset="-122"/>
              </a:rPr>
              <a:t>const</a:t>
            </a:r>
            <a:r>
              <a:rPr lang="en-US" altLang="zh-CN" dirty="0">
                <a:ea typeface="SimSun" pitchFamily="2" charset="-122"/>
              </a:rPr>
              <a:t> Key&amp; key );</a:t>
            </a:r>
          </a:p>
          <a:p>
            <a:pPr lvl="1"/>
            <a:r>
              <a:rPr lang="en-US" altLang="zh-CN" dirty="0">
                <a:ea typeface="SimSun" pitchFamily="2" charset="-122"/>
              </a:rPr>
              <a:t>bool insert( </a:t>
            </a:r>
            <a:r>
              <a:rPr lang="en-US" altLang="zh-CN" dirty="0" err="1">
                <a:ea typeface="SimSun" pitchFamily="2" charset="-122"/>
              </a:rPr>
              <a:t>const_accessor</a:t>
            </a:r>
            <a:r>
              <a:rPr lang="en-US" altLang="zh-CN" dirty="0">
                <a:ea typeface="SimSun" pitchFamily="2" charset="-122"/>
              </a:rPr>
              <a:t>&amp; result, </a:t>
            </a:r>
            <a:r>
              <a:rPr lang="en-US" altLang="zh-CN" dirty="0" err="1">
                <a:ea typeface="SimSun" pitchFamily="2" charset="-122"/>
              </a:rPr>
              <a:t>const</a:t>
            </a:r>
            <a:r>
              <a:rPr lang="en-US" altLang="zh-CN" dirty="0">
                <a:ea typeface="SimSun" pitchFamily="2" charset="-122"/>
              </a:rPr>
              <a:t> </a:t>
            </a:r>
            <a:r>
              <a:rPr lang="en-US" altLang="zh-CN" dirty="0" err="1">
                <a:ea typeface="SimSun" pitchFamily="2" charset="-122"/>
              </a:rPr>
              <a:t>value_type</a:t>
            </a:r>
            <a:r>
              <a:rPr lang="en-US" altLang="zh-CN" dirty="0">
                <a:ea typeface="SimSun" pitchFamily="2" charset="-122"/>
              </a:rPr>
              <a:t>&amp; value );</a:t>
            </a:r>
          </a:p>
          <a:p>
            <a:pPr lvl="1"/>
            <a:r>
              <a:rPr lang="en-US" altLang="zh-CN" dirty="0">
                <a:ea typeface="SimSun" pitchFamily="2" charset="-122"/>
              </a:rPr>
              <a:t>bool insert( </a:t>
            </a:r>
            <a:r>
              <a:rPr lang="en-US" altLang="zh-CN" dirty="0" err="1">
                <a:ea typeface="SimSun" pitchFamily="2" charset="-122"/>
              </a:rPr>
              <a:t>accessor</a:t>
            </a:r>
            <a:r>
              <a:rPr lang="en-US" altLang="zh-CN" dirty="0">
                <a:ea typeface="SimSun" pitchFamily="2" charset="-122"/>
              </a:rPr>
              <a:t>&amp; result, </a:t>
            </a:r>
            <a:r>
              <a:rPr lang="en-US" altLang="zh-CN" dirty="0" err="1">
                <a:ea typeface="SimSun" pitchFamily="2" charset="-122"/>
              </a:rPr>
              <a:t>const</a:t>
            </a:r>
            <a:r>
              <a:rPr lang="en-US" altLang="zh-CN" dirty="0">
                <a:ea typeface="SimSun" pitchFamily="2" charset="-122"/>
              </a:rPr>
              <a:t> </a:t>
            </a:r>
            <a:r>
              <a:rPr lang="en-US" altLang="zh-CN" dirty="0" err="1">
                <a:ea typeface="SimSun" pitchFamily="2" charset="-122"/>
              </a:rPr>
              <a:t>value_type</a:t>
            </a:r>
            <a:r>
              <a:rPr lang="en-US" altLang="zh-CN" dirty="0">
                <a:ea typeface="SimSun" pitchFamily="2" charset="-122"/>
              </a:rPr>
              <a:t>&amp; value );</a:t>
            </a:r>
          </a:p>
          <a:p>
            <a:pPr lvl="1" eaLnBrk="1" hangingPunct="1"/>
            <a:r>
              <a:rPr lang="en-US" altLang="zh-CN" dirty="0">
                <a:ea typeface="SimSun" pitchFamily="2" charset="-122"/>
              </a:rPr>
              <a:t>Enabling concurrent </a:t>
            </a:r>
            <a:r>
              <a:rPr lang="en-US" altLang="zh-CN" dirty="0" err="1">
                <a:ea typeface="SimSun" pitchFamily="2" charset="-122"/>
              </a:rPr>
              <a:t>operations,</a:t>
            </a:r>
            <a:r>
              <a:rPr lang="en-US" altLang="zh-CN" dirty="0" err="1">
                <a:solidFill>
                  <a:srgbClr val="006600"/>
                </a:solidFill>
                <a:ea typeface="SimSun" pitchFamily="2" charset="-122"/>
              </a:rPr>
              <a:t>find</a:t>
            </a:r>
            <a:r>
              <a:rPr lang="en-US" altLang="zh-CN" dirty="0">
                <a:solidFill>
                  <a:srgbClr val="006600"/>
                </a:solidFill>
                <a:ea typeface="SimSun" pitchFamily="2" charset="-122"/>
              </a:rPr>
              <a:t>()</a:t>
            </a:r>
            <a:r>
              <a:rPr lang="en-US" altLang="zh-CN" dirty="0">
                <a:ea typeface="SimSun" pitchFamily="2" charset="-122"/>
              </a:rPr>
              <a:t> and </a:t>
            </a:r>
            <a:r>
              <a:rPr lang="en-US" altLang="zh-CN" dirty="0">
                <a:solidFill>
                  <a:srgbClr val="006600"/>
                </a:solidFill>
                <a:ea typeface="SimSun" pitchFamily="2" charset="-122"/>
              </a:rPr>
              <a:t>insert()</a:t>
            </a:r>
            <a:r>
              <a:rPr lang="en-US" altLang="zh-CN" dirty="0">
                <a:ea typeface="SimSun" pitchFamily="2" charset="-122"/>
              </a:rPr>
              <a:t> set “smart pointer” that acts as lock on item</a:t>
            </a:r>
          </a:p>
          <a:p>
            <a:pPr lvl="2"/>
            <a:r>
              <a:rPr lang="en-US" altLang="zh-CN" b="1" dirty="0" err="1">
                <a:solidFill>
                  <a:srgbClr val="006600"/>
                </a:solidFill>
                <a:ea typeface="SimSun" pitchFamily="2" charset="-122"/>
              </a:rPr>
              <a:t>accessor</a:t>
            </a:r>
            <a:r>
              <a:rPr lang="en-US" altLang="zh-CN" dirty="0">
                <a:ea typeface="SimSun" pitchFamily="2" charset="-122"/>
              </a:rPr>
              <a:t> grants read-write access</a:t>
            </a:r>
          </a:p>
          <a:p>
            <a:pPr lvl="2"/>
            <a:r>
              <a:rPr lang="en-US" altLang="zh-CN" b="1" dirty="0" err="1">
                <a:solidFill>
                  <a:srgbClr val="006600"/>
                </a:solidFill>
                <a:ea typeface="SimSun" pitchFamily="2" charset="-122"/>
              </a:rPr>
              <a:t>const_accessor</a:t>
            </a:r>
            <a:r>
              <a:rPr lang="en-US" altLang="zh-CN" dirty="0">
                <a:ea typeface="SimSun" pitchFamily="2" charset="-122"/>
              </a:rPr>
              <a:t> grants read-only access</a:t>
            </a:r>
          </a:p>
          <a:p>
            <a:pPr lvl="2" eaLnBrk="1" hangingPunct="1"/>
            <a:r>
              <a:rPr lang="en-US" altLang="zh-CN" dirty="0">
                <a:ea typeface="SimSun" pitchFamily="2" charset="-122"/>
              </a:rPr>
              <a:t>lock released when smart pointer is destroyed</a:t>
            </a:r>
          </a:p>
        </p:txBody>
      </p:sp>
      <p:sp>
        <p:nvSpPr>
          <p:cNvPr id="2" name="灯片编号占位符 1">
            <a:extLst>
              <a:ext uri="{FF2B5EF4-FFF2-40B4-BE49-F238E27FC236}">
                <a16:creationId xmlns:a16="http://schemas.microsoft.com/office/drawing/2014/main" id="{C77E030E-0FA1-4E45-96DC-6FB0BF876748}"/>
              </a:ext>
            </a:extLst>
          </p:cNvPr>
          <p:cNvSpPr>
            <a:spLocks noGrp="1"/>
          </p:cNvSpPr>
          <p:nvPr>
            <p:ph type="sldNum" sz="quarter" idx="12"/>
          </p:nvPr>
        </p:nvSpPr>
        <p:spPr/>
        <p:txBody>
          <a:bodyPr/>
          <a:lstStyle/>
          <a:p>
            <a:fld id="{838759A6-4310-42B8-8FEF-8113EE3D32AF}" type="slidenum">
              <a:rPr lang="zh-CN" altLang="en-US" smtClean="0"/>
              <a:t>89</a:t>
            </a:fld>
            <a:endParaRPr lang="zh-CN" altLang="en-US"/>
          </a:p>
        </p:txBody>
      </p:sp>
    </p:spTree>
    <p:extLst>
      <p:ext uri="{BB962C8B-B14F-4D97-AF65-F5344CB8AC3E}">
        <p14:creationId xmlns:p14="http://schemas.microsoft.com/office/powerpoint/2010/main" val="597281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4"/>
          <p:cNvSpPr>
            <a:spLocks noChangeArrowheads="1"/>
          </p:cNvSpPr>
          <p:nvPr/>
        </p:nvSpPr>
        <p:spPr bwMode="auto">
          <a:xfrm>
            <a:off x="1988695" y="1803817"/>
            <a:ext cx="85344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i="1" dirty="0">
                <a:solidFill>
                  <a:srgbClr val="FF0000"/>
                </a:solidFill>
                <a:ea typeface="宋体" pitchFamily="2" charset="-122"/>
              </a:rPr>
              <a:t>线程安全（</a:t>
            </a:r>
            <a:r>
              <a:rPr lang="en-US" altLang="zh-CN" sz="2400" i="1" dirty="0">
                <a:solidFill>
                  <a:srgbClr val="FF0000"/>
                </a:solidFill>
                <a:ea typeface="宋体" pitchFamily="2" charset="-122"/>
              </a:rPr>
              <a:t>Thread safe</a:t>
            </a:r>
            <a:r>
              <a:rPr lang="zh-CN" altLang="en-US" sz="2400" i="1" dirty="0">
                <a:solidFill>
                  <a:srgbClr val="FF0000"/>
                </a:solidFill>
                <a:ea typeface="宋体" pitchFamily="2" charset="-122"/>
              </a:rPr>
              <a:t>）</a:t>
            </a:r>
            <a:r>
              <a:rPr lang="en-US" altLang="zh-CN" sz="2400" i="1" dirty="0">
                <a:ea typeface="宋体" pitchFamily="2" charset="-122"/>
              </a:rPr>
              <a:t> </a:t>
            </a:r>
            <a:r>
              <a:rPr lang="zh-CN" altLang="en-US" sz="2400" dirty="0">
                <a:ea typeface="宋体" pitchFamily="2" charset="-122"/>
              </a:rPr>
              <a:t>是指某线程可由多个线程同时调用，并且能够产生正确的结果</a:t>
            </a:r>
            <a:r>
              <a:rPr lang="en-US" altLang="zh-CN" sz="2400" dirty="0">
                <a:ea typeface="宋体" pitchFamily="2" charset="-122"/>
              </a:rPr>
              <a:t>.</a:t>
            </a:r>
          </a:p>
          <a:p>
            <a:endParaRPr lang="en-US" altLang="zh-CN" sz="2400" dirty="0">
              <a:ea typeface="宋体" pitchFamily="2" charset="-122"/>
            </a:endParaRPr>
          </a:p>
          <a:p>
            <a:r>
              <a:rPr lang="zh-CN" altLang="en-US" sz="2400" dirty="0">
                <a:solidFill>
                  <a:srgbClr val="FF0000"/>
                </a:solidFill>
                <a:ea typeface="宋体" pitchFamily="2" charset="-122"/>
              </a:rPr>
              <a:t>标准的</a:t>
            </a:r>
            <a:r>
              <a:rPr lang="en-US" altLang="zh-CN" sz="2400" dirty="0">
                <a:solidFill>
                  <a:srgbClr val="FF0000"/>
                </a:solidFill>
                <a:ea typeface="宋体" pitchFamily="2" charset="-122"/>
              </a:rPr>
              <a:t>I/O</a:t>
            </a:r>
            <a:r>
              <a:rPr lang="zh-CN" altLang="en-US" sz="2400" dirty="0">
                <a:solidFill>
                  <a:srgbClr val="FF0000"/>
                </a:solidFill>
                <a:ea typeface="宋体" pitchFamily="2" charset="-122"/>
              </a:rPr>
              <a:t>线程安全：输出消息时不会产生字符交错情况</a:t>
            </a:r>
            <a:r>
              <a:rPr lang="en-US" altLang="zh-CN" sz="2400" dirty="0">
                <a:solidFill>
                  <a:srgbClr val="FF0000"/>
                </a:solidFill>
                <a:ea typeface="宋体" pitchFamily="2" charset="-122"/>
              </a:rPr>
              <a:t>.</a:t>
            </a:r>
            <a:endParaRPr lang="en-US" altLang="zh-CN" sz="2400" dirty="0">
              <a:ea typeface="宋体" pitchFamily="2" charset="-122"/>
            </a:endParaRPr>
          </a:p>
          <a:p>
            <a:endParaRPr lang="en-US" altLang="zh-CN" sz="2400" dirty="0">
              <a:ea typeface="宋体" pitchFamily="2" charset="-122"/>
            </a:endParaRPr>
          </a:p>
          <a:p>
            <a:r>
              <a:rPr lang="zh-CN" altLang="en-US" sz="2400" dirty="0">
                <a:ea typeface="宋体" pitchFamily="2" charset="-122"/>
              </a:rPr>
              <a:t>访问共享数据的例程需要特别设计以确保是线程安全的</a:t>
            </a:r>
            <a:r>
              <a:rPr lang="en-US" altLang="zh-CN" sz="2400" dirty="0">
                <a:ea typeface="宋体" pitchFamily="2" charset="-122"/>
              </a:rPr>
              <a:t>.</a:t>
            </a:r>
          </a:p>
        </p:txBody>
      </p:sp>
      <p:sp>
        <p:nvSpPr>
          <p:cNvPr id="3" name="标题 2">
            <a:extLst>
              <a:ext uri="{FF2B5EF4-FFF2-40B4-BE49-F238E27FC236}">
                <a16:creationId xmlns:a16="http://schemas.microsoft.com/office/drawing/2014/main" id="{C59D8E1C-F72B-4645-AFC8-4B7F088A2012}"/>
              </a:ext>
            </a:extLst>
          </p:cNvPr>
          <p:cNvSpPr>
            <a:spLocks noGrp="1"/>
          </p:cNvSpPr>
          <p:nvPr>
            <p:ph type="title"/>
          </p:nvPr>
        </p:nvSpPr>
        <p:spPr/>
        <p:txBody>
          <a:bodyPr/>
          <a:lstStyle/>
          <a:p>
            <a:r>
              <a:rPr lang="en-US" altLang="zh-CN" dirty="0"/>
              <a:t>Thread-Safe Routines</a:t>
            </a:r>
            <a:endParaRPr lang="zh-CN" altLang="en-US" dirty="0"/>
          </a:p>
        </p:txBody>
      </p:sp>
      <p:sp>
        <p:nvSpPr>
          <p:cNvPr id="2" name="灯片编号占位符 1">
            <a:extLst>
              <a:ext uri="{FF2B5EF4-FFF2-40B4-BE49-F238E27FC236}">
                <a16:creationId xmlns:a16="http://schemas.microsoft.com/office/drawing/2014/main" id="{113D9D30-1FB2-49F8-8B7A-A0102870271F}"/>
              </a:ext>
            </a:extLst>
          </p:cNvPr>
          <p:cNvSpPr>
            <a:spLocks noGrp="1"/>
          </p:cNvSpPr>
          <p:nvPr>
            <p:ph type="sldNum" sz="quarter" idx="12"/>
          </p:nvPr>
        </p:nvSpPr>
        <p:spPr/>
        <p:txBody>
          <a:bodyPr/>
          <a:lstStyle/>
          <a:p>
            <a:fld id="{838759A6-4310-42B8-8FEF-8113EE3D32AF}" type="slidenum">
              <a:rPr lang="zh-CN" altLang="en-US" smtClean="0"/>
              <a:t>9</a:t>
            </a:fld>
            <a:endParaRPr lang="zh-CN" alt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noAutofit/>
          </a:bodyPr>
          <a:lstStyle/>
          <a:p>
            <a:pPr eaLnBrk="1" hangingPunct="1"/>
            <a:r>
              <a:rPr lang="zh-CN" altLang="en-US" sz="3600" dirty="0">
                <a:ea typeface="SimSun" pitchFamily="2" charset="-122"/>
              </a:rPr>
              <a:t>例子：</a:t>
            </a:r>
            <a:r>
              <a:rPr lang="en-US" altLang="zh-CN" sz="3600" dirty="0">
                <a:ea typeface="SimSun" pitchFamily="2" charset="-122"/>
              </a:rPr>
              <a:t>Concurrent Hash Table</a:t>
            </a:r>
            <a:endParaRPr lang="ru-RU" altLang="zh-CN" sz="3600" dirty="0"/>
          </a:p>
        </p:txBody>
      </p:sp>
      <p:sp>
        <p:nvSpPr>
          <p:cNvPr id="64516" name="Rectangle 3"/>
          <p:cNvSpPr>
            <a:spLocks noGrp="1" noChangeArrowheads="1"/>
          </p:cNvSpPr>
          <p:nvPr>
            <p:ph sz="quarter" idx="1"/>
          </p:nvPr>
        </p:nvSpPr>
        <p:spPr/>
        <p:txBody>
          <a:bodyPr/>
          <a:lstStyle/>
          <a:p>
            <a:pPr eaLnBrk="1" hangingPunct="1"/>
            <a:r>
              <a:rPr lang="en-US" altLang="zh-CN" dirty="0">
                <a:solidFill>
                  <a:srgbClr val="006600"/>
                </a:solidFill>
                <a:ea typeface="SimSun" pitchFamily="2" charset="-122"/>
              </a:rPr>
              <a:t>hash()</a:t>
            </a:r>
            <a:r>
              <a:rPr lang="en-US" altLang="zh-CN" dirty="0">
                <a:ea typeface="SimSun" pitchFamily="2" charset="-122"/>
              </a:rPr>
              <a:t> </a:t>
            </a:r>
            <a:r>
              <a:rPr lang="zh-CN" altLang="en-US" dirty="0">
                <a:ea typeface="SimSun" pitchFamily="2" charset="-122"/>
              </a:rPr>
              <a:t>将字符串作为</a:t>
            </a:r>
            <a:r>
              <a:rPr lang="en-US" altLang="zh-CN" dirty="0">
                <a:ea typeface="SimSun" pitchFamily="2" charset="-122"/>
              </a:rPr>
              <a:t>key</a:t>
            </a:r>
            <a:r>
              <a:rPr lang="zh-CN" altLang="en-US" dirty="0">
                <a:ea typeface="SimSun" pitchFamily="2" charset="-122"/>
              </a:rPr>
              <a:t>映射到一整数</a:t>
            </a:r>
            <a:endParaRPr lang="en-US" altLang="zh-CN" dirty="0">
              <a:ea typeface="SimSun" pitchFamily="2" charset="-122"/>
            </a:endParaRPr>
          </a:p>
          <a:p>
            <a:pPr eaLnBrk="1" hangingPunct="1"/>
            <a:r>
              <a:rPr lang="en-US" altLang="zh-CN" dirty="0">
                <a:solidFill>
                  <a:srgbClr val="006600"/>
                </a:solidFill>
                <a:ea typeface="SimSun" pitchFamily="2" charset="-122"/>
              </a:rPr>
              <a:t>equal()</a:t>
            </a:r>
            <a:r>
              <a:rPr lang="en-US" altLang="zh-CN" dirty="0">
                <a:ea typeface="SimSun" pitchFamily="2" charset="-122"/>
              </a:rPr>
              <a:t> returns </a:t>
            </a:r>
            <a:r>
              <a:rPr lang="en-US" altLang="zh-CN" i="1" dirty="0">
                <a:ea typeface="SimSun" pitchFamily="2" charset="-122"/>
              </a:rPr>
              <a:t>true</a:t>
            </a:r>
            <a:r>
              <a:rPr lang="en-US" altLang="zh-CN" dirty="0">
                <a:ea typeface="SimSun" pitchFamily="2" charset="-122"/>
              </a:rPr>
              <a:t> if two strings are equal</a:t>
            </a:r>
          </a:p>
        </p:txBody>
      </p:sp>
      <p:sp>
        <p:nvSpPr>
          <p:cNvPr id="64517" name="Rectangle 4"/>
          <p:cNvSpPr>
            <a:spLocks noChangeArrowheads="1"/>
          </p:cNvSpPr>
          <p:nvPr/>
        </p:nvSpPr>
        <p:spPr bwMode="auto">
          <a:xfrm>
            <a:off x="2366964" y="3167062"/>
            <a:ext cx="7386637" cy="2776538"/>
          </a:xfrm>
          <a:prstGeom prst="rect">
            <a:avLst/>
          </a:prstGeom>
          <a:noFill/>
          <a:ln w="63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a:r>
              <a:rPr lang="en-US" altLang="zh-CN" sz="1600" b="1">
                <a:solidFill>
                  <a:srgbClr val="AA014C"/>
                </a:solidFill>
                <a:latin typeface="Courier New" pitchFamily="49" charset="0"/>
                <a:ea typeface="SimSun" pitchFamily="2" charset="-122"/>
              </a:rPr>
              <a:t>struct MyHashCompare {</a:t>
            </a:r>
          </a:p>
          <a:p>
            <a:pPr algn="l"/>
            <a:r>
              <a:rPr lang="en-US" altLang="zh-CN" sz="1600" b="1">
                <a:solidFill>
                  <a:srgbClr val="AA014C"/>
                </a:solidFill>
                <a:latin typeface="Courier New" pitchFamily="49" charset="0"/>
                <a:ea typeface="SimSun" pitchFamily="2" charset="-122"/>
              </a:rPr>
              <a:t>  static size_t hash( const string&amp; x ) {</a:t>
            </a:r>
          </a:p>
          <a:p>
            <a:pPr algn="l"/>
            <a:r>
              <a:rPr lang="en-US" altLang="zh-CN" sz="1600" b="1">
                <a:solidFill>
                  <a:srgbClr val="AA014C"/>
                </a:solidFill>
                <a:latin typeface="Courier New" pitchFamily="49" charset="0"/>
                <a:ea typeface="SimSun" pitchFamily="2" charset="-122"/>
              </a:rPr>
              <a:t>    size_t h = 0;</a:t>
            </a:r>
          </a:p>
          <a:p>
            <a:pPr algn="l"/>
            <a:r>
              <a:rPr lang="en-US" altLang="zh-CN" sz="1600" b="1">
                <a:solidFill>
                  <a:srgbClr val="AA014C"/>
                </a:solidFill>
                <a:latin typeface="Courier New" pitchFamily="49" charset="0"/>
                <a:ea typeface="SimSun" pitchFamily="2" charset="-122"/>
              </a:rPr>
              <a:t>    for( const char* s = x.c_str(); *s; s++ ) </a:t>
            </a:r>
          </a:p>
          <a:p>
            <a:pPr algn="l"/>
            <a:r>
              <a:rPr lang="en-US" altLang="zh-CN" sz="1600" b="1">
                <a:solidFill>
                  <a:srgbClr val="AA014C"/>
                </a:solidFill>
                <a:latin typeface="Courier New" pitchFamily="49" charset="0"/>
                <a:ea typeface="SimSun" pitchFamily="2" charset="-122"/>
              </a:rPr>
              <a:t>      h = (h*157)^*s;</a:t>
            </a:r>
          </a:p>
          <a:p>
            <a:pPr algn="l"/>
            <a:r>
              <a:rPr lang="en-US" altLang="zh-CN" sz="1600" b="1">
                <a:solidFill>
                  <a:srgbClr val="AA014C"/>
                </a:solidFill>
                <a:latin typeface="Courier New" pitchFamily="49" charset="0"/>
                <a:ea typeface="SimSun" pitchFamily="2" charset="-122"/>
              </a:rPr>
              <a:t>    return h;</a:t>
            </a:r>
          </a:p>
          <a:p>
            <a:pPr algn="l"/>
            <a:r>
              <a:rPr lang="en-US" altLang="zh-CN" sz="1600" b="1">
                <a:solidFill>
                  <a:srgbClr val="AA014C"/>
                </a:solidFill>
                <a:latin typeface="Courier New" pitchFamily="49" charset="0"/>
                <a:ea typeface="SimSun" pitchFamily="2" charset="-122"/>
              </a:rPr>
              <a:t>  }</a:t>
            </a:r>
          </a:p>
          <a:p>
            <a:pPr algn="l"/>
            <a:r>
              <a:rPr lang="en-US" altLang="zh-CN" sz="1600" b="1">
                <a:solidFill>
                  <a:srgbClr val="AA014C"/>
                </a:solidFill>
                <a:latin typeface="Courier New" pitchFamily="49" charset="0"/>
                <a:ea typeface="SimSun" pitchFamily="2" charset="-122"/>
              </a:rPr>
              <a:t>  static bool equal( const string&amp; x, const string&amp; y ) { </a:t>
            </a:r>
          </a:p>
          <a:p>
            <a:pPr algn="l"/>
            <a:r>
              <a:rPr lang="en-US" altLang="zh-CN" sz="1600" b="1">
                <a:solidFill>
                  <a:srgbClr val="AA014C"/>
                </a:solidFill>
                <a:latin typeface="Courier New" pitchFamily="49" charset="0"/>
                <a:ea typeface="SimSun" pitchFamily="2" charset="-122"/>
              </a:rPr>
              <a:t>     return strcmp(x, y) == 0;</a:t>
            </a:r>
            <a:endParaRPr lang="en-US" altLang="zh-CN" sz="1200" b="1">
              <a:solidFill>
                <a:srgbClr val="AA014C"/>
              </a:solidFill>
              <a:latin typeface="Courier New" pitchFamily="49" charset="0"/>
              <a:ea typeface="SimSun" pitchFamily="2" charset="-122"/>
            </a:endParaRPr>
          </a:p>
          <a:p>
            <a:pPr algn="l"/>
            <a:r>
              <a:rPr lang="en-US" altLang="zh-CN" sz="1600" b="1">
                <a:solidFill>
                  <a:srgbClr val="AA014C"/>
                </a:solidFill>
                <a:latin typeface="Courier New" pitchFamily="49" charset="0"/>
                <a:ea typeface="SimSun" pitchFamily="2" charset="-122"/>
              </a:rPr>
              <a:t>  }</a:t>
            </a:r>
          </a:p>
          <a:p>
            <a:pPr algn="l"/>
            <a:r>
              <a:rPr lang="en-US" altLang="zh-CN" sz="1600" b="1">
                <a:solidFill>
                  <a:srgbClr val="AA014C"/>
                </a:solidFill>
                <a:latin typeface="Courier New" pitchFamily="49" charset="0"/>
                <a:ea typeface="SimSun" pitchFamily="2" charset="-122"/>
              </a:rPr>
              <a:t>};</a:t>
            </a:r>
          </a:p>
        </p:txBody>
      </p:sp>
      <p:sp>
        <p:nvSpPr>
          <p:cNvPr id="2" name="灯片编号占位符 1">
            <a:extLst>
              <a:ext uri="{FF2B5EF4-FFF2-40B4-BE49-F238E27FC236}">
                <a16:creationId xmlns:a16="http://schemas.microsoft.com/office/drawing/2014/main" id="{E789A1BF-3D76-419E-9B65-2B0E5A8C5F7A}"/>
              </a:ext>
            </a:extLst>
          </p:cNvPr>
          <p:cNvSpPr>
            <a:spLocks noGrp="1"/>
          </p:cNvSpPr>
          <p:nvPr>
            <p:ph type="sldNum" sz="quarter" idx="12"/>
          </p:nvPr>
        </p:nvSpPr>
        <p:spPr/>
        <p:txBody>
          <a:bodyPr/>
          <a:lstStyle/>
          <a:p>
            <a:fld id="{838759A6-4310-42B8-8FEF-8113EE3D32AF}" type="slidenum">
              <a:rPr lang="zh-CN" altLang="en-US" smtClean="0"/>
              <a:t>90</a:t>
            </a:fld>
            <a:endParaRPr lang="zh-CN" altLang="en-US"/>
          </a:p>
        </p:txBody>
      </p:sp>
    </p:spTree>
    <p:extLst>
      <p:ext uri="{BB962C8B-B14F-4D97-AF65-F5344CB8AC3E}">
        <p14:creationId xmlns:p14="http://schemas.microsoft.com/office/powerpoint/2010/main" val="1284323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a:xfrm>
            <a:off x="1952625" y="403225"/>
            <a:ext cx="8281988" cy="438150"/>
          </a:xfrm>
        </p:spPr>
        <p:txBody>
          <a:bodyPr/>
          <a:lstStyle/>
          <a:p>
            <a:pPr eaLnBrk="1" hangingPunct="1"/>
            <a:r>
              <a:rPr lang="en-US" altLang="zh-CN" sz="2000">
                <a:ea typeface="SimSun" pitchFamily="2" charset="-122"/>
              </a:rPr>
              <a:t>Concurrent Hash Table Container Example Key Insert</a:t>
            </a:r>
            <a:endParaRPr lang="ru-RU" altLang="zh-CN" sz="2000"/>
          </a:p>
        </p:txBody>
      </p:sp>
      <p:sp>
        <p:nvSpPr>
          <p:cNvPr id="65540" name="Rectangle 3"/>
          <p:cNvSpPr>
            <a:spLocks noGrp="1" noChangeArrowheads="1"/>
          </p:cNvSpPr>
          <p:nvPr>
            <p:ph type="body" idx="1"/>
          </p:nvPr>
        </p:nvSpPr>
        <p:spPr>
          <a:xfrm>
            <a:off x="1952625" y="4494214"/>
            <a:ext cx="8281988" cy="1227137"/>
          </a:xfrm>
        </p:spPr>
        <p:txBody>
          <a:bodyPr>
            <a:normAutofit fontScale="85000" lnSpcReduction="10000"/>
          </a:bodyPr>
          <a:lstStyle/>
          <a:p>
            <a:pPr eaLnBrk="1" hangingPunct="1">
              <a:lnSpc>
                <a:spcPct val="90000"/>
              </a:lnSpc>
            </a:pPr>
            <a:r>
              <a:rPr lang="en-US" altLang="zh-CN">
                <a:ea typeface="SimSun" pitchFamily="2" charset="-122"/>
              </a:rPr>
              <a:t>If </a:t>
            </a:r>
            <a:r>
              <a:rPr lang="en-US" altLang="zh-CN">
                <a:solidFill>
                  <a:srgbClr val="006600"/>
                </a:solidFill>
                <a:ea typeface="SimSun" pitchFamily="2" charset="-122"/>
              </a:rPr>
              <a:t>insert()</a:t>
            </a:r>
            <a:r>
              <a:rPr lang="en-US" altLang="zh-CN">
                <a:ea typeface="SimSun" pitchFamily="2" charset="-122"/>
              </a:rPr>
              <a:t> returns </a:t>
            </a:r>
            <a:r>
              <a:rPr lang="en-US" altLang="zh-CN" i="1">
                <a:ea typeface="SimSun" pitchFamily="2" charset="-122"/>
              </a:rPr>
              <a:t>true</a:t>
            </a:r>
            <a:r>
              <a:rPr lang="en-US" altLang="zh-CN">
                <a:ea typeface="SimSun" pitchFamily="2" charset="-122"/>
              </a:rPr>
              <a:t>, new string insertion</a:t>
            </a:r>
          </a:p>
          <a:p>
            <a:pPr lvl="1" eaLnBrk="1" hangingPunct="1">
              <a:lnSpc>
                <a:spcPct val="90000"/>
              </a:lnSpc>
            </a:pPr>
            <a:r>
              <a:rPr lang="en-US" altLang="zh-CN">
                <a:ea typeface="SimSun" pitchFamily="2" charset="-122"/>
              </a:rPr>
              <a:t>Value is key’s place within sequence of strings from getNextString()</a:t>
            </a:r>
          </a:p>
          <a:p>
            <a:pPr eaLnBrk="1" hangingPunct="1">
              <a:lnSpc>
                <a:spcPct val="90000"/>
              </a:lnSpc>
            </a:pPr>
            <a:r>
              <a:rPr lang="en-US" altLang="zh-CN">
                <a:ea typeface="SimSun" pitchFamily="2" charset="-122"/>
              </a:rPr>
              <a:t>Otherwise, string has been previously seen</a:t>
            </a:r>
          </a:p>
        </p:txBody>
      </p:sp>
      <p:sp>
        <p:nvSpPr>
          <p:cNvPr id="65541" name="Rectangle 4"/>
          <p:cNvSpPr>
            <a:spLocks noChangeArrowheads="1"/>
          </p:cNvSpPr>
          <p:nvPr/>
        </p:nvSpPr>
        <p:spPr bwMode="auto">
          <a:xfrm>
            <a:off x="2278064" y="1368425"/>
            <a:ext cx="8085137" cy="2947988"/>
          </a:xfrm>
          <a:prstGeom prst="rect">
            <a:avLst/>
          </a:prstGeom>
          <a:noFill/>
          <a:ln w="63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l"/>
            <a:r>
              <a:rPr lang="en-US" altLang="zh-CN" sz="1600" b="1">
                <a:solidFill>
                  <a:srgbClr val="0660A8"/>
                </a:solidFill>
                <a:latin typeface="Courier New" pitchFamily="49" charset="0"/>
                <a:ea typeface="SimSun" pitchFamily="2" charset="-122"/>
              </a:rPr>
              <a:t>typedef </a:t>
            </a:r>
            <a:r>
              <a:rPr lang="en-US" altLang="zh-CN" sz="1600" b="1">
                <a:solidFill>
                  <a:srgbClr val="006600"/>
                </a:solidFill>
                <a:latin typeface="Courier New" pitchFamily="49" charset="0"/>
                <a:ea typeface="SimSun" pitchFamily="2" charset="-122"/>
              </a:rPr>
              <a:t>concurrent_hash_map</a:t>
            </a:r>
            <a:r>
              <a:rPr lang="en-US" altLang="zh-CN" sz="1600" b="1">
                <a:solidFill>
                  <a:srgbClr val="0660A8"/>
                </a:solidFill>
                <a:latin typeface="Courier New" pitchFamily="49" charset="0"/>
                <a:ea typeface="SimSun" pitchFamily="2" charset="-122"/>
              </a:rPr>
              <a:t>&lt;string,int,MyHashCompare&gt; </a:t>
            </a:r>
            <a:r>
              <a:rPr lang="en-US" altLang="zh-CN" sz="1600" b="1">
                <a:solidFill>
                  <a:srgbClr val="AA014C"/>
                </a:solidFill>
                <a:latin typeface="Courier New" pitchFamily="49" charset="0"/>
                <a:ea typeface="SimSun" pitchFamily="2" charset="-122"/>
              </a:rPr>
              <a:t>myHash</a:t>
            </a:r>
            <a:r>
              <a:rPr lang="en-US" altLang="zh-CN" sz="1600" b="1">
                <a:solidFill>
                  <a:srgbClr val="0660A8"/>
                </a:solidFill>
                <a:latin typeface="Courier New" pitchFamily="49" charset="0"/>
                <a:ea typeface="SimSun" pitchFamily="2" charset="-122"/>
              </a:rPr>
              <a:t>;</a:t>
            </a:r>
          </a:p>
          <a:p>
            <a:pPr algn="l"/>
            <a:r>
              <a:rPr lang="en-US" altLang="zh-CN" sz="1600" b="1">
                <a:solidFill>
                  <a:srgbClr val="AA014C"/>
                </a:solidFill>
                <a:latin typeface="Courier New" pitchFamily="49" charset="0"/>
                <a:ea typeface="SimSun" pitchFamily="2" charset="-122"/>
              </a:rPr>
              <a:t>myHash</a:t>
            </a:r>
            <a:r>
              <a:rPr lang="en-US" altLang="zh-CN" sz="1600" b="1">
                <a:solidFill>
                  <a:srgbClr val="0660A8"/>
                </a:solidFill>
                <a:latin typeface="Courier New" pitchFamily="49" charset="0"/>
                <a:ea typeface="SimSun" pitchFamily="2" charset="-122"/>
              </a:rPr>
              <a:t> table;</a:t>
            </a:r>
          </a:p>
          <a:p>
            <a:pPr algn="l"/>
            <a:r>
              <a:rPr lang="en-US" altLang="zh-CN" sz="1600" b="1">
                <a:solidFill>
                  <a:srgbClr val="0660A8"/>
                </a:solidFill>
                <a:latin typeface="Courier New" pitchFamily="49" charset="0"/>
                <a:ea typeface="SimSun" pitchFamily="2" charset="-122"/>
              </a:rPr>
              <a:t>string newstring;</a:t>
            </a:r>
          </a:p>
          <a:p>
            <a:pPr algn="l"/>
            <a:r>
              <a:rPr lang="en-US" altLang="zh-CN" sz="1600" b="1">
                <a:solidFill>
                  <a:srgbClr val="0660A8"/>
                </a:solidFill>
                <a:latin typeface="Courier New" pitchFamily="49" charset="0"/>
                <a:ea typeface="SimSun" pitchFamily="2" charset="-122"/>
              </a:rPr>
              <a:t>int place = 0;</a:t>
            </a:r>
          </a:p>
          <a:p>
            <a:pPr algn="l"/>
            <a:r>
              <a:rPr lang="en-US" altLang="zh-CN" sz="1600" b="1">
                <a:solidFill>
                  <a:srgbClr val="0660A8"/>
                </a:solidFill>
                <a:latin typeface="Courier New" pitchFamily="49" charset="0"/>
                <a:ea typeface="SimSun" pitchFamily="2" charset="-122"/>
              </a:rPr>
              <a:t>…</a:t>
            </a:r>
          </a:p>
          <a:p>
            <a:pPr algn="l"/>
            <a:r>
              <a:rPr lang="en-US" altLang="zh-CN" sz="1600" b="1">
                <a:solidFill>
                  <a:srgbClr val="0660A8"/>
                </a:solidFill>
                <a:latin typeface="Courier New" pitchFamily="49" charset="0"/>
                <a:ea typeface="SimSun" pitchFamily="2" charset="-122"/>
              </a:rPr>
              <a:t>  while (getNextString(&amp;newString)) {</a:t>
            </a:r>
          </a:p>
          <a:p>
            <a:pPr algn="l"/>
            <a:r>
              <a:rPr lang="en-US" altLang="zh-CN" sz="1600" b="1">
                <a:solidFill>
                  <a:srgbClr val="0660A8"/>
                </a:solidFill>
                <a:latin typeface="Courier New" pitchFamily="49" charset="0"/>
                <a:ea typeface="SimSun" pitchFamily="2" charset="-122"/>
              </a:rPr>
              <a:t>    </a:t>
            </a:r>
            <a:r>
              <a:rPr lang="en-US" altLang="zh-CN" sz="1600" b="1">
                <a:solidFill>
                  <a:srgbClr val="AA014C"/>
                </a:solidFill>
                <a:latin typeface="Courier New" pitchFamily="49" charset="0"/>
                <a:ea typeface="SimSun" pitchFamily="2" charset="-122"/>
              </a:rPr>
              <a:t>myHash::</a:t>
            </a:r>
            <a:r>
              <a:rPr lang="en-US" altLang="zh-CN" sz="1600" b="1">
                <a:solidFill>
                  <a:srgbClr val="006600"/>
                </a:solidFill>
                <a:latin typeface="Courier New" pitchFamily="49" charset="0"/>
                <a:ea typeface="SimSun" pitchFamily="2" charset="-122"/>
              </a:rPr>
              <a:t>accessor</a:t>
            </a:r>
            <a:r>
              <a:rPr lang="en-US" altLang="zh-CN" sz="1600" b="1">
                <a:solidFill>
                  <a:srgbClr val="0660A8"/>
                </a:solidFill>
                <a:latin typeface="Courier New" pitchFamily="49" charset="0"/>
                <a:ea typeface="SimSun" pitchFamily="2" charset="-122"/>
              </a:rPr>
              <a:t> a;</a:t>
            </a:r>
          </a:p>
          <a:p>
            <a:pPr algn="l"/>
            <a:r>
              <a:rPr lang="en-US" altLang="zh-CN" sz="1600" b="1">
                <a:solidFill>
                  <a:srgbClr val="0660A8"/>
                </a:solidFill>
                <a:latin typeface="Courier New" pitchFamily="49" charset="0"/>
                <a:ea typeface="SimSun" pitchFamily="2" charset="-122"/>
              </a:rPr>
              <a:t>    if (table.</a:t>
            </a:r>
            <a:r>
              <a:rPr lang="en-US" altLang="zh-CN" sz="1600" b="1">
                <a:solidFill>
                  <a:srgbClr val="006600"/>
                </a:solidFill>
                <a:latin typeface="Courier New" pitchFamily="49" charset="0"/>
                <a:ea typeface="SimSun" pitchFamily="2" charset="-122"/>
              </a:rPr>
              <a:t>insert</a:t>
            </a:r>
            <a:r>
              <a:rPr lang="en-US" altLang="zh-CN" sz="1600" b="1">
                <a:solidFill>
                  <a:srgbClr val="0660A8"/>
                </a:solidFill>
                <a:latin typeface="Courier New" pitchFamily="49" charset="0"/>
                <a:ea typeface="SimSun" pitchFamily="2" charset="-122"/>
              </a:rPr>
              <a:t>( a, newString ))  // new string inserted</a:t>
            </a:r>
          </a:p>
          <a:p>
            <a:pPr algn="l"/>
            <a:r>
              <a:rPr lang="en-US" altLang="zh-CN" sz="1600" b="1">
                <a:solidFill>
                  <a:srgbClr val="0660A8"/>
                </a:solidFill>
                <a:latin typeface="Courier New" pitchFamily="49" charset="0"/>
                <a:ea typeface="SimSun" pitchFamily="2" charset="-122"/>
              </a:rPr>
              <a:t>       a-&gt;</a:t>
            </a:r>
            <a:r>
              <a:rPr lang="en-US" altLang="zh-CN" sz="1600" b="1">
                <a:solidFill>
                  <a:srgbClr val="AA014C"/>
                </a:solidFill>
                <a:latin typeface="Courier New" pitchFamily="49" charset="0"/>
                <a:ea typeface="SimSun" pitchFamily="2" charset="-122"/>
              </a:rPr>
              <a:t>second</a:t>
            </a:r>
            <a:r>
              <a:rPr lang="en-US" altLang="zh-CN" sz="1600" b="1">
                <a:solidFill>
                  <a:srgbClr val="0660A8"/>
                </a:solidFill>
                <a:latin typeface="Courier New" pitchFamily="49" charset="0"/>
                <a:ea typeface="SimSun" pitchFamily="2" charset="-122"/>
              </a:rPr>
              <a:t> = ++place;</a:t>
            </a:r>
          </a:p>
          <a:p>
            <a:pPr algn="l"/>
            <a:r>
              <a:rPr lang="en-US" altLang="zh-CN" sz="1600" b="1">
                <a:solidFill>
                  <a:srgbClr val="0660A8"/>
                </a:solidFill>
                <a:latin typeface="Courier New" pitchFamily="49" charset="0"/>
                <a:ea typeface="SimSun" pitchFamily="2" charset="-122"/>
              </a:rPr>
              <a:t>  }</a:t>
            </a:r>
          </a:p>
        </p:txBody>
      </p:sp>
      <p:sp>
        <p:nvSpPr>
          <p:cNvPr id="2" name="灯片编号占位符 1">
            <a:extLst>
              <a:ext uri="{FF2B5EF4-FFF2-40B4-BE49-F238E27FC236}">
                <a16:creationId xmlns:a16="http://schemas.microsoft.com/office/drawing/2014/main" id="{5A5E5CFD-4E1D-46D6-8FDA-3CF5D7B1E1E7}"/>
              </a:ext>
            </a:extLst>
          </p:cNvPr>
          <p:cNvSpPr>
            <a:spLocks noGrp="1"/>
          </p:cNvSpPr>
          <p:nvPr>
            <p:ph type="sldNum" sz="quarter" idx="12"/>
          </p:nvPr>
        </p:nvSpPr>
        <p:spPr/>
        <p:txBody>
          <a:bodyPr/>
          <a:lstStyle/>
          <a:p>
            <a:fld id="{838759A6-4310-42B8-8FEF-8113EE3D32AF}" type="slidenum">
              <a:rPr lang="zh-CN" altLang="en-US" smtClean="0"/>
              <a:t>91</a:t>
            </a:fld>
            <a:endParaRPr lang="zh-CN" altLang="en-US"/>
          </a:p>
        </p:txBody>
      </p:sp>
    </p:spTree>
    <p:extLst>
      <p:ext uri="{BB962C8B-B14F-4D97-AF65-F5344CB8AC3E}">
        <p14:creationId xmlns:p14="http://schemas.microsoft.com/office/powerpoint/2010/main" val="350007118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1952625" y="431800"/>
            <a:ext cx="8529638" cy="438150"/>
          </a:xfrm>
        </p:spPr>
        <p:txBody>
          <a:bodyPr/>
          <a:lstStyle/>
          <a:p>
            <a:pPr eaLnBrk="1" hangingPunct="1"/>
            <a:r>
              <a:rPr lang="en-US" altLang="zh-CN" sz="2000">
                <a:ea typeface="SimSun" pitchFamily="2" charset="-122"/>
              </a:rPr>
              <a:t>Concurrent Hash Table Container Example Key Find</a:t>
            </a:r>
            <a:endParaRPr lang="ru-RU" altLang="zh-CN" sz="2000"/>
          </a:p>
        </p:txBody>
      </p:sp>
      <p:sp>
        <p:nvSpPr>
          <p:cNvPr id="66564" name="Rectangle 3"/>
          <p:cNvSpPr>
            <a:spLocks noGrp="1" noChangeArrowheads="1"/>
          </p:cNvSpPr>
          <p:nvPr>
            <p:ph type="body" idx="1"/>
          </p:nvPr>
        </p:nvSpPr>
        <p:spPr>
          <a:xfrm>
            <a:off x="1971675" y="5421313"/>
            <a:ext cx="8229600" cy="461962"/>
          </a:xfrm>
        </p:spPr>
        <p:txBody>
          <a:bodyPr>
            <a:normAutofit lnSpcReduction="10000"/>
          </a:bodyPr>
          <a:lstStyle/>
          <a:p>
            <a:pPr eaLnBrk="1" hangingPunct="1"/>
            <a:r>
              <a:rPr lang="en-US" altLang="zh-CN">
                <a:ea typeface="SimSun" pitchFamily="2" charset="-122"/>
              </a:rPr>
              <a:t>If </a:t>
            </a:r>
            <a:r>
              <a:rPr lang="en-US" altLang="zh-CN">
                <a:solidFill>
                  <a:srgbClr val="006600"/>
                </a:solidFill>
                <a:ea typeface="SimSun" pitchFamily="2" charset="-122"/>
              </a:rPr>
              <a:t>find()</a:t>
            </a:r>
            <a:r>
              <a:rPr lang="en-US" altLang="zh-CN">
                <a:ea typeface="SimSun" pitchFamily="2" charset="-122"/>
              </a:rPr>
              <a:t> returns </a:t>
            </a:r>
            <a:r>
              <a:rPr lang="en-US" altLang="zh-CN" i="1">
                <a:ea typeface="SimSun" pitchFamily="2" charset="-122"/>
              </a:rPr>
              <a:t>true</a:t>
            </a:r>
            <a:r>
              <a:rPr lang="en-US" altLang="zh-CN">
                <a:ea typeface="SimSun" pitchFamily="2" charset="-122"/>
              </a:rPr>
              <a:t>, key was found within hash table</a:t>
            </a:r>
          </a:p>
        </p:txBody>
      </p:sp>
      <p:sp>
        <p:nvSpPr>
          <p:cNvPr id="66565" name="Rectangle 4"/>
          <p:cNvSpPr>
            <a:spLocks noChangeArrowheads="1"/>
          </p:cNvSpPr>
          <p:nvPr/>
        </p:nvSpPr>
        <p:spPr bwMode="auto">
          <a:xfrm>
            <a:off x="2354264" y="1368426"/>
            <a:ext cx="8085137" cy="3832225"/>
          </a:xfrm>
          <a:prstGeom prst="rect">
            <a:avLst/>
          </a:prstGeom>
          <a:noFill/>
          <a:ln w="63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l"/>
            <a:r>
              <a:rPr lang="en-US" altLang="zh-CN" sz="1600" b="1">
                <a:solidFill>
                  <a:srgbClr val="AA014C"/>
                </a:solidFill>
                <a:latin typeface="Courier New" pitchFamily="49" charset="0"/>
                <a:ea typeface="SimSun" pitchFamily="2" charset="-122"/>
              </a:rPr>
              <a:t>myHash</a:t>
            </a:r>
            <a:r>
              <a:rPr lang="en-US" altLang="zh-CN" sz="1600" b="1">
                <a:solidFill>
                  <a:srgbClr val="0660A8"/>
                </a:solidFill>
                <a:latin typeface="Courier New" pitchFamily="49" charset="0"/>
                <a:ea typeface="SimSun" pitchFamily="2" charset="-122"/>
              </a:rPr>
              <a:t> table;</a:t>
            </a:r>
          </a:p>
          <a:p>
            <a:pPr algn="l"/>
            <a:r>
              <a:rPr lang="en-US" altLang="zh-CN" sz="1600" b="1">
                <a:solidFill>
                  <a:srgbClr val="0660A8"/>
                </a:solidFill>
                <a:latin typeface="Courier New" pitchFamily="49" charset="0"/>
                <a:ea typeface="SimSun" pitchFamily="2" charset="-122"/>
              </a:rPr>
              <a:t>string s1, s2;</a:t>
            </a:r>
          </a:p>
          <a:p>
            <a:pPr algn="l"/>
            <a:r>
              <a:rPr lang="en-US" altLang="zh-CN" sz="1600" b="1">
                <a:solidFill>
                  <a:srgbClr val="0660A8"/>
                </a:solidFill>
                <a:latin typeface="Courier New" pitchFamily="49" charset="0"/>
                <a:ea typeface="SimSun" pitchFamily="2" charset="-122"/>
              </a:rPr>
              <a:t>int p1, p2;</a:t>
            </a:r>
          </a:p>
          <a:p>
            <a:pPr algn="l"/>
            <a:r>
              <a:rPr lang="en-US" altLang="zh-CN" sz="1600" b="1">
                <a:solidFill>
                  <a:srgbClr val="0660A8"/>
                </a:solidFill>
                <a:latin typeface="Courier New" pitchFamily="49" charset="0"/>
                <a:ea typeface="SimSun" pitchFamily="2" charset="-122"/>
              </a:rPr>
              <a:t>…</a:t>
            </a:r>
          </a:p>
          <a:p>
            <a:pPr algn="l"/>
            <a:r>
              <a:rPr lang="en-US" altLang="zh-CN" sz="1600" b="1">
                <a:solidFill>
                  <a:srgbClr val="0660A8"/>
                </a:solidFill>
                <a:latin typeface="Courier New" pitchFamily="49" charset="0"/>
                <a:ea typeface="SimSun" pitchFamily="2" charset="-122"/>
              </a:rPr>
              <a:t> { </a:t>
            </a:r>
            <a:r>
              <a:rPr lang="en-US" altLang="zh-CN" sz="1600" b="1">
                <a:solidFill>
                  <a:srgbClr val="AA014C"/>
                </a:solidFill>
                <a:latin typeface="Courier New" pitchFamily="49" charset="0"/>
                <a:ea typeface="SimSun" pitchFamily="2" charset="-122"/>
              </a:rPr>
              <a:t>myHash::</a:t>
            </a:r>
            <a:r>
              <a:rPr lang="en-US" altLang="zh-CN" sz="1600" b="1">
                <a:solidFill>
                  <a:srgbClr val="006600"/>
                </a:solidFill>
                <a:latin typeface="Courier New" pitchFamily="49" charset="0"/>
                <a:ea typeface="SimSun" pitchFamily="2" charset="-122"/>
              </a:rPr>
              <a:t>const_accessor</a:t>
            </a:r>
            <a:r>
              <a:rPr lang="en-US" altLang="zh-CN" sz="1600" b="1">
                <a:solidFill>
                  <a:srgbClr val="0660A8"/>
                </a:solidFill>
                <a:latin typeface="Courier New" pitchFamily="49" charset="0"/>
                <a:ea typeface="SimSun" pitchFamily="2" charset="-122"/>
              </a:rPr>
              <a:t> </a:t>
            </a:r>
            <a:r>
              <a:rPr lang="en-US" altLang="zh-CN" sz="1600" b="1">
                <a:solidFill>
                  <a:srgbClr val="AA014C"/>
                </a:solidFill>
                <a:latin typeface="Courier New" pitchFamily="49" charset="0"/>
                <a:ea typeface="SimSun" pitchFamily="2" charset="-122"/>
              </a:rPr>
              <a:t>a</a:t>
            </a:r>
            <a:r>
              <a:rPr lang="en-US" altLang="zh-CN" sz="1600" b="1">
                <a:solidFill>
                  <a:srgbClr val="0660A8"/>
                </a:solidFill>
                <a:latin typeface="Courier New" pitchFamily="49" charset="0"/>
                <a:ea typeface="SimSun" pitchFamily="2" charset="-122"/>
              </a:rPr>
              <a:t>;  // read_lock</a:t>
            </a:r>
          </a:p>
          <a:p>
            <a:pPr algn="l"/>
            <a:r>
              <a:rPr lang="en-US" altLang="zh-CN" sz="1600" b="1">
                <a:solidFill>
                  <a:srgbClr val="0660A8"/>
                </a:solidFill>
                <a:latin typeface="Courier New" pitchFamily="49" charset="0"/>
                <a:ea typeface="SimSun" pitchFamily="2" charset="-122"/>
              </a:rPr>
              <a:t>   </a:t>
            </a:r>
            <a:r>
              <a:rPr lang="en-US" altLang="zh-CN" sz="1600" b="1">
                <a:solidFill>
                  <a:srgbClr val="AA014C"/>
                </a:solidFill>
                <a:latin typeface="Courier New" pitchFamily="49" charset="0"/>
                <a:ea typeface="SimSun" pitchFamily="2" charset="-122"/>
              </a:rPr>
              <a:t>myHash::</a:t>
            </a:r>
            <a:r>
              <a:rPr lang="en-US" altLang="zh-CN" sz="1600" b="1">
                <a:solidFill>
                  <a:srgbClr val="006600"/>
                </a:solidFill>
                <a:latin typeface="Courier New" pitchFamily="49" charset="0"/>
                <a:ea typeface="SimSun" pitchFamily="2" charset="-122"/>
              </a:rPr>
              <a:t>const_accessor</a:t>
            </a:r>
            <a:r>
              <a:rPr lang="en-US" altLang="zh-CN" sz="1600" b="1">
                <a:solidFill>
                  <a:srgbClr val="0660A8"/>
                </a:solidFill>
                <a:latin typeface="Courier New" pitchFamily="49" charset="0"/>
                <a:ea typeface="SimSun" pitchFamily="2" charset="-122"/>
              </a:rPr>
              <a:t> </a:t>
            </a:r>
            <a:r>
              <a:rPr lang="en-US" altLang="zh-CN" sz="1600" b="1">
                <a:solidFill>
                  <a:srgbClr val="AA014C"/>
                </a:solidFill>
                <a:latin typeface="Courier New" pitchFamily="49" charset="0"/>
                <a:ea typeface="SimSun" pitchFamily="2" charset="-122"/>
              </a:rPr>
              <a:t>b</a:t>
            </a:r>
            <a:r>
              <a:rPr lang="en-US" altLang="zh-CN" sz="1600" b="1">
                <a:solidFill>
                  <a:srgbClr val="0660A8"/>
                </a:solidFill>
                <a:latin typeface="Courier New" pitchFamily="49" charset="0"/>
                <a:ea typeface="SimSun" pitchFamily="2" charset="-122"/>
              </a:rPr>
              <a:t>; </a:t>
            </a:r>
          </a:p>
          <a:p>
            <a:pPr algn="l"/>
            <a:r>
              <a:rPr lang="en-US" altLang="zh-CN" sz="1600" b="1">
                <a:solidFill>
                  <a:srgbClr val="0660A8"/>
                </a:solidFill>
                <a:latin typeface="Courier New" pitchFamily="49" charset="0"/>
                <a:ea typeface="SimSun" pitchFamily="2" charset="-122"/>
              </a:rPr>
              <a:t>   if (table.</a:t>
            </a:r>
            <a:r>
              <a:rPr lang="en-US" altLang="zh-CN" sz="1600" b="1">
                <a:solidFill>
                  <a:srgbClr val="006600"/>
                </a:solidFill>
                <a:latin typeface="Courier New" pitchFamily="49" charset="0"/>
                <a:ea typeface="SimSun" pitchFamily="2" charset="-122"/>
              </a:rPr>
              <a:t>find</a:t>
            </a:r>
            <a:r>
              <a:rPr lang="en-US" altLang="zh-CN" sz="1600" b="1">
                <a:solidFill>
                  <a:srgbClr val="0660A8"/>
                </a:solidFill>
                <a:latin typeface="Courier New" pitchFamily="49" charset="0"/>
                <a:ea typeface="SimSun" pitchFamily="2" charset="-122"/>
              </a:rPr>
              <a:t>(</a:t>
            </a:r>
            <a:r>
              <a:rPr lang="en-US" altLang="zh-CN" sz="1600" b="1">
                <a:solidFill>
                  <a:srgbClr val="AA014C"/>
                </a:solidFill>
                <a:latin typeface="Courier New" pitchFamily="49" charset="0"/>
                <a:ea typeface="SimSun" pitchFamily="2" charset="-122"/>
              </a:rPr>
              <a:t>a</a:t>
            </a:r>
            <a:r>
              <a:rPr lang="en-US" altLang="zh-CN" sz="1600" b="1">
                <a:solidFill>
                  <a:srgbClr val="0660A8"/>
                </a:solidFill>
                <a:latin typeface="Courier New" pitchFamily="49" charset="0"/>
                <a:ea typeface="SimSun" pitchFamily="2" charset="-122"/>
              </a:rPr>
              <a:t>,s1) &amp;&amp; table.</a:t>
            </a:r>
            <a:r>
              <a:rPr lang="en-US" altLang="zh-CN" sz="1600" b="1">
                <a:solidFill>
                  <a:srgbClr val="006600"/>
                </a:solidFill>
                <a:latin typeface="Courier New" pitchFamily="49" charset="0"/>
                <a:ea typeface="SimSun" pitchFamily="2" charset="-122"/>
              </a:rPr>
              <a:t>find</a:t>
            </a:r>
            <a:r>
              <a:rPr lang="en-US" altLang="zh-CN" sz="1600" b="1">
                <a:solidFill>
                  <a:srgbClr val="0660A8"/>
                </a:solidFill>
                <a:latin typeface="Courier New" pitchFamily="49" charset="0"/>
                <a:ea typeface="SimSun" pitchFamily="2" charset="-122"/>
              </a:rPr>
              <a:t>(</a:t>
            </a:r>
            <a:r>
              <a:rPr lang="en-US" altLang="zh-CN" sz="1600" b="1">
                <a:solidFill>
                  <a:srgbClr val="AA014C"/>
                </a:solidFill>
                <a:latin typeface="Courier New" pitchFamily="49" charset="0"/>
                <a:ea typeface="SimSun" pitchFamily="2" charset="-122"/>
              </a:rPr>
              <a:t>b</a:t>
            </a:r>
            <a:r>
              <a:rPr lang="en-US" altLang="zh-CN" sz="1600" b="1">
                <a:solidFill>
                  <a:srgbClr val="0660A8"/>
                </a:solidFill>
                <a:latin typeface="Courier New" pitchFamily="49" charset="0"/>
                <a:ea typeface="SimSun" pitchFamily="2" charset="-122"/>
              </a:rPr>
              <a:t>,s2)) {  // find strings</a:t>
            </a:r>
          </a:p>
          <a:p>
            <a:pPr algn="l"/>
            <a:r>
              <a:rPr lang="en-US" altLang="zh-CN" sz="1600" b="1">
                <a:solidFill>
                  <a:srgbClr val="0660A8"/>
                </a:solidFill>
                <a:latin typeface="Courier New" pitchFamily="49" charset="0"/>
                <a:ea typeface="SimSun" pitchFamily="2" charset="-122"/>
              </a:rPr>
              <a:t>       p1 = a-&gt;</a:t>
            </a:r>
            <a:r>
              <a:rPr lang="en-US" altLang="zh-CN" sz="1600" b="1">
                <a:solidFill>
                  <a:srgbClr val="AA014C"/>
                </a:solidFill>
                <a:latin typeface="Courier New" pitchFamily="49" charset="0"/>
                <a:ea typeface="SimSun" pitchFamily="2" charset="-122"/>
              </a:rPr>
              <a:t>second</a:t>
            </a:r>
            <a:r>
              <a:rPr lang="en-US" altLang="zh-CN" sz="1600" b="1">
                <a:solidFill>
                  <a:srgbClr val="0660A8"/>
                </a:solidFill>
                <a:latin typeface="Courier New" pitchFamily="49" charset="0"/>
                <a:ea typeface="SimSun" pitchFamily="2" charset="-122"/>
              </a:rPr>
              <a:t>; p2 = b-&gt;</a:t>
            </a:r>
            <a:r>
              <a:rPr lang="en-US" altLang="zh-CN" sz="1600" b="1">
                <a:solidFill>
                  <a:srgbClr val="AA014C"/>
                </a:solidFill>
                <a:latin typeface="Courier New" pitchFamily="49" charset="0"/>
                <a:ea typeface="SimSun" pitchFamily="2" charset="-122"/>
              </a:rPr>
              <a:t>second</a:t>
            </a:r>
            <a:r>
              <a:rPr lang="en-US" altLang="zh-CN" sz="1600" b="1">
                <a:solidFill>
                  <a:srgbClr val="0660A8"/>
                </a:solidFill>
                <a:latin typeface="Courier New" pitchFamily="49" charset="0"/>
                <a:ea typeface="SimSun" pitchFamily="2" charset="-122"/>
              </a:rPr>
              <a:t>;</a:t>
            </a:r>
          </a:p>
          <a:p>
            <a:pPr algn="l"/>
            <a:r>
              <a:rPr lang="en-US" altLang="zh-CN" sz="1600" b="1">
                <a:solidFill>
                  <a:srgbClr val="0660A8"/>
                </a:solidFill>
                <a:latin typeface="Courier New" pitchFamily="49" charset="0"/>
                <a:ea typeface="SimSun" pitchFamily="2" charset="-122"/>
              </a:rPr>
              <a:t>       if (p1 &lt; p2) </a:t>
            </a:r>
          </a:p>
          <a:p>
            <a:pPr algn="l"/>
            <a:r>
              <a:rPr lang="en-US" altLang="zh-CN" sz="1600" b="1">
                <a:solidFill>
                  <a:srgbClr val="0660A8"/>
                </a:solidFill>
                <a:latin typeface="Courier New" pitchFamily="49" charset="0"/>
                <a:ea typeface="SimSun" pitchFamily="2" charset="-122"/>
              </a:rPr>
              <a:t>          printf(“%s came before %s\n”,s1,s2);</a:t>
            </a:r>
          </a:p>
          <a:p>
            <a:pPr algn="l"/>
            <a:r>
              <a:rPr lang="en-US" altLang="zh-CN" sz="1600" b="1">
                <a:solidFill>
                  <a:srgbClr val="0660A8"/>
                </a:solidFill>
                <a:latin typeface="Courier New" pitchFamily="49" charset="0"/>
                <a:ea typeface="SimSun" pitchFamily="2" charset="-122"/>
              </a:rPr>
              <a:t>       else</a:t>
            </a:r>
          </a:p>
          <a:p>
            <a:pPr algn="l"/>
            <a:r>
              <a:rPr lang="en-US" altLang="zh-CN" sz="1600" b="1">
                <a:solidFill>
                  <a:srgbClr val="0660A8"/>
                </a:solidFill>
                <a:latin typeface="Courier New" pitchFamily="49" charset="0"/>
                <a:ea typeface="SimSun" pitchFamily="2" charset="-122"/>
              </a:rPr>
              <a:t>          printf(“%s came before %s\n”,s2,s1);</a:t>
            </a:r>
          </a:p>
          <a:p>
            <a:pPr algn="l"/>
            <a:r>
              <a:rPr lang="en-US" altLang="zh-CN" sz="1600" b="1">
                <a:solidFill>
                  <a:srgbClr val="0660A8"/>
                </a:solidFill>
                <a:latin typeface="Courier New" pitchFamily="49" charset="0"/>
                <a:ea typeface="SimSun" pitchFamily="2" charset="-122"/>
              </a:rPr>
              <a:t>   }</a:t>
            </a:r>
          </a:p>
          <a:p>
            <a:pPr algn="l"/>
            <a:r>
              <a:rPr lang="en-US" altLang="zh-CN" sz="1600" b="1">
                <a:solidFill>
                  <a:srgbClr val="0660A8"/>
                </a:solidFill>
                <a:latin typeface="Courier New" pitchFamily="49" charset="0"/>
                <a:ea typeface="SimSun" pitchFamily="2" charset="-122"/>
              </a:rPr>
              <a:t>   else printf(“One or both strings not seen before\n”);</a:t>
            </a:r>
          </a:p>
          <a:p>
            <a:pPr algn="l"/>
            <a:r>
              <a:rPr lang="en-US" altLang="zh-CN" sz="1600" b="1">
                <a:solidFill>
                  <a:srgbClr val="0660A8"/>
                </a:solidFill>
                <a:latin typeface="Courier New" pitchFamily="49" charset="0"/>
                <a:ea typeface="SimSun" pitchFamily="2" charset="-122"/>
              </a:rPr>
              <a:t> }</a:t>
            </a:r>
          </a:p>
        </p:txBody>
      </p:sp>
      <p:sp>
        <p:nvSpPr>
          <p:cNvPr id="2" name="灯片编号占位符 1">
            <a:extLst>
              <a:ext uri="{FF2B5EF4-FFF2-40B4-BE49-F238E27FC236}">
                <a16:creationId xmlns:a16="http://schemas.microsoft.com/office/drawing/2014/main" id="{A11794B9-9E2E-43CC-991B-FFF00720CFF0}"/>
              </a:ext>
            </a:extLst>
          </p:cNvPr>
          <p:cNvSpPr>
            <a:spLocks noGrp="1"/>
          </p:cNvSpPr>
          <p:nvPr>
            <p:ph type="sldNum" sz="quarter" idx="12"/>
          </p:nvPr>
        </p:nvSpPr>
        <p:spPr/>
        <p:txBody>
          <a:bodyPr/>
          <a:lstStyle/>
          <a:p>
            <a:fld id="{838759A6-4310-42B8-8FEF-8113EE3D32AF}" type="slidenum">
              <a:rPr lang="zh-CN" altLang="en-US" smtClean="0"/>
              <a:t>92</a:t>
            </a:fld>
            <a:endParaRPr lang="zh-CN" altLang="en-US"/>
          </a:p>
        </p:txBody>
      </p:sp>
    </p:spTree>
    <p:extLst>
      <p:ext uri="{BB962C8B-B14F-4D97-AF65-F5344CB8AC3E}">
        <p14:creationId xmlns:p14="http://schemas.microsoft.com/office/powerpoint/2010/main" val="306871914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tr-TR" altLang="en-US" sz="3200" dirty="0"/>
              <a:t>TBB</a:t>
            </a:r>
            <a:r>
              <a:rPr lang="zh-CN" altLang="en-US" sz="3200" dirty="0"/>
              <a:t>中的互斥</a:t>
            </a:r>
            <a:endParaRPr lang="zh-CN" altLang="en-US" dirty="0"/>
          </a:p>
        </p:txBody>
      </p:sp>
      <p:sp>
        <p:nvSpPr>
          <p:cNvPr id="5" name="内容占位符 4"/>
          <p:cNvSpPr>
            <a:spLocks noGrp="1"/>
          </p:cNvSpPr>
          <p:nvPr>
            <p:ph sz="quarter" idx="1"/>
          </p:nvPr>
        </p:nvSpPr>
        <p:spPr/>
        <p:txBody>
          <a:bodyPr>
            <a:normAutofit/>
          </a:bodyPr>
          <a:lstStyle/>
          <a:p>
            <a:r>
              <a:rPr lang="en-US" altLang="zh-CN" dirty="0"/>
              <a:t>TBB offers two kinds of mutual exclusion:</a:t>
            </a:r>
          </a:p>
          <a:p>
            <a:pPr lvl="1"/>
            <a:r>
              <a:rPr lang="en-US" altLang="zh-CN" dirty="0" err="1"/>
              <a:t>Mutexes</a:t>
            </a:r>
            <a:r>
              <a:rPr lang="en-US" altLang="zh-CN" dirty="0"/>
              <a:t> </a:t>
            </a:r>
          </a:p>
          <a:p>
            <a:pPr lvl="1"/>
            <a:r>
              <a:rPr lang="zh-CN" altLang="en-US" dirty="0"/>
              <a:t>原子操作</a:t>
            </a:r>
            <a:r>
              <a:rPr lang="en-US" altLang="zh-CN" dirty="0"/>
              <a:t>Atomic operations</a:t>
            </a:r>
            <a:endParaRPr lang="zh-CN" altLang="en-US" dirty="0"/>
          </a:p>
        </p:txBody>
      </p:sp>
      <p:sp>
        <p:nvSpPr>
          <p:cNvPr id="2" name="灯片编号占位符 1">
            <a:extLst>
              <a:ext uri="{FF2B5EF4-FFF2-40B4-BE49-F238E27FC236}">
                <a16:creationId xmlns:a16="http://schemas.microsoft.com/office/drawing/2014/main" id="{CF6DA970-965B-4FFE-BA08-858E59255DE7}"/>
              </a:ext>
            </a:extLst>
          </p:cNvPr>
          <p:cNvSpPr>
            <a:spLocks noGrp="1"/>
          </p:cNvSpPr>
          <p:nvPr>
            <p:ph type="sldNum" sz="quarter" idx="12"/>
          </p:nvPr>
        </p:nvSpPr>
        <p:spPr/>
        <p:txBody>
          <a:bodyPr/>
          <a:lstStyle/>
          <a:p>
            <a:fld id="{838759A6-4310-42B8-8FEF-8113EE3D32AF}" type="slidenum">
              <a:rPr lang="zh-CN" altLang="en-US" smtClean="0"/>
              <a:t>93</a:t>
            </a:fld>
            <a:endParaRPr lang="zh-CN" altLang="en-US"/>
          </a:p>
        </p:txBody>
      </p:sp>
    </p:spTree>
    <p:extLst>
      <p:ext uri="{BB962C8B-B14F-4D97-AF65-F5344CB8AC3E}">
        <p14:creationId xmlns:p14="http://schemas.microsoft.com/office/powerpoint/2010/main" val="342262794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MUTEX</a:t>
            </a:r>
            <a:r>
              <a:rPr lang="zh-CN" altLang="en-US" sz="4000" dirty="0"/>
              <a:t>类型</a:t>
            </a:r>
          </a:p>
        </p:txBody>
      </p:sp>
      <p:sp>
        <p:nvSpPr>
          <p:cNvPr id="3" name="内容占位符 2"/>
          <p:cNvSpPr>
            <a:spLocks noGrp="1"/>
          </p:cNvSpPr>
          <p:nvPr>
            <p:ph sz="quarter" idx="1"/>
          </p:nvPr>
        </p:nvSpPr>
        <p:spPr/>
        <p:txBody>
          <a:bodyPr>
            <a:normAutofit fontScale="92500" lnSpcReduction="10000"/>
          </a:bodyPr>
          <a:lstStyle/>
          <a:p>
            <a:r>
              <a:rPr lang="en-US" altLang="zh-CN" dirty="0"/>
              <a:t>Scalable: </a:t>
            </a:r>
            <a:r>
              <a:rPr lang="zh-CN" altLang="en-US" dirty="0"/>
              <a:t>在轻度冲突环境下，可扩展</a:t>
            </a:r>
            <a:r>
              <a:rPr lang="en-US" altLang="zh-CN" dirty="0" err="1"/>
              <a:t>mutex</a:t>
            </a:r>
            <a:r>
              <a:rPr lang="zh-CN" altLang="en-US" dirty="0"/>
              <a:t>通常比非扩展的</a:t>
            </a:r>
            <a:r>
              <a:rPr lang="en-US" altLang="zh-CN" dirty="0" err="1"/>
              <a:t>mutex</a:t>
            </a:r>
            <a:r>
              <a:rPr lang="zh-CN" altLang="en-US" dirty="0"/>
              <a:t>性能差</a:t>
            </a:r>
            <a:endParaRPr lang="en-US" altLang="zh-CN" dirty="0"/>
          </a:p>
          <a:p>
            <a:r>
              <a:rPr lang="en-US" altLang="zh-CN" dirty="0"/>
              <a:t>Fair: </a:t>
            </a:r>
            <a:r>
              <a:rPr lang="zh-CN" altLang="en-US" dirty="0"/>
              <a:t>公平</a:t>
            </a:r>
            <a:r>
              <a:rPr lang="en-US" altLang="zh-CN" dirty="0" err="1"/>
              <a:t>mutex</a:t>
            </a:r>
            <a:r>
              <a:rPr lang="zh-CN" altLang="en-US" dirty="0"/>
              <a:t>采用先来先服务策略，避免了任务饿死。由于后面任务能跳过前面任务，不公平</a:t>
            </a:r>
            <a:r>
              <a:rPr lang="en-US" altLang="zh-CN" dirty="0" err="1"/>
              <a:t>mutex</a:t>
            </a:r>
            <a:r>
              <a:rPr lang="zh-CN" altLang="en-US" dirty="0"/>
              <a:t>通常性能要好</a:t>
            </a:r>
            <a:endParaRPr lang="en-US" altLang="zh-CN" dirty="0"/>
          </a:p>
          <a:p>
            <a:r>
              <a:rPr lang="tr-TR" altLang="en-US" dirty="0"/>
              <a:t>Reentrant</a:t>
            </a:r>
            <a:r>
              <a:rPr lang="en-US" altLang="en-US" dirty="0"/>
              <a:t>/recursive</a:t>
            </a:r>
            <a:r>
              <a:rPr lang="zh-CN" altLang="en-US" dirty="0"/>
              <a:t>：</a:t>
            </a:r>
            <a:r>
              <a:rPr lang="tr-TR" altLang="en-US" dirty="0"/>
              <a:t>reentrant mutex</a:t>
            </a:r>
            <a:r>
              <a:rPr lang="zh-CN" altLang="en-US" dirty="0"/>
              <a:t>允许持有一</a:t>
            </a:r>
            <a:r>
              <a:rPr lang="en-US" altLang="zh-CN" dirty="0" err="1"/>
              <a:t>mutex</a:t>
            </a:r>
            <a:r>
              <a:rPr lang="zh-CN" altLang="en-US" dirty="0"/>
              <a:t>上锁的任务，可申请另一锁。这在递归场合有用，但它会让锁实现更加复杂</a:t>
            </a:r>
            <a:endParaRPr lang="en-US" altLang="zh-CN" dirty="0"/>
          </a:p>
          <a:p>
            <a:r>
              <a:rPr lang="en-US" altLang="zh-CN" dirty="0"/>
              <a:t>SLEEP or SPIN MUTEX</a:t>
            </a:r>
            <a:r>
              <a:rPr lang="zh-CN" altLang="en-US" dirty="0"/>
              <a:t>：</a:t>
            </a:r>
            <a:r>
              <a:rPr lang="tr-TR" altLang="en-US" dirty="0"/>
              <a:t>Mutex</a:t>
            </a:r>
            <a:r>
              <a:rPr lang="zh-CN" altLang="en-US" dirty="0"/>
              <a:t>可让等待任务</a:t>
            </a:r>
            <a:r>
              <a:rPr lang="tr-TR" altLang="en-US" i="1" dirty="0"/>
              <a:t>spin in user space</a:t>
            </a:r>
            <a:r>
              <a:rPr lang="zh-CN" altLang="en-US" i="1" dirty="0"/>
              <a:t>或</a:t>
            </a:r>
            <a:r>
              <a:rPr lang="tr-TR" altLang="en-US" i="1" dirty="0"/>
              <a:t>sleep</a:t>
            </a:r>
            <a:r>
              <a:rPr lang="tr-TR" altLang="en-US" dirty="0"/>
              <a:t>.</a:t>
            </a:r>
            <a:r>
              <a:rPr lang="en-US" altLang="en-US" dirty="0"/>
              <a:t> </a:t>
            </a:r>
            <a:r>
              <a:rPr lang="zh-CN" altLang="en-US" dirty="0"/>
              <a:t>对于短时间等待，</a:t>
            </a:r>
            <a:r>
              <a:rPr lang="tr-TR" altLang="en-US" dirty="0"/>
              <a:t>spinning in user space</a:t>
            </a:r>
            <a:r>
              <a:rPr lang="zh-CN" altLang="en-US" dirty="0"/>
              <a:t>性能最好，因为让任务睡觉需要消耗时钟周期</a:t>
            </a:r>
            <a:r>
              <a:rPr lang="tr-TR" altLang="en-US" dirty="0"/>
              <a:t>.</a:t>
            </a:r>
            <a:r>
              <a:rPr lang="zh-CN" altLang="en-US" dirty="0"/>
              <a:t>长时间等待，</a:t>
            </a:r>
            <a:r>
              <a:rPr lang="tr-TR" altLang="en-US" dirty="0"/>
              <a:t>sleep</a:t>
            </a:r>
            <a:r>
              <a:rPr lang="zh-CN" altLang="en-US" dirty="0"/>
              <a:t>更好些，因为任务会让出处理器</a:t>
            </a:r>
            <a:r>
              <a:rPr lang="tr-TR" altLang="en-US" dirty="0"/>
              <a:t>. </a:t>
            </a:r>
            <a:r>
              <a:rPr lang="zh-CN" altLang="en-US" dirty="0"/>
              <a:t>在单核支持多任务的处理器里，</a:t>
            </a:r>
            <a:r>
              <a:rPr lang="tr-TR" altLang="en-US" dirty="0"/>
              <a:t>Spin</a:t>
            </a:r>
            <a:r>
              <a:rPr lang="zh-CN" altLang="en-US" dirty="0"/>
              <a:t>性能较差，如</a:t>
            </a:r>
            <a:r>
              <a:rPr lang="tr-TR" altLang="en-US" dirty="0"/>
              <a:t>Intel processors with</a:t>
            </a:r>
            <a:r>
              <a:rPr lang="en-US" altLang="en-US" dirty="0"/>
              <a:t> </a:t>
            </a:r>
            <a:r>
              <a:rPr lang="tr-TR" altLang="en-US" dirty="0"/>
              <a:t>hyperthreading technology.</a:t>
            </a:r>
            <a:endParaRPr lang="en-US" altLang="en-US" dirty="0"/>
          </a:p>
        </p:txBody>
      </p:sp>
      <p:sp>
        <p:nvSpPr>
          <p:cNvPr id="4" name="灯片编号占位符 3">
            <a:extLst>
              <a:ext uri="{FF2B5EF4-FFF2-40B4-BE49-F238E27FC236}">
                <a16:creationId xmlns:a16="http://schemas.microsoft.com/office/drawing/2014/main" id="{93C91C3B-67AE-4E9F-AEBC-FB36385DA26C}"/>
              </a:ext>
            </a:extLst>
          </p:cNvPr>
          <p:cNvSpPr>
            <a:spLocks noGrp="1"/>
          </p:cNvSpPr>
          <p:nvPr>
            <p:ph type="sldNum" sz="quarter" idx="12"/>
          </p:nvPr>
        </p:nvSpPr>
        <p:spPr/>
        <p:txBody>
          <a:bodyPr/>
          <a:lstStyle/>
          <a:p>
            <a:fld id="{838759A6-4310-42B8-8FEF-8113EE3D32AF}" type="slidenum">
              <a:rPr lang="zh-CN" altLang="en-US" smtClean="0"/>
              <a:t>94</a:t>
            </a:fld>
            <a:endParaRPr lang="zh-CN" altLang="en-US"/>
          </a:p>
        </p:txBody>
      </p:sp>
    </p:spTree>
    <p:extLst>
      <p:ext uri="{BB962C8B-B14F-4D97-AF65-F5344CB8AC3E}">
        <p14:creationId xmlns:p14="http://schemas.microsoft.com/office/powerpoint/2010/main" val="370868700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MUTEX</a:t>
            </a:r>
            <a:r>
              <a:rPr lang="zh-CN" altLang="en-US" sz="4000" dirty="0"/>
              <a:t>类型</a:t>
            </a:r>
          </a:p>
        </p:txBody>
      </p:sp>
      <p:sp>
        <p:nvSpPr>
          <p:cNvPr id="3" name="内容占位符 2"/>
          <p:cNvSpPr>
            <a:spLocks noGrp="1"/>
          </p:cNvSpPr>
          <p:nvPr>
            <p:ph sz="quarter" idx="1"/>
          </p:nvPr>
        </p:nvSpPr>
        <p:spPr/>
        <p:txBody>
          <a:bodyPr>
            <a:normAutofit/>
          </a:bodyPr>
          <a:lstStyle/>
          <a:p>
            <a:pPr algn="just"/>
            <a:r>
              <a:rPr lang="en-US" altLang="zh-CN" dirty="0" err="1"/>
              <a:t>spin_mutex</a:t>
            </a:r>
            <a:r>
              <a:rPr lang="zh-CN" altLang="en-US" dirty="0"/>
              <a:t>是非扩展</a:t>
            </a:r>
            <a:r>
              <a:rPr lang="en-US" altLang="zh-CN" dirty="0"/>
              <a:t>(</a:t>
            </a:r>
            <a:r>
              <a:rPr lang="en-US" altLang="zh-CN" dirty="0" err="1"/>
              <a:t>nonscalable</a:t>
            </a:r>
            <a:r>
              <a:rPr lang="en-US" altLang="zh-CN" dirty="0"/>
              <a:t>), </a:t>
            </a:r>
            <a:r>
              <a:rPr lang="zh-CN" altLang="en-US" dirty="0"/>
              <a:t>不公平</a:t>
            </a:r>
            <a:r>
              <a:rPr lang="en-US" altLang="zh-CN" dirty="0"/>
              <a:t>(unfair),</a:t>
            </a:r>
            <a:r>
              <a:rPr lang="zh-CN" altLang="en-US" dirty="0"/>
              <a:t>不可重入</a:t>
            </a:r>
            <a:r>
              <a:rPr lang="en-US" altLang="zh-CN" dirty="0"/>
              <a:t>(</a:t>
            </a:r>
            <a:r>
              <a:rPr lang="en-US" altLang="zh-CN" dirty="0" err="1"/>
              <a:t>nonreentrant</a:t>
            </a:r>
            <a:r>
              <a:rPr lang="en-US" altLang="zh-CN" dirty="0"/>
              <a:t>)</a:t>
            </a:r>
            <a:r>
              <a:rPr lang="zh-CN" altLang="en-US" dirty="0"/>
              <a:t>和</a:t>
            </a:r>
            <a:r>
              <a:rPr lang="en-US" altLang="zh-CN" dirty="0"/>
              <a:t>spins in user space. </a:t>
            </a:r>
            <a:r>
              <a:rPr lang="zh-CN" altLang="en-US" dirty="0"/>
              <a:t>一般</a:t>
            </a:r>
            <a:r>
              <a:rPr lang="en-US" altLang="zh-CN" dirty="0"/>
              <a:t>MUTEX</a:t>
            </a:r>
            <a:r>
              <a:rPr lang="zh-CN" altLang="en-US" dirty="0"/>
              <a:t>会导致性能差，在轻度冲突</a:t>
            </a:r>
            <a:r>
              <a:rPr lang="en-US" altLang="zh-CN" dirty="0"/>
              <a:t>/</a:t>
            </a:r>
            <a:r>
              <a:rPr lang="zh-CN" altLang="en-US" dirty="0"/>
              <a:t>竞争场合</a:t>
            </a:r>
            <a:r>
              <a:rPr lang="en-US" altLang="zh-CN" dirty="0"/>
              <a:t>. </a:t>
            </a:r>
            <a:r>
              <a:rPr lang="zh-CN" altLang="en-US" dirty="0"/>
              <a:t>如果程序能将冲突分布到多个</a:t>
            </a:r>
            <a:r>
              <a:rPr lang="en-US" altLang="zh-CN" dirty="0"/>
              <a:t>spin </a:t>
            </a:r>
            <a:r>
              <a:rPr lang="en-US" altLang="zh-CN" dirty="0" err="1"/>
              <a:t>mutex</a:t>
            </a:r>
            <a:r>
              <a:rPr lang="zh-CN" altLang="en-US" dirty="0"/>
              <a:t>，性能会提升。如果</a:t>
            </a:r>
            <a:r>
              <a:rPr lang="en-US" altLang="zh-CN" dirty="0" err="1"/>
              <a:t>mutex</a:t>
            </a:r>
            <a:r>
              <a:rPr lang="zh-CN" altLang="en-US" dirty="0"/>
              <a:t>控制重度冲突的操作，程序的扩展性就会受到影响</a:t>
            </a:r>
            <a:r>
              <a:rPr lang="en-US" altLang="zh-CN" dirty="0"/>
              <a:t>.</a:t>
            </a:r>
          </a:p>
          <a:p>
            <a:r>
              <a:rPr lang="en-US" altLang="zh-CN" dirty="0" err="1"/>
              <a:t>queuing_mutex</a:t>
            </a:r>
            <a:r>
              <a:rPr lang="zh-CN" altLang="en-US" dirty="0"/>
              <a:t>：</a:t>
            </a:r>
            <a:r>
              <a:rPr lang="en-US" altLang="zh-CN" dirty="0"/>
              <a:t>scalable, fair, </a:t>
            </a:r>
            <a:r>
              <a:rPr lang="en-US" altLang="zh-CN" dirty="0" err="1"/>
              <a:t>nonreentrant</a:t>
            </a:r>
            <a:r>
              <a:rPr lang="en-US" altLang="zh-CN" dirty="0"/>
              <a:t>, and spins in user space. </a:t>
            </a:r>
          </a:p>
          <a:p>
            <a:r>
              <a:rPr lang="en-US" altLang="zh-CN" dirty="0" err="1"/>
              <a:t>spin_rw_mutex</a:t>
            </a:r>
            <a:r>
              <a:rPr lang="zh-CN" altLang="en-US" dirty="0"/>
              <a:t>和</a:t>
            </a:r>
            <a:r>
              <a:rPr lang="en-US" altLang="zh-CN" dirty="0" err="1"/>
              <a:t>queuing_rw_mutex</a:t>
            </a:r>
            <a:r>
              <a:rPr lang="zh-CN" altLang="en-US" dirty="0"/>
              <a:t>同</a:t>
            </a:r>
            <a:r>
              <a:rPr lang="en-US" altLang="zh-CN" dirty="0" err="1"/>
              <a:t>spin_mutex</a:t>
            </a:r>
            <a:r>
              <a:rPr lang="en-US" altLang="zh-CN" dirty="0"/>
              <a:t> </a:t>
            </a:r>
            <a:r>
              <a:rPr lang="zh-CN" altLang="en-US" dirty="0"/>
              <a:t>和</a:t>
            </a:r>
            <a:r>
              <a:rPr lang="en-US" altLang="zh-CN" dirty="0"/>
              <a:t> </a:t>
            </a:r>
            <a:r>
              <a:rPr lang="en-US" altLang="zh-CN" dirty="0" err="1"/>
              <a:t>queuing_mutex</a:t>
            </a:r>
            <a:r>
              <a:rPr lang="zh-CN" altLang="en-US" dirty="0"/>
              <a:t>类似</a:t>
            </a:r>
            <a:r>
              <a:rPr lang="en-US" altLang="zh-CN" dirty="0"/>
              <a:t>,</a:t>
            </a:r>
            <a:r>
              <a:rPr lang="zh-CN" altLang="en-US" dirty="0"/>
              <a:t>但它们还支持读锁</a:t>
            </a:r>
            <a:r>
              <a:rPr lang="en-US" altLang="zh-CN" dirty="0"/>
              <a:t>.</a:t>
            </a:r>
          </a:p>
          <a:p>
            <a:pPr lvl="1"/>
            <a:r>
              <a:rPr lang="zh-CN" altLang="en-US" dirty="0"/>
              <a:t>当布尔参数是</a:t>
            </a:r>
            <a:r>
              <a:rPr lang="en-US" altLang="zh-CN" dirty="0"/>
              <a:t>false</a:t>
            </a:r>
            <a:r>
              <a:rPr lang="zh-CN" altLang="en-US" dirty="0"/>
              <a:t>，申请读锁，否则是写锁</a:t>
            </a:r>
            <a:endParaRPr lang="en-US" altLang="zh-CN" dirty="0"/>
          </a:p>
          <a:p>
            <a:pPr lvl="1"/>
            <a:r>
              <a:rPr lang="zh-CN" altLang="en-US" dirty="0"/>
              <a:t>通过调用</a:t>
            </a:r>
            <a:r>
              <a:rPr lang="en-US" altLang="zh-CN" dirty="0" err="1"/>
              <a:t>upgrade_to_writer</a:t>
            </a:r>
            <a:r>
              <a:rPr lang="en-US" altLang="zh-CN" dirty="0"/>
              <a:t> </a:t>
            </a:r>
            <a:r>
              <a:rPr lang="zh-CN" altLang="en-US" dirty="0"/>
              <a:t>，可以将读锁改为写锁</a:t>
            </a:r>
          </a:p>
        </p:txBody>
      </p:sp>
      <p:sp>
        <p:nvSpPr>
          <p:cNvPr id="4" name="灯片编号占位符 3">
            <a:extLst>
              <a:ext uri="{FF2B5EF4-FFF2-40B4-BE49-F238E27FC236}">
                <a16:creationId xmlns:a16="http://schemas.microsoft.com/office/drawing/2014/main" id="{9BD798F7-BFDC-41C2-B263-CCF6A16409BA}"/>
              </a:ext>
            </a:extLst>
          </p:cNvPr>
          <p:cNvSpPr>
            <a:spLocks noGrp="1"/>
          </p:cNvSpPr>
          <p:nvPr>
            <p:ph type="sldNum" sz="quarter" idx="12"/>
          </p:nvPr>
        </p:nvSpPr>
        <p:spPr/>
        <p:txBody>
          <a:bodyPr/>
          <a:lstStyle/>
          <a:p>
            <a:fld id="{838759A6-4310-42B8-8FEF-8113EE3D32AF}" type="slidenum">
              <a:rPr lang="zh-CN" altLang="en-US" smtClean="0"/>
              <a:t>95</a:t>
            </a:fld>
            <a:endParaRPr lang="zh-CN" altLang="en-US"/>
          </a:p>
        </p:txBody>
      </p:sp>
    </p:spTree>
    <p:extLst>
      <p:ext uri="{BB962C8B-B14F-4D97-AF65-F5344CB8AC3E}">
        <p14:creationId xmlns:p14="http://schemas.microsoft.com/office/powerpoint/2010/main" val="336662532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1990726" y="249238"/>
            <a:ext cx="7813675" cy="690562"/>
          </a:xfrm>
        </p:spPr>
        <p:txBody>
          <a:bodyPr>
            <a:normAutofit fontScale="90000"/>
          </a:bodyPr>
          <a:lstStyle/>
          <a:p>
            <a:pPr eaLnBrk="1" hangingPunct="1"/>
            <a:r>
              <a:rPr lang="en-US" altLang="en-US"/>
              <a:t>Example: spin_mutex</a:t>
            </a:r>
            <a:endParaRPr lang="ru-RU" altLang="en-US"/>
          </a:p>
        </p:txBody>
      </p:sp>
      <p:sp>
        <p:nvSpPr>
          <p:cNvPr id="788484" name="Text Box 4"/>
          <p:cNvSpPr txBox="1">
            <a:spLocks/>
          </p:cNvSpPr>
          <p:nvPr/>
        </p:nvSpPr>
        <p:spPr bwMode="auto">
          <a:xfrm>
            <a:off x="2438401" y="1050925"/>
            <a:ext cx="7707313" cy="2474806"/>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288" tIns="32144" rIns="64288" bIns="32144">
            <a:spAutoFit/>
          </a:bodyPr>
          <a:lstStyle>
            <a:lvl1pPr algn="l" defTabSz="642938">
              <a:spcBef>
                <a:spcPct val="60000"/>
              </a:spcBef>
              <a:defRPr sz="2000">
                <a:solidFill>
                  <a:schemeClr val="tx1"/>
                </a:solidFill>
                <a:latin typeface="Verdana" panose="020B0604030504040204" pitchFamily="34" charset="0"/>
              </a:defRPr>
            </a:lvl1pPr>
            <a:lvl2pPr marL="320675" indent="-244475" algn="l" defTabSz="642938">
              <a:spcBef>
                <a:spcPct val="40000"/>
              </a:spcBef>
              <a:buSzPct val="125000"/>
              <a:buFont typeface="Times" panose="02020603050405020304" pitchFamily="18" charset="0"/>
              <a:buChar char="•"/>
              <a:defRPr sz="2000">
                <a:solidFill>
                  <a:schemeClr val="tx1"/>
                </a:solidFill>
                <a:latin typeface="Verdana" panose="020B0604030504040204" pitchFamily="34" charset="0"/>
              </a:defRPr>
            </a:lvl2pPr>
            <a:lvl3pPr marL="642938" indent="-323850" algn="l" defTabSz="642938">
              <a:spcBef>
                <a:spcPct val="20000"/>
              </a:spcBef>
              <a:buChar char="–"/>
              <a:defRPr>
                <a:solidFill>
                  <a:schemeClr val="tx1"/>
                </a:solidFill>
                <a:latin typeface="Verdana" panose="020B0604030504040204" pitchFamily="34" charset="0"/>
              </a:defRPr>
            </a:lvl3pPr>
            <a:lvl4pPr marL="963613" indent="-152400" algn="l" defTabSz="642938">
              <a:spcBef>
                <a:spcPct val="20000"/>
              </a:spcBef>
              <a:buFont typeface="Times" panose="02020603050405020304" pitchFamily="18" charset="0"/>
              <a:buChar char="•"/>
              <a:defRPr>
                <a:solidFill>
                  <a:schemeClr val="tx1"/>
                </a:solidFill>
                <a:latin typeface="Verdana" panose="020B0604030504040204" pitchFamily="34" charset="0"/>
              </a:defRPr>
            </a:lvl4pPr>
            <a:lvl5pPr marL="1285875" indent="-409575" algn="l" defTabSz="642938">
              <a:spcBef>
                <a:spcPct val="20000"/>
              </a:spcBef>
              <a:buChar char="–"/>
              <a:defRPr>
                <a:solidFill>
                  <a:schemeClr val="tx1"/>
                </a:solidFill>
                <a:latin typeface="Verdana" panose="020B0604030504040204" pitchFamily="34" charset="0"/>
              </a:defRPr>
            </a:lvl5pPr>
            <a:lvl6pPr marL="1743075" indent="-409575" defTabSz="642938" eaLnBrk="0" fontAlgn="base" hangingPunct="0">
              <a:spcBef>
                <a:spcPct val="20000"/>
              </a:spcBef>
              <a:spcAft>
                <a:spcPct val="0"/>
              </a:spcAft>
              <a:buChar char="–"/>
              <a:defRPr>
                <a:solidFill>
                  <a:schemeClr val="tx1"/>
                </a:solidFill>
                <a:latin typeface="Verdana" panose="020B0604030504040204" pitchFamily="34" charset="0"/>
              </a:defRPr>
            </a:lvl6pPr>
            <a:lvl7pPr marL="2200275" indent="-409575" defTabSz="642938" eaLnBrk="0" fontAlgn="base" hangingPunct="0">
              <a:spcBef>
                <a:spcPct val="20000"/>
              </a:spcBef>
              <a:spcAft>
                <a:spcPct val="0"/>
              </a:spcAft>
              <a:buChar char="–"/>
              <a:defRPr>
                <a:solidFill>
                  <a:schemeClr val="tx1"/>
                </a:solidFill>
                <a:latin typeface="Verdana" panose="020B0604030504040204" pitchFamily="34" charset="0"/>
              </a:defRPr>
            </a:lvl7pPr>
            <a:lvl8pPr marL="2657475" indent="-409575" defTabSz="642938" eaLnBrk="0" fontAlgn="base" hangingPunct="0">
              <a:spcBef>
                <a:spcPct val="20000"/>
              </a:spcBef>
              <a:spcAft>
                <a:spcPct val="0"/>
              </a:spcAft>
              <a:buChar char="–"/>
              <a:defRPr>
                <a:solidFill>
                  <a:schemeClr val="tx1"/>
                </a:solidFill>
                <a:latin typeface="Verdana" panose="020B0604030504040204" pitchFamily="34" charset="0"/>
              </a:defRPr>
            </a:lvl8pPr>
            <a:lvl9pPr marL="3114675" indent="-409575" defTabSz="642938" eaLnBrk="0" fontAlgn="base" hangingPunct="0">
              <a:spcBef>
                <a:spcPct val="20000"/>
              </a:spcBef>
              <a:spcAft>
                <a:spcPct val="0"/>
              </a:spcAft>
              <a:buChar char="–"/>
              <a:defRPr>
                <a:solidFill>
                  <a:schemeClr val="tx1"/>
                </a:solidFill>
                <a:latin typeface="Verdana" panose="020B0604030504040204" pitchFamily="34" charset="0"/>
              </a:defRPr>
            </a:lvl9pPr>
          </a:lstStyle>
          <a:p>
            <a:pPr eaLnBrk="1" hangingPunct="1">
              <a:spcBef>
                <a:spcPct val="10000"/>
              </a:spcBef>
            </a:pPr>
            <a:r>
              <a:rPr lang="en-US" altLang="en-US" sz="1800" dirty="0" err="1">
                <a:sym typeface="GillSans" charset="0"/>
              </a:rPr>
              <a:t>std</a:t>
            </a:r>
            <a:r>
              <a:rPr lang="en-US" altLang="en-US" sz="1800" dirty="0">
                <a:sym typeface="GillSans" charset="0"/>
              </a:rPr>
              <a:t>::set&lt;Key&gt; </a:t>
            </a:r>
            <a:r>
              <a:rPr lang="en-US" altLang="en-US" sz="1800" dirty="0" err="1">
                <a:sym typeface="GillSans" charset="0"/>
              </a:rPr>
              <a:t>MySet</a:t>
            </a:r>
            <a:r>
              <a:rPr lang="en-US" altLang="en-US" sz="1800" dirty="0">
                <a:sym typeface="GillSans" charset="0"/>
              </a:rPr>
              <a:t>;</a:t>
            </a:r>
          </a:p>
          <a:p>
            <a:pPr eaLnBrk="1" hangingPunct="1">
              <a:spcBef>
                <a:spcPct val="10000"/>
              </a:spcBef>
            </a:pPr>
            <a:r>
              <a:rPr lang="en-US" altLang="en-US" sz="1800" dirty="0" err="1">
                <a:solidFill>
                  <a:schemeClr val="folHlink"/>
                </a:solidFill>
                <a:sym typeface="GillSans" charset="0"/>
              </a:rPr>
              <a:t>spin_mutex</a:t>
            </a:r>
            <a:r>
              <a:rPr lang="en-US" altLang="en-US" sz="1800" dirty="0">
                <a:sym typeface="GillSans" charset="0"/>
              </a:rPr>
              <a:t> </a:t>
            </a:r>
            <a:r>
              <a:rPr lang="en-US" altLang="en-US" sz="1800" dirty="0" err="1">
                <a:sym typeface="GillSans" charset="0"/>
              </a:rPr>
              <a:t>MyMutex</a:t>
            </a:r>
            <a:r>
              <a:rPr lang="en-US" altLang="en-US" sz="1800" dirty="0">
                <a:sym typeface="GillSans" charset="0"/>
              </a:rPr>
              <a:t>;</a:t>
            </a:r>
          </a:p>
          <a:p>
            <a:pPr eaLnBrk="1" hangingPunct="1">
              <a:spcBef>
                <a:spcPct val="10000"/>
              </a:spcBef>
            </a:pPr>
            <a:endParaRPr lang="en-US" altLang="en-US" sz="1800" dirty="0">
              <a:sym typeface="GillSans" charset="0"/>
            </a:endParaRPr>
          </a:p>
          <a:p>
            <a:pPr eaLnBrk="1" hangingPunct="1">
              <a:spcBef>
                <a:spcPct val="10000"/>
              </a:spcBef>
            </a:pPr>
            <a:r>
              <a:rPr lang="en-US" altLang="en-US" sz="1800" dirty="0">
                <a:sym typeface="GillSans" charset="0"/>
              </a:rPr>
              <a:t>void </a:t>
            </a:r>
            <a:r>
              <a:rPr lang="en-US" altLang="en-US" sz="1800" dirty="0" err="1">
                <a:sym typeface="GillSans" charset="0"/>
              </a:rPr>
              <a:t>AddToSet</a:t>
            </a:r>
            <a:r>
              <a:rPr lang="en-US" altLang="en-US" sz="1800" dirty="0">
                <a:sym typeface="GillSans" charset="0"/>
              </a:rPr>
              <a:t> ( Key x ) {</a:t>
            </a:r>
          </a:p>
          <a:p>
            <a:pPr eaLnBrk="1" hangingPunct="1">
              <a:spcBef>
                <a:spcPct val="10000"/>
              </a:spcBef>
            </a:pPr>
            <a:r>
              <a:rPr lang="en-US" altLang="en-US" sz="1800" dirty="0">
                <a:sym typeface="GillSans" charset="0"/>
              </a:rPr>
              <a:t>      </a:t>
            </a:r>
            <a:r>
              <a:rPr lang="en-US" altLang="en-US" sz="1800" dirty="0" err="1">
                <a:solidFill>
                  <a:srgbClr val="AA014C"/>
                </a:solidFill>
                <a:sym typeface="GillSans" charset="0"/>
              </a:rPr>
              <a:t>spin_mutex</a:t>
            </a:r>
            <a:r>
              <a:rPr lang="en-US" altLang="en-US" sz="1800" dirty="0">
                <a:solidFill>
                  <a:srgbClr val="AA014C"/>
                </a:solidFill>
                <a:sym typeface="GillSans" charset="0"/>
              </a:rPr>
              <a:t>::</a:t>
            </a:r>
            <a:r>
              <a:rPr lang="en-US" altLang="en-US" sz="1800" dirty="0" err="1">
                <a:solidFill>
                  <a:srgbClr val="AA014C"/>
                </a:solidFill>
                <a:sym typeface="GillSans" charset="0"/>
              </a:rPr>
              <a:t>scoped_lock</a:t>
            </a:r>
            <a:r>
              <a:rPr lang="en-US" altLang="en-US" sz="1800" dirty="0">
                <a:sym typeface="GillSans" charset="0"/>
              </a:rPr>
              <a:t> lock (</a:t>
            </a:r>
            <a:r>
              <a:rPr lang="en-US" altLang="en-US" sz="1800" dirty="0" err="1">
                <a:sym typeface="GillSans" charset="0"/>
              </a:rPr>
              <a:t>MyMutex</a:t>
            </a:r>
            <a:r>
              <a:rPr lang="en-US" altLang="en-US" sz="1800" dirty="0">
                <a:sym typeface="GillSans" charset="0"/>
              </a:rPr>
              <a:t>);</a:t>
            </a:r>
          </a:p>
          <a:p>
            <a:pPr eaLnBrk="1" hangingPunct="1">
              <a:spcBef>
                <a:spcPct val="10000"/>
              </a:spcBef>
            </a:pPr>
            <a:r>
              <a:rPr lang="en-US" altLang="en-US" sz="1800" dirty="0">
                <a:sym typeface="GillSans" charset="0"/>
              </a:rPr>
              <a:t>      </a:t>
            </a:r>
            <a:r>
              <a:rPr lang="en-US" altLang="en-US" sz="1800" dirty="0" err="1">
                <a:sym typeface="GillSans" charset="0"/>
              </a:rPr>
              <a:t>MySet.insert</a:t>
            </a:r>
            <a:r>
              <a:rPr lang="en-US" altLang="en-US" sz="1800" dirty="0">
                <a:sym typeface="GillSans" charset="0"/>
              </a:rPr>
              <a:t>(x);</a:t>
            </a:r>
            <a:endParaRPr lang="en-US" altLang="en-US" sz="1800" dirty="0">
              <a:solidFill>
                <a:srgbClr val="0000FF"/>
              </a:solidFill>
              <a:sym typeface="GillSans" charset="0"/>
            </a:endParaRPr>
          </a:p>
          <a:p>
            <a:pPr eaLnBrk="1" hangingPunct="1">
              <a:spcBef>
                <a:spcPct val="10000"/>
              </a:spcBef>
            </a:pPr>
            <a:r>
              <a:rPr lang="en-US" altLang="en-US" sz="1800" dirty="0">
                <a:sym typeface="GillSans" charset="0"/>
              </a:rPr>
              <a:t>      // Implicit destruction of “lock” releases “</a:t>
            </a:r>
            <a:r>
              <a:rPr lang="en-US" altLang="en-US" sz="1800" dirty="0" err="1">
                <a:sym typeface="GillSans" charset="0"/>
              </a:rPr>
              <a:t>MyMutex</a:t>
            </a:r>
            <a:r>
              <a:rPr lang="en-US" altLang="en-US" sz="1800" dirty="0">
                <a:sym typeface="GillSans" charset="0"/>
              </a:rPr>
              <a:t>”</a:t>
            </a:r>
          </a:p>
          <a:p>
            <a:pPr eaLnBrk="1" hangingPunct="1">
              <a:spcBef>
                <a:spcPct val="10000"/>
              </a:spcBef>
            </a:pPr>
            <a:r>
              <a:rPr lang="en-US" altLang="en-US" sz="1800" dirty="0">
                <a:solidFill>
                  <a:srgbClr val="0000FF"/>
                </a:solidFill>
                <a:sym typeface="GillSans" charset="0"/>
              </a:rPr>
              <a:t>}</a:t>
            </a:r>
          </a:p>
        </p:txBody>
      </p:sp>
      <p:sp>
        <p:nvSpPr>
          <p:cNvPr id="2" name="灯片编号占位符 1">
            <a:extLst>
              <a:ext uri="{FF2B5EF4-FFF2-40B4-BE49-F238E27FC236}">
                <a16:creationId xmlns:a16="http://schemas.microsoft.com/office/drawing/2014/main" id="{26899F5F-9110-475B-A224-5D17026688EE}"/>
              </a:ext>
            </a:extLst>
          </p:cNvPr>
          <p:cNvSpPr>
            <a:spLocks noGrp="1"/>
          </p:cNvSpPr>
          <p:nvPr>
            <p:ph type="sldNum" sz="quarter" idx="12"/>
          </p:nvPr>
        </p:nvSpPr>
        <p:spPr/>
        <p:txBody>
          <a:bodyPr/>
          <a:lstStyle/>
          <a:p>
            <a:fld id="{838759A6-4310-42B8-8FEF-8113EE3D32AF}" type="slidenum">
              <a:rPr lang="zh-CN" altLang="en-US" smtClean="0"/>
              <a:t>96</a:t>
            </a:fld>
            <a:endParaRPr lang="zh-CN" altLang="en-US"/>
          </a:p>
        </p:txBody>
      </p:sp>
    </p:spTree>
    <p:extLst>
      <p:ext uri="{BB962C8B-B14F-4D97-AF65-F5344CB8AC3E}">
        <p14:creationId xmlns:p14="http://schemas.microsoft.com/office/powerpoint/2010/main" val="271012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endCondLst>
                                    <p:cond evt="onNext" delay="0">
                                      <p:tgtEl>
                                        <p:sldTgt/>
                                      </p:tgtEl>
                                    </p:cond>
                                  </p:endCondLst>
                                  <p:childTnLst>
                                    <p:set>
                                      <p:cBhvr override="childStyle">
                                        <p:cTn id="6" dur="indefinite"/>
                                        <p:tgtEl>
                                          <p:spTgt spid="788484">
                                            <p:txEl>
                                              <p:pRg st="0" end="0"/>
                                            </p:txEl>
                                          </p:spTgt>
                                        </p:tgtEl>
                                        <p:attrNameLst>
                                          <p:attrName>style.fontStyle</p:attrName>
                                        </p:attrNameLst>
                                      </p:cBhvr>
                                      <p:to>
                                        <p:strVal val="normal"/>
                                      </p:to>
                                    </p:set>
                                    <p:set>
                                      <p:cBhvr override="childStyle">
                                        <p:cTn id="7" dur="indefinite"/>
                                        <p:tgtEl>
                                          <p:spTgt spid="788484">
                                            <p:txEl>
                                              <p:pRg st="0" end="0"/>
                                            </p:txEl>
                                          </p:spTgt>
                                        </p:tgtEl>
                                        <p:attrNameLst>
                                          <p:attrName>style.fontWeight</p:attrName>
                                        </p:attrNameLst>
                                      </p:cBhvr>
                                      <p:to>
                                        <p:strVal val="bold"/>
                                      </p:to>
                                    </p:set>
                                    <p:set>
                                      <p:cBhvr override="childStyle">
                                        <p:cTn id="8" dur="indefinite"/>
                                        <p:tgtEl>
                                          <p:spTgt spid="788484">
                                            <p:txEl>
                                              <p:pRg st="0" end="0"/>
                                            </p:txEl>
                                          </p:spTgt>
                                        </p:tgtEl>
                                        <p:attrNameLst>
                                          <p:attrName>style.textDecorationUnderline</p:attrName>
                                        </p:attrNameLst>
                                      </p:cBhvr>
                                      <p:to>
                                        <p:strVal val="fals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mph" presetSubtype="1" nodeType="clickEffect">
                                  <p:stCondLst>
                                    <p:cond delay="0"/>
                                  </p:stCondLst>
                                  <p:endCondLst>
                                    <p:cond evt="onNext" delay="0">
                                      <p:tgtEl>
                                        <p:sldTgt/>
                                      </p:tgtEl>
                                    </p:cond>
                                  </p:endCondLst>
                                  <p:childTnLst>
                                    <p:set>
                                      <p:cBhvr override="childStyle">
                                        <p:cTn id="12" dur="indefinite"/>
                                        <p:tgtEl>
                                          <p:spTgt spid="788484">
                                            <p:txEl>
                                              <p:pRg st="1" end="1"/>
                                            </p:txEl>
                                          </p:spTgt>
                                        </p:tgtEl>
                                        <p:attrNameLst>
                                          <p:attrName>style.fontStyle</p:attrName>
                                        </p:attrNameLst>
                                      </p:cBhvr>
                                      <p:to>
                                        <p:strVal val="normal"/>
                                      </p:to>
                                    </p:set>
                                    <p:set>
                                      <p:cBhvr override="childStyle">
                                        <p:cTn id="13" dur="indefinite"/>
                                        <p:tgtEl>
                                          <p:spTgt spid="788484">
                                            <p:txEl>
                                              <p:pRg st="1" end="1"/>
                                            </p:txEl>
                                          </p:spTgt>
                                        </p:tgtEl>
                                        <p:attrNameLst>
                                          <p:attrName>style.fontWeight</p:attrName>
                                        </p:attrNameLst>
                                      </p:cBhvr>
                                      <p:to>
                                        <p:strVal val="bold"/>
                                      </p:to>
                                    </p:set>
                                    <p:set>
                                      <p:cBhvr override="childStyle">
                                        <p:cTn id="14" dur="indefinite"/>
                                        <p:tgtEl>
                                          <p:spTgt spid="788484">
                                            <p:txEl>
                                              <p:pRg st="1" end="1"/>
                                            </p:txEl>
                                          </p:spTgt>
                                        </p:tgtEl>
                                        <p:attrNameLst>
                                          <p:attrName>style.textDecorationUnderline</p:attrName>
                                        </p:attrNameLst>
                                      </p:cBhvr>
                                      <p:to>
                                        <p:strVal val="fals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mph" presetSubtype="1" nodeType="clickEffect">
                                  <p:stCondLst>
                                    <p:cond delay="0"/>
                                  </p:stCondLst>
                                  <p:endCondLst>
                                    <p:cond evt="onNext" delay="0">
                                      <p:tgtEl>
                                        <p:sldTgt/>
                                      </p:tgtEl>
                                    </p:cond>
                                  </p:endCondLst>
                                  <p:childTnLst>
                                    <p:set>
                                      <p:cBhvr override="childStyle">
                                        <p:cTn id="18" dur="indefinite"/>
                                        <p:tgtEl>
                                          <p:spTgt spid="788484">
                                            <p:txEl>
                                              <p:pRg st="4" end="4"/>
                                            </p:txEl>
                                          </p:spTgt>
                                        </p:tgtEl>
                                        <p:attrNameLst>
                                          <p:attrName>style.fontStyle</p:attrName>
                                        </p:attrNameLst>
                                      </p:cBhvr>
                                      <p:to>
                                        <p:strVal val="normal"/>
                                      </p:to>
                                    </p:set>
                                    <p:set>
                                      <p:cBhvr override="childStyle">
                                        <p:cTn id="19" dur="indefinite"/>
                                        <p:tgtEl>
                                          <p:spTgt spid="788484">
                                            <p:txEl>
                                              <p:pRg st="4" end="4"/>
                                            </p:txEl>
                                          </p:spTgt>
                                        </p:tgtEl>
                                        <p:attrNameLst>
                                          <p:attrName>style.fontWeight</p:attrName>
                                        </p:attrNameLst>
                                      </p:cBhvr>
                                      <p:to>
                                        <p:strVal val="bold"/>
                                      </p:to>
                                    </p:set>
                                    <p:set>
                                      <p:cBhvr override="childStyle">
                                        <p:cTn id="20" dur="indefinite"/>
                                        <p:tgtEl>
                                          <p:spTgt spid="788484">
                                            <p:txEl>
                                              <p:pRg st="4" end="4"/>
                                            </p:txEl>
                                          </p:spTgt>
                                        </p:tgtEl>
                                        <p:attrNameLst>
                                          <p:attrName>style.textDecorationUnderline</p:attrName>
                                        </p:attrNameLst>
                                      </p:cBhvr>
                                      <p:to>
                                        <p:strVal val="fals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mph" presetSubtype="1" nodeType="clickEffect">
                                  <p:stCondLst>
                                    <p:cond delay="0"/>
                                  </p:stCondLst>
                                  <p:endCondLst>
                                    <p:cond evt="onNext" delay="0">
                                      <p:tgtEl>
                                        <p:sldTgt/>
                                      </p:tgtEl>
                                    </p:cond>
                                  </p:endCondLst>
                                  <p:childTnLst>
                                    <p:set>
                                      <p:cBhvr override="childStyle">
                                        <p:cTn id="24" dur="indefinite"/>
                                        <p:tgtEl>
                                          <p:spTgt spid="788484">
                                            <p:txEl>
                                              <p:pRg st="5" end="5"/>
                                            </p:txEl>
                                          </p:spTgt>
                                        </p:tgtEl>
                                        <p:attrNameLst>
                                          <p:attrName>style.fontStyle</p:attrName>
                                        </p:attrNameLst>
                                      </p:cBhvr>
                                      <p:to>
                                        <p:strVal val="normal"/>
                                      </p:to>
                                    </p:set>
                                    <p:set>
                                      <p:cBhvr override="childStyle">
                                        <p:cTn id="25" dur="indefinite"/>
                                        <p:tgtEl>
                                          <p:spTgt spid="788484">
                                            <p:txEl>
                                              <p:pRg st="5" end="5"/>
                                            </p:txEl>
                                          </p:spTgt>
                                        </p:tgtEl>
                                        <p:attrNameLst>
                                          <p:attrName>style.fontWeight</p:attrName>
                                        </p:attrNameLst>
                                      </p:cBhvr>
                                      <p:to>
                                        <p:strVal val="bold"/>
                                      </p:to>
                                    </p:set>
                                    <p:set>
                                      <p:cBhvr override="childStyle">
                                        <p:cTn id="26" dur="indefinite"/>
                                        <p:tgtEl>
                                          <p:spTgt spid="788484">
                                            <p:txEl>
                                              <p:pRg st="5" end="5"/>
                                            </p:txEl>
                                          </p:spTgt>
                                        </p:tgtEl>
                                        <p:attrNameLst>
                                          <p:attrName>style.textDecorationUnderline</p:attrName>
                                        </p:attrNameLst>
                                      </p:cBhvr>
                                      <p:to>
                                        <p:strVal val="fals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mph" presetSubtype="1" nodeType="clickEffect">
                                  <p:stCondLst>
                                    <p:cond delay="0"/>
                                  </p:stCondLst>
                                  <p:endCondLst>
                                    <p:cond evt="onNext" delay="0">
                                      <p:tgtEl>
                                        <p:sldTgt/>
                                      </p:tgtEl>
                                    </p:cond>
                                  </p:endCondLst>
                                  <p:childTnLst>
                                    <p:set>
                                      <p:cBhvr override="childStyle">
                                        <p:cTn id="30" dur="indefinite"/>
                                        <p:tgtEl>
                                          <p:spTgt spid="788484">
                                            <p:txEl>
                                              <p:pRg st="6" end="6"/>
                                            </p:txEl>
                                          </p:spTgt>
                                        </p:tgtEl>
                                        <p:attrNameLst>
                                          <p:attrName>style.fontStyle</p:attrName>
                                        </p:attrNameLst>
                                      </p:cBhvr>
                                      <p:to>
                                        <p:strVal val="normal"/>
                                      </p:to>
                                    </p:set>
                                    <p:set>
                                      <p:cBhvr override="childStyle">
                                        <p:cTn id="31" dur="indefinite"/>
                                        <p:tgtEl>
                                          <p:spTgt spid="788484">
                                            <p:txEl>
                                              <p:pRg st="6" end="6"/>
                                            </p:txEl>
                                          </p:spTgt>
                                        </p:tgtEl>
                                        <p:attrNameLst>
                                          <p:attrName>style.fontWeight</p:attrName>
                                        </p:attrNameLst>
                                      </p:cBhvr>
                                      <p:to>
                                        <p:strVal val="bold"/>
                                      </p:to>
                                    </p:set>
                                    <p:set>
                                      <p:cBhvr override="childStyle">
                                        <p:cTn id="32" dur="indefinite"/>
                                        <p:tgtEl>
                                          <p:spTgt spid="788484">
                                            <p:txEl>
                                              <p:pRg st="6" end="6"/>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a:xfrm>
            <a:off x="2000250" y="263525"/>
            <a:ext cx="8237538" cy="889000"/>
          </a:xfrm>
        </p:spPr>
        <p:txBody>
          <a:bodyPr/>
          <a:lstStyle/>
          <a:p>
            <a:pPr eaLnBrk="1" hangingPunct="1"/>
            <a:r>
              <a:rPr lang="en-US" altLang="en-US"/>
              <a:t>Reader Writer Mutex</a:t>
            </a:r>
          </a:p>
        </p:txBody>
      </p:sp>
      <p:sp>
        <p:nvSpPr>
          <p:cNvPr id="55300" name="Rectangle 3"/>
          <p:cNvSpPr>
            <a:spLocks noGrp="1" noChangeArrowheads="1"/>
          </p:cNvSpPr>
          <p:nvPr>
            <p:ph type="body" idx="1"/>
          </p:nvPr>
        </p:nvSpPr>
        <p:spPr>
          <a:xfrm>
            <a:off x="1952626" y="1085851"/>
            <a:ext cx="6640513" cy="1541463"/>
          </a:xfrm>
        </p:spPr>
        <p:txBody>
          <a:bodyPr/>
          <a:lstStyle/>
          <a:p>
            <a:pPr eaLnBrk="1" hangingPunct="1"/>
            <a:r>
              <a:rPr lang="en-US" altLang="en-US" dirty="0"/>
              <a:t>Two kinds of locking</a:t>
            </a:r>
          </a:p>
          <a:p>
            <a:pPr lvl="1" eaLnBrk="1" hangingPunct="1"/>
            <a:r>
              <a:rPr lang="en-US" altLang="en-US" dirty="0"/>
              <a:t>writer lock – exclusive access</a:t>
            </a:r>
          </a:p>
          <a:p>
            <a:pPr lvl="1" eaLnBrk="1" hangingPunct="1"/>
            <a:r>
              <a:rPr lang="en-US" altLang="en-US" dirty="0"/>
              <a:t>reader lock – shared access</a:t>
            </a:r>
          </a:p>
        </p:txBody>
      </p:sp>
      <p:sp>
        <p:nvSpPr>
          <p:cNvPr id="792581" name="Text Box 5"/>
          <p:cNvSpPr txBox="1">
            <a:spLocks/>
          </p:cNvSpPr>
          <p:nvPr/>
        </p:nvSpPr>
        <p:spPr bwMode="auto">
          <a:xfrm>
            <a:off x="2039938" y="2698751"/>
            <a:ext cx="8628062" cy="3019571"/>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288" tIns="32144" rIns="64288" bIns="32144">
            <a:spAutoFit/>
          </a:bodyPr>
          <a:lstStyle>
            <a:lvl1pPr algn="l" defTabSz="642938">
              <a:spcBef>
                <a:spcPct val="60000"/>
              </a:spcBef>
              <a:defRPr sz="2000">
                <a:solidFill>
                  <a:schemeClr val="tx1"/>
                </a:solidFill>
                <a:latin typeface="Verdana" panose="020B0604030504040204" pitchFamily="34" charset="0"/>
              </a:defRPr>
            </a:lvl1pPr>
            <a:lvl2pPr marL="320675" indent="-244475" algn="l" defTabSz="642938">
              <a:spcBef>
                <a:spcPct val="40000"/>
              </a:spcBef>
              <a:buSzPct val="125000"/>
              <a:buFont typeface="Times" panose="02020603050405020304" pitchFamily="18" charset="0"/>
              <a:buChar char="•"/>
              <a:defRPr sz="2000">
                <a:solidFill>
                  <a:schemeClr val="tx1"/>
                </a:solidFill>
                <a:latin typeface="Verdana" panose="020B0604030504040204" pitchFamily="34" charset="0"/>
              </a:defRPr>
            </a:lvl2pPr>
            <a:lvl3pPr marL="642938" indent="-323850" algn="l" defTabSz="642938">
              <a:spcBef>
                <a:spcPct val="20000"/>
              </a:spcBef>
              <a:buChar char="–"/>
              <a:defRPr>
                <a:solidFill>
                  <a:schemeClr val="tx1"/>
                </a:solidFill>
                <a:latin typeface="Verdana" panose="020B0604030504040204" pitchFamily="34" charset="0"/>
              </a:defRPr>
            </a:lvl3pPr>
            <a:lvl4pPr marL="963613" indent="-152400" algn="l" defTabSz="642938">
              <a:spcBef>
                <a:spcPct val="20000"/>
              </a:spcBef>
              <a:buFont typeface="Times" panose="02020603050405020304" pitchFamily="18" charset="0"/>
              <a:buChar char="•"/>
              <a:defRPr>
                <a:solidFill>
                  <a:schemeClr val="tx1"/>
                </a:solidFill>
                <a:latin typeface="Verdana" panose="020B0604030504040204" pitchFamily="34" charset="0"/>
              </a:defRPr>
            </a:lvl4pPr>
            <a:lvl5pPr marL="1285875" indent="-409575" algn="l" defTabSz="642938">
              <a:spcBef>
                <a:spcPct val="20000"/>
              </a:spcBef>
              <a:buChar char="–"/>
              <a:defRPr>
                <a:solidFill>
                  <a:schemeClr val="tx1"/>
                </a:solidFill>
                <a:latin typeface="Verdana" panose="020B0604030504040204" pitchFamily="34" charset="0"/>
              </a:defRPr>
            </a:lvl5pPr>
            <a:lvl6pPr marL="1743075" indent="-409575" defTabSz="642938" eaLnBrk="0" fontAlgn="base" hangingPunct="0">
              <a:spcBef>
                <a:spcPct val="20000"/>
              </a:spcBef>
              <a:spcAft>
                <a:spcPct val="0"/>
              </a:spcAft>
              <a:buChar char="–"/>
              <a:defRPr>
                <a:solidFill>
                  <a:schemeClr val="tx1"/>
                </a:solidFill>
                <a:latin typeface="Verdana" panose="020B0604030504040204" pitchFamily="34" charset="0"/>
              </a:defRPr>
            </a:lvl6pPr>
            <a:lvl7pPr marL="2200275" indent="-409575" defTabSz="642938" eaLnBrk="0" fontAlgn="base" hangingPunct="0">
              <a:spcBef>
                <a:spcPct val="20000"/>
              </a:spcBef>
              <a:spcAft>
                <a:spcPct val="0"/>
              </a:spcAft>
              <a:buChar char="–"/>
              <a:defRPr>
                <a:solidFill>
                  <a:schemeClr val="tx1"/>
                </a:solidFill>
                <a:latin typeface="Verdana" panose="020B0604030504040204" pitchFamily="34" charset="0"/>
              </a:defRPr>
            </a:lvl7pPr>
            <a:lvl8pPr marL="2657475" indent="-409575" defTabSz="642938" eaLnBrk="0" fontAlgn="base" hangingPunct="0">
              <a:spcBef>
                <a:spcPct val="20000"/>
              </a:spcBef>
              <a:spcAft>
                <a:spcPct val="0"/>
              </a:spcAft>
              <a:buChar char="–"/>
              <a:defRPr>
                <a:solidFill>
                  <a:schemeClr val="tx1"/>
                </a:solidFill>
                <a:latin typeface="Verdana" panose="020B0604030504040204" pitchFamily="34" charset="0"/>
              </a:defRPr>
            </a:lvl8pPr>
            <a:lvl9pPr marL="3114675" indent="-409575" defTabSz="642938"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pPr>
            <a:r>
              <a:rPr lang="en-US" altLang="en-US" sz="1600" dirty="0" err="1">
                <a:sym typeface="GillSans" charset="0"/>
              </a:rPr>
              <a:t>std</a:t>
            </a:r>
            <a:r>
              <a:rPr lang="en-US" altLang="en-US" sz="1600" dirty="0">
                <a:sym typeface="GillSans" charset="0"/>
              </a:rPr>
              <a:t>::set&lt;</a:t>
            </a:r>
            <a:r>
              <a:rPr lang="en-US" altLang="zh-CN" sz="1600" u="sng" dirty="0">
                <a:latin typeface="Arial" charset="0"/>
                <a:hlinkClick r:id="rId4"/>
              </a:rPr>
              <a:t> </a:t>
            </a:r>
            <a:r>
              <a:rPr lang="en-US" altLang="zh-CN" sz="1600" u="sng" dirty="0" err="1">
                <a:latin typeface="Arial" charset="0"/>
                <a:hlinkClick r:id="rId4"/>
              </a:rPr>
              <a:t>std</a:t>
            </a:r>
            <a:r>
              <a:rPr lang="en-US" altLang="zh-CN" sz="1600" u="sng" dirty="0">
                <a:latin typeface="Arial" charset="0"/>
                <a:hlinkClick r:id="rId4"/>
              </a:rPr>
              <a:t>::string</a:t>
            </a:r>
            <a:r>
              <a:rPr lang="en-US" altLang="en-US" sz="1600" dirty="0">
                <a:sym typeface="GillSans" charset="0"/>
              </a:rPr>
              <a:t>&gt; </a:t>
            </a:r>
            <a:r>
              <a:rPr lang="en-US" altLang="en-US" sz="1600" dirty="0" err="1">
                <a:sym typeface="GillSans" charset="0"/>
              </a:rPr>
              <a:t>MySet</a:t>
            </a:r>
            <a:r>
              <a:rPr lang="en-US" altLang="en-US" sz="1600" dirty="0">
                <a:sym typeface="GillSans" charset="0"/>
              </a:rPr>
              <a:t>;</a:t>
            </a:r>
          </a:p>
          <a:p>
            <a:pPr eaLnBrk="1" hangingPunct="1">
              <a:spcBef>
                <a:spcPct val="0"/>
              </a:spcBef>
            </a:pPr>
            <a:r>
              <a:rPr lang="en-US" altLang="en-US" sz="1600" dirty="0" err="1">
                <a:solidFill>
                  <a:schemeClr val="folHlink"/>
                </a:solidFill>
                <a:sym typeface="GillSans" charset="0"/>
              </a:rPr>
              <a:t>spin_rw_mutex</a:t>
            </a:r>
            <a:r>
              <a:rPr lang="en-US" altLang="en-US" sz="1600" dirty="0">
                <a:sym typeface="GillSans" charset="0"/>
              </a:rPr>
              <a:t> </a:t>
            </a:r>
            <a:r>
              <a:rPr lang="en-US" altLang="en-US" sz="1600" dirty="0" err="1">
                <a:sym typeface="GillSans" charset="0"/>
              </a:rPr>
              <a:t>MyMutex</a:t>
            </a:r>
            <a:r>
              <a:rPr lang="en-US" altLang="en-US" sz="1600" dirty="0">
                <a:sym typeface="GillSans" charset="0"/>
              </a:rPr>
              <a:t>;</a:t>
            </a:r>
          </a:p>
          <a:p>
            <a:pPr eaLnBrk="1" hangingPunct="1">
              <a:spcBef>
                <a:spcPct val="0"/>
              </a:spcBef>
            </a:pPr>
            <a:endParaRPr lang="en-US" altLang="en-US" sz="1600" dirty="0">
              <a:sym typeface="GillSans" charset="0"/>
            </a:endParaRPr>
          </a:p>
          <a:p>
            <a:pPr>
              <a:spcBef>
                <a:spcPct val="0"/>
              </a:spcBef>
            </a:pPr>
            <a:r>
              <a:rPr lang="en-US" altLang="en-US" sz="1600" dirty="0">
                <a:sym typeface="GillSans" charset="0"/>
              </a:rPr>
              <a:t>void </a:t>
            </a:r>
            <a:r>
              <a:rPr lang="en-US" altLang="en-US" sz="1600" dirty="0" err="1">
                <a:sym typeface="GillSans" charset="0"/>
              </a:rPr>
              <a:t>AddToSet</a:t>
            </a:r>
            <a:r>
              <a:rPr lang="en-US" altLang="en-US" sz="1600" dirty="0">
                <a:sym typeface="GillSans" charset="0"/>
              </a:rPr>
              <a:t> (</a:t>
            </a:r>
            <a:r>
              <a:rPr lang="en-US" altLang="zh-CN" sz="1600" u="sng" dirty="0" err="1">
                <a:latin typeface="Arial" charset="0"/>
                <a:hlinkClick r:id="rId4"/>
              </a:rPr>
              <a:t>std</a:t>
            </a:r>
            <a:r>
              <a:rPr lang="en-US" altLang="zh-CN" sz="1600" u="sng" dirty="0">
                <a:latin typeface="Arial" charset="0"/>
                <a:hlinkClick r:id="rId4"/>
              </a:rPr>
              <a:t>::string</a:t>
            </a:r>
            <a:r>
              <a:rPr lang="en-US" altLang="en-US" sz="1600" dirty="0">
                <a:sym typeface="GillSans" charset="0"/>
              </a:rPr>
              <a:t> x ) {</a:t>
            </a:r>
          </a:p>
          <a:p>
            <a:pPr eaLnBrk="1" hangingPunct="1">
              <a:spcBef>
                <a:spcPct val="0"/>
              </a:spcBef>
            </a:pPr>
            <a:r>
              <a:rPr lang="en-US" altLang="en-US" sz="1600" dirty="0">
                <a:sym typeface="GillSans" charset="0"/>
              </a:rPr>
              <a:t>      </a:t>
            </a:r>
            <a:r>
              <a:rPr lang="en-US" altLang="en-US" sz="1600" dirty="0" err="1">
                <a:solidFill>
                  <a:srgbClr val="AA014C"/>
                </a:solidFill>
                <a:sym typeface="GillSans" charset="0"/>
              </a:rPr>
              <a:t>spin_rw_mutex</a:t>
            </a:r>
            <a:r>
              <a:rPr lang="en-US" altLang="en-US" sz="1600" dirty="0">
                <a:solidFill>
                  <a:srgbClr val="AA014C"/>
                </a:solidFill>
                <a:sym typeface="GillSans" charset="0"/>
              </a:rPr>
              <a:t>::</a:t>
            </a:r>
            <a:r>
              <a:rPr lang="en-US" altLang="en-US" sz="1600" dirty="0" err="1">
                <a:solidFill>
                  <a:srgbClr val="AA014C"/>
                </a:solidFill>
                <a:sym typeface="GillSans" charset="0"/>
              </a:rPr>
              <a:t>scoped_lock</a:t>
            </a:r>
            <a:r>
              <a:rPr lang="en-US" altLang="en-US" sz="1600" dirty="0">
                <a:sym typeface="GillSans" charset="0"/>
              </a:rPr>
              <a:t> lock (</a:t>
            </a:r>
            <a:r>
              <a:rPr lang="en-US" altLang="en-US" sz="1600" dirty="0" err="1">
                <a:sym typeface="GillSans" charset="0"/>
              </a:rPr>
              <a:t>MyMutex</a:t>
            </a:r>
            <a:r>
              <a:rPr lang="en-US" altLang="en-US" sz="1600" dirty="0">
                <a:sym typeface="GillSans" charset="0"/>
              </a:rPr>
              <a:t>);</a:t>
            </a:r>
          </a:p>
          <a:p>
            <a:pPr eaLnBrk="1" hangingPunct="1">
              <a:spcBef>
                <a:spcPct val="0"/>
              </a:spcBef>
            </a:pPr>
            <a:r>
              <a:rPr lang="en-US" altLang="en-US" sz="1600" dirty="0">
                <a:sym typeface="GillSans" charset="0"/>
              </a:rPr>
              <a:t>      </a:t>
            </a:r>
            <a:r>
              <a:rPr lang="en-US" altLang="en-US" sz="1600" dirty="0" err="1">
                <a:sym typeface="GillSans" charset="0"/>
              </a:rPr>
              <a:t>MySet.insert</a:t>
            </a:r>
            <a:r>
              <a:rPr lang="en-US" altLang="en-US" sz="1600" dirty="0">
                <a:sym typeface="GillSans" charset="0"/>
              </a:rPr>
              <a:t>(x);</a:t>
            </a:r>
            <a:endParaRPr lang="en-US" altLang="en-US" sz="1600" dirty="0">
              <a:solidFill>
                <a:srgbClr val="0000FF"/>
              </a:solidFill>
              <a:sym typeface="GillSans" charset="0"/>
            </a:endParaRPr>
          </a:p>
          <a:p>
            <a:pPr eaLnBrk="1" hangingPunct="1">
              <a:spcBef>
                <a:spcPct val="0"/>
              </a:spcBef>
            </a:pPr>
            <a:r>
              <a:rPr lang="en-US" altLang="en-US" sz="1600" dirty="0">
                <a:solidFill>
                  <a:srgbClr val="0000FF"/>
                </a:solidFill>
                <a:sym typeface="GillSans" charset="0"/>
              </a:rPr>
              <a:t>}</a:t>
            </a:r>
          </a:p>
          <a:p>
            <a:pPr eaLnBrk="1" hangingPunct="1">
              <a:spcBef>
                <a:spcPct val="0"/>
              </a:spcBef>
            </a:pPr>
            <a:endParaRPr lang="en-US" altLang="en-US" sz="1600" dirty="0">
              <a:solidFill>
                <a:srgbClr val="0000FF"/>
              </a:solidFill>
              <a:sym typeface="GillSans" charset="0"/>
            </a:endParaRPr>
          </a:p>
          <a:p>
            <a:pPr>
              <a:spcBef>
                <a:spcPct val="0"/>
              </a:spcBef>
            </a:pPr>
            <a:r>
              <a:rPr lang="en-US" altLang="en-US" sz="1600" dirty="0">
                <a:solidFill>
                  <a:srgbClr val="0000FF"/>
                </a:solidFill>
                <a:sym typeface="GillSans" charset="0"/>
              </a:rPr>
              <a:t>bool Contains(</a:t>
            </a:r>
            <a:r>
              <a:rPr lang="en-US" altLang="zh-CN" sz="1600" u="sng" dirty="0" err="1">
                <a:latin typeface="Arial" charset="0"/>
                <a:hlinkClick r:id="rId4"/>
              </a:rPr>
              <a:t>std</a:t>
            </a:r>
            <a:r>
              <a:rPr lang="en-US" altLang="zh-CN" sz="1600" u="sng" dirty="0">
                <a:latin typeface="Arial" charset="0"/>
                <a:hlinkClick r:id="rId4"/>
              </a:rPr>
              <a:t>::string</a:t>
            </a:r>
            <a:r>
              <a:rPr lang="en-US" altLang="en-US" sz="1600" dirty="0">
                <a:solidFill>
                  <a:srgbClr val="0000FF"/>
                </a:solidFill>
                <a:sym typeface="GillSans" charset="0"/>
              </a:rPr>
              <a:t> x ) {</a:t>
            </a:r>
          </a:p>
          <a:p>
            <a:pPr eaLnBrk="1" hangingPunct="1">
              <a:spcBef>
                <a:spcPct val="0"/>
              </a:spcBef>
            </a:pPr>
            <a:r>
              <a:rPr lang="en-US" altLang="en-US" sz="1600" dirty="0">
                <a:solidFill>
                  <a:srgbClr val="0000FF"/>
                </a:solidFill>
                <a:sym typeface="GillSans" charset="0"/>
              </a:rPr>
              <a:t>    </a:t>
            </a:r>
            <a:r>
              <a:rPr lang="en-US" altLang="en-US" sz="1600" dirty="0" err="1">
                <a:solidFill>
                  <a:schemeClr val="folHlink"/>
                </a:solidFill>
                <a:sym typeface="GillSans" charset="0"/>
              </a:rPr>
              <a:t>spin_rw_mutex</a:t>
            </a:r>
            <a:r>
              <a:rPr lang="en-US" altLang="en-US" sz="1600" dirty="0">
                <a:solidFill>
                  <a:schemeClr val="folHlink"/>
                </a:solidFill>
                <a:sym typeface="GillSans" charset="0"/>
              </a:rPr>
              <a:t>::</a:t>
            </a:r>
            <a:r>
              <a:rPr lang="en-US" altLang="en-US" sz="1600" dirty="0" err="1">
                <a:solidFill>
                  <a:schemeClr val="folHlink"/>
                </a:solidFill>
                <a:sym typeface="GillSans" charset="0"/>
              </a:rPr>
              <a:t>scoped_lock</a:t>
            </a:r>
            <a:r>
              <a:rPr lang="en-US" altLang="en-US" sz="1600" dirty="0">
                <a:solidFill>
                  <a:srgbClr val="0000FF"/>
                </a:solidFill>
                <a:sym typeface="GillSans" charset="0"/>
              </a:rPr>
              <a:t> lock(</a:t>
            </a:r>
            <a:r>
              <a:rPr lang="en-US" altLang="en-US" sz="1600" dirty="0" err="1">
                <a:solidFill>
                  <a:srgbClr val="0000FF"/>
                </a:solidFill>
                <a:sym typeface="GillSans" charset="0"/>
              </a:rPr>
              <a:t>MyMutex</a:t>
            </a:r>
            <a:r>
              <a:rPr lang="en-US" altLang="en-US" sz="1600" dirty="0">
                <a:solidFill>
                  <a:srgbClr val="0000FF"/>
                </a:solidFill>
                <a:sym typeface="GillSans" charset="0"/>
              </a:rPr>
              <a:t>, /*</a:t>
            </a:r>
            <a:r>
              <a:rPr lang="en-US" altLang="en-US" sz="1600" dirty="0" err="1">
                <a:solidFill>
                  <a:srgbClr val="0000FF"/>
                </a:solidFill>
                <a:sym typeface="GillSans" charset="0"/>
              </a:rPr>
              <a:t>is_writer</a:t>
            </a:r>
            <a:r>
              <a:rPr lang="en-US" altLang="en-US" sz="1600" dirty="0">
                <a:solidFill>
                  <a:srgbClr val="0000FF"/>
                </a:solidFill>
                <a:sym typeface="GillSans" charset="0"/>
              </a:rPr>
              <a:t>=*/false);</a:t>
            </a:r>
          </a:p>
          <a:p>
            <a:pPr eaLnBrk="1" hangingPunct="1">
              <a:spcBef>
                <a:spcPct val="0"/>
              </a:spcBef>
            </a:pPr>
            <a:r>
              <a:rPr lang="en-US" altLang="en-US" sz="1600" dirty="0">
                <a:solidFill>
                  <a:srgbClr val="0000FF"/>
                </a:solidFill>
                <a:sym typeface="GillSans" charset="0"/>
              </a:rPr>
              <a:t>    return </a:t>
            </a:r>
            <a:r>
              <a:rPr lang="en-US" altLang="en-US" sz="1600" dirty="0" err="1">
                <a:solidFill>
                  <a:srgbClr val="0000FF"/>
                </a:solidFill>
                <a:sym typeface="GillSans" charset="0"/>
              </a:rPr>
              <a:t>MySet.count</a:t>
            </a:r>
            <a:r>
              <a:rPr lang="en-US" altLang="en-US" sz="1600" dirty="0">
                <a:solidFill>
                  <a:srgbClr val="0000FF"/>
                </a:solidFill>
                <a:sym typeface="GillSans" charset="0"/>
              </a:rPr>
              <a:t>(x)&gt;0;</a:t>
            </a:r>
          </a:p>
          <a:p>
            <a:pPr eaLnBrk="1" hangingPunct="1">
              <a:spcBef>
                <a:spcPct val="0"/>
              </a:spcBef>
            </a:pPr>
            <a:r>
              <a:rPr lang="en-US" altLang="en-US" sz="1600" dirty="0">
                <a:solidFill>
                  <a:srgbClr val="0000FF"/>
                </a:solidFill>
                <a:sym typeface="GillSans" charset="0"/>
              </a:rPr>
              <a:t>}</a:t>
            </a:r>
          </a:p>
        </p:txBody>
      </p:sp>
      <p:sp>
        <p:nvSpPr>
          <p:cNvPr id="2" name="灯片编号占位符 1">
            <a:extLst>
              <a:ext uri="{FF2B5EF4-FFF2-40B4-BE49-F238E27FC236}">
                <a16:creationId xmlns:a16="http://schemas.microsoft.com/office/drawing/2014/main" id="{C6F8B046-F9D6-401A-8466-124E1337F44B}"/>
              </a:ext>
            </a:extLst>
          </p:cNvPr>
          <p:cNvSpPr>
            <a:spLocks noGrp="1"/>
          </p:cNvSpPr>
          <p:nvPr>
            <p:ph type="sldNum" sz="quarter" idx="12"/>
          </p:nvPr>
        </p:nvSpPr>
        <p:spPr/>
        <p:txBody>
          <a:bodyPr/>
          <a:lstStyle/>
          <a:p>
            <a:fld id="{838759A6-4310-42B8-8FEF-8113EE3D32AF}" type="slidenum">
              <a:rPr lang="zh-CN" altLang="en-US" smtClean="0"/>
              <a:t>97</a:t>
            </a:fld>
            <a:endParaRPr lang="zh-CN" altLang="en-US"/>
          </a:p>
        </p:txBody>
      </p:sp>
    </p:spTree>
    <p:extLst>
      <p:ext uri="{BB962C8B-B14F-4D97-AF65-F5344CB8AC3E}">
        <p14:creationId xmlns:p14="http://schemas.microsoft.com/office/powerpoint/2010/main" val="32328098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2581">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5" presetClass="emph" presetSubtype="1" nodeType="afterEffect">
                                  <p:stCondLst>
                                    <p:cond delay="0"/>
                                  </p:stCondLst>
                                  <p:endCondLst>
                                    <p:cond evt="onNext" delay="0">
                                      <p:tgtEl>
                                        <p:sldTgt/>
                                      </p:tgtEl>
                                    </p:cond>
                                  </p:endCondLst>
                                  <p:childTnLst>
                                    <p:set>
                                      <p:cBhvr override="childStyle">
                                        <p:cTn id="9" dur="indefinite"/>
                                        <p:tgtEl>
                                          <p:spTgt spid="792581">
                                            <p:txEl>
                                              <p:pRg st="1" end="1"/>
                                            </p:txEl>
                                          </p:spTgt>
                                        </p:tgtEl>
                                        <p:attrNameLst>
                                          <p:attrName>style.fontStyle</p:attrName>
                                        </p:attrNameLst>
                                      </p:cBhvr>
                                      <p:to>
                                        <p:strVal val="normal"/>
                                      </p:to>
                                    </p:set>
                                    <p:set>
                                      <p:cBhvr override="childStyle">
                                        <p:cTn id="10" dur="indefinite"/>
                                        <p:tgtEl>
                                          <p:spTgt spid="792581">
                                            <p:txEl>
                                              <p:pRg st="1" end="1"/>
                                            </p:txEl>
                                          </p:spTgt>
                                        </p:tgtEl>
                                        <p:attrNameLst>
                                          <p:attrName>style.fontWeight</p:attrName>
                                        </p:attrNameLst>
                                      </p:cBhvr>
                                      <p:to>
                                        <p:strVal val="bold"/>
                                      </p:to>
                                    </p:set>
                                    <p:set>
                                      <p:cBhvr override="childStyle">
                                        <p:cTn id="11" dur="indefinite"/>
                                        <p:tgtEl>
                                          <p:spTgt spid="792581">
                                            <p:txEl>
                                              <p:pRg st="1" end="1"/>
                                            </p:txEl>
                                          </p:spTgt>
                                        </p:tgtEl>
                                        <p:attrNameLst>
                                          <p:attrName>style.textDecorationUnderline</p:attrName>
                                        </p:attrNameLst>
                                      </p:cBhvr>
                                      <p:to>
                                        <p:strVal val="fals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792581">
                                            <p:txEl>
                                              <p:pRg st="4" end="4"/>
                                            </p:txEl>
                                          </p:spTgt>
                                        </p:tgtEl>
                                        <p:attrNameLst>
                                          <p:attrName>style.visibility</p:attrName>
                                        </p:attrNameLst>
                                      </p:cBhvr>
                                      <p:to>
                                        <p:strVal val="visible"/>
                                      </p:to>
                                    </p:set>
                                  </p:childTnLst>
                                </p:cTn>
                              </p:par>
                              <p:par>
                                <p:cTn id="16" presetID="5" presetClass="emph" presetSubtype="1" nodeType="withEffect">
                                  <p:stCondLst>
                                    <p:cond delay="0"/>
                                  </p:stCondLst>
                                  <p:endCondLst>
                                    <p:cond evt="onNext" delay="0">
                                      <p:tgtEl>
                                        <p:sldTgt/>
                                      </p:tgtEl>
                                    </p:cond>
                                  </p:endCondLst>
                                  <p:childTnLst>
                                    <p:set>
                                      <p:cBhvr override="childStyle">
                                        <p:cTn id="17" dur="indefinite"/>
                                        <p:tgtEl>
                                          <p:spTgt spid="792581">
                                            <p:txEl>
                                              <p:pRg st="4" end="4"/>
                                            </p:txEl>
                                          </p:spTgt>
                                        </p:tgtEl>
                                        <p:attrNameLst>
                                          <p:attrName>style.fontStyle</p:attrName>
                                        </p:attrNameLst>
                                      </p:cBhvr>
                                      <p:to>
                                        <p:strVal val="normal"/>
                                      </p:to>
                                    </p:set>
                                    <p:set>
                                      <p:cBhvr override="childStyle">
                                        <p:cTn id="18" dur="indefinite"/>
                                        <p:tgtEl>
                                          <p:spTgt spid="792581">
                                            <p:txEl>
                                              <p:pRg st="4" end="4"/>
                                            </p:txEl>
                                          </p:spTgt>
                                        </p:tgtEl>
                                        <p:attrNameLst>
                                          <p:attrName>style.fontWeight</p:attrName>
                                        </p:attrNameLst>
                                      </p:cBhvr>
                                      <p:to>
                                        <p:strVal val="bold"/>
                                      </p:to>
                                    </p:set>
                                    <p:set>
                                      <p:cBhvr override="childStyle">
                                        <p:cTn id="19" dur="indefinite"/>
                                        <p:tgtEl>
                                          <p:spTgt spid="792581">
                                            <p:txEl>
                                              <p:pRg st="4" end="4"/>
                                            </p:txEl>
                                          </p:spTgt>
                                        </p:tgtEl>
                                        <p:attrNameLst>
                                          <p:attrName>style.textDecorationUnderline</p:attrName>
                                        </p:attrNameLst>
                                      </p:cBhvr>
                                      <p:to>
                                        <p:strVal val="fals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792581">
                                            <p:txEl>
                                              <p:pRg st="9" end="9"/>
                                            </p:txEl>
                                          </p:spTgt>
                                        </p:tgtEl>
                                        <p:attrNameLst>
                                          <p:attrName>style.visibility</p:attrName>
                                        </p:attrNameLst>
                                      </p:cBhvr>
                                      <p:to>
                                        <p:strVal val="visible"/>
                                      </p:to>
                                    </p:set>
                                  </p:childTnLst>
                                </p:cTn>
                              </p:par>
                              <p:par>
                                <p:cTn id="24" presetID="5" presetClass="emph" presetSubtype="1" nodeType="withEffect">
                                  <p:stCondLst>
                                    <p:cond delay="0"/>
                                  </p:stCondLst>
                                  <p:endCondLst>
                                    <p:cond evt="onNext" delay="0">
                                      <p:tgtEl>
                                        <p:sldTgt/>
                                      </p:tgtEl>
                                    </p:cond>
                                  </p:endCondLst>
                                  <p:childTnLst>
                                    <p:set>
                                      <p:cBhvr override="childStyle">
                                        <p:cTn id="25" dur="indefinite"/>
                                        <p:tgtEl>
                                          <p:spTgt spid="792581">
                                            <p:txEl>
                                              <p:pRg st="9" end="9"/>
                                            </p:txEl>
                                          </p:spTgt>
                                        </p:tgtEl>
                                        <p:attrNameLst>
                                          <p:attrName>style.fontStyle</p:attrName>
                                        </p:attrNameLst>
                                      </p:cBhvr>
                                      <p:to>
                                        <p:strVal val="normal"/>
                                      </p:to>
                                    </p:set>
                                    <p:set>
                                      <p:cBhvr override="childStyle">
                                        <p:cTn id="26" dur="indefinite"/>
                                        <p:tgtEl>
                                          <p:spTgt spid="792581">
                                            <p:txEl>
                                              <p:pRg st="9" end="9"/>
                                            </p:txEl>
                                          </p:spTgt>
                                        </p:tgtEl>
                                        <p:attrNameLst>
                                          <p:attrName>style.fontWeight</p:attrName>
                                        </p:attrNameLst>
                                      </p:cBhvr>
                                      <p:to>
                                        <p:strVal val="bold"/>
                                      </p:to>
                                    </p:set>
                                    <p:set>
                                      <p:cBhvr override="childStyle">
                                        <p:cTn id="27" dur="indefinite"/>
                                        <p:tgtEl>
                                          <p:spTgt spid="792581">
                                            <p:txEl>
                                              <p:pRg st="9" end="9"/>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noAutofit/>
          </a:bodyPr>
          <a:lstStyle/>
          <a:p>
            <a:pPr eaLnBrk="1" hangingPunct="1"/>
            <a:r>
              <a:rPr lang="en-US" altLang="en-US" sz="4000" dirty="0" err="1"/>
              <a:t>Mutex</a:t>
            </a:r>
            <a:r>
              <a:rPr lang="zh-CN" altLang="en-US" sz="4000" dirty="0"/>
              <a:t>总结</a:t>
            </a:r>
            <a:endParaRPr lang="ru-RU" altLang="en-US" sz="4000" dirty="0"/>
          </a:p>
        </p:txBody>
      </p:sp>
      <p:graphicFrame>
        <p:nvGraphicFramePr>
          <p:cNvPr id="756865" name="Group 129"/>
          <p:cNvGraphicFramePr>
            <a:graphicFrameLocks noGrp="1"/>
          </p:cNvGraphicFramePr>
          <p:nvPr>
            <p:ph sz="half" idx="4294967295"/>
          </p:nvPr>
        </p:nvGraphicFramePr>
        <p:xfrm>
          <a:off x="1905001" y="1991016"/>
          <a:ext cx="8153399" cy="4132390"/>
        </p:xfrm>
        <a:graphic>
          <a:graphicData uri="http://schemas.openxmlformats.org/drawingml/2006/table">
            <a:tbl>
              <a:tblPr/>
              <a:tblGrid>
                <a:gridCol w="2251891">
                  <a:extLst>
                    <a:ext uri="{9D8B030D-6E8A-4147-A177-3AD203B41FA5}">
                      <a16:colId xmlns:a16="http://schemas.microsoft.com/office/drawing/2014/main" val="20000"/>
                    </a:ext>
                  </a:extLst>
                </a:gridCol>
                <a:gridCol w="1529612">
                  <a:extLst>
                    <a:ext uri="{9D8B030D-6E8A-4147-A177-3AD203B41FA5}">
                      <a16:colId xmlns:a16="http://schemas.microsoft.com/office/drawing/2014/main" val="20001"/>
                    </a:ext>
                  </a:extLst>
                </a:gridCol>
                <a:gridCol w="1322779">
                  <a:extLst>
                    <a:ext uri="{9D8B030D-6E8A-4147-A177-3AD203B41FA5}">
                      <a16:colId xmlns:a16="http://schemas.microsoft.com/office/drawing/2014/main" val="20002"/>
                    </a:ext>
                  </a:extLst>
                </a:gridCol>
                <a:gridCol w="1507040">
                  <a:extLst>
                    <a:ext uri="{9D8B030D-6E8A-4147-A177-3AD203B41FA5}">
                      <a16:colId xmlns:a16="http://schemas.microsoft.com/office/drawing/2014/main" val="20003"/>
                    </a:ext>
                  </a:extLst>
                </a:gridCol>
                <a:gridCol w="1542077">
                  <a:extLst>
                    <a:ext uri="{9D8B030D-6E8A-4147-A177-3AD203B41FA5}">
                      <a16:colId xmlns:a16="http://schemas.microsoft.com/office/drawing/2014/main" val="20004"/>
                    </a:ext>
                  </a:extLst>
                </a:gridCol>
              </a:tblGrid>
              <a:tr h="503163">
                <a:tc>
                  <a:txBody>
                    <a:bodyPr/>
                    <a:lstStyle>
                      <a:lvl1pPr algn="l" defTabSz="1300163">
                        <a:spcBef>
                          <a:spcPct val="60000"/>
                        </a:spcBef>
                        <a:defRPr>
                          <a:solidFill>
                            <a:schemeClr val="tx1"/>
                          </a:solidFill>
                          <a:latin typeface="Verdana" pitchFamily="34" charset="0"/>
                        </a:defRPr>
                      </a:lvl1pPr>
                      <a:lvl2pPr marL="1588" algn="l" defTabSz="1300163">
                        <a:spcBef>
                          <a:spcPct val="40000"/>
                        </a:spcBef>
                        <a:buSzPct val="125000"/>
                        <a:buFont typeface="Times" pitchFamily="18" charset="0"/>
                        <a:defRPr>
                          <a:solidFill>
                            <a:schemeClr val="tx1"/>
                          </a:solidFill>
                          <a:latin typeface="Verdana" pitchFamily="34" charset="0"/>
                        </a:defRPr>
                      </a:lvl2pPr>
                      <a:lvl3pPr marL="247650" algn="l" defTabSz="1300163">
                        <a:spcBef>
                          <a:spcPct val="20000"/>
                        </a:spcBef>
                        <a:defRPr sz="1600">
                          <a:solidFill>
                            <a:schemeClr val="tx1"/>
                          </a:solidFill>
                          <a:latin typeface="Verdana" pitchFamily="34" charset="0"/>
                        </a:defRPr>
                      </a:lvl3pPr>
                      <a:lvl4pPr marL="573088" algn="l" defTabSz="1300163">
                        <a:spcBef>
                          <a:spcPct val="20000"/>
                        </a:spcBef>
                        <a:buFont typeface="Times" pitchFamily="18" charset="0"/>
                        <a:defRPr sz="1600">
                          <a:solidFill>
                            <a:schemeClr val="tx1"/>
                          </a:solidFill>
                          <a:latin typeface="Verdana" pitchFamily="34" charset="0"/>
                        </a:defRPr>
                      </a:lvl4pPr>
                      <a:lvl5pPr marL="727075" algn="l" defTabSz="1300163">
                        <a:spcBef>
                          <a:spcPct val="20000"/>
                        </a:spcBef>
                        <a:defRPr sz="1600">
                          <a:solidFill>
                            <a:schemeClr val="tx1"/>
                          </a:solidFill>
                          <a:latin typeface="Verdana" pitchFamily="34" charset="0"/>
                        </a:defRPr>
                      </a:lvl5pPr>
                      <a:lvl6pPr marL="1184275" defTabSz="1300163" fontAlgn="base">
                        <a:spcBef>
                          <a:spcPct val="20000"/>
                        </a:spcBef>
                        <a:spcAft>
                          <a:spcPct val="0"/>
                        </a:spcAft>
                        <a:defRPr sz="1600">
                          <a:solidFill>
                            <a:schemeClr val="tx1"/>
                          </a:solidFill>
                          <a:latin typeface="Verdana" pitchFamily="34" charset="0"/>
                        </a:defRPr>
                      </a:lvl6pPr>
                      <a:lvl7pPr marL="1641475" defTabSz="1300163" fontAlgn="base">
                        <a:spcBef>
                          <a:spcPct val="20000"/>
                        </a:spcBef>
                        <a:spcAft>
                          <a:spcPct val="0"/>
                        </a:spcAft>
                        <a:defRPr sz="1600">
                          <a:solidFill>
                            <a:schemeClr val="tx1"/>
                          </a:solidFill>
                          <a:latin typeface="Verdana" pitchFamily="34" charset="0"/>
                        </a:defRPr>
                      </a:lvl7pPr>
                      <a:lvl8pPr marL="2098675" defTabSz="1300163" fontAlgn="base">
                        <a:spcBef>
                          <a:spcPct val="20000"/>
                        </a:spcBef>
                        <a:spcAft>
                          <a:spcPct val="0"/>
                        </a:spcAft>
                        <a:defRPr sz="1600">
                          <a:solidFill>
                            <a:schemeClr val="tx1"/>
                          </a:solidFill>
                          <a:latin typeface="Verdana" pitchFamily="34" charset="0"/>
                        </a:defRPr>
                      </a:lvl8pPr>
                      <a:lvl9pPr marL="2555875" defTabSz="1300163" fontAlgn="base">
                        <a:spcBef>
                          <a:spcPct val="20000"/>
                        </a:spcBef>
                        <a:spcAft>
                          <a:spcPct val="0"/>
                        </a:spcAft>
                        <a:defRPr sz="1600">
                          <a:solidFill>
                            <a:schemeClr val="tx1"/>
                          </a:solidFill>
                          <a:latin typeface="Verdana" pitchFamily="34" charset="0"/>
                        </a:defRPr>
                      </a:lvl9pPr>
                    </a:lstStyle>
                    <a:p>
                      <a:pPr marL="0" marR="0" lvl="0" indent="0" algn="l" defTabSz="1300163"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Verdana" pitchFamily="34" charset="0"/>
                      </a:endParaRPr>
                    </a:p>
                  </a:txBody>
                  <a:tcPr marL="91402" marR="91402" marT="45695" marB="456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1300163">
                        <a:spcBef>
                          <a:spcPct val="60000"/>
                        </a:spcBef>
                        <a:defRPr>
                          <a:solidFill>
                            <a:schemeClr val="tx1"/>
                          </a:solidFill>
                          <a:latin typeface="Verdana" pitchFamily="34" charset="0"/>
                        </a:defRPr>
                      </a:lvl1pPr>
                      <a:lvl2pPr marL="1588" algn="l" defTabSz="1300163">
                        <a:spcBef>
                          <a:spcPct val="40000"/>
                        </a:spcBef>
                        <a:buSzPct val="125000"/>
                        <a:buFont typeface="Times" pitchFamily="18" charset="0"/>
                        <a:defRPr>
                          <a:solidFill>
                            <a:schemeClr val="tx1"/>
                          </a:solidFill>
                          <a:latin typeface="Verdana" pitchFamily="34" charset="0"/>
                        </a:defRPr>
                      </a:lvl2pPr>
                      <a:lvl3pPr marL="247650" algn="l" defTabSz="1300163">
                        <a:spcBef>
                          <a:spcPct val="20000"/>
                        </a:spcBef>
                        <a:defRPr sz="1600">
                          <a:solidFill>
                            <a:schemeClr val="tx1"/>
                          </a:solidFill>
                          <a:latin typeface="Verdana" pitchFamily="34" charset="0"/>
                        </a:defRPr>
                      </a:lvl3pPr>
                      <a:lvl4pPr marL="573088" algn="l" defTabSz="1300163">
                        <a:spcBef>
                          <a:spcPct val="20000"/>
                        </a:spcBef>
                        <a:buFont typeface="Times" pitchFamily="18" charset="0"/>
                        <a:defRPr sz="1600">
                          <a:solidFill>
                            <a:schemeClr val="tx1"/>
                          </a:solidFill>
                          <a:latin typeface="Verdana" pitchFamily="34" charset="0"/>
                        </a:defRPr>
                      </a:lvl4pPr>
                      <a:lvl5pPr marL="727075" algn="l" defTabSz="1300163">
                        <a:spcBef>
                          <a:spcPct val="20000"/>
                        </a:spcBef>
                        <a:defRPr sz="1600">
                          <a:solidFill>
                            <a:schemeClr val="tx1"/>
                          </a:solidFill>
                          <a:latin typeface="Verdana" pitchFamily="34" charset="0"/>
                        </a:defRPr>
                      </a:lvl5pPr>
                      <a:lvl6pPr marL="1184275" defTabSz="1300163" fontAlgn="base">
                        <a:spcBef>
                          <a:spcPct val="20000"/>
                        </a:spcBef>
                        <a:spcAft>
                          <a:spcPct val="0"/>
                        </a:spcAft>
                        <a:defRPr sz="1600">
                          <a:solidFill>
                            <a:schemeClr val="tx1"/>
                          </a:solidFill>
                          <a:latin typeface="Verdana" pitchFamily="34" charset="0"/>
                        </a:defRPr>
                      </a:lvl6pPr>
                      <a:lvl7pPr marL="1641475" defTabSz="1300163" fontAlgn="base">
                        <a:spcBef>
                          <a:spcPct val="20000"/>
                        </a:spcBef>
                        <a:spcAft>
                          <a:spcPct val="0"/>
                        </a:spcAft>
                        <a:defRPr sz="1600">
                          <a:solidFill>
                            <a:schemeClr val="tx1"/>
                          </a:solidFill>
                          <a:latin typeface="Verdana" pitchFamily="34" charset="0"/>
                        </a:defRPr>
                      </a:lvl7pPr>
                      <a:lvl8pPr marL="2098675" defTabSz="1300163" fontAlgn="base">
                        <a:spcBef>
                          <a:spcPct val="20000"/>
                        </a:spcBef>
                        <a:spcAft>
                          <a:spcPct val="0"/>
                        </a:spcAft>
                        <a:defRPr sz="1600">
                          <a:solidFill>
                            <a:schemeClr val="tx1"/>
                          </a:solidFill>
                          <a:latin typeface="Verdana" pitchFamily="34" charset="0"/>
                        </a:defRPr>
                      </a:lvl8pPr>
                      <a:lvl9pPr marL="2555875" defTabSz="1300163" fontAlgn="base">
                        <a:spcBef>
                          <a:spcPct val="20000"/>
                        </a:spcBef>
                        <a:spcAft>
                          <a:spcPct val="0"/>
                        </a:spcAft>
                        <a:defRPr sz="1600">
                          <a:solidFill>
                            <a:schemeClr val="tx1"/>
                          </a:solidFill>
                          <a:latin typeface="Verdana" pitchFamily="34" charset="0"/>
                        </a:defRPr>
                      </a:lvl9pPr>
                    </a:lstStyle>
                    <a:p>
                      <a:pPr marL="0" marR="0" lvl="0" indent="0" algn="ctr" defTabSz="1300163"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Verdana" pitchFamily="34" charset="0"/>
                        </a:rPr>
                        <a:t>“Scalable”</a:t>
                      </a:r>
                    </a:p>
                  </a:txBody>
                  <a:tcPr marL="91402" marR="91402"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1300163">
                        <a:spcBef>
                          <a:spcPct val="60000"/>
                        </a:spcBef>
                        <a:defRPr>
                          <a:solidFill>
                            <a:schemeClr val="tx1"/>
                          </a:solidFill>
                          <a:latin typeface="Verdana" pitchFamily="34" charset="0"/>
                        </a:defRPr>
                      </a:lvl1pPr>
                      <a:lvl2pPr marL="1588" algn="l" defTabSz="1300163">
                        <a:spcBef>
                          <a:spcPct val="40000"/>
                        </a:spcBef>
                        <a:buSzPct val="125000"/>
                        <a:buFont typeface="Times" pitchFamily="18" charset="0"/>
                        <a:defRPr>
                          <a:solidFill>
                            <a:schemeClr val="tx1"/>
                          </a:solidFill>
                          <a:latin typeface="Verdana" pitchFamily="34" charset="0"/>
                        </a:defRPr>
                      </a:lvl2pPr>
                      <a:lvl3pPr marL="247650" algn="l" defTabSz="1300163">
                        <a:spcBef>
                          <a:spcPct val="20000"/>
                        </a:spcBef>
                        <a:defRPr sz="1600">
                          <a:solidFill>
                            <a:schemeClr val="tx1"/>
                          </a:solidFill>
                          <a:latin typeface="Verdana" pitchFamily="34" charset="0"/>
                        </a:defRPr>
                      </a:lvl3pPr>
                      <a:lvl4pPr marL="573088" algn="l" defTabSz="1300163">
                        <a:spcBef>
                          <a:spcPct val="20000"/>
                        </a:spcBef>
                        <a:buFont typeface="Times" pitchFamily="18" charset="0"/>
                        <a:defRPr sz="1600">
                          <a:solidFill>
                            <a:schemeClr val="tx1"/>
                          </a:solidFill>
                          <a:latin typeface="Verdana" pitchFamily="34" charset="0"/>
                        </a:defRPr>
                      </a:lvl4pPr>
                      <a:lvl5pPr marL="727075" algn="l" defTabSz="1300163">
                        <a:spcBef>
                          <a:spcPct val="20000"/>
                        </a:spcBef>
                        <a:defRPr sz="1600">
                          <a:solidFill>
                            <a:schemeClr val="tx1"/>
                          </a:solidFill>
                          <a:latin typeface="Verdana" pitchFamily="34" charset="0"/>
                        </a:defRPr>
                      </a:lvl5pPr>
                      <a:lvl6pPr marL="1184275" defTabSz="1300163" fontAlgn="base">
                        <a:spcBef>
                          <a:spcPct val="20000"/>
                        </a:spcBef>
                        <a:spcAft>
                          <a:spcPct val="0"/>
                        </a:spcAft>
                        <a:defRPr sz="1600">
                          <a:solidFill>
                            <a:schemeClr val="tx1"/>
                          </a:solidFill>
                          <a:latin typeface="Verdana" pitchFamily="34" charset="0"/>
                        </a:defRPr>
                      </a:lvl6pPr>
                      <a:lvl7pPr marL="1641475" defTabSz="1300163" fontAlgn="base">
                        <a:spcBef>
                          <a:spcPct val="20000"/>
                        </a:spcBef>
                        <a:spcAft>
                          <a:spcPct val="0"/>
                        </a:spcAft>
                        <a:defRPr sz="1600">
                          <a:solidFill>
                            <a:schemeClr val="tx1"/>
                          </a:solidFill>
                          <a:latin typeface="Verdana" pitchFamily="34" charset="0"/>
                        </a:defRPr>
                      </a:lvl7pPr>
                      <a:lvl8pPr marL="2098675" defTabSz="1300163" fontAlgn="base">
                        <a:spcBef>
                          <a:spcPct val="20000"/>
                        </a:spcBef>
                        <a:spcAft>
                          <a:spcPct val="0"/>
                        </a:spcAft>
                        <a:defRPr sz="1600">
                          <a:solidFill>
                            <a:schemeClr val="tx1"/>
                          </a:solidFill>
                          <a:latin typeface="Verdana" pitchFamily="34" charset="0"/>
                        </a:defRPr>
                      </a:lvl8pPr>
                      <a:lvl9pPr marL="2555875" defTabSz="1300163" fontAlgn="base">
                        <a:spcBef>
                          <a:spcPct val="20000"/>
                        </a:spcBef>
                        <a:spcAft>
                          <a:spcPct val="0"/>
                        </a:spcAft>
                        <a:defRPr sz="1600">
                          <a:solidFill>
                            <a:schemeClr val="tx1"/>
                          </a:solidFill>
                          <a:latin typeface="Verdana" pitchFamily="34" charset="0"/>
                        </a:defRPr>
                      </a:lvl9pPr>
                    </a:lstStyle>
                    <a:p>
                      <a:pPr marL="0" marR="0" lvl="0" indent="0" algn="ctr" defTabSz="1300163"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Verdana" pitchFamily="34" charset="0"/>
                        </a:rPr>
                        <a:t>Reentrant</a:t>
                      </a:r>
                    </a:p>
                  </a:txBody>
                  <a:tcPr marL="91402" marR="91402"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1300163">
                        <a:spcBef>
                          <a:spcPct val="60000"/>
                        </a:spcBef>
                        <a:defRPr>
                          <a:solidFill>
                            <a:schemeClr val="tx1"/>
                          </a:solidFill>
                          <a:latin typeface="Verdana" pitchFamily="34" charset="0"/>
                        </a:defRPr>
                      </a:lvl1pPr>
                      <a:lvl2pPr marL="1588" algn="l" defTabSz="1300163">
                        <a:spcBef>
                          <a:spcPct val="40000"/>
                        </a:spcBef>
                        <a:buSzPct val="125000"/>
                        <a:buFont typeface="Times" pitchFamily="18" charset="0"/>
                        <a:defRPr>
                          <a:solidFill>
                            <a:schemeClr val="tx1"/>
                          </a:solidFill>
                          <a:latin typeface="Verdana" pitchFamily="34" charset="0"/>
                        </a:defRPr>
                      </a:lvl2pPr>
                      <a:lvl3pPr marL="247650" algn="l" defTabSz="1300163">
                        <a:spcBef>
                          <a:spcPct val="20000"/>
                        </a:spcBef>
                        <a:defRPr sz="1600">
                          <a:solidFill>
                            <a:schemeClr val="tx1"/>
                          </a:solidFill>
                          <a:latin typeface="Verdana" pitchFamily="34" charset="0"/>
                        </a:defRPr>
                      </a:lvl3pPr>
                      <a:lvl4pPr marL="573088" algn="l" defTabSz="1300163">
                        <a:spcBef>
                          <a:spcPct val="20000"/>
                        </a:spcBef>
                        <a:buFont typeface="Times" pitchFamily="18" charset="0"/>
                        <a:defRPr sz="1600">
                          <a:solidFill>
                            <a:schemeClr val="tx1"/>
                          </a:solidFill>
                          <a:latin typeface="Verdana" pitchFamily="34" charset="0"/>
                        </a:defRPr>
                      </a:lvl4pPr>
                      <a:lvl5pPr marL="727075" algn="l" defTabSz="1300163">
                        <a:spcBef>
                          <a:spcPct val="20000"/>
                        </a:spcBef>
                        <a:defRPr sz="1600">
                          <a:solidFill>
                            <a:schemeClr val="tx1"/>
                          </a:solidFill>
                          <a:latin typeface="Verdana" pitchFamily="34" charset="0"/>
                        </a:defRPr>
                      </a:lvl5pPr>
                      <a:lvl6pPr marL="1184275" defTabSz="1300163" fontAlgn="base">
                        <a:spcBef>
                          <a:spcPct val="20000"/>
                        </a:spcBef>
                        <a:spcAft>
                          <a:spcPct val="0"/>
                        </a:spcAft>
                        <a:defRPr sz="1600">
                          <a:solidFill>
                            <a:schemeClr val="tx1"/>
                          </a:solidFill>
                          <a:latin typeface="Verdana" pitchFamily="34" charset="0"/>
                        </a:defRPr>
                      </a:lvl6pPr>
                      <a:lvl7pPr marL="1641475" defTabSz="1300163" fontAlgn="base">
                        <a:spcBef>
                          <a:spcPct val="20000"/>
                        </a:spcBef>
                        <a:spcAft>
                          <a:spcPct val="0"/>
                        </a:spcAft>
                        <a:defRPr sz="1600">
                          <a:solidFill>
                            <a:schemeClr val="tx1"/>
                          </a:solidFill>
                          <a:latin typeface="Verdana" pitchFamily="34" charset="0"/>
                        </a:defRPr>
                      </a:lvl7pPr>
                      <a:lvl8pPr marL="2098675" defTabSz="1300163" fontAlgn="base">
                        <a:spcBef>
                          <a:spcPct val="20000"/>
                        </a:spcBef>
                        <a:spcAft>
                          <a:spcPct val="0"/>
                        </a:spcAft>
                        <a:defRPr sz="1600">
                          <a:solidFill>
                            <a:schemeClr val="tx1"/>
                          </a:solidFill>
                          <a:latin typeface="Verdana" pitchFamily="34" charset="0"/>
                        </a:defRPr>
                      </a:lvl8pPr>
                      <a:lvl9pPr marL="2555875" defTabSz="1300163" fontAlgn="base">
                        <a:spcBef>
                          <a:spcPct val="20000"/>
                        </a:spcBef>
                        <a:spcAft>
                          <a:spcPct val="0"/>
                        </a:spcAft>
                        <a:defRPr sz="1600">
                          <a:solidFill>
                            <a:schemeClr val="tx1"/>
                          </a:solidFill>
                          <a:latin typeface="Verdana" pitchFamily="34" charset="0"/>
                        </a:defRPr>
                      </a:lvl9pPr>
                    </a:lstStyle>
                    <a:p>
                      <a:pPr marL="0" marR="0" lvl="0" indent="0" algn="ctr" defTabSz="1300163"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Verdana" pitchFamily="34" charset="0"/>
                        </a:rPr>
                        <a:t>Fair</a:t>
                      </a:r>
                    </a:p>
                  </a:txBody>
                  <a:tcPr marL="91402" marR="91402"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1300163">
                        <a:spcBef>
                          <a:spcPct val="60000"/>
                        </a:spcBef>
                        <a:defRPr>
                          <a:solidFill>
                            <a:schemeClr val="tx1"/>
                          </a:solidFill>
                          <a:latin typeface="Verdana" pitchFamily="34" charset="0"/>
                        </a:defRPr>
                      </a:lvl1pPr>
                      <a:lvl2pPr marL="1588" algn="l" defTabSz="1300163">
                        <a:spcBef>
                          <a:spcPct val="40000"/>
                        </a:spcBef>
                        <a:buSzPct val="125000"/>
                        <a:buFont typeface="Times" pitchFamily="18" charset="0"/>
                        <a:defRPr>
                          <a:solidFill>
                            <a:schemeClr val="tx1"/>
                          </a:solidFill>
                          <a:latin typeface="Verdana" pitchFamily="34" charset="0"/>
                        </a:defRPr>
                      </a:lvl2pPr>
                      <a:lvl3pPr marL="247650" algn="l" defTabSz="1300163">
                        <a:spcBef>
                          <a:spcPct val="20000"/>
                        </a:spcBef>
                        <a:defRPr sz="1600">
                          <a:solidFill>
                            <a:schemeClr val="tx1"/>
                          </a:solidFill>
                          <a:latin typeface="Verdana" pitchFamily="34" charset="0"/>
                        </a:defRPr>
                      </a:lvl3pPr>
                      <a:lvl4pPr marL="573088" algn="l" defTabSz="1300163">
                        <a:spcBef>
                          <a:spcPct val="20000"/>
                        </a:spcBef>
                        <a:buFont typeface="Times" pitchFamily="18" charset="0"/>
                        <a:defRPr sz="1600">
                          <a:solidFill>
                            <a:schemeClr val="tx1"/>
                          </a:solidFill>
                          <a:latin typeface="Verdana" pitchFamily="34" charset="0"/>
                        </a:defRPr>
                      </a:lvl4pPr>
                      <a:lvl5pPr marL="727075" algn="l" defTabSz="1300163">
                        <a:spcBef>
                          <a:spcPct val="20000"/>
                        </a:spcBef>
                        <a:defRPr sz="1600">
                          <a:solidFill>
                            <a:schemeClr val="tx1"/>
                          </a:solidFill>
                          <a:latin typeface="Verdana" pitchFamily="34" charset="0"/>
                        </a:defRPr>
                      </a:lvl5pPr>
                      <a:lvl6pPr marL="1184275" defTabSz="1300163" fontAlgn="base">
                        <a:spcBef>
                          <a:spcPct val="20000"/>
                        </a:spcBef>
                        <a:spcAft>
                          <a:spcPct val="0"/>
                        </a:spcAft>
                        <a:defRPr sz="1600">
                          <a:solidFill>
                            <a:schemeClr val="tx1"/>
                          </a:solidFill>
                          <a:latin typeface="Verdana" pitchFamily="34" charset="0"/>
                        </a:defRPr>
                      </a:lvl6pPr>
                      <a:lvl7pPr marL="1641475" defTabSz="1300163" fontAlgn="base">
                        <a:spcBef>
                          <a:spcPct val="20000"/>
                        </a:spcBef>
                        <a:spcAft>
                          <a:spcPct val="0"/>
                        </a:spcAft>
                        <a:defRPr sz="1600">
                          <a:solidFill>
                            <a:schemeClr val="tx1"/>
                          </a:solidFill>
                          <a:latin typeface="Verdana" pitchFamily="34" charset="0"/>
                        </a:defRPr>
                      </a:lvl7pPr>
                      <a:lvl8pPr marL="2098675" defTabSz="1300163" fontAlgn="base">
                        <a:spcBef>
                          <a:spcPct val="20000"/>
                        </a:spcBef>
                        <a:spcAft>
                          <a:spcPct val="0"/>
                        </a:spcAft>
                        <a:defRPr sz="1600">
                          <a:solidFill>
                            <a:schemeClr val="tx1"/>
                          </a:solidFill>
                          <a:latin typeface="Verdana" pitchFamily="34" charset="0"/>
                        </a:defRPr>
                      </a:lvl8pPr>
                      <a:lvl9pPr marL="2555875" defTabSz="1300163" fontAlgn="base">
                        <a:spcBef>
                          <a:spcPct val="20000"/>
                        </a:spcBef>
                        <a:spcAft>
                          <a:spcPct val="0"/>
                        </a:spcAft>
                        <a:defRPr sz="1600">
                          <a:solidFill>
                            <a:schemeClr val="tx1"/>
                          </a:solidFill>
                          <a:latin typeface="Verdana" pitchFamily="34" charset="0"/>
                        </a:defRPr>
                      </a:lvl9pPr>
                    </a:lstStyle>
                    <a:p>
                      <a:pPr marL="0" marR="0" lvl="0" indent="0" algn="ctr" defTabSz="1300163"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Verdana" pitchFamily="34" charset="0"/>
                        </a:rPr>
                        <a:t>Long Wait</a:t>
                      </a:r>
                    </a:p>
                  </a:txBody>
                  <a:tcPr marL="91402" marR="91402"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7571">
                <a:tc>
                  <a:txBody>
                    <a:bodyPr/>
                    <a:lstStyle>
                      <a:lvl1pPr algn="l" defTabSz="1300163">
                        <a:spcBef>
                          <a:spcPct val="60000"/>
                        </a:spcBef>
                        <a:defRPr>
                          <a:solidFill>
                            <a:schemeClr val="tx1"/>
                          </a:solidFill>
                          <a:latin typeface="Verdana" pitchFamily="34" charset="0"/>
                        </a:defRPr>
                      </a:lvl1pPr>
                      <a:lvl2pPr marL="1588" algn="l" defTabSz="1300163">
                        <a:spcBef>
                          <a:spcPct val="40000"/>
                        </a:spcBef>
                        <a:buSzPct val="125000"/>
                        <a:buFont typeface="Times" pitchFamily="18" charset="0"/>
                        <a:defRPr>
                          <a:solidFill>
                            <a:schemeClr val="tx1"/>
                          </a:solidFill>
                          <a:latin typeface="Verdana" pitchFamily="34" charset="0"/>
                        </a:defRPr>
                      </a:lvl2pPr>
                      <a:lvl3pPr marL="247650" algn="l" defTabSz="1300163">
                        <a:spcBef>
                          <a:spcPct val="20000"/>
                        </a:spcBef>
                        <a:defRPr sz="1600">
                          <a:solidFill>
                            <a:schemeClr val="tx1"/>
                          </a:solidFill>
                          <a:latin typeface="Verdana" pitchFamily="34" charset="0"/>
                        </a:defRPr>
                      </a:lvl3pPr>
                      <a:lvl4pPr marL="573088" algn="l" defTabSz="1300163">
                        <a:spcBef>
                          <a:spcPct val="20000"/>
                        </a:spcBef>
                        <a:buFont typeface="Times" pitchFamily="18" charset="0"/>
                        <a:defRPr sz="1600">
                          <a:solidFill>
                            <a:schemeClr val="tx1"/>
                          </a:solidFill>
                          <a:latin typeface="Verdana" pitchFamily="34" charset="0"/>
                        </a:defRPr>
                      </a:lvl4pPr>
                      <a:lvl5pPr marL="727075" algn="l" defTabSz="1300163">
                        <a:spcBef>
                          <a:spcPct val="20000"/>
                        </a:spcBef>
                        <a:defRPr sz="1600">
                          <a:solidFill>
                            <a:schemeClr val="tx1"/>
                          </a:solidFill>
                          <a:latin typeface="Verdana" pitchFamily="34" charset="0"/>
                        </a:defRPr>
                      </a:lvl5pPr>
                      <a:lvl6pPr marL="1184275" defTabSz="1300163" fontAlgn="base">
                        <a:spcBef>
                          <a:spcPct val="20000"/>
                        </a:spcBef>
                        <a:spcAft>
                          <a:spcPct val="0"/>
                        </a:spcAft>
                        <a:defRPr sz="1600">
                          <a:solidFill>
                            <a:schemeClr val="tx1"/>
                          </a:solidFill>
                          <a:latin typeface="Verdana" pitchFamily="34" charset="0"/>
                        </a:defRPr>
                      </a:lvl6pPr>
                      <a:lvl7pPr marL="1641475" defTabSz="1300163" fontAlgn="base">
                        <a:spcBef>
                          <a:spcPct val="20000"/>
                        </a:spcBef>
                        <a:spcAft>
                          <a:spcPct val="0"/>
                        </a:spcAft>
                        <a:defRPr sz="1600">
                          <a:solidFill>
                            <a:schemeClr val="tx1"/>
                          </a:solidFill>
                          <a:latin typeface="Verdana" pitchFamily="34" charset="0"/>
                        </a:defRPr>
                      </a:lvl7pPr>
                      <a:lvl8pPr marL="2098675" defTabSz="1300163" fontAlgn="base">
                        <a:spcBef>
                          <a:spcPct val="20000"/>
                        </a:spcBef>
                        <a:spcAft>
                          <a:spcPct val="0"/>
                        </a:spcAft>
                        <a:defRPr sz="1600">
                          <a:solidFill>
                            <a:schemeClr val="tx1"/>
                          </a:solidFill>
                          <a:latin typeface="Verdana" pitchFamily="34" charset="0"/>
                        </a:defRPr>
                      </a:lvl8pPr>
                      <a:lvl9pPr marL="2555875" defTabSz="1300163" fontAlgn="base">
                        <a:spcBef>
                          <a:spcPct val="20000"/>
                        </a:spcBef>
                        <a:spcAft>
                          <a:spcPct val="0"/>
                        </a:spcAft>
                        <a:defRPr sz="1600">
                          <a:solidFill>
                            <a:schemeClr val="tx1"/>
                          </a:solidFill>
                          <a:latin typeface="Verdana" pitchFamily="34" charset="0"/>
                        </a:defRPr>
                      </a:lvl9pPr>
                    </a:lstStyle>
                    <a:p>
                      <a:pPr marL="0" marR="0" lvl="0" indent="0" algn="l" defTabSz="1300163"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Verdana" pitchFamily="34" charset="0"/>
                        </a:rPr>
                        <a:t>mutex</a:t>
                      </a:r>
                    </a:p>
                  </a:txBody>
                  <a:tcPr marL="91402" marR="91402" marT="45695" marB="456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1300163">
                        <a:spcBef>
                          <a:spcPct val="60000"/>
                        </a:spcBef>
                        <a:defRPr>
                          <a:solidFill>
                            <a:schemeClr val="tx1"/>
                          </a:solidFill>
                          <a:latin typeface="Verdana" pitchFamily="34" charset="0"/>
                        </a:defRPr>
                      </a:lvl1pPr>
                      <a:lvl2pPr marL="1588" algn="l" defTabSz="1300163">
                        <a:spcBef>
                          <a:spcPct val="40000"/>
                        </a:spcBef>
                        <a:buSzPct val="125000"/>
                        <a:buFont typeface="Times" pitchFamily="18" charset="0"/>
                        <a:defRPr>
                          <a:solidFill>
                            <a:schemeClr val="tx1"/>
                          </a:solidFill>
                          <a:latin typeface="Verdana" pitchFamily="34" charset="0"/>
                        </a:defRPr>
                      </a:lvl2pPr>
                      <a:lvl3pPr marL="247650" algn="l" defTabSz="1300163">
                        <a:spcBef>
                          <a:spcPct val="20000"/>
                        </a:spcBef>
                        <a:defRPr sz="1600">
                          <a:solidFill>
                            <a:schemeClr val="tx1"/>
                          </a:solidFill>
                          <a:latin typeface="Verdana" pitchFamily="34" charset="0"/>
                        </a:defRPr>
                      </a:lvl3pPr>
                      <a:lvl4pPr marL="573088" algn="l" defTabSz="1300163">
                        <a:spcBef>
                          <a:spcPct val="20000"/>
                        </a:spcBef>
                        <a:buFont typeface="Times" pitchFamily="18" charset="0"/>
                        <a:defRPr sz="1600">
                          <a:solidFill>
                            <a:schemeClr val="tx1"/>
                          </a:solidFill>
                          <a:latin typeface="Verdana" pitchFamily="34" charset="0"/>
                        </a:defRPr>
                      </a:lvl4pPr>
                      <a:lvl5pPr marL="727075" algn="l" defTabSz="1300163">
                        <a:spcBef>
                          <a:spcPct val="20000"/>
                        </a:spcBef>
                        <a:defRPr sz="1600">
                          <a:solidFill>
                            <a:schemeClr val="tx1"/>
                          </a:solidFill>
                          <a:latin typeface="Verdana" pitchFamily="34" charset="0"/>
                        </a:defRPr>
                      </a:lvl5pPr>
                      <a:lvl6pPr marL="1184275" defTabSz="1300163" fontAlgn="base">
                        <a:spcBef>
                          <a:spcPct val="20000"/>
                        </a:spcBef>
                        <a:spcAft>
                          <a:spcPct val="0"/>
                        </a:spcAft>
                        <a:defRPr sz="1600">
                          <a:solidFill>
                            <a:schemeClr val="tx1"/>
                          </a:solidFill>
                          <a:latin typeface="Verdana" pitchFamily="34" charset="0"/>
                        </a:defRPr>
                      </a:lvl6pPr>
                      <a:lvl7pPr marL="1641475" defTabSz="1300163" fontAlgn="base">
                        <a:spcBef>
                          <a:spcPct val="20000"/>
                        </a:spcBef>
                        <a:spcAft>
                          <a:spcPct val="0"/>
                        </a:spcAft>
                        <a:defRPr sz="1600">
                          <a:solidFill>
                            <a:schemeClr val="tx1"/>
                          </a:solidFill>
                          <a:latin typeface="Verdana" pitchFamily="34" charset="0"/>
                        </a:defRPr>
                      </a:lvl7pPr>
                      <a:lvl8pPr marL="2098675" defTabSz="1300163" fontAlgn="base">
                        <a:spcBef>
                          <a:spcPct val="20000"/>
                        </a:spcBef>
                        <a:spcAft>
                          <a:spcPct val="0"/>
                        </a:spcAft>
                        <a:defRPr sz="1600">
                          <a:solidFill>
                            <a:schemeClr val="tx1"/>
                          </a:solidFill>
                          <a:latin typeface="Verdana" pitchFamily="34" charset="0"/>
                        </a:defRPr>
                      </a:lvl8pPr>
                      <a:lvl9pPr marL="2555875" defTabSz="1300163" fontAlgn="base">
                        <a:spcBef>
                          <a:spcPct val="20000"/>
                        </a:spcBef>
                        <a:spcAft>
                          <a:spcPct val="0"/>
                        </a:spcAft>
                        <a:defRPr sz="1600">
                          <a:solidFill>
                            <a:schemeClr val="tx1"/>
                          </a:solidFill>
                          <a:latin typeface="Verdana" pitchFamily="34" charset="0"/>
                        </a:defRPr>
                      </a:lvl9pPr>
                    </a:lstStyle>
                    <a:p>
                      <a:pPr marL="0" marR="0" lvl="0" indent="0" algn="ctr" defTabSz="1300163"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Verdana" pitchFamily="34" charset="0"/>
                        </a:rPr>
                        <a:t>OS dependent</a:t>
                      </a:r>
                    </a:p>
                  </a:txBody>
                  <a:tcPr marL="91402" marR="91402"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1300163">
                        <a:spcBef>
                          <a:spcPct val="60000"/>
                        </a:spcBef>
                        <a:defRPr>
                          <a:solidFill>
                            <a:schemeClr val="tx1"/>
                          </a:solidFill>
                          <a:latin typeface="Verdana" pitchFamily="34" charset="0"/>
                        </a:defRPr>
                      </a:lvl1pPr>
                      <a:lvl2pPr marL="1588" algn="l" defTabSz="1300163">
                        <a:spcBef>
                          <a:spcPct val="40000"/>
                        </a:spcBef>
                        <a:buSzPct val="125000"/>
                        <a:buFont typeface="Times" pitchFamily="18" charset="0"/>
                        <a:defRPr>
                          <a:solidFill>
                            <a:schemeClr val="tx1"/>
                          </a:solidFill>
                          <a:latin typeface="Verdana" pitchFamily="34" charset="0"/>
                        </a:defRPr>
                      </a:lvl2pPr>
                      <a:lvl3pPr marL="247650" algn="l" defTabSz="1300163">
                        <a:spcBef>
                          <a:spcPct val="20000"/>
                        </a:spcBef>
                        <a:defRPr sz="1600">
                          <a:solidFill>
                            <a:schemeClr val="tx1"/>
                          </a:solidFill>
                          <a:latin typeface="Verdana" pitchFamily="34" charset="0"/>
                        </a:defRPr>
                      </a:lvl3pPr>
                      <a:lvl4pPr marL="573088" algn="l" defTabSz="1300163">
                        <a:spcBef>
                          <a:spcPct val="20000"/>
                        </a:spcBef>
                        <a:buFont typeface="Times" pitchFamily="18" charset="0"/>
                        <a:defRPr sz="1600">
                          <a:solidFill>
                            <a:schemeClr val="tx1"/>
                          </a:solidFill>
                          <a:latin typeface="Verdana" pitchFamily="34" charset="0"/>
                        </a:defRPr>
                      </a:lvl4pPr>
                      <a:lvl5pPr marL="727075" algn="l" defTabSz="1300163">
                        <a:spcBef>
                          <a:spcPct val="20000"/>
                        </a:spcBef>
                        <a:defRPr sz="1600">
                          <a:solidFill>
                            <a:schemeClr val="tx1"/>
                          </a:solidFill>
                          <a:latin typeface="Verdana" pitchFamily="34" charset="0"/>
                        </a:defRPr>
                      </a:lvl5pPr>
                      <a:lvl6pPr marL="1184275" defTabSz="1300163" fontAlgn="base">
                        <a:spcBef>
                          <a:spcPct val="20000"/>
                        </a:spcBef>
                        <a:spcAft>
                          <a:spcPct val="0"/>
                        </a:spcAft>
                        <a:defRPr sz="1600">
                          <a:solidFill>
                            <a:schemeClr val="tx1"/>
                          </a:solidFill>
                          <a:latin typeface="Verdana" pitchFamily="34" charset="0"/>
                        </a:defRPr>
                      </a:lvl6pPr>
                      <a:lvl7pPr marL="1641475" defTabSz="1300163" fontAlgn="base">
                        <a:spcBef>
                          <a:spcPct val="20000"/>
                        </a:spcBef>
                        <a:spcAft>
                          <a:spcPct val="0"/>
                        </a:spcAft>
                        <a:defRPr sz="1600">
                          <a:solidFill>
                            <a:schemeClr val="tx1"/>
                          </a:solidFill>
                          <a:latin typeface="Verdana" pitchFamily="34" charset="0"/>
                        </a:defRPr>
                      </a:lvl7pPr>
                      <a:lvl8pPr marL="2098675" defTabSz="1300163" fontAlgn="base">
                        <a:spcBef>
                          <a:spcPct val="20000"/>
                        </a:spcBef>
                        <a:spcAft>
                          <a:spcPct val="0"/>
                        </a:spcAft>
                        <a:defRPr sz="1600">
                          <a:solidFill>
                            <a:schemeClr val="tx1"/>
                          </a:solidFill>
                          <a:latin typeface="Verdana" pitchFamily="34" charset="0"/>
                        </a:defRPr>
                      </a:lvl8pPr>
                      <a:lvl9pPr marL="2555875" defTabSz="1300163" fontAlgn="base">
                        <a:spcBef>
                          <a:spcPct val="20000"/>
                        </a:spcBef>
                        <a:spcAft>
                          <a:spcPct val="0"/>
                        </a:spcAft>
                        <a:defRPr sz="1600">
                          <a:solidFill>
                            <a:schemeClr val="tx1"/>
                          </a:solidFill>
                          <a:latin typeface="Verdana" pitchFamily="34" charset="0"/>
                        </a:defRPr>
                      </a:lvl9pPr>
                    </a:lstStyle>
                    <a:p>
                      <a:pPr marL="0" marR="0" lvl="0" indent="0" algn="ctr" defTabSz="1300163"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Verdana" pitchFamily="34" charset="0"/>
                        </a:rPr>
                        <a:t>No</a:t>
                      </a:r>
                    </a:p>
                  </a:txBody>
                  <a:tcPr marL="91402" marR="91402"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1300163">
                        <a:spcBef>
                          <a:spcPct val="60000"/>
                        </a:spcBef>
                        <a:defRPr>
                          <a:solidFill>
                            <a:schemeClr val="tx1"/>
                          </a:solidFill>
                          <a:latin typeface="Verdana" pitchFamily="34" charset="0"/>
                        </a:defRPr>
                      </a:lvl1pPr>
                      <a:lvl2pPr marL="1588" algn="l" defTabSz="1300163">
                        <a:spcBef>
                          <a:spcPct val="40000"/>
                        </a:spcBef>
                        <a:buSzPct val="125000"/>
                        <a:buFont typeface="Times" pitchFamily="18" charset="0"/>
                        <a:defRPr>
                          <a:solidFill>
                            <a:schemeClr val="tx1"/>
                          </a:solidFill>
                          <a:latin typeface="Verdana" pitchFamily="34" charset="0"/>
                        </a:defRPr>
                      </a:lvl2pPr>
                      <a:lvl3pPr marL="247650" algn="l" defTabSz="1300163">
                        <a:spcBef>
                          <a:spcPct val="20000"/>
                        </a:spcBef>
                        <a:defRPr sz="1600">
                          <a:solidFill>
                            <a:schemeClr val="tx1"/>
                          </a:solidFill>
                          <a:latin typeface="Verdana" pitchFamily="34" charset="0"/>
                        </a:defRPr>
                      </a:lvl3pPr>
                      <a:lvl4pPr marL="573088" algn="l" defTabSz="1300163">
                        <a:spcBef>
                          <a:spcPct val="20000"/>
                        </a:spcBef>
                        <a:buFont typeface="Times" pitchFamily="18" charset="0"/>
                        <a:defRPr sz="1600">
                          <a:solidFill>
                            <a:schemeClr val="tx1"/>
                          </a:solidFill>
                          <a:latin typeface="Verdana" pitchFamily="34" charset="0"/>
                        </a:defRPr>
                      </a:lvl4pPr>
                      <a:lvl5pPr marL="727075" algn="l" defTabSz="1300163">
                        <a:spcBef>
                          <a:spcPct val="20000"/>
                        </a:spcBef>
                        <a:defRPr sz="1600">
                          <a:solidFill>
                            <a:schemeClr val="tx1"/>
                          </a:solidFill>
                          <a:latin typeface="Verdana" pitchFamily="34" charset="0"/>
                        </a:defRPr>
                      </a:lvl5pPr>
                      <a:lvl6pPr marL="1184275" defTabSz="1300163" fontAlgn="base">
                        <a:spcBef>
                          <a:spcPct val="20000"/>
                        </a:spcBef>
                        <a:spcAft>
                          <a:spcPct val="0"/>
                        </a:spcAft>
                        <a:defRPr sz="1600">
                          <a:solidFill>
                            <a:schemeClr val="tx1"/>
                          </a:solidFill>
                          <a:latin typeface="Verdana" pitchFamily="34" charset="0"/>
                        </a:defRPr>
                      </a:lvl6pPr>
                      <a:lvl7pPr marL="1641475" defTabSz="1300163" fontAlgn="base">
                        <a:spcBef>
                          <a:spcPct val="20000"/>
                        </a:spcBef>
                        <a:spcAft>
                          <a:spcPct val="0"/>
                        </a:spcAft>
                        <a:defRPr sz="1600">
                          <a:solidFill>
                            <a:schemeClr val="tx1"/>
                          </a:solidFill>
                          <a:latin typeface="Verdana" pitchFamily="34" charset="0"/>
                        </a:defRPr>
                      </a:lvl7pPr>
                      <a:lvl8pPr marL="2098675" defTabSz="1300163" fontAlgn="base">
                        <a:spcBef>
                          <a:spcPct val="20000"/>
                        </a:spcBef>
                        <a:spcAft>
                          <a:spcPct val="0"/>
                        </a:spcAft>
                        <a:defRPr sz="1600">
                          <a:solidFill>
                            <a:schemeClr val="tx1"/>
                          </a:solidFill>
                          <a:latin typeface="Verdana" pitchFamily="34" charset="0"/>
                        </a:defRPr>
                      </a:lvl8pPr>
                      <a:lvl9pPr marL="2555875" defTabSz="1300163" fontAlgn="base">
                        <a:spcBef>
                          <a:spcPct val="20000"/>
                        </a:spcBef>
                        <a:spcAft>
                          <a:spcPct val="0"/>
                        </a:spcAft>
                        <a:defRPr sz="1600">
                          <a:solidFill>
                            <a:schemeClr val="tx1"/>
                          </a:solidFill>
                          <a:latin typeface="Verdana" pitchFamily="34" charset="0"/>
                        </a:defRPr>
                      </a:lvl9pPr>
                    </a:lstStyle>
                    <a:p>
                      <a:pPr marL="0" marR="0" lvl="0" indent="0" algn="ctr" defTabSz="1300163"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Verdana" pitchFamily="34" charset="0"/>
                        </a:rPr>
                        <a:t>OS dependent</a:t>
                      </a:r>
                    </a:p>
                  </a:txBody>
                  <a:tcPr marL="91402" marR="91402"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1300163">
                        <a:spcBef>
                          <a:spcPct val="60000"/>
                        </a:spcBef>
                        <a:defRPr>
                          <a:solidFill>
                            <a:schemeClr val="tx1"/>
                          </a:solidFill>
                          <a:latin typeface="Verdana" pitchFamily="34" charset="0"/>
                        </a:defRPr>
                      </a:lvl1pPr>
                      <a:lvl2pPr marL="1588" algn="l" defTabSz="1300163">
                        <a:spcBef>
                          <a:spcPct val="40000"/>
                        </a:spcBef>
                        <a:buSzPct val="125000"/>
                        <a:buFont typeface="Times" pitchFamily="18" charset="0"/>
                        <a:defRPr>
                          <a:solidFill>
                            <a:schemeClr val="tx1"/>
                          </a:solidFill>
                          <a:latin typeface="Verdana" pitchFamily="34" charset="0"/>
                        </a:defRPr>
                      </a:lvl2pPr>
                      <a:lvl3pPr marL="247650" algn="l" defTabSz="1300163">
                        <a:spcBef>
                          <a:spcPct val="20000"/>
                        </a:spcBef>
                        <a:defRPr sz="1600">
                          <a:solidFill>
                            <a:schemeClr val="tx1"/>
                          </a:solidFill>
                          <a:latin typeface="Verdana" pitchFamily="34" charset="0"/>
                        </a:defRPr>
                      </a:lvl3pPr>
                      <a:lvl4pPr marL="573088" algn="l" defTabSz="1300163">
                        <a:spcBef>
                          <a:spcPct val="20000"/>
                        </a:spcBef>
                        <a:buFont typeface="Times" pitchFamily="18" charset="0"/>
                        <a:defRPr sz="1600">
                          <a:solidFill>
                            <a:schemeClr val="tx1"/>
                          </a:solidFill>
                          <a:latin typeface="Verdana" pitchFamily="34" charset="0"/>
                        </a:defRPr>
                      </a:lvl4pPr>
                      <a:lvl5pPr marL="727075" algn="l" defTabSz="1300163">
                        <a:spcBef>
                          <a:spcPct val="20000"/>
                        </a:spcBef>
                        <a:defRPr sz="1600">
                          <a:solidFill>
                            <a:schemeClr val="tx1"/>
                          </a:solidFill>
                          <a:latin typeface="Verdana" pitchFamily="34" charset="0"/>
                        </a:defRPr>
                      </a:lvl5pPr>
                      <a:lvl6pPr marL="1184275" defTabSz="1300163" fontAlgn="base">
                        <a:spcBef>
                          <a:spcPct val="20000"/>
                        </a:spcBef>
                        <a:spcAft>
                          <a:spcPct val="0"/>
                        </a:spcAft>
                        <a:defRPr sz="1600">
                          <a:solidFill>
                            <a:schemeClr val="tx1"/>
                          </a:solidFill>
                          <a:latin typeface="Verdana" pitchFamily="34" charset="0"/>
                        </a:defRPr>
                      </a:lvl6pPr>
                      <a:lvl7pPr marL="1641475" defTabSz="1300163" fontAlgn="base">
                        <a:spcBef>
                          <a:spcPct val="20000"/>
                        </a:spcBef>
                        <a:spcAft>
                          <a:spcPct val="0"/>
                        </a:spcAft>
                        <a:defRPr sz="1600">
                          <a:solidFill>
                            <a:schemeClr val="tx1"/>
                          </a:solidFill>
                          <a:latin typeface="Verdana" pitchFamily="34" charset="0"/>
                        </a:defRPr>
                      </a:lvl7pPr>
                      <a:lvl8pPr marL="2098675" defTabSz="1300163" fontAlgn="base">
                        <a:spcBef>
                          <a:spcPct val="20000"/>
                        </a:spcBef>
                        <a:spcAft>
                          <a:spcPct val="0"/>
                        </a:spcAft>
                        <a:defRPr sz="1600">
                          <a:solidFill>
                            <a:schemeClr val="tx1"/>
                          </a:solidFill>
                          <a:latin typeface="Verdana" pitchFamily="34" charset="0"/>
                        </a:defRPr>
                      </a:lvl8pPr>
                      <a:lvl9pPr marL="2555875" defTabSz="1300163" fontAlgn="base">
                        <a:spcBef>
                          <a:spcPct val="20000"/>
                        </a:spcBef>
                        <a:spcAft>
                          <a:spcPct val="0"/>
                        </a:spcAft>
                        <a:defRPr sz="1600">
                          <a:solidFill>
                            <a:schemeClr val="tx1"/>
                          </a:solidFill>
                          <a:latin typeface="Verdana" pitchFamily="34" charset="0"/>
                        </a:defRPr>
                      </a:lvl9pPr>
                    </a:lstStyle>
                    <a:p>
                      <a:pPr marL="0" marR="0" lvl="0" indent="0" algn="ctr" defTabSz="1300163"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33CC33"/>
                          </a:solidFill>
                          <a:effectLst/>
                          <a:latin typeface="Verdana" pitchFamily="34" charset="0"/>
                        </a:rPr>
                        <a:t>Block</a:t>
                      </a:r>
                    </a:p>
                  </a:txBody>
                  <a:tcPr marL="91402" marR="91402"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7571">
                <a:tc>
                  <a:txBody>
                    <a:bodyPr/>
                    <a:lstStyle>
                      <a:lvl1pPr algn="l" defTabSz="1300163">
                        <a:spcBef>
                          <a:spcPct val="60000"/>
                        </a:spcBef>
                        <a:defRPr>
                          <a:solidFill>
                            <a:schemeClr val="tx1"/>
                          </a:solidFill>
                          <a:latin typeface="Verdana" pitchFamily="34" charset="0"/>
                        </a:defRPr>
                      </a:lvl1pPr>
                      <a:lvl2pPr marL="1588" algn="l" defTabSz="1300163">
                        <a:spcBef>
                          <a:spcPct val="40000"/>
                        </a:spcBef>
                        <a:buSzPct val="125000"/>
                        <a:buFont typeface="Times" pitchFamily="18" charset="0"/>
                        <a:defRPr>
                          <a:solidFill>
                            <a:schemeClr val="tx1"/>
                          </a:solidFill>
                          <a:latin typeface="Verdana" pitchFamily="34" charset="0"/>
                        </a:defRPr>
                      </a:lvl2pPr>
                      <a:lvl3pPr marL="247650" algn="l" defTabSz="1300163">
                        <a:spcBef>
                          <a:spcPct val="20000"/>
                        </a:spcBef>
                        <a:defRPr sz="1600">
                          <a:solidFill>
                            <a:schemeClr val="tx1"/>
                          </a:solidFill>
                          <a:latin typeface="Verdana" pitchFamily="34" charset="0"/>
                        </a:defRPr>
                      </a:lvl3pPr>
                      <a:lvl4pPr marL="573088" algn="l" defTabSz="1300163">
                        <a:spcBef>
                          <a:spcPct val="20000"/>
                        </a:spcBef>
                        <a:buFont typeface="Times" pitchFamily="18" charset="0"/>
                        <a:defRPr sz="1600">
                          <a:solidFill>
                            <a:schemeClr val="tx1"/>
                          </a:solidFill>
                          <a:latin typeface="Verdana" pitchFamily="34" charset="0"/>
                        </a:defRPr>
                      </a:lvl4pPr>
                      <a:lvl5pPr marL="727075" algn="l" defTabSz="1300163">
                        <a:spcBef>
                          <a:spcPct val="20000"/>
                        </a:spcBef>
                        <a:defRPr sz="1600">
                          <a:solidFill>
                            <a:schemeClr val="tx1"/>
                          </a:solidFill>
                          <a:latin typeface="Verdana" pitchFamily="34" charset="0"/>
                        </a:defRPr>
                      </a:lvl5pPr>
                      <a:lvl6pPr marL="1184275" defTabSz="1300163" fontAlgn="base">
                        <a:spcBef>
                          <a:spcPct val="20000"/>
                        </a:spcBef>
                        <a:spcAft>
                          <a:spcPct val="0"/>
                        </a:spcAft>
                        <a:defRPr sz="1600">
                          <a:solidFill>
                            <a:schemeClr val="tx1"/>
                          </a:solidFill>
                          <a:latin typeface="Verdana" pitchFamily="34" charset="0"/>
                        </a:defRPr>
                      </a:lvl6pPr>
                      <a:lvl7pPr marL="1641475" defTabSz="1300163" fontAlgn="base">
                        <a:spcBef>
                          <a:spcPct val="20000"/>
                        </a:spcBef>
                        <a:spcAft>
                          <a:spcPct val="0"/>
                        </a:spcAft>
                        <a:defRPr sz="1600">
                          <a:solidFill>
                            <a:schemeClr val="tx1"/>
                          </a:solidFill>
                          <a:latin typeface="Verdana" pitchFamily="34" charset="0"/>
                        </a:defRPr>
                      </a:lvl7pPr>
                      <a:lvl8pPr marL="2098675" defTabSz="1300163" fontAlgn="base">
                        <a:spcBef>
                          <a:spcPct val="20000"/>
                        </a:spcBef>
                        <a:spcAft>
                          <a:spcPct val="0"/>
                        </a:spcAft>
                        <a:defRPr sz="1600">
                          <a:solidFill>
                            <a:schemeClr val="tx1"/>
                          </a:solidFill>
                          <a:latin typeface="Verdana" pitchFamily="34" charset="0"/>
                        </a:defRPr>
                      </a:lvl8pPr>
                      <a:lvl9pPr marL="2555875" defTabSz="1300163" fontAlgn="base">
                        <a:spcBef>
                          <a:spcPct val="20000"/>
                        </a:spcBef>
                        <a:spcAft>
                          <a:spcPct val="0"/>
                        </a:spcAft>
                        <a:defRPr sz="1600">
                          <a:solidFill>
                            <a:schemeClr val="tx1"/>
                          </a:solidFill>
                          <a:latin typeface="Verdana" pitchFamily="34" charset="0"/>
                        </a:defRPr>
                      </a:lvl9pPr>
                    </a:lstStyle>
                    <a:p>
                      <a:pPr marL="0" marR="0" lvl="0" indent="0" algn="l" defTabSz="1300163"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Verdana" pitchFamily="34" charset="0"/>
                        </a:rPr>
                        <a:t>recursive_mutex</a:t>
                      </a:r>
                    </a:p>
                  </a:txBody>
                  <a:tcPr marL="91402" marR="91402" marT="45695" marB="456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1300163">
                        <a:spcBef>
                          <a:spcPct val="60000"/>
                        </a:spcBef>
                        <a:defRPr>
                          <a:solidFill>
                            <a:schemeClr val="tx1"/>
                          </a:solidFill>
                          <a:latin typeface="Verdana" pitchFamily="34" charset="0"/>
                        </a:defRPr>
                      </a:lvl1pPr>
                      <a:lvl2pPr marL="1588" algn="l" defTabSz="1300163">
                        <a:spcBef>
                          <a:spcPct val="40000"/>
                        </a:spcBef>
                        <a:buSzPct val="125000"/>
                        <a:buFont typeface="Times" pitchFamily="18" charset="0"/>
                        <a:defRPr>
                          <a:solidFill>
                            <a:schemeClr val="tx1"/>
                          </a:solidFill>
                          <a:latin typeface="Verdana" pitchFamily="34" charset="0"/>
                        </a:defRPr>
                      </a:lvl2pPr>
                      <a:lvl3pPr marL="247650" algn="l" defTabSz="1300163">
                        <a:spcBef>
                          <a:spcPct val="20000"/>
                        </a:spcBef>
                        <a:defRPr sz="1600">
                          <a:solidFill>
                            <a:schemeClr val="tx1"/>
                          </a:solidFill>
                          <a:latin typeface="Verdana" pitchFamily="34" charset="0"/>
                        </a:defRPr>
                      </a:lvl3pPr>
                      <a:lvl4pPr marL="573088" algn="l" defTabSz="1300163">
                        <a:spcBef>
                          <a:spcPct val="20000"/>
                        </a:spcBef>
                        <a:buFont typeface="Times" pitchFamily="18" charset="0"/>
                        <a:defRPr sz="1600">
                          <a:solidFill>
                            <a:schemeClr val="tx1"/>
                          </a:solidFill>
                          <a:latin typeface="Verdana" pitchFamily="34" charset="0"/>
                        </a:defRPr>
                      </a:lvl4pPr>
                      <a:lvl5pPr marL="727075" algn="l" defTabSz="1300163">
                        <a:spcBef>
                          <a:spcPct val="20000"/>
                        </a:spcBef>
                        <a:defRPr sz="1600">
                          <a:solidFill>
                            <a:schemeClr val="tx1"/>
                          </a:solidFill>
                          <a:latin typeface="Verdana" pitchFamily="34" charset="0"/>
                        </a:defRPr>
                      </a:lvl5pPr>
                      <a:lvl6pPr marL="1184275" defTabSz="1300163" fontAlgn="base">
                        <a:spcBef>
                          <a:spcPct val="20000"/>
                        </a:spcBef>
                        <a:spcAft>
                          <a:spcPct val="0"/>
                        </a:spcAft>
                        <a:defRPr sz="1600">
                          <a:solidFill>
                            <a:schemeClr val="tx1"/>
                          </a:solidFill>
                          <a:latin typeface="Verdana" pitchFamily="34" charset="0"/>
                        </a:defRPr>
                      </a:lvl6pPr>
                      <a:lvl7pPr marL="1641475" defTabSz="1300163" fontAlgn="base">
                        <a:spcBef>
                          <a:spcPct val="20000"/>
                        </a:spcBef>
                        <a:spcAft>
                          <a:spcPct val="0"/>
                        </a:spcAft>
                        <a:defRPr sz="1600">
                          <a:solidFill>
                            <a:schemeClr val="tx1"/>
                          </a:solidFill>
                          <a:latin typeface="Verdana" pitchFamily="34" charset="0"/>
                        </a:defRPr>
                      </a:lvl7pPr>
                      <a:lvl8pPr marL="2098675" defTabSz="1300163" fontAlgn="base">
                        <a:spcBef>
                          <a:spcPct val="20000"/>
                        </a:spcBef>
                        <a:spcAft>
                          <a:spcPct val="0"/>
                        </a:spcAft>
                        <a:defRPr sz="1600">
                          <a:solidFill>
                            <a:schemeClr val="tx1"/>
                          </a:solidFill>
                          <a:latin typeface="Verdana" pitchFamily="34" charset="0"/>
                        </a:defRPr>
                      </a:lvl8pPr>
                      <a:lvl9pPr marL="2555875" defTabSz="1300163" fontAlgn="base">
                        <a:spcBef>
                          <a:spcPct val="20000"/>
                        </a:spcBef>
                        <a:spcAft>
                          <a:spcPct val="0"/>
                        </a:spcAft>
                        <a:defRPr sz="1600">
                          <a:solidFill>
                            <a:schemeClr val="tx1"/>
                          </a:solidFill>
                          <a:latin typeface="Verdana" pitchFamily="34" charset="0"/>
                        </a:defRPr>
                      </a:lvl9pPr>
                    </a:lstStyle>
                    <a:p>
                      <a:pPr marL="0" marR="0" lvl="0" indent="0" algn="ctr" defTabSz="1300163"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Verdana" pitchFamily="34" charset="0"/>
                        </a:rPr>
                        <a:t>OS dependent</a:t>
                      </a:r>
                    </a:p>
                  </a:txBody>
                  <a:tcPr marL="91402" marR="91402"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1300163">
                        <a:spcBef>
                          <a:spcPct val="60000"/>
                        </a:spcBef>
                        <a:defRPr>
                          <a:solidFill>
                            <a:schemeClr val="tx1"/>
                          </a:solidFill>
                          <a:latin typeface="Verdana" pitchFamily="34" charset="0"/>
                        </a:defRPr>
                      </a:lvl1pPr>
                      <a:lvl2pPr marL="1588" algn="l" defTabSz="1300163">
                        <a:spcBef>
                          <a:spcPct val="40000"/>
                        </a:spcBef>
                        <a:buSzPct val="125000"/>
                        <a:buFont typeface="Times" pitchFamily="18" charset="0"/>
                        <a:defRPr>
                          <a:solidFill>
                            <a:schemeClr val="tx1"/>
                          </a:solidFill>
                          <a:latin typeface="Verdana" pitchFamily="34" charset="0"/>
                        </a:defRPr>
                      </a:lvl2pPr>
                      <a:lvl3pPr marL="247650" algn="l" defTabSz="1300163">
                        <a:spcBef>
                          <a:spcPct val="20000"/>
                        </a:spcBef>
                        <a:defRPr sz="1600">
                          <a:solidFill>
                            <a:schemeClr val="tx1"/>
                          </a:solidFill>
                          <a:latin typeface="Verdana" pitchFamily="34" charset="0"/>
                        </a:defRPr>
                      </a:lvl3pPr>
                      <a:lvl4pPr marL="573088" algn="l" defTabSz="1300163">
                        <a:spcBef>
                          <a:spcPct val="20000"/>
                        </a:spcBef>
                        <a:buFont typeface="Times" pitchFamily="18" charset="0"/>
                        <a:defRPr sz="1600">
                          <a:solidFill>
                            <a:schemeClr val="tx1"/>
                          </a:solidFill>
                          <a:latin typeface="Verdana" pitchFamily="34" charset="0"/>
                        </a:defRPr>
                      </a:lvl4pPr>
                      <a:lvl5pPr marL="727075" algn="l" defTabSz="1300163">
                        <a:spcBef>
                          <a:spcPct val="20000"/>
                        </a:spcBef>
                        <a:defRPr sz="1600">
                          <a:solidFill>
                            <a:schemeClr val="tx1"/>
                          </a:solidFill>
                          <a:latin typeface="Verdana" pitchFamily="34" charset="0"/>
                        </a:defRPr>
                      </a:lvl5pPr>
                      <a:lvl6pPr marL="1184275" defTabSz="1300163" fontAlgn="base">
                        <a:spcBef>
                          <a:spcPct val="20000"/>
                        </a:spcBef>
                        <a:spcAft>
                          <a:spcPct val="0"/>
                        </a:spcAft>
                        <a:defRPr sz="1600">
                          <a:solidFill>
                            <a:schemeClr val="tx1"/>
                          </a:solidFill>
                          <a:latin typeface="Verdana" pitchFamily="34" charset="0"/>
                        </a:defRPr>
                      </a:lvl6pPr>
                      <a:lvl7pPr marL="1641475" defTabSz="1300163" fontAlgn="base">
                        <a:spcBef>
                          <a:spcPct val="20000"/>
                        </a:spcBef>
                        <a:spcAft>
                          <a:spcPct val="0"/>
                        </a:spcAft>
                        <a:defRPr sz="1600">
                          <a:solidFill>
                            <a:schemeClr val="tx1"/>
                          </a:solidFill>
                          <a:latin typeface="Verdana" pitchFamily="34" charset="0"/>
                        </a:defRPr>
                      </a:lvl7pPr>
                      <a:lvl8pPr marL="2098675" defTabSz="1300163" fontAlgn="base">
                        <a:spcBef>
                          <a:spcPct val="20000"/>
                        </a:spcBef>
                        <a:spcAft>
                          <a:spcPct val="0"/>
                        </a:spcAft>
                        <a:defRPr sz="1600">
                          <a:solidFill>
                            <a:schemeClr val="tx1"/>
                          </a:solidFill>
                          <a:latin typeface="Verdana" pitchFamily="34" charset="0"/>
                        </a:defRPr>
                      </a:lvl8pPr>
                      <a:lvl9pPr marL="2555875" defTabSz="1300163" fontAlgn="base">
                        <a:spcBef>
                          <a:spcPct val="20000"/>
                        </a:spcBef>
                        <a:spcAft>
                          <a:spcPct val="0"/>
                        </a:spcAft>
                        <a:defRPr sz="1600">
                          <a:solidFill>
                            <a:schemeClr val="tx1"/>
                          </a:solidFill>
                          <a:latin typeface="Verdana" pitchFamily="34" charset="0"/>
                        </a:defRPr>
                      </a:lvl9pPr>
                    </a:lstStyle>
                    <a:p>
                      <a:pPr marL="0" marR="0" lvl="0" indent="0" algn="ctr" defTabSz="1300163"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33CC33"/>
                          </a:solidFill>
                          <a:effectLst/>
                          <a:latin typeface="Verdana" pitchFamily="34" charset="0"/>
                        </a:rPr>
                        <a:t>Yes</a:t>
                      </a:r>
                    </a:p>
                  </a:txBody>
                  <a:tcPr marL="91402" marR="91402"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1300163">
                        <a:spcBef>
                          <a:spcPct val="60000"/>
                        </a:spcBef>
                        <a:defRPr>
                          <a:solidFill>
                            <a:schemeClr val="tx1"/>
                          </a:solidFill>
                          <a:latin typeface="Verdana" pitchFamily="34" charset="0"/>
                        </a:defRPr>
                      </a:lvl1pPr>
                      <a:lvl2pPr marL="1588" algn="l" defTabSz="1300163">
                        <a:spcBef>
                          <a:spcPct val="40000"/>
                        </a:spcBef>
                        <a:buSzPct val="125000"/>
                        <a:buFont typeface="Times" pitchFamily="18" charset="0"/>
                        <a:defRPr>
                          <a:solidFill>
                            <a:schemeClr val="tx1"/>
                          </a:solidFill>
                          <a:latin typeface="Verdana" pitchFamily="34" charset="0"/>
                        </a:defRPr>
                      </a:lvl2pPr>
                      <a:lvl3pPr marL="247650" algn="l" defTabSz="1300163">
                        <a:spcBef>
                          <a:spcPct val="20000"/>
                        </a:spcBef>
                        <a:defRPr sz="1600">
                          <a:solidFill>
                            <a:schemeClr val="tx1"/>
                          </a:solidFill>
                          <a:latin typeface="Verdana" pitchFamily="34" charset="0"/>
                        </a:defRPr>
                      </a:lvl3pPr>
                      <a:lvl4pPr marL="573088" algn="l" defTabSz="1300163">
                        <a:spcBef>
                          <a:spcPct val="20000"/>
                        </a:spcBef>
                        <a:buFont typeface="Times" pitchFamily="18" charset="0"/>
                        <a:defRPr sz="1600">
                          <a:solidFill>
                            <a:schemeClr val="tx1"/>
                          </a:solidFill>
                          <a:latin typeface="Verdana" pitchFamily="34" charset="0"/>
                        </a:defRPr>
                      </a:lvl4pPr>
                      <a:lvl5pPr marL="727075" algn="l" defTabSz="1300163">
                        <a:spcBef>
                          <a:spcPct val="20000"/>
                        </a:spcBef>
                        <a:defRPr sz="1600">
                          <a:solidFill>
                            <a:schemeClr val="tx1"/>
                          </a:solidFill>
                          <a:latin typeface="Verdana" pitchFamily="34" charset="0"/>
                        </a:defRPr>
                      </a:lvl5pPr>
                      <a:lvl6pPr marL="1184275" defTabSz="1300163" fontAlgn="base">
                        <a:spcBef>
                          <a:spcPct val="20000"/>
                        </a:spcBef>
                        <a:spcAft>
                          <a:spcPct val="0"/>
                        </a:spcAft>
                        <a:defRPr sz="1600">
                          <a:solidFill>
                            <a:schemeClr val="tx1"/>
                          </a:solidFill>
                          <a:latin typeface="Verdana" pitchFamily="34" charset="0"/>
                        </a:defRPr>
                      </a:lvl6pPr>
                      <a:lvl7pPr marL="1641475" defTabSz="1300163" fontAlgn="base">
                        <a:spcBef>
                          <a:spcPct val="20000"/>
                        </a:spcBef>
                        <a:spcAft>
                          <a:spcPct val="0"/>
                        </a:spcAft>
                        <a:defRPr sz="1600">
                          <a:solidFill>
                            <a:schemeClr val="tx1"/>
                          </a:solidFill>
                          <a:latin typeface="Verdana" pitchFamily="34" charset="0"/>
                        </a:defRPr>
                      </a:lvl7pPr>
                      <a:lvl8pPr marL="2098675" defTabSz="1300163" fontAlgn="base">
                        <a:spcBef>
                          <a:spcPct val="20000"/>
                        </a:spcBef>
                        <a:spcAft>
                          <a:spcPct val="0"/>
                        </a:spcAft>
                        <a:defRPr sz="1600">
                          <a:solidFill>
                            <a:schemeClr val="tx1"/>
                          </a:solidFill>
                          <a:latin typeface="Verdana" pitchFamily="34" charset="0"/>
                        </a:defRPr>
                      </a:lvl8pPr>
                      <a:lvl9pPr marL="2555875" defTabSz="1300163" fontAlgn="base">
                        <a:spcBef>
                          <a:spcPct val="20000"/>
                        </a:spcBef>
                        <a:spcAft>
                          <a:spcPct val="0"/>
                        </a:spcAft>
                        <a:defRPr sz="1600">
                          <a:solidFill>
                            <a:schemeClr val="tx1"/>
                          </a:solidFill>
                          <a:latin typeface="Verdana" pitchFamily="34" charset="0"/>
                        </a:defRPr>
                      </a:lvl9pPr>
                    </a:lstStyle>
                    <a:p>
                      <a:pPr marL="0" marR="0" lvl="0" indent="0" algn="ctr" defTabSz="1300163"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Verdana" pitchFamily="34" charset="0"/>
                        </a:rPr>
                        <a:t>OS dependent</a:t>
                      </a:r>
                    </a:p>
                  </a:txBody>
                  <a:tcPr marL="91402" marR="91402"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1300163">
                        <a:spcBef>
                          <a:spcPct val="60000"/>
                        </a:spcBef>
                        <a:defRPr>
                          <a:solidFill>
                            <a:schemeClr val="tx1"/>
                          </a:solidFill>
                          <a:latin typeface="Verdana" pitchFamily="34" charset="0"/>
                        </a:defRPr>
                      </a:lvl1pPr>
                      <a:lvl2pPr marL="1588" algn="l" defTabSz="1300163">
                        <a:spcBef>
                          <a:spcPct val="40000"/>
                        </a:spcBef>
                        <a:buSzPct val="125000"/>
                        <a:buFont typeface="Times" pitchFamily="18" charset="0"/>
                        <a:defRPr>
                          <a:solidFill>
                            <a:schemeClr val="tx1"/>
                          </a:solidFill>
                          <a:latin typeface="Verdana" pitchFamily="34" charset="0"/>
                        </a:defRPr>
                      </a:lvl2pPr>
                      <a:lvl3pPr marL="247650" algn="l" defTabSz="1300163">
                        <a:spcBef>
                          <a:spcPct val="20000"/>
                        </a:spcBef>
                        <a:defRPr sz="1600">
                          <a:solidFill>
                            <a:schemeClr val="tx1"/>
                          </a:solidFill>
                          <a:latin typeface="Verdana" pitchFamily="34" charset="0"/>
                        </a:defRPr>
                      </a:lvl3pPr>
                      <a:lvl4pPr marL="573088" algn="l" defTabSz="1300163">
                        <a:spcBef>
                          <a:spcPct val="20000"/>
                        </a:spcBef>
                        <a:buFont typeface="Times" pitchFamily="18" charset="0"/>
                        <a:defRPr sz="1600">
                          <a:solidFill>
                            <a:schemeClr val="tx1"/>
                          </a:solidFill>
                          <a:latin typeface="Verdana" pitchFamily="34" charset="0"/>
                        </a:defRPr>
                      </a:lvl4pPr>
                      <a:lvl5pPr marL="727075" algn="l" defTabSz="1300163">
                        <a:spcBef>
                          <a:spcPct val="20000"/>
                        </a:spcBef>
                        <a:defRPr sz="1600">
                          <a:solidFill>
                            <a:schemeClr val="tx1"/>
                          </a:solidFill>
                          <a:latin typeface="Verdana" pitchFamily="34" charset="0"/>
                        </a:defRPr>
                      </a:lvl5pPr>
                      <a:lvl6pPr marL="1184275" defTabSz="1300163" fontAlgn="base">
                        <a:spcBef>
                          <a:spcPct val="20000"/>
                        </a:spcBef>
                        <a:spcAft>
                          <a:spcPct val="0"/>
                        </a:spcAft>
                        <a:defRPr sz="1600">
                          <a:solidFill>
                            <a:schemeClr val="tx1"/>
                          </a:solidFill>
                          <a:latin typeface="Verdana" pitchFamily="34" charset="0"/>
                        </a:defRPr>
                      </a:lvl6pPr>
                      <a:lvl7pPr marL="1641475" defTabSz="1300163" fontAlgn="base">
                        <a:spcBef>
                          <a:spcPct val="20000"/>
                        </a:spcBef>
                        <a:spcAft>
                          <a:spcPct val="0"/>
                        </a:spcAft>
                        <a:defRPr sz="1600">
                          <a:solidFill>
                            <a:schemeClr val="tx1"/>
                          </a:solidFill>
                          <a:latin typeface="Verdana" pitchFamily="34" charset="0"/>
                        </a:defRPr>
                      </a:lvl7pPr>
                      <a:lvl8pPr marL="2098675" defTabSz="1300163" fontAlgn="base">
                        <a:spcBef>
                          <a:spcPct val="20000"/>
                        </a:spcBef>
                        <a:spcAft>
                          <a:spcPct val="0"/>
                        </a:spcAft>
                        <a:defRPr sz="1600">
                          <a:solidFill>
                            <a:schemeClr val="tx1"/>
                          </a:solidFill>
                          <a:latin typeface="Verdana" pitchFamily="34" charset="0"/>
                        </a:defRPr>
                      </a:lvl8pPr>
                      <a:lvl9pPr marL="2555875" defTabSz="1300163" fontAlgn="base">
                        <a:spcBef>
                          <a:spcPct val="20000"/>
                        </a:spcBef>
                        <a:spcAft>
                          <a:spcPct val="0"/>
                        </a:spcAft>
                        <a:defRPr sz="1600">
                          <a:solidFill>
                            <a:schemeClr val="tx1"/>
                          </a:solidFill>
                          <a:latin typeface="Verdana" pitchFamily="34" charset="0"/>
                        </a:defRPr>
                      </a:lvl9pPr>
                    </a:lstStyle>
                    <a:p>
                      <a:pPr marL="0" marR="0" lvl="0" indent="0" algn="ctr" defTabSz="1300163"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3CC33"/>
                          </a:solidFill>
                          <a:effectLst/>
                          <a:latin typeface="Verdana" pitchFamily="34" charset="0"/>
                        </a:rPr>
                        <a:t>Block</a:t>
                      </a:r>
                    </a:p>
                  </a:txBody>
                  <a:tcPr marL="91402" marR="91402"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5547">
                <a:tc>
                  <a:txBody>
                    <a:bodyPr/>
                    <a:lstStyle>
                      <a:lvl1pPr algn="l" defTabSz="1300163">
                        <a:spcBef>
                          <a:spcPct val="60000"/>
                        </a:spcBef>
                        <a:defRPr>
                          <a:solidFill>
                            <a:schemeClr val="tx1"/>
                          </a:solidFill>
                          <a:latin typeface="Verdana" pitchFamily="34" charset="0"/>
                        </a:defRPr>
                      </a:lvl1pPr>
                      <a:lvl2pPr marL="1588" algn="l" defTabSz="1300163">
                        <a:spcBef>
                          <a:spcPct val="40000"/>
                        </a:spcBef>
                        <a:buSzPct val="125000"/>
                        <a:buFont typeface="Times" pitchFamily="18" charset="0"/>
                        <a:defRPr>
                          <a:solidFill>
                            <a:schemeClr val="tx1"/>
                          </a:solidFill>
                          <a:latin typeface="Verdana" pitchFamily="34" charset="0"/>
                        </a:defRPr>
                      </a:lvl2pPr>
                      <a:lvl3pPr marL="247650" algn="l" defTabSz="1300163">
                        <a:spcBef>
                          <a:spcPct val="20000"/>
                        </a:spcBef>
                        <a:defRPr sz="1600">
                          <a:solidFill>
                            <a:schemeClr val="tx1"/>
                          </a:solidFill>
                          <a:latin typeface="Verdana" pitchFamily="34" charset="0"/>
                        </a:defRPr>
                      </a:lvl3pPr>
                      <a:lvl4pPr marL="573088" algn="l" defTabSz="1300163">
                        <a:spcBef>
                          <a:spcPct val="20000"/>
                        </a:spcBef>
                        <a:buFont typeface="Times" pitchFamily="18" charset="0"/>
                        <a:defRPr sz="1600">
                          <a:solidFill>
                            <a:schemeClr val="tx1"/>
                          </a:solidFill>
                          <a:latin typeface="Verdana" pitchFamily="34" charset="0"/>
                        </a:defRPr>
                      </a:lvl4pPr>
                      <a:lvl5pPr marL="727075" algn="l" defTabSz="1300163">
                        <a:spcBef>
                          <a:spcPct val="20000"/>
                        </a:spcBef>
                        <a:defRPr sz="1600">
                          <a:solidFill>
                            <a:schemeClr val="tx1"/>
                          </a:solidFill>
                          <a:latin typeface="Verdana" pitchFamily="34" charset="0"/>
                        </a:defRPr>
                      </a:lvl5pPr>
                      <a:lvl6pPr marL="1184275" defTabSz="1300163" fontAlgn="base">
                        <a:spcBef>
                          <a:spcPct val="20000"/>
                        </a:spcBef>
                        <a:spcAft>
                          <a:spcPct val="0"/>
                        </a:spcAft>
                        <a:defRPr sz="1600">
                          <a:solidFill>
                            <a:schemeClr val="tx1"/>
                          </a:solidFill>
                          <a:latin typeface="Verdana" pitchFamily="34" charset="0"/>
                        </a:defRPr>
                      </a:lvl6pPr>
                      <a:lvl7pPr marL="1641475" defTabSz="1300163" fontAlgn="base">
                        <a:spcBef>
                          <a:spcPct val="20000"/>
                        </a:spcBef>
                        <a:spcAft>
                          <a:spcPct val="0"/>
                        </a:spcAft>
                        <a:defRPr sz="1600">
                          <a:solidFill>
                            <a:schemeClr val="tx1"/>
                          </a:solidFill>
                          <a:latin typeface="Verdana" pitchFamily="34" charset="0"/>
                        </a:defRPr>
                      </a:lvl7pPr>
                      <a:lvl8pPr marL="2098675" defTabSz="1300163" fontAlgn="base">
                        <a:spcBef>
                          <a:spcPct val="20000"/>
                        </a:spcBef>
                        <a:spcAft>
                          <a:spcPct val="0"/>
                        </a:spcAft>
                        <a:defRPr sz="1600">
                          <a:solidFill>
                            <a:schemeClr val="tx1"/>
                          </a:solidFill>
                          <a:latin typeface="Verdana" pitchFamily="34" charset="0"/>
                        </a:defRPr>
                      </a:lvl8pPr>
                      <a:lvl9pPr marL="2555875" defTabSz="1300163" fontAlgn="base">
                        <a:spcBef>
                          <a:spcPct val="20000"/>
                        </a:spcBef>
                        <a:spcAft>
                          <a:spcPct val="0"/>
                        </a:spcAft>
                        <a:defRPr sz="1600">
                          <a:solidFill>
                            <a:schemeClr val="tx1"/>
                          </a:solidFill>
                          <a:latin typeface="Verdana" pitchFamily="34" charset="0"/>
                        </a:defRPr>
                      </a:lvl9pPr>
                    </a:lstStyle>
                    <a:p>
                      <a:pPr marL="0" marR="0" lvl="0" indent="0" algn="l" defTabSz="1300163"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Verdana" pitchFamily="34" charset="0"/>
                        </a:rPr>
                        <a:t>spin_mutex</a:t>
                      </a:r>
                    </a:p>
                  </a:txBody>
                  <a:tcPr marL="91402" marR="91402" marT="45695" marB="456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1300163">
                        <a:spcBef>
                          <a:spcPct val="60000"/>
                        </a:spcBef>
                        <a:defRPr>
                          <a:solidFill>
                            <a:schemeClr val="tx1"/>
                          </a:solidFill>
                          <a:latin typeface="Verdana" pitchFamily="34" charset="0"/>
                        </a:defRPr>
                      </a:lvl1pPr>
                      <a:lvl2pPr marL="1588" algn="l" defTabSz="1300163">
                        <a:spcBef>
                          <a:spcPct val="40000"/>
                        </a:spcBef>
                        <a:buSzPct val="125000"/>
                        <a:buFont typeface="Times" pitchFamily="18" charset="0"/>
                        <a:defRPr>
                          <a:solidFill>
                            <a:schemeClr val="tx1"/>
                          </a:solidFill>
                          <a:latin typeface="Verdana" pitchFamily="34" charset="0"/>
                        </a:defRPr>
                      </a:lvl2pPr>
                      <a:lvl3pPr marL="247650" algn="l" defTabSz="1300163">
                        <a:spcBef>
                          <a:spcPct val="20000"/>
                        </a:spcBef>
                        <a:defRPr sz="1600">
                          <a:solidFill>
                            <a:schemeClr val="tx1"/>
                          </a:solidFill>
                          <a:latin typeface="Verdana" pitchFamily="34" charset="0"/>
                        </a:defRPr>
                      </a:lvl3pPr>
                      <a:lvl4pPr marL="573088" algn="l" defTabSz="1300163">
                        <a:spcBef>
                          <a:spcPct val="20000"/>
                        </a:spcBef>
                        <a:buFont typeface="Times" pitchFamily="18" charset="0"/>
                        <a:defRPr sz="1600">
                          <a:solidFill>
                            <a:schemeClr val="tx1"/>
                          </a:solidFill>
                          <a:latin typeface="Verdana" pitchFamily="34" charset="0"/>
                        </a:defRPr>
                      </a:lvl4pPr>
                      <a:lvl5pPr marL="727075" algn="l" defTabSz="1300163">
                        <a:spcBef>
                          <a:spcPct val="20000"/>
                        </a:spcBef>
                        <a:defRPr sz="1600">
                          <a:solidFill>
                            <a:schemeClr val="tx1"/>
                          </a:solidFill>
                          <a:latin typeface="Verdana" pitchFamily="34" charset="0"/>
                        </a:defRPr>
                      </a:lvl5pPr>
                      <a:lvl6pPr marL="1184275" defTabSz="1300163" fontAlgn="base">
                        <a:spcBef>
                          <a:spcPct val="20000"/>
                        </a:spcBef>
                        <a:spcAft>
                          <a:spcPct val="0"/>
                        </a:spcAft>
                        <a:defRPr sz="1600">
                          <a:solidFill>
                            <a:schemeClr val="tx1"/>
                          </a:solidFill>
                          <a:latin typeface="Verdana" pitchFamily="34" charset="0"/>
                        </a:defRPr>
                      </a:lvl6pPr>
                      <a:lvl7pPr marL="1641475" defTabSz="1300163" fontAlgn="base">
                        <a:spcBef>
                          <a:spcPct val="20000"/>
                        </a:spcBef>
                        <a:spcAft>
                          <a:spcPct val="0"/>
                        </a:spcAft>
                        <a:defRPr sz="1600">
                          <a:solidFill>
                            <a:schemeClr val="tx1"/>
                          </a:solidFill>
                          <a:latin typeface="Verdana" pitchFamily="34" charset="0"/>
                        </a:defRPr>
                      </a:lvl7pPr>
                      <a:lvl8pPr marL="2098675" defTabSz="1300163" fontAlgn="base">
                        <a:spcBef>
                          <a:spcPct val="20000"/>
                        </a:spcBef>
                        <a:spcAft>
                          <a:spcPct val="0"/>
                        </a:spcAft>
                        <a:defRPr sz="1600">
                          <a:solidFill>
                            <a:schemeClr val="tx1"/>
                          </a:solidFill>
                          <a:latin typeface="Verdana" pitchFamily="34" charset="0"/>
                        </a:defRPr>
                      </a:lvl8pPr>
                      <a:lvl9pPr marL="2555875" defTabSz="1300163" fontAlgn="base">
                        <a:spcBef>
                          <a:spcPct val="20000"/>
                        </a:spcBef>
                        <a:spcAft>
                          <a:spcPct val="0"/>
                        </a:spcAft>
                        <a:defRPr sz="1600">
                          <a:solidFill>
                            <a:schemeClr val="tx1"/>
                          </a:solidFill>
                          <a:latin typeface="Verdana" pitchFamily="34" charset="0"/>
                        </a:defRPr>
                      </a:lvl9pPr>
                    </a:lstStyle>
                    <a:p>
                      <a:pPr marL="0" marR="0" lvl="0" indent="0" algn="ctr" defTabSz="1300163"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Verdana" pitchFamily="34" charset="0"/>
                        </a:rPr>
                        <a:t>No</a:t>
                      </a:r>
                    </a:p>
                  </a:txBody>
                  <a:tcPr marL="91402" marR="91402"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1300163">
                        <a:spcBef>
                          <a:spcPct val="60000"/>
                        </a:spcBef>
                        <a:defRPr>
                          <a:solidFill>
                            <a:schemeClr val="tx1"/>
                          </a:solidFill>
                          <a:latin typeface="Verdana" pitchFamily="34" charset="0"/>
                        </a:defRPr>
                      </a:lvl1pPr>
                      <a:lvl2pPr marL="1588" algn="l" defTabSz="1300163">
                        <a:spcBef>
                          <a:spcPct val="40000"/>
                        </a:spcBef>
                        <a:buSzPct val="125000"/>
                        <a:buFont typeface="Times" pitchFamily="18" charset="0"/>
                        <a:defRPr>
                          <a:solidFill>
                            <a:schemeClr val="tx1"/>
                          </a:solidFill>
                          <a:latin typeface="Verdana" pitchFamily="34" charset="0"/>
                        </a:defRPr>
                      </a:lvl2pPr>
                      <a:lvl3pPr marL="247650" algn="l" defTabSz="1300163">
                        <a:spcBef>
                          <a:spcPct val="20000"/>
                        </a:spcBef>
                        <a:defRPr sz="1600">
                          <a:solidFill>
                            <a:schemeClr val="tx1"/>
                          </a:solidFill>
                          <a:latin typeface="Verdana" pitchFamily="34" charset="0"/>
                        </a:defRPr>
                      </a:lvl3pPr>
                      <a:lvl4pPr marL="573088" algn="l" defTabSz="1300163">
                        <a:spcBef>
                          <a:spcPct val="20000"/>
                        </a:spcBef>
                        <a:buFont typeface="Times" pitchFamily="18" charset="0"/>
                        <a:defRPr sz="1600">
                          <a:solidFill>
                            <a:schemeClr val="tx1"/>
                          </a:solidFill>
                          <a:latin typeface="Verdana" pitchFamily="34" charset="0"/>
                        </a:defRPr>
                      </a:lvl4pPr>
                      <a:lvl5pPr marL="727075" algn="l" defTabSz="1300163">
                        <a:spcBef>
                          <a:spcPct val="20000"/>
                        </a:spcBef>
                        <a:defRPr sz="1600">
                          <a:solidFill>
                            <a:schemeClr val="tx1"/>
                          </a:solidFill>
                          <a:latin typeface="Verdana" pitchFamily="34" charset="0"/>
                        </a:defRPr>
                      </a:lvl5pPr>
                      <a:lvl6pPr marL="1184275" defTabSz="1300163" fontAlgn="base">
                        <a:spcBef>
                          <a:spcPct val="20000"/>
                        </a:spcBef>
                        <a:spcAft>
                          <a:spcPct val="0"/>
                        </a:spcAft>
                        <a:defRPr sz="1600">
                          <a:solidFill>
                            <a:schemeClr val="tx1"/>
                          </a:solidFill>
                          <a:latin typeface="Verdana" pitchFamily="34" charset="0"/>
                        </a:defRPr>
                      </a:lvl6pPr>
                      <a:lvl7pPr marL="1641475" defTabSz="1300163" fontAlgn="base">
                        <a:spcBef>
                          <a:spcPct val="20000"/>
                        </a:spcBef>
                        <a:spcAft>
                          <a:spcPct val="0"/>
                        </a:spcAft>
                        <a:defRPr sz="1600">
                          <a:solidFill>
                            <a:schemeClr val="tx1"/>
                          </a:solidFill>
                          <a:latin typeface="Verdana" pitchFamily="34" charset="0"/>
                        </a:defRPr>
                      </a:lvl7pPr>
                      <a:lvl8pPr marL="2098675" defTabSz="1300163" fontAlgn="base">
                        <a:spcBef>
                          <a:spcPct val="20000"/>
                        </a:spcBef>
                        <a:spcAft>
                          <a:spcPct val="0"/>
                        </a:spcAft>
                        <a:defRPr sz="1600">
                          <a:solidFill>
                            <a:schemeClr val="tx1"/>
                          </a:solidFill>
                          <a:latin typeface="Verdana" pitchFamily="34" charset="0"/>
                        </a:defRPr>
                      </a:lvl8pPr>
                      <a:lvl9pPr marL="2555875" defTabSz="1300163" fontAlgn="base">
                        <a:spcBef>
                          <a:spcPct val="20000"/>
                        </a:spcBef>
                        <a:spcAft>
                          <a:spcPct val="0"/>
                        </a:spcAft>
                        <a:defRPr sz="1600">
                          <a:solidFill>
                            <a:schemeClr val="tx1"/>
                          </a:solidFill>
                          <a:latin typeface="Verdana" pitchFamily="34" charset="0"/>
                        </a:defRPr>
                      </a:lvl9pPr>
                    </a:lstStyle>
                    <a:p>
                      <a:pPr marL="0" marR="0" lvl="0" indent="0" algn="ctr" defTabSz="1300163"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Verdana" pitchFamily="34" charset="0"/>
                        </a:rPr>
                        <a:t>No</a:t>
                      </a:r>
                    </a:p>
                  </a:txBody>
                  <a:tcPr marL="91402" marR="91402"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1300163">
                        <a:spcBef>
                          <a:spcPct val="60000"/>
                        </a:spcBef>
                        <a:defRPr>
                          <a:solidFill>
                            <a:schemeClr val="tx1"/>
                          </a:solidFill>
                          <a:latin typeface="Verdana" pitchFamily="34" charset="0"/>
                        </a:defRPr>
                      </a:lvl1pPr>
                      <a:lvl2pPr marL="1588" algn="l" defTabSz="1300163">
                        <a:spcBef>
                          <a:spcPct val="40000"/>
                        </a:spcBef>
                        <a:buSzPct val="125000"/>
                        <a:buFont typeface="Times" pitchFamily="18" charset="0"/>
                        <a:defRPr>
                          <a:solidFill>
                            <a:schemeClr val="tx1"/>
                          </a:solidFill>
                          <a:latin typeface="Verdana" pitchFamily="34" charset="0"/>
                        </a:defRPr>
                      </a:lvl2pPr>
                      <a:lvl3pPr marL="247650" algn="l" defTabSz="1300163">
                        <a:spcBef>
                          <a:spcPct val="20000"/>
                        </a:spcBef>
                        <a:defRPr sz="1600">
                          <a:solidFill>
                            <a:schemeClr val="tx1"/>
                          </a:solidFill>
                          <a:latin typeface="Verdana" pitchFamily="34" charset="0"/>
                        </a:defRPr>
                      </a:lvl3pPr>
                      <a:lvl4pPr marL="573088" algn="l" defTabSz="1300163">
                        <a:spcBef>
                          <a:spcPct val="20000"/>
                        </a:spcBef>
                        <a:buFont typeface="Times" pitchFamily="18" charset="0"/>
                        <a:defRPr sz="1600">
                          <a:solidFill>
                            <a:schemeClr val="tx1"/>
                          </a:solidFill>
                          <a:latin typeface="Verdana" pitchFamily="34" charset="0"/>
                        </a:defRPr>
                      </a:lvl4pPr>
                      <a:lvl5pPr marL="727075" algn="l" defTabSz="1300163">
                        <a:spcBef>
                          <a:spcPct val="20000"/>
                        </a:spcBef>
                        <a:defRPr sz="1600">
                          <a:solidFill>
                            <a:schemeClr val="tx1"/>
                          </a:solidFill>
                          <a:latin typeface="Verdana" pitchFamily="34" charset="0"/>
                        </a:defRPr>
                      </a:lvl5pPr>
                      <a:lvl6pPr marL="1184275" defTabSz="1300163" fontAlgn="base">
                        <a:spcBef>
                          <a:spcPct val="20000"/>
                        </a:spcBef>
                        <a:spcAft>
                          <a:spcPct val="0"/>
                        </a:spcAft>
                        <a:defRPr sz="1600">
                          <a:solidFill>
                            <a:schemeClr val="tx1"/>
                          </a:solidFill>
                          <a:latin typeface="Verdana" pitchFamily="34" charset="0"/>
                        </a:defRPr>
                      </a:lvl6pPr>
                      <a:lvl7pPr marL="1641475" defTabSz="1300163" fontAlgn="base">
                        <a:spcBef>
                          <a:spcPct val="20000"/>
                        </a:spcBef>
                        <a:spcAft>
                          <a:spcPct val="0"/>
                        </a:spcAft>
                        <a:defRPr sz="1600">
                          <a:solidFill>
                            <a:schemeClr val="tx1"/>
                          </a:solidFill>
                          <a:latin typeface="Verdana" pitchFamily="34" charset="0"/>
                        </a:defRPr>
                      </a:lvl7pPr>
                      <a:lvl8pPr marL="2098675" defTabSz="1300163" fontAlgn="base">
                        <a:spcBef>
                          <a:spcPct val="20000"/>
                        </a:spcBef>
                        <a:spcAft>
                          <a:spcPct val="0"/>
                        </a:spcAft>
                        <a:defRPr sz="1600">
                          <a:solidFill>
                            <a:schemeClr val="tx1"/>
                          </a:solidFill>
                          <a:latin typeface="Verdana" pitchFamily="34" charset="0"/>
                        </a:defRPr>
                      </a:lvl8pPr>
                      <a:lvl9pPr marL="2555875" defTabSz="1300163" fontAlgn="base">
                        <a:spcBef>
                          <a:spcPct val="20000"/>
                        </a:spcBef>
                        <a:spcAft>
                          <a:spcPct val="0"/>
                        </a:spcAft>
                        <a:defRPr sz="1600">
                          <a:solidFill>
                            <a:schemeClr val="tx1"/>
                          </a:solidFill>
                          <a:latin typeface="Verdana" pitchFamily="34" charset="0"/>
                        </a:defRPr>
                      </a:lvl9pPr>
                    </a:lstStyle>
                    <a:p>
                      <a:pPr marL="0" marR="0" lvl="0" indent="0" algn="ctr" defTabSz="1300163"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Verdana" pitchFamily="34" charset="0"/>
                        </a:rPr>
                        <a:t>No</a:t>
                      </a:r>
                    </a:p>
                  </a:txBody>
                  <a:tcPr marL="91402" marR="91402"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1300163">
                        <a:spcBef>
                          <a:spcPct val="60000"/>
                        </a:spcBef>
                        <a:defRPr>
                          <a:solidFill>
                            <a:schemeClr val="tx1"/>
                          </a:solidFill>
                          <a:latin typeface="Verdana" pitchFamily="34" charset="0"/>
                        </a:defRPr>
                      </a:lvl1pPr>
                      <a:lvl2pPr marL="1588" algn="l" defTabSz="1300163">
                        <a:spcBef>
                          <a:spcPct val="40000"/>
                        </a:spcBef>
                        <a:buSzPct val="125000"/>
                        <a:buFont typeface="Times" pitchFamily="18" charset="0"/>
                        <a:defRPr>
                          <a:solidFill>
                            <a:schemeClr val="tx1"/>
                          </a:solidFill>
                          <a:latin typeface="Verdana" pitchFamily="34" charset="0"/>
                        </a:defRPr>
                      </a:lvl2pPr>
                      <a:lvl3pPr marL="247650" algn="l" defTabSz="1300163">
                        <a:spcBef>
                          <a:spcPct val="20000"/>
                        </a:spcBef>
                        <a:defRPr sz="1600">
                          <a:solidFill>
                            <a:schemeClr val="tx1"/>
                          </a:solidFill>
                          <a:latin typeface="Verdana" pitchFamily="34" charset="0"/>
                        </a:defRPr>
                      </a:lvl3pPr>
                      <a:lvl4pPr marL="573088" algn="l" defTabSz="1300163">
                        <a:spcBef>
                          <a:spcPct val="20000"/>
                        </a:spcBef>
                        <a:buFont typeface="Times" pitchFamily="18" charset="0"/>
                        <a:defRPr sz="1600">
                          <a:solidFill>
                            <a:schemeClr val="tx1"/>
                          </a:solidFill>
                          <a:latin typeface="Verdana" pitchFamily="34" charset="0"/>
                        </a:defRPr>
                      </a:lvl4pPr>
                      <a:lvl5pPr marL="727075" algn="l" defTabSz="1300163">
                        <a:spcBef>
                          <a:spcPct val="20000"/>
                        </a:spcBef>
                        <a:defRPr sz="1600">
                          <a:solidFill>
                            <a:schemeClr val="tx1"/>
                          </a:solidFill>
                          <a:latin typeface="Verdana" pitchFamily="34" charset="0"/>
                        </a:defRPr>
                      </a:lvl5pPr>
                      <a:lvl6pPr marL="1184275" defTabSz="1300163" fontAlgn="base">
                        <a:spcBef>
                          <a:spcPct val="20000"/>
                        </a:spcBef>
                        <a:spcAft>
                          <a:spcPct val="0"/>
                        </a:spcAft>
                        <a:defRPr sz="1600">
                          <a:solidFill>
                            <a:schemeClr val="tx1"/>
                          </a:solidFill>
                          <a:latin typeface="Verdana" pitchFamily="34" charset="0"/>
                        </a:defRPr>
                      </a:lvl6pPr>
                      <a:lvl7pPr marL="1641475" defTabSz="1300163" fontAlgn="base">
                        <a:spcBef>
                          <a:spcPct val="20000"/>
                        </a:spcBef>
                        <a:spcAft>
                          <a:spcPct val="0"/>
                        </a:spcAft>
                        <a:defRPr sz="1600">
                          <a:solidFill>
                            <a:schemeClr val="tx1"/>
                          </a:solidFill>
                          <a:latin typeface="Verdana" pitchFamily="34" charset="0"/>
                        </a:defRPr>
                      </a:lvl7pPr>
                      <a:lvl8pPr marL="2098675" defTabSz="1300163" fontAlgn="base">
                        <a:spcBef>
                          <a:spcPct val="20000"/>
                        </a:spcBef>
                        <a:spcAft>
                          <a:spcPct val="0"/>
                        </a:spcAft>
                        <a:defRPr sz="1600">
                          <a:solidFill>
                            <a:schemeClr val="tx1"/>
                          </a:solidFill>
                          <a:latin typeface="Verdana" pitchFamily="34" charset="0"/>
                        </a:defRPr>
                      </a:lvl8pPr>
                      <a:lvl9pPr marL="2555875" defTabSz="1300163" fontAlgn="base">
                        <a:spcBef>
                          <a:spcPct val="20000"/>
                        </a:spcBef>
                        <a:spcAft>
                          <a:spcPct val="0"/>
                        </a:spcAft>
                        <a:defRPr sz="1600">
                          <a:solidFill>
                            <a:schemeClr val="tx1"/>
                          </a:solidFill>
                          <a:latin typeface="Verdana" pitchFamily="34" charset="0"/>
                        </a:defRPr>
                      </a:lvl9pPr>
                    </a:lstStyle>
                    <a:p>
                      <a:pPr marL="0" marR="0" lvl="0" indent="0" algn="ctr" defTabSz="1300163"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Verdana" pitchFamily="34" charset="0"/>
                        </a:rPr>
                        <a:t>Yield</a:t>
                      </a:r>
                    </a:p>
                  </a:txBody>
                  <a:tcPr marL="91402" marR="91402"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9198">
                <a:tc>
                  <a:txBody>
                    <a:bodyPr/>
                    <a:lstStyle>
                      <a:lvl1pPr algn="l" defTabSz="1300163">
                        <a:spcBef>
                          <a:spcPct val="60000"/>
                        </a:spcBef>
                        <a:defRPr>
                          <a:solidFill>
                            <a:schemeClr val="tx1"/>
                          </a:solidFill>
                          <a:latin typeface="Verdana" pitchFamily="34" charset="0"/>
                        </a:defRPr>
                      </a:lvl1pPr>
                      <a:lvl2pPr marL="1588" algn="l" defTabSz="1300163">
                        <a:spcBef>
                          <a:spcPct val="40000"/>
                        </a:spcBef>
                        <a:buSzPct val="125000"/>
                        <a:buFont typeface="Times" pitchFamily="18" charset="0"/>
                        <a:defRPr>
                          <a:solidFill>
                            <a:schemeClr val="tx1"/>
                          </a:solidFill>
                          <a:latin typeface="Verdana" pitchFamily="34" charset="0"/>
                        </a:defRPr>
                      </a:lvl2pPr>
                      <a:lvl3pPr marL="247650" algn="l" defTabSz="1300163">
                        <a:spcBef>
                          <a:spcPct val="20000"/>
                        </a:spcBef>
                        <a:defRPr sz="1600">
                          <a:solidFill>
                            <a:schemeClr val="tx1"/>
                          </a:solidFill>
                          <a:latin typeface="Verdana" pitchFamily="34" charset="0"/>
                        </a:defRPr>
                      </a:lvl3pPr>
                      <a:lvl4pPr marL="573088" algn="l" defTabSz="1300163">
                        <a:spcBef>
                          <a:spcPct val="20000"/>
                        </a:spcBef>
                        <a:buFont typeface="Times" pitchFamily="18" charset="0"/>
                        <a:defRPr sz="1600">
                          <a:solidFill>
                            <a:schemeClr val="tx1"/>
                          </a:solidFill>
                          <a:latin typeface="Verdana" pitchFamily="34" charset="0"/>
                        </a:defRPr>
                      </a:lvl4pPr>
                      <a:lvl5pPr marL="727075" algn="l" defTabSz="1300163">
                        <a:spcBef>
                          <a:spcPct val="20000"/>
                        </a:spcBef>
                        <a:defRPr sz="1600">
                          <a:solidFill>
                            <a:schemeClr val="tx1"/>
                          </a:solidFill>
                          <a:latin typeface="Verdana" pitchFamily="34" charset="0"/>
                        </a:defRPr>
                      </a:lvl5pPr>
                      <a:lvl6pPr marL="1184275" defTabSz="1300163" fontAlgn="base">
                        <a:spcBef>
                          <a:spcPct val="20000"/>
                        </a:spcBef>
                        <a:spcAft>
                          <a:spcPct val="0"/>
                        </a:spcAft>
                        <a:defRPr sz="1600">
                          <a:solidFill>
                            <a:schemeClr val="tx1"/>
                          </a:solidFill>
                          <a:latin typeface="Verdana" pitchFamily="34" charset="0"/>
                        </a:defRPr>
                      </a:lvl6pPr>
                      <a:lvl7pPr marL="1641475" defTabSz="1300163" fontAlgn="base">
                        <a:spcBef>
                          <a:spcPct val="20000"/>
                        </a:spcBef>
                        <a:spcAft>
                          <a:spcPct val="0"/>
                        </a:spcAft>
                        <a:defRPr sz="1600">
                          <a:solidFill>
                            <a:schemeClr val="tx1"/>
                          </a:solidFill>
                          <a:latin typeface="Verdana" pitchFamily="34" charset="0"/>
                        </a:defRPr>
                      </a:lvl7pPr>
                      <a:lvl8pPr marL="2098675" defTabSz="1300163" fontAlgn="base">
                        <a:spcBef>
                          <a:spcPct val="20000"/>
                        </a:spcBef>
                        <a:spcAft>
                          <a:spcPct val="0"/>
                        </a:spcAft>
                        <a:defRPr sz="1600">
                          <a:solidFill>
                            <a:schemeClr val="tx1"/>
                          </a:solidFill>
                          <a:latin typeface="Verdana" pitchFamily="34" charset="0"/>
                        </a:defRPr>
                      </a:lvl8pPr>
                      <a:lvl9pPr marL="2555875" defTabSz="1300163" fontAlgn="base">
                        <a:spcBef>
                          <a:spcPct val="20000"/>
                        </a:spcBef>
                        <a:spcAft>
                          <a:spcPct val="0"/>
                        </a:spcAft>
                        <a:defRPr sz="1600">
                          <a:solidFill>
                            <a:schemeClr val="tx1"/>
                          </a:solidFill>
                          <a:latin typeface="Verdana" pitchFamily="34" charset="0"/>
                        </a:defRPr>
                      </a:lvl9pPr>
                    </a:lstStyle>
                    <a:p>
                      <a:pPr marL="0" marR="0" lvl="0" indent="0" algn="l" defTabSz="1300163"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Verdana" pitchFamily="34" charset="0"/>
                        </a:rPr>
                        <a:t>queuing_mutex</a:t>
                      </a:r>
                    </a:p>
                  </a:txBody>
                  <a:tcPr marL="91402" marR="91402" marT="45695" marB="456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1300163">
                        <a:spcBef>
                          <a:spcPct val="60000"/>
                        </a:spcBef>
                        <a:defRPr>
                          <a:solidFill>
                            <a:schemeClr val="tx1"/>
                          </a:solidFill>
                          <a:latin typeface="Verdana" pitchFamily="34" charset="0"/>
                        </a:defRPr>
                      </a:lvl1pPr>
                      <a:lvl2pPr marL="1588" algn="l" defTabSz="1300163">
                        <a:spcBef>
                          <a:spcPct val="40000"/>
                        </a:spcBef>
                        <a:buSzPct val="125000"/>
                        <a:buFont typeface="Times" pitchFamily="18" charset="0"/>
                        <a:defRPr>
                          <a:solidFill>
                            <a:schemeClr val="tx1"/>
                          </a:solidFill>
                          <a:latin typeface="Verdana" pitchFamily="34" charset="0"/>
                        </a:defRPr>
                      </a:lvl2pPr>
                      <a:lvl3pPr marL="247650" algn="l" defTabSz="1300163">
                        <a:spcBef>
                          <a:spcPct val="20000"/>
                        </a:spcBef>
                        <a:defRPr sz="1600">
                          <a:solidFill>
                            <a:schemeClr val="tx1"/>
                          </a:solidFill>
                          <a:latin typeface="Verdana" pitchFamily="34" charset="0"/>
                        </a:defRPr>
                      </a:lvl3pPr>
                      <a:lvl4pPr marL="573088" algn="l" defTabSz="1300163">
                        <a:spcBef>
                          <a:spcPct val="20000"/>
                        </a:spcBef>
                        <a:buFont typeface="Times" pitchFamily="18" charset="0"/>
                        <a:defRPr sz="1600">
                          <a:solidFill>
                            <a:schemeClr val="tx1"/>
                          </a:solidFill>
                          <a:latin typeface="Verdana" pitchFamily="34" charset="0"/>
                        </a:defRPr>
                      </a:lvl4pPr>
                      <a:lvl5pPr marL="727075" algn="l" defTabSz="1300163">
                        <a:spcBef>
                          <a:spcPct val="20000"/>
                        </a:spcBef>
                        <a:defRPr sz="1600">
                          <a:solidFill>
                            <a:schemeClr val="tx1"/>
                          </a:solidFill>
                          <a:latin typeface="Verdana" pitchFamily="34" charset="0"/>
                        </a:defRPr>
                      </a:lvl5pPr>
                      <a:lvl6pPr marL="1184275" defTabSz="1300163" fontAlgn="base">
                        <a:spcBef>
                          <a:spcPct val="20000"/>
                        </a:spcBef>
                        <a:spcAft>
                          <a:spcPct val="0"/>
                        </a:spcAft>
                        <a:defRPr sz="1600">
                          <a:solidFill>
                            <a:schemeClr val="tx1"/>
                          </a:solidFill>
                          <a:latin typeface="Verdana" pitchFamily="34" charset="0"/>
                        </a:defRPr>
                      </a:lvl6pPr>
                      <a:lvl7pPr marL="1641475" defTabSz="1300163" fontAlgn="base">
                        <a:spcBef>
                          <a:spcPct val="20000"/>
                        </a:spcBef>
                        <a:spcAft>
                          <a:spcPct val="0"/>
                        </a:spcAft>
                        <a:defRPr sz="1600">
                          <a:solidFill>
                            <a:schemeClr val="tx1"/>
                          </a:solidFill>
                          <a:latin typeface="Verdana" pitchFamily="34" charset="0"/>
                        </a:defRPr>
                      </a:lvl7pPr>
                      <a:lvl8pPr marL="2098675" defTabSz="1300163" fontAlgn="base">
                        <a:spcBef>
                          <a:spcPct val="20000"/>
                        </a:spcBef>
                        <a:spcAft>
                          <a:spcPct val="0"/>
                        </a:spcAft>
                        <a:defRPr sz="1600">
                          <a:solidFill>
                            <a:schemeClr val="tx1"/>
                          </a:solidFill>
                          <a:latin typeface="Verdana" pitchFamily="34" charset="0"/>
                        </a:defRPr>
                      </a:lvl8pPr>
                      <a:lvl9pPr marL="2555875" defTabSz="1300163" fontAlgn="base">
                        <a:spcBef>
                          <a:spcPct val="20000"/>
                        </a:spcBef>
                        <a:spcAft>
                          <a:spcPct val="0"/>
                        </a:spcAft>
                        <a:defRPr sz="1600">
                          <a:solidFill>
                            <a:schemeClr val="tx1"/>
                          </a:solidFill>
                          <a:latin typeface="Verdana" pitchFamily="34" charset="0"/>
                        </a:defRPr>
                      </a:lvl9pPr>
                    </a:lstStyle>
                    <a:p>
                      <a:pPr marL="0" marR="0" lvl="0" indent="0" algn="ctr" defTabSz="1300163"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33CC33"/>
                          </a:solidFill>
                          <a:effectLst/>
                          <a:latin typeface="Verdana" pitchFamily="34" charset="0"/>
                        </a:rPr>
                        <a:t>Yes</a:t>
                      </a:r>
                    </a:p>
                  </a:txBody>
                  <a:tcPr marL="91402" marR="91402"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1300163">
                        <a:spcBef>
                          <a:spcPct val="60000"/>
                        </a:spcBef>
                        <a:defRPr>
                          <a:solidFill>
                            <a:schemeClr val="tx1"/>
                          </a:solidFill>
                          <a:latin typeface="Verdana" pitchFamily="34" charset="0"/>
                        </a:defRPr>
                      </a:lvl1pPr>
                      <a:lvl2pPr marL="1588" algn="l" defTabSz="1300163">
                        <a:spcBef>
                          <a:spcPct val="40000"/>
                        </a:spcBef>
                        <a:buSzPct val="125000"/>
                        <a:buFont typeface="Times" pitchFamily="18" charset="0"/>
                        <a:defRPr>
                          <a:solidFill>
                            <a:schemeClr val="tx1"/>
                          </a:solidFill>
                          <a:latin typeface="Verdana" pitchFamily="34" charset="0"/>
                        </a:defRPr>
                      </a:lvl2pPr>
                      <a:lvl3pPr marL="247650" algn="l" defTabSz="1300163">
                        <a:spcBef>
                          <a:spcPct val="20000"/>
                        </a:spcBef>
                        <a:defRPr sz="1600">
                          <a:solidFill>
                            <a:schemeClr val="tx1"/>
                          </a:solidFill>
                          <a:latin typeface="Verdana" pitchFamily="34" charset="0"/>
                        </a:defRPr>
                      </a:lvl3pPr>
                      <a:lvl4pPr marL="573088" algn="l" defTabSz="1300163">
                        <a:spcBef>
                          <a:spcPct val="20000"/>
                        </a:spcBef>
                        <a:buFont typeface="Times" pitchFamily="18" charset="0"/>
                        <a:defRPr sz="1600">
                          <a:solidFill>
                            <a:schemeClr val="tx1"/>
                          </a:solidFill>
                          <a:latin typeface="Verdana" pitchFamily="34" charset="0"/>
                        </a:defRPr>
                      </a:lvl4pPr>
                      <a:lvl5pPr marL="727075" algn="l" defTabSz="1300163">
                        <a:spcBef>
                          <a:spcPct val="20000"/>
                        </a:spcBef>
                        <a:defRPr sz="1600">
                          <a:solidFill>
                            <a:schemeClr val="tx1"/>
                          </a:solidFill>
                          <a:latin typeface="Verdana" pitchFamily="34" charset="0"/>
                        </a:defRPr>
                      </a:lvl5pPr>
                      <a:lvl6pPr marL="1184275" defTabSz="1300163" fontAlgn="base">
                        <a:spcBef>
                          <a:spcPct val="20000"/>
                        </a:spcBef>
                        <a:spcAft>
                          <a:spcPct val="0"/>
                        </a:spcAft>
                        <a:defRPr sz="1600">
                          <a:solidFill>
                            <a:schemeClr val="tx1"/>
                          </a:solidFill>
                          <a:latin typeface="Verdana" pitchFamily="34" charset="0"/>
                        </a:defRPr>
                      </a:lvl6pPr>
                      <a:lvl7pPr marL="1641475" defTabSz="1300163" fontAlgn="base">
                        <a:spcBef>
                          <a:spcPct val="20000"/>
                        </a:spcBef>
                        <a:spcAft>
                          <a:spcPct val="0"/>
                        </a:spcAft>
                        <a:defRPr sz="1600">
                          <a:solidFill>
                            <a:schemeClr val="tx1"/>
                          </a:solidFill>
                          <a:latin typeface="Verdana" pitchFamily="34" charset="0"/>
                        </a:defRPr>
                      </a:lvl7pPr>
                      <a:lvl8pPr marL="2098675" defTabSz="1300163" fontAlgn="base">
                        <a:spcBef>
                          <a:spcPct val="20000"/>
                        </a:spcBef>
                        <a:spcAft>
                          <a:spcPct val="0"/>
                        </a:spcAft>
                        <a:defRPr sz="1600">
                          <a:solidFill>
                            <a:schemeClr val="tx1"/>
                          </a:solidFill>
                          <a:latin typeface="Verdana" pitchFamily="34" charset="0"/>
                        </a:defRPr>
                      </a:lvl8pPr>
                      <a:lvl9pPr marL="2555875" defTabSz="1300163" fontAlgn="base">
                        <a:spcBef>
                          <a:spcPct val="20000"/>
                        </a:spcBef>
                        <a:spcAft>
                          <a:spcPct val="0"/>
                        </a:spcAft>
                        <a:defRPr sz="1600">
                          <a:solidFill>
                            <a:schemeClr val="tx1"/>
                          </a:solidFill>
                          <a:latin typeface="Verdana" pitchFamily="34" charset="0"/>
                        </a:defRPr>
                      </a:lvl9pPr>
                    </a:lstStyle>
                    <a:p>
                      <a:pPr marL="0" marR="0" lvl="0" indent="0" algn="ctr" defTabSz="1300163"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Verdana" pitchFamily="34" charset="0"/>
                        </a:rPr>
                        <a:t>No</a:t>
                      </a:r>
                    </a:p>
                  </a:txBody>
                  <a:tcPr marL="91402" marR="91402"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1300163">
                        <a:spcBef>
                          <a:spcPct val="60000"/>
                        </a:spcBef>
                        <a:defRPr>
                          <a:solidFill>
                            <a:schemeClr val="tx1"/>
                          </a:solidFill>
                          <a:latin typeface="Verdana" pitchFamily="34" charset="0"/>
                        </a:defRPr>
                      </a:lvl1pPr>
                      <a:lvl2pPr marL="1588" algn="l" defTabSz="1300163">
                        <a:spcBef>
                          <a:spcPct val="40000"/>
                        </a:spcBef>
                        <a:buSzPct val="125000"/>
                        <a:buFont typeface="Times" pitchFamily="18" charset="0"/>
                        <a:defRPr>
                          <a:solidFill>
                            <a:schemeClr val="tx1"/>
                          </a:solidFill>
                          <a:latin typeface="Verdana" pitchFamily="34" charset="0"/>
                        </a:defRPr>
                      </a:lvl2pPr>
                      <a:lvl3pPr marL="247650" algn="l" defTabSz="1300163">
                        <a:spcBef>
                          <a:spcPct val="20000"/>
                        </a:spcBef>
                        <a:defRPr sz="1600">
                          <a:solidFill>
                            <a:schemeClr val="tx1"/>
                          </a:solidFill>
                          <a:latin typeface="Verdana" pitchFamily="34" charset="0"/>
                        </a:defRPr>
                      </a:lvl3pPr>
                      <a:lvl4pPr marL="573088" algn="l" defTabSz="1300163">
                        <a:spcBef>
                          <a:spcPct val="20000"/>
                        </a:spcBef>
                        <a:buFont typeface="Times" pitchFamily="18" charset="0"/>
                        <a:defRPr sz="1600">
                          <a:solidFill>
                            <a:schemeClr val="tx1"/>
                          </a:solidFill>
                          <a:latin typeface="Verdana" pitchFamily="34" charset="0"/>
                        </a:defRPr>
                      </a:lvl4pPr>
                      <a:lvl5pPr marL="727075" algn="l" defTabSz="1300163">
                        <a:spcBef>
                          <a:spcPct val="20000"/>
                        </a:spcBef>
                        <a:defRPr sz="1600">
                          <a:solidFill>
                            <a:schemeClr val="tx1"/>
                          </a:solidFill>
                          <a:latin typeface="Verdana" pitchFamily="34" charset="0"/>
                        </a:defRPr>
                      </a:lvl5pPr>
                      <a:lvl6pPr marL="1184275" defTabSz="1300163" fontAlgn="base">
                        <a:spcBef>
                          <a:spcPct val="20000"/>
                        </a:spcBef>
                        <a:spcAft>
                          <a:spcPct val="0"/>
                        </a:spcAft>
                        <a:defRPr sz="1600">
                          <a:solidFill>
                            <a:schemeClr val="tx1"/>
                          </a:solidFill>
                          <a:latin typeface="Verdana" pitchFamily="34" charset="0"/>
                        </a:defRPr>
                      </a:lvl6pPr>
                      <a:lvl7pPr marL="1641475" defTabSz="1300163" fontAlgn="base">
                        <a:spcBef>
                          <a:spcPct val="20000"/>
                        </a:spcBef>
                        <a:spcAft>
                          <a:spcPct val="0"/>
                        </a:spcAft>
                        <a:defRPr sz="1600">
                          <a:solidFill>
                            <a:schemeClr val="tx1"/>
                          </a:solidFill>
                          <a:latin typeface="Verdana" pitchFamily="34" charset="0"/>
                        </a:defRPr>
                      </a:lvl7pPr>
                      <a:lvl8pPr marL="2098675" defTabSz="1300163" fontAlgn="base">
                        <a:spcBef>
                          <a:spcPct val="20000"/>
                        </a:spcBef>
                        <a:spcAft>
                          <a:spcPct val="0"/>
                        </a:spcAft>
                        <a:defRPr sz="1600">
                          <a:solidFill>
                            <a:schemeClr val="tx1"/>
                          </a:solidFill>
                          <a:latin typeface="Verdana" pitchFamily="34" charset="0"/>
                        </a:defRPr>
                      </a:lvl8pPr>
                      <a:lvl9pPr marL="2555875" defTabSz="1300163" fontAlgn="base">
                        <a:spcBef>
                          <a:spcPct val="20000"/>
                        </a:spcBef>
                        <a:spcAft>
                          <a:spcPct val="0"/>
                        </a:spcAft>
                        <a:defRPr sz="1600">
                          <a:solidFill>
                            <a:schemeClr val="tx1"/>
                          </a:solidFill>
                          <a:latin typeface="Verdana" pitchFamily="34" charset="0"/>
                        </a:defRPr>
                      </a:lvl9pPr>
                    </a:lstStyle>
                    <a:p>
                      <a:pPr marL="0" marR="0" lvl="0" indent="0" algn="ctr" defTabSz="1300163"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33CC33"/>
                          </a:solidFill>
                          <a:effectLst/>
                          <a:latin typeface="Verdana" pitchFamily="34" charset="0"/>
                        </a:rPr>
                        <a:t>Yes</a:t>
                      </a:r>
                    </a:p>
                  </a:txBody>
                  <a:tcPr marL="91402" marR="91402"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1300163">
                        <a:spcBef>
                          <a:spcPct val="60000"/>
                        </a:spcBef>
                        <a:defRPr>
                          <a:solidFill>
                            <a:schemeClr val="tx1"/>
                          </a:solidFill>
                          <a:latin typeface="Verdana" pitchFamily="34" charset="0"/>
                        </a:defRPr>
                      </a:lvl1pPr>
                      <a:lvl2pPr marL="1588" algn="l" defTabSz="1300163">
                        <a:spcBef>
                          <a:spcPct val="40000"/>
                        </a:spcBef>
                        <a:buSzPct val="125000"/>
                        <a:buFont typeface="Times" pitchFamily="18" charset="0"/>
                        <a:defRPr>
                          <a:solidFill>
                            <a:schemeClr val="tx1"/>
                          </a:solidFill>
                          <a:latin typeface="Verdana" pitchFamily="34" charset="0"/>
                        </a:defRPr>
                      </a:lvl2pPr>
                      <a:lvl3pPr marL="247650" algn="l" defTabSz="1300163">
                        <a:spcBef>
                          <a:spcPct val="20000"/>
                        </a:spcBef>
                        <a:defRPr sz="1600">
                          <a:solidFill>
                            <a:schemeClr val="tx1"/>
                          </a:solidFill>
                          <a:latin typeface="Verdana" pitchFamily="34" charset="0"/>
                        </a:defRPr>
                      </a:lvl3pPr>
                      <a:lvl4pPr marL="573088" algn="l" defTabSz="1300163">
                        <a:spcBef>
                          <a:spcPct val="20000"/>
                        </a:spcBef>
                        <a:buFont typeface="Times" pitchFamily="18" charset="0"/>
                        <a:defRPr sz="1600">
                          <a:solidFill>
                            <a:schemeClr val="tx1"/>
                          </a:solidFill>
                          <a:latin typeface="Verdana" pitchFamily="34" charset="0"/>
                        </a:defRPr>
                      </a:lvl4pPr>
                      <a:lvl5pPr marL="727075" algn="l" defTabSz="1300163">
                        <a:spcBef>
                          <a:spcPct val="20000"/>
                        </a:spcBef>
                        <a:defRPr sz="1600">
                          <a:solidFill>
                            <a:schemeClr val="tx1"/>
                          </a:solidFill>
                          <a:latin typeface="Verdana" pitchFamily="34" charset="0"/>
                        </a:defRPr>
                      </a:lvl5pPr>
                      <a:lvl6pPr marL="1184275" defTabSz="1300163" fontAlgn="base">
                        <a:spcBef>
                          <a:spcPct val="20000"/>
                        </a:spcBef>
                        <a:spcAft>
                          <a:spcPct val="0"/>
                        </a:spcAft>
                        <a:defRPr sz="1600">
                          <a:solidFill>
                            <a:schemeClr val="tx1"/>
                          </a:solidFill>
                          <a:latin typeface="Verdana" pitchFamily="34" charset="0"/>
                        </a:defRPr>
                      </a:lvl6pPr>
                      <a:lvl7pPr marL="1641475" defTabSz="1300163" fontAlgn="base">
                        <a:spcBef>
                          <a:spcPct val="20000"/>
                        </a:spcBef>
                        <a:spcAft>
                          <a:spcPct val="0"/>
                        </a:spcAft>
                        <a:defRPr sz="1600">
                          <a:solidFill>
                            <a:schemeClr val="tx1"/>
                          </a:solidFill>
                          <a:latin typeface="Verdana" pitchFamily="34" charset="0"/>
                        </a:defRPr>
                      </a:lvl7pPr>
                      <a:lvl8pPr marL="2098675" defTabSz="1300163" fontAlgn="base">
                        <a:spcBef>
                          <a:spcPct val="20000"/>
                        </a:spcBef>
                        <a:spcAft>
                          <a:spcPct val="0"/>
                        </a:spcAft>
                        <a:defRPr sz="1600">
                          <a:solidFill>
                            <a:schemeClr val="tx1"/>
                          </a:solidFill>
                          <a:latin typeface="Verdana" pitchFamily="34" charset="0"/>
                        </a:defRPr>
                      </a:lvl8pPr>
                      <a:lvl9pPr marL="2555875" defTabSz="1300163" fontAlgn="base">
                        <a:spcBef>
                          <a:spcPct val="20000"/>
                        </a:spcBef>
                        <a:spcAft>
                          <a:spcPct val="0"/>
                        </a:spcAft>
                        <a:defRPr sz="1600">
                          <a:solidFill>
                            <a:schemeClr val="tx1"/>
                          </a:solidFill>
                          <a:latin typeface="Verdana" pitchFamily="34" charset="0"/>
                        </a:defRPr>
                      </a:lvl9pPr>
                    </a:lstStyle>
                    <a:p>
                      <a:pPr marL="0" marR="0" lvl="0" indent="0" algn="ctr" defTabSz="1300163"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Verdana" pitchFamily="34" charset="0"/>
                        </a:rPr>
                        <a:t>Yield</a:t>
                      </a:r>
                    </a:p>
                  </a:txBody>
                  <a:tcPr marL="91402" marR="91402"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7768">
                <a:tc>
                  <a:txBody>
                    <a:bodyPr/>
                    <a:lstStyle>
                      <a:lvl1pPr algn="l" defTabSz="1300163">
                        <a:spcBef>
                          <a:spcPct val="60000"/>
                        </a:spcBef>
                        <a:defRPr>
                          <a:solidFill>
                            <a:schemeClr val="tx1"/>
                          </a:solidFill>
                          <a:latin typeface="Verdana" pitchFamily="34" charset="0"/>
                        </a:defRPr>
                      </a:lvl1pPr>
                      <a:lvl2pPr marL="1588" algn="l" defTabSz="1300163">
                        <a:spcBef>
                          <a:spcPct val="40000"/>
                        </a:spcBef>
                        <a:buSzPct val="125000"/>
                        <a:buFont typeface="Times" pitchFamily="18" charset="0"/>
                        <a:defRPr>
                          <a:solidFill>
                            <a:schemeClr val="tx1"/>
                          </a:solidFill>
                          <a:latin typeface="Verdana" pitchFamily="34" charset="0"/>
                        </a:defRPr>
                      </a:lvl2pPr>
                      <a:lvl3pPr marL="247650" algn="l" defTabSz="1300163">
                        <a:spcBef>
                          <a:spcPct val="20000"/>
                        </a:spcBef>
                        <a:defRPr sz="1600">
                          <a:solidFill>
                            <a:schemeClr val="tx1"/>
                          </a:solidFill>
                          <a:latin typeface="Verdana" pitchFamily="34" charset="0"/>
                        </a:defRPr>
                      </a:lvl3pPr>
                      <a:lvl4pPr marL="573088" algn="l" defTabSz="1300163">
                        <a:spcBef>
                          <a:spcPct val="20000"/>
                        </a:spcBef>
                        <a:buFont typeface="Times" pitchFamily="18" charset="0"/>
                        <a:defRPr sz="1600">
                          <a:solidFill>
                            <a:schemeClr val="tx1"/>
                          </a:solidFill>
                          <a:latin typeface="Verdana" pitchFamily="34" charset="0"/>
                        </a:defRPr>
                      </a:lvl4pPr>
                      <a:lvl5pPr marL="727075" algn="l" defTabSz="1300163">
                        <a:spcBef>
                          <a:spcPct val="20000"/>
                        </a:spcBef>
                        <a:defRPr sz="1600">
                          <a:solidFill>
                            <a:schemeClr val="tx1"/>
                          </a:solidFill>
                          <a:latin typeface="Verdana" pitchFamily="34" charset="0"/>
                        </a:defRPr>
                      </a:lvl5pPr>
                      <a:lvl6pPr marL="1184275" defTabSz="1300163" fontAlgn="base">
                        <a:spcBef>
                          <a:spcPct val="20000"/>
                        </a:spcBef>
                        <a:spcAft>
                          <a:spcPct val="0"/>
                        </a:spcAft>
                        <a:defRPr sz="1600">
                          <a:solidFill>
                            <a:schemeClr val="tx1"/>
                          </a:solidFill>
                          <a:latin typeface="Verdana" pitchFamily="34" charset="0"/>
                        </a:defRPr>
                      </a:lvl6pPr>
                      <a:lvl7pPr marL="1641475" defTabSz="1300163" fontAlgn="base">
                        <a:spcBef>
                          <a:spcPct val="20000"/>
                        </a:spcBef>
                        <a:spcAft>
                          <a:spcPct val="0"/>
                        </a:spcAft>
                        <a:defRPr sz="1600">
                          <a:solidFill>
                            <a:schemeClr val="tx1"/>
                          </a:solidFill>
                          <a:latin typeface="Verdana" pitchFamily="34" charset="0"/>
                        </a:defRPr>
                      </a:lvl7pPr>
                      <a:lvl8pPr marL="2098675" defTabSz="1300163" fontAlgn="base">
                        <a:spcBef>
                          <a:spcPct val="20000"/>
                        </a:spcBef>
                        <a:spcAft>
                          <a:spcPct val="0"/>
                        </a:spcAft>
                        <a:defRPr sz="1600">
                          <a:solidFill>
                            <a:schemeClr val="tx1"/>
                          </a:solidFill>
                          <a:latin typeface="Verdana" pitchFamily="34" charset="0"/>
                        </a:defRPr>
                      </a:lvl8pPr>
                      <a:lvl9pPr marL="2555875" defTabSz="1300163" fontAlgn="base">
                        <a:spcBef>
                          <a:spcPct val="20000"/>
                        </a:spcBef>
                        <a:spcAft>
                          <a:spcPct val="0"/>
                        </a:spcAft>
                        <a:defRPr sz="1600">
                          <a:solidFill>
                            <a:schemeClr val="tx1"/>
                          </a:solidFill>
                          <a:latin typeface="Verdana" pitchFamily="34" charset="0"/>
                        </a:defRPr>
                      </a:lvl9pPr>
                    </a:lstStyle>
                    <a:p>
                      <a:pPr marL="0" marR="0" lvl="0" indent="0" algn="l" defTabSz="1300163"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Verdana" pitchFamily="34" charset="0"/>
                        </a:rPr>
                        <a:t>spin_rw_mutex</a:t>
                      </a:r>
                    </a:p>
                  </a:txBody>
                  <a:tcPr marL="91402" marR="91402" marT="45695" marB="456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1300163">
                        <a:spcBef>
                          <a:spcPct val="60000"/>
                        </a:spcBef>
                        <a:defRPr>
                          <a:solidFill>
                            <a:schemeClr val="tx1"/>
                          </a:solidFill>
                          <a:latin typeface="Verdana" pitchFamily="34" charset="0"/>
                        </a:defRPr>
                      </a:lvl1pPr>
                      <a:lvl2pPr marL="1588" algn="l" defTabSz="1300163">
                        <a:spcBef>
                          <a:spcPct val="40000"/>
                        </a:spcBef>
                        <a:buSzPct val="125000"/>
                        <a:buFont typeface="Times" pitchFamily="18" charset="0"/>
                        <a:defRPr>
                          <a:solidFill>
                            <a:schemeClr val="tx1"/>
                          </a:solidFill>
                          <a:latin typeface="Verdana" pitchFamily="34" charset="0"/>
                        </a:defRPr>
                      </a:lvl2pPr>
                      <a:lvl3pPr marL="247650" algn="l" defTabSz="1300163">
                        <a:spcBef>
                          <a:spcPct val="20000"/>
                        </a:spcBef>
                        <a:defRPr sz="1600">
                          <a:solidFill>
                            <a:schemeClr val="tx1"/>
                          </a:solidFill>
                          <a:latin typeface="Verdana" pitchFamily="34" charset="0"/>
                        </a:defRPr>
                      </a:lvl3pPr>
                      <a:lvl4pPr marL="573088" algn="l" defTabSz="1300163">
                        <a:spcBef>
                          <a:spcPct val="20000"/>
                        </a:spcBef>
                        <a:buFont typeface="Times" pitchFamily="18" charset="0"/>
                        <a:defRPr sz="1600">
                          <a:solidFill>
                            <a:schemeClr val="tx1"/>
                          </a:solidFill>
                          <a:latin typeface="Verdana" pitchFamily="34" charset="0"/>
                        </a:defRPr>
                      </a:lvl4pPr>
                      <a:lvl5pPr marL="727075" algn="l" defTabSz="1300163">
                        <a:spcBef>
                          <a:spcPct val="20000"/>
                        </a:spcBef>
                        <a:defRPr sz="1600">
                          <a:solidFill>
                            <a:schemeClr val="tx1"/>
                          </a:solidFill>
                          <a:latin typeface="Verdana" pitchFamily="34" charset="0"/>
                        </a:defRPr>
                      </a:lvl5pPr>
                      <a:lvl6pPr marL="1184275" defTabSz="1300163" fontAlgn="base">
                        <a:spcBef>
                          <a:spcPct val="20000"/>
                        </a:spcBef>
                        <a:spcAft>
                          <a:spcPct val="0"/>
                        </a:spcAft>
                        <a:defRPr sz="1600">
                          <a:solidFill>
                            <a:schemeClr val="tx1"/>
                          </a:solidFill>
                          <a:latin typeface="Verdana" pitchFamily="34" charset="0"/>
                        </a:defRPr>
                      </a:lvl6pPr>
                      <a:lvl7pPr marL="1641475" defTabSz="1300163" fontAlgn="base">
                        <a:spcBef>
                          <a:spcPct val="20000"/>
                        </a:spcBef>
                        <a:spcAft>
                          <a:spcPct val="0"/>
                        </a:spcAft>
                        <a:defRPr sz="1600">
                          <a:solidFill>
                            <a:schemeClr val="tx1"/>
                          </a:solidFill>
                          <a:latin typeface="Verdana" pitchFamily="34" charset="0"/>
                        </a:defRPr>
                      </a:lvl7pPr>
                      <a:lvl8pPr marL="2098675" defTabSz="1300163" fontAlgn="base">
                        <a:spcBef>
                          <a:spcPct val="20000"/>
                        </a:spcBef>
                        <a:spcAft>
                          <a:spcPct val="0"/>
                        </a:spcAft>
                        <a:defRPr sz="1600">
                          <a:solidFill>
                            <a:schemeClr val="tx1"/>
                          </a:solidFill>
                          <a:latin typeface="Verdana" pitchFamily="34" charset="0"/>
                        </a:defRPr>
                      </a:lvl8pPr>
                      <a:lvl9pPr marL="2555875" defTabSz="1300163" fontAlgn="base">
                        <a:spcBef>
                          <a:spcPct val="20000"/>
                        </a:spcBef>
                        <a:spcAft>
                          <a:spcPct val="0"/>
                        </a:spcAft>
                        <a:defRPr sz="1600">
                          <a:solidFill>
                            <a:schemeClr val="tx1"/>
                          </a:solidFill>
                          <a:latin typeface="Verdana" pitchFamily="34" charset="0"/>
                        </a:defRPr>
                      </a:lvl9pPr>
                    </a:lstStyle>
                    <a:p>
                      <a:pPr marL="0" marR="0" lvl="0" indent="0" algn="ctr" defTabSz="1300163"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Verdana" pitchFamily="34" charset="0"/>
                        </a:rPr>
                        <a:t>No</a:t>
                      </a:r>
                    </a:p>
                  </a:txBody>
                  <a:tcPr marL="91402" marR="91402"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1300163">
                        <a:spcBef>
                          <a:spcPct val="60000"/>
                        </a:spcBef>
                        <a:defRPr>
                          <a:solidFill>
                            <a:schemeClr val="tx1"/>
                          </a:solidFill>
                          <a:latin typeface="Verdana" pitchFamily="34" charset="0"/>
                        </a:defRPr>
                      </a:lvl1pPr>
                      <a:lvl2pPr marL="1588" algn="l" defTabSz="1300163">
                        <a:spcBef>
                          <a:spcPct val="40000"/>
                        </a:spcBef>
                        <a:buSzPct val="125000"/>
                        <a:buFont typeface="Times" pitchFamily="18" charset="0"/>
                        <a:defRPr>
                          <a:solidFill>
                            <a:schemeClr val="tx1"/>
                          </a:solidFill>
                          <a:latin typeface="Verdana" pitchFamily="34" charset="0"/>
                        </a:defRPr>
                      </a:lvl2pPr>
                      <a:lvl3pPr marL="247650" algn="l" defTabSz="1300163">
                        <a:spcBef>
                          <a:spcPct val="20000"/>
                        </a:spcBef>
                        <a:defRPr sz="1600">
                          <a:solidFill>
                            <a:schemeClr val="tx1"/>
                          </a:solidFill>
                          <a:latin typeface="Verdana" pitchFamily="34" charset="0"/>
                        </a:defRPr>
                      </a:lvl3pPr>
                      <a:lvl4pPr marL="573088" algn="l" defTabSz="1300163">
                        <a:spcBef>
                          <a:spcPct val="20000"/>
                        </a:spcBef>
                        <a:buFont typeface="Times" pitchFamily="18" charset="0"/>
                        <a:defRPr sz="1600">
                          <a:solidFill>
                            <a:schemeClr val="tx1"/>
                          </a:solidFill>
                          <a:latin typeface="Verdana" pitchFamily="34" charset="0"/>
                        </a:defRPr>
                      </a:lvl4pPr>
                      <a:lvl5pPr marL="727075" algn="l" defTabSz="1300163">
                        <a:spcBef>
                          <a:spcPct val="20000"/>
                        </a:spcBef>
                        <a:defRPr sz="1600">
                          <a:solidFill>
                            <a:schemeClr val="tx1"/>
                          </a:solidFill>
                          <a:latin typeface="Verdana" pitchFamily="34" charset="0"/>
                        </a:defRPr>
                      </a:lvl5pPr>
                      <a:lvl6pPr marL="1184275" defTabSz="1300163" fontAlgn="base">
                        <a:spcBef>
                          <a:spcPct val="20000"/>
                        </a:spcBef>
                        <a:spcAft>
                          <a:spcPct val="0"/>
                        </a:spcAft>
                        <a:defRPr sz="1600">
                          <a:solidFill>
                            <a:schemeClr val="tx1"/>
                          </a:solidFill>
                          <a:latin typeface="Verdana" pitchFamily="34" charset="0"/>
                        </a:defRPr>
                      </a:lvl6pPr>
                      <a:lvl7pPr marL="1641475" defTabSz="1300163" fontAlgn="base">
                        <a:spcBef>
                          <a:spcPct val="20000"/>
                        </a:spcBef>
                        <a:spcAft>
                          <a:spcPct val="0"/>
                        </a:spcAft>
                        <a:defRPr sz="1600">
                          <a:solidFill>
                            <a:schemeClr val="tx1"/>
                          </a:solidFill>
                          <a:latin typeface="Verdana" pitchFamily="34" charset="0"/>
                        </a:defRPr>
                      </a:lvl7pPr>
                      <a:lvl8pPr marL="2098675" defTabSz="1300163" fontAlgn="base">
                        <a:spcBef>
                          <a:spcPct val="20000"/>
                        </a:spcBef>
                        <a:spcAft>
                          <a:spcPct val="0"/>
                        </a:spcAft>
                        <a:defRPr sz="1600">
                          <a:solidFill>
                            <a:schemeClr val="tx1"/>
                          </a:solidFill>
                          <a:latin typeface="Verdana" pitchFamily="34" charset="0"/>
                        </a:defRPr>
                      </a:lvl8pPr>
                      <a:lvl9pPr marL="2555875" defTabSz="1300163" fontAlgn="base">
                        <a:spcBef>
                          <a:spcPct val="20000"/>
                        </a:spcBef>
                        <a:spcAft>
                          <a:spcPct val="0"/>
                        </a:spcAft>
                        <a:defRPr sz="1600">
                          <a:solidFill>
                            <a:schemeClr val="tx1"/>
                          </a:solidFill>
                          <a:latin typeface="Verdana" pitchFamily="34" charset="0"/>
                        </a:defRPr>
                      </a:lvl9pPr>
                    </a:lstStyle>
                    <a:p>
                      <a:pPr marL="0" marR="0" lvl="0" indent="0" algn="ctr" defTabSz="1300163"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Verdana" pitchFamily="34" charset="0"/>
                        </a:rPr>
                        <a:t>No</a:t>
                      </a:r>
                    </a:p>
                  </a:txBody>
                  <a:tcPr marL="91402" marR="91402"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1300163">
                        <a:spcBef>
                          <a:spcPct val="60000"/>
                        </a:spcBef>
                        <a:defRPr>
                          <a:solidFill>
                            <a:schemeClr val="tx1"/>
                          </a:solidFill>
                          <a:latin typeface="Verdana" pitchFamily="34" charset="0"/>
                        </a:defRPr>
                      </a:lvl1pPr>
                      <a:lvl2pPr marL="1588" algn="l" defTabSz="1300163">
                        <a:spcBef>
                          <a:spcPct val="40000"/>
                        </a:spcBef>
                        <a:buSzPct val="125000"/>
                        <a:buFont typeface="Times" pitchFamily="18" charset="0"/>
                        <a:defRPr>
                          <a:solidFill>
                            <a:schemeClr val="tx1"/>
                          </a:solidFill>
                          <a:latin typeface="Verdana" pitchFamily="34" charset="0"/>
                        </a:defRPr>
                      </a:lvl2pPr>
                      <a:lvl3pPr marL="247650" algn="l" defTabSz="1300163">
                        <a:spcBef>
                          <a:spcPct val="20000"/>
                        </a:spcBef>
                        <a:defRPr sz="1600">
                          <a:solidFill>
                            <a:schemeClr val="tx1"/>
                          </a:solidFill>
                          <a:latin typeface="Verdana" pitchFamily="34" charset="0"/>
                        </a:defRPr>
                      </a:lvl3pPr>
                      <a:lvl4pPr marL="573088" algn="l" defTabSz="1300163">
                        <a:spcBef>
                          <a:spcPct val="20000"/>
                        </a:spcBef>
                        <a:buFont typeface="Times" pitchFamily="18" charset="0"/>
                        <a:defRPr sz="1600">
                          <a:solidFill>
                            <a:schemeClr val="tx1"/>
                          </a:solidFill>
                          <a:latin typeface="Verdana" pitchFamily="34" charset="0"/>
                        </a:defRPr>
                      </a:lvl4pPr>
                      <a:lvl5pPr marL="727075" algn="l" defTabSz="1300163">
                        <a:spcBef>
                          <a:spcPct val="20000"/>
                        </a:spcBef>
                        <a:defRPr sz="1600">
                          <a:solidFill>
                            <a:schemeClr val="tx1"/>
                          </a:solidFill>
                          <a:latin typeface="Verdana" pitchFamily="34" charset="0"/>
                        </a:defRPr>
                      </a:lvl5pPr>
                      <a:lvl6pPr marL="1184275" defTabSz="1300163" fontAlgn="base">
                        <a:spcBef>
                          <a:spcPct val="20000"/>
                        </a:spcBef>
                        <a:spcAft>
                          <a:spcPct val="0"/>
                        </a:spcAft>
                        <a:defRPr sz="1600">
                          <a:solidFill>
                            <a:schemeClr val="tx1"/>
                          </a:solidFill>
                          <a:latin typeface="Verdana" pitchFamily="34" charset="0"/>
                        </a:defRPr>
                      </a:lvl6pPr>
                      <a:lvl7pPr marL="1641475" defTabSz="1300163" fontAlgn="base">
                        <a:spcBef>
                          <a:spcPct val="20000"/>
                        </a:spcBef>
                        <a:spcAft>
                          <a:spcPct val="0"/>
                        </a:spcAft>
                        <a:defRPr sz="1600">
                          <a:solidFill>
                            <a:schemeClr val="tx1"/>
                          </a:solidFill>
                          <a:latin typeface="Verdana" pitchFamily="34" charset="0"/>
                        </a:defRPr>
                      </a:lvl7pPr>
                      <a:lvl8pPr marL="2098675" defTabSz="1300163" fontAlgn="base">
                        <a:spcBef>
                          <a:spcPct val="20000"/>
                        </a:spcBef>
                        <a:spcAft>
                          <a:spcPct val="0"/>
                        </a:spcAft>
                        <a:defRPr sz="1600">
                          <a:solidFill>
                            <a:schemeClr val="tx1"/>
                          </a:solidFill>
                          <a:latin typeface="Verdana" pitchFamily="34" charset="0"/>
                        </a:defRPr>
                      </a:lvl8pPr>
                      <a:lvl9pPr marL="2555875" defTabSz="1300163" fontAlgn="base">
                        <a:spcBef>
                          <a:spcPct val="20000"/>
                        </a:spcBef>
                        <a:spcAft>
                          <a:spcPct val="0"/>
                        </a:spcAft>
                        <a:defRPr sz="1600">
                          <a:solidFill>
                            <a:schemeClr val="tx1"/>
                          </a:solidFill>
                          <a:latin typeface="Verdana" pitchFamily="34" charset="0"/>
                        </a:defRPr>
                      </a:lvl9pPr>
                    </a:lstStyle>
                    <a:p>
                      <a:pPr marL="0" marR="0" lvl="0" indent="0" algn="ctr" defTabSz="1300163"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Verdana" pitchFamily="34" charset="0"/>
                        </a:rPr>
                        <a:t>No</a:t>
                      </a:r>
                    </a:p>
                  </a:txBody>
                  <a:tcPr marL="91402" marR="91402"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1300163">
                        <a:spcBef>
                          <a:spcPct val="60000"/>
                        </a:spcBef>
                        <a:defRPr>
                          <a:solidFill>
                            <a:schemeClr val="tx1"/>
                          </a:solidFill>
                          <a:latin typeface="Verdana" pitchFamily="34" charset="0"/>
                        </a:defRPr>
                      </a:lvl1pPr>
                      <a:lvl2pPr marL="1588" algn="l" defTabSz="1300163">
                        <a:spcBef>
                          <a:spcPct val="40000"/>
                        </a:spcBef>
                        <a:buSzPct val="125000"/>
                        <a:buFont typeface="Times" pitchFamily="18" charset="0"/>
                        <a:defRPr>
                          <a:solidFill>
                            <a:schemeClr val="tx1"/>
                          </a:solidFill>
                          <a:latin typeface="Verdana" pitchFamily="34" charset="0"/>
                        </a:defRPr>
                      </a:lvl2pPr>
                      <a:lvl3pPr marL="247650" algn="l" defTabSz="1300163">
                        <a:spcBef>
                          <a:spcPct val="20000"/>
                        </a:spcBef>
                        <a:defRPr sz="1600">
                          <a:solidFill>
                            <a:schemeClr val="tx1"/>
                          </a:solidFill>
                          <a:latin typeface="Verdana" pitchFamily="34" charset="0"/>
                        </a:defRPr>
                      </a:lvl3pPr>
                      <a:lvl4pPr marL="573088" algn="l" defTabSz="1300163">
                        <a:spcBef>
                          <a:spcPct val="20000"/>
                        </a:spcBef>
                        <a:buFont typeface="Times" pitchFamily="18" charset="0"/>
                        <a:defRPr sz="1600">
                          <a:solidFill>
                            <a:schemeClr val="tx1"/>
                          </a:solidFill>
                          <a:latin typeface="Verdana" pitchFamily="34" charset="0"/>
                        </a:defRPr>
                      </a:lvl4pPr>
                      <a:lvl5pPr marL="727075" algn="l" defTabSz="1300163">
                        <a:spcBef>
                          <a:spcPct val="20000"/>
                        </a:spcBef>
                        <a:defRPr sz="1600">
                          <a:solidFill>
                            <a:schemeClr val="tx1"/>
                          </a:solidFill>
                          <a:latin typeface="Verdana" pitchFamily="34" charset="0"/>
                        </a:defRPr>
                      </a:lvl5pPr>
                      <a:lvl6pPr marL="1184275" defTabSz="1300163" fontAlgn="base">
                        <a:spcBef>
                          <a:spcPct val="20000"/>
                        </a:spcBef>
                        <a:spcAft>
                          <a:spcPct val="0"/>
                        </a:spcAft>
                        <a:defRPr sz="1600">
                          <a:solidFill>
                            <a:schemeClr val="tx1"/>
                          </a:solidFill>
                          <a:latin typeface="Verdana" pitchFamily="34" charset="0"/>
                        </a:defRPr>
                      </a:lvl6pPr>
                      <a:lvl7pPr marL="1641475" defTabSz="1300163" fontAlgn="base">
                        <a:spcBef>
                          <a:spcPct val="20000"/>
                        </a:spcBef>
                        <a:spcAft>
                          <a:spcPct val="0"/>
                        </a:spcAft>
                        <a:defRPr sz="1600">
                          <a:solidFill>
                            <a:schemeClr val="tx1"/>
                          </a:solidFill>
                          <a:latin typeface="Verdana" pitchFamily="34" charset="0"/>
                        </a:defRPr>
                      </a:lvl7pPr>
                      <a:lvl8pPr marL="2098675" defTabSz="1300163" fontAlgn="base">
                        <a:spcBef>
                          <a:spcPct val="20000"/>
                        </a:spcBef>
                        <a:spcAft>
                          <a:spcPct val="0"/>
                        </a:spcAft>
                        <a:defRPr sz="1600">
                          <a:solidFill>
                            <a:schemeClr val="tx1"/>
                          </a:solidFill>
                          <a:latin typeface="Verdana" pitchFamily="34" charset="0"/>
                        </a:defRPr>
                      </a:lvl8pPr>
                      <a:lvl9pPr marL="2555875" defTabSz="1300163" fontAlgn="base">
                        <a:spcBef>
                          <a:spcPct val="20000"/>
                        </a:spcBef>
                        <a:spcAft>
                          <a:spcPct val="0"/>
                        </a:spcAft>
                        <a:defRPr sz="1600">
                          <a:solidFill>
                            <a:schemeClr val="tx1"/>
                          </a:solidFill>
                          <a:latin typeface="Verdana" pitchFamily="34" charset="0"/>
                        </a:defRPr>
                      </a:lvl9pPr>
                    </a:lstStyle>
                    <a:p>
                      <a:pPr marL="0" marR="0" lvl="0" indent="0" algn="ctr" defTabSz="1300163"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Verdana" pitchFamily="34" charset="0"/>
                        </a:rPr>
                        <a:t>Yield</a:t>
                      </a:r>
                    </a:p>
                  </a:txBody>
                  <a:tcPr marL="91402" marR="91402"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4752">
                <a:tc>
                  <a:txBody>
                    <a:bodyPr/>
                    <a:lstStyle>
                      <a:lvl1pPr algn="l" defTabSz="1300163">
                        <a:spcBef>
                          <a:spcPct val="60000"/>
                        </a:spcBef>
                        <a:defRPr>
                          <a:solidFill>
                            <a:schemeClr val="tx1"/>
                          </a:solidFill>
                          <a:latin typeface="Verdana" pitchFamily="34" charset="0"/>
                        </a:defRPr>
                      </a:lvl1pPr>
                      <a:lvl2pPr marL="1588" algn="l" defTabSz="1300163">
                        <a:spcBef>
                          <a:spcPct val="40000"/>
                        </a:spcBef>
                        <a:buSzPct val="125000"/>
                        <a:buFont typeface="Times" pitchFamily="18" charset="0"/>
                        <a:defRPr>
                          <a:solidFill>
                            <a:schemeClr val="tx1"/>
                          </a:solidFill>
                          <a:latin typeface="Verdana" pitchFamily="34" charset="0"/>
                        </a:defRPr>
                      </a:lvl2pPr>
                      <a:lvl3pPr marL="247650" algn="l" defTabSz="1300163">
                        <a:spcBef>
                          <a:spcPct val="20000"/>
                        </a:spcBef>
                        <a:defRPr sz="1600">
                          <a:solidFill>
                            <a:schemeClr val="tx1"/>
                          </a:solidFill>
                          <a:latin typeface="Verdana" pitchFamily="34" charset="0"/>
                        </a:defRPr>
                      </a:lvl3pPr>
                      <a:lvl4pPr marL="573088" algn="l" defTabSz="1300163">
                        <a:spcBef>
                          <a:spcPct val="20000"/>
                        </a:spcBef>
                        <a:buFont typeface="Times" pitchFamily="18" charset="0"/>
                        <a:defRPr sz="1600">
                          <a:solidFill>
                            <a:schemeClr val="tx1"/>
                          </a:solidFill>
                          <a:latin typeface="Verdana" pitchFamily="34" charset="0"/>
                        </a:defRPr>
                      </a:lvl4pPr>
                      <a:lvl5pPr marL="727075" algn="l" defTabSz="1300163">
                        <a:spcBef>
                          <a:spcPct val="20000"/>
                        </a:spcBef>
                        <a:defRPr sz="1600">
                          <a:solidFill>
                            <a:schemeClr val="tx1"/>
                          </a:solidFill>
                          <a:latin typeface="Verdana" pitchFamily="34" charset="0"/>
                        </a:defRPr>
                      </a:lvl5pPr>
                      <a:lvl6pPr marL="1184275" defTabSz="1300163" fontAlgn="base">
                        <a:spcBef>
                          <a:spcPct val="20000"/>
                        </a:spcBef>
                        <a:spcAft>
                          <a:spcPct val="0"/>
                        </a:spcAft>
                        <a:defRPr sz="1600">
                          <a:solidFill>
                            <a:schemeClr val="tx1"/>
                          </a:solidFill>
                          <a:latin typeface="Verdana" pitchFamily="34" charset="0"/>
                        </a:defRPr>
                      </a:lvl6pPr>
                      <a:lvl7pPr marL="1641475" defTabSz="1300163" fontAlgn="base">
                        <a:spcBef>
                          <a:spcPct val="20000"/>
                        </a:spcBef>
                        <a:spcAft>
                          <a:spcPct val="0"/>
                        </a:spcAft>
                        <a:defRPr sz="1600">
                          <a:solidFill>
                            <a:schemeClr val="tx1"/>
                          </a:solidFill>
                          <a:latin typeface="Verdana" pitchFamily="34" charset="0"/>
                        </a:defRPr>
                      </a:lvl7pPr>
                      <a:lvl8pPr marL="2098675" defTabSz="1300163" fontAlgn="base">
                        <a:spcBef>
                          <a:spcPct val="20000"/>
                        </a:spcBef>
                        <a:spcAft>
                          <a:spcPct val="0"/>
                        </a:spcAft>
                        <a:defRPr sz="1600">
                          <a:solidFill>
                            <a:schemeClr val="tx1"/>
                          </a:solidFill>
                          <a:latin typeface="Verdana" pitchFamily="34" charset="0"/>
                        </a:defRPr>
                      </a:lvl8pPr>
                      <a:lvl9pPr marL="2555875" defTabSz="1300163" fontAlgn="base">
                        <a:spcBef>
                          <a:spcPct val="20000"/>
                        </a:spcBef>
                        <a:spcAft>
                          <a:spcPct val="0"/>
                        </a:spcAft>
                        <a:defRPr sz="1600">
                          <a:solidFill>
                            <a:schemeClr val="tx1"/>
                          </a:solidFill>
                          <a:latin typeface="Verdana" pitchFamily="34" charset="0"/>
                        </a:defRPr>
                      </a:lvl9pPr>
                    </a:lstStyle>
                    <a:p>
                      <a:pPr marL="0" marR="0" lvl="0" indent="0" algn="l" defTabSz="1300163"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Verdana" pitchFamily="34" charset="0"/>
                        </a:rPr>
                        <a:t>queuing_rw_mutex</a:t>
                      </a:r>
                    </a:p>
                  </a:txBody>
                  <a:tcPr marL="91402" marR="91402" marT="45695" marB="456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1300163">
                        <a:spcBef>
                          <a:spcPct val="60000"/>
                        </a:spcBef>
                        <a:defRPr>
                          <a:solidFill>
                            <a:schemeClr val="tx1"/>
                          </a:solidFill>
                          <a:latin typeface="Verdana" pitchFamily="34" charset="0"/>
                        </a:defRPr>
                      </a:lvl1pPr>
                      <a:lvl2pPr marL="1588" algn="l" defTabSz="1300163">
                        <a:spcBef>
                          <a:spcPct val="40000"/>
                        </a:spcBef>
                        <a:buSzPct val="125000"/>
                        <a:buFont typeface="Times" pitchFamily="18" charset="0"/>
                        <a:defRPr>
                          <a:solidFill>
                            <a:schemeClr val="tx1"/>
                          </a:solidFill>
                          <a:latin typeface="Verdana" pitchFamily="34" charset="0"/>
                        </a:defRPr>
                      </a:lvl2pPr>
                      <a:lvl3pPr marL="247650" algn="l" defTabSz="1300163">
                        <a:spcBef>
                          <a:spcPct val="20000"/>
                        </a:spcBef>
                        <a:defRPr sz="1600">
                          <a:solidFill>
                            <a:schemeClr val="tx1"/>
                          </a:solidFill>
                          <a:latin typeface="Verdana" pitchFamily="34" charset="0"/>
                        </a:defRPr>
                      </a:lvl3pPr>
                      <a:lvl4pPr marL="573088" algn="l" defTabSz="1300163">
                        <a:spcBef>
                          <a:spcPct val="20000"/>
                        </a:spcBef>
                        <a:buFont typeface="Times" pitchFamily="18" charset="0"/>
                        <a:defRPr sz="1600">
                          <a:solidFill>
                            <a:schemeClr val="tx1"/>
                          </a:solidFill>
                          <a:latin typeface="Verdana" pitchFamily="34" charset="0"/>
                        </a:defRPr>
                      </a:lvl4pPr>
                      <a:lvl5pPr marL="727075" algn="l" defTabSz="1300163">
                        <a:spcBef>
                          <a:spcPct val="20000"/>
                        </a:spcBef>
                        <a:defRPr sz="1600">
                          <a:solidFill>
                            <a:schemeClr val="tx1"/>
                          </a:solidFill>
                          <a:latin typeface="Verdana" pitchFamily="34" charset="0"/>
                        </a:defRPr>
                      </a:lvl5pPr>
                      <a:lvl6pPr marL="1184275" defTabSz="1300163" fontAlgn="base">
                        <a:spcBef>
                          <a:spcPct val="20000"/>
                        </a:spcBef>
                        <a:spcAft>
                          <a:spcPct val="0"/>
                        </a:spcAft>
                        <a:defRPr sz="1600">
                          <a:solidFill>
                            <a:schemeClr val="tx1"/>
                          </a:solidFill>
                          <a:latin typeface="Verdana" pitchFamily="34" charset="0"/>
                        </a:defRPr>
                      </a:lvl6pPr>
                      <a:lvl7pPr marL="1641475" defTabSz="1300163" fontAlgn="base">
                        <a:spcBef>
                          <a:spcPct val="20000"/>
                        </a:spcBef>
                        <a:spcAft>
                          <a:spcPct val="0"/>
                        </a:spcAft>
                        <a:defRPr sz="1600">
                          <a:solidFill>
                            <a:schemeClr val="tx1"/>
                          </a:solidFill>
                          <a:latin typeface="Verdana" pitchFamily="34" charset="0"/>
                        </a:defRPr>
                      </a:lvl7pPr>
                      <a:lvl8pPr marL="2098675" defTabSz="1300163" fontAlgn="base">
                        <a:spcBef>
                          <a:spcPct val="20000"/>
                        </a:spcBef>
                        <a:spcAft>
                          <a:spcPct val="0"/>
                        </a:spcAft>
                        <a:defRPr sz="1600">
                          <a:solidFill>
                            <a:schemeClr val="tx1"/>
                          </a:solidFill>
                          <a:latin typeface="Verdana" pitchFamily="34" charset="0"/>
                        </a:defRPr>
                      </a:lvl8pPr>
                      <a:lvl9pPr marL="2555875" defTabSz="1300163" fontAlgn="base">
                        <a:spcBef>
                          <a:spcPct val="20000"/>
                        </a:spcBef>
                        <a:spcAft>
                          <a:spcPct val="0"/>
                        </a:spcAft>
                        <a:defRPr sz="1600">
                          <a:solidFill>
                            <a:schemeClr val="tx1"/>
                          </a:solidFill>
                          <a:latin typeface="Verdana" pitchFamily="34" charset="0"/>
                        </a:defRPr>
                      </a:lvl9pPr>
                    </a:lstStyle>
                    <a:p>
                      <a:pPr marL="0" marR="0" lvl="0" indent="0" algn="ctr" defTabSz="1300163"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33CC33"/>
                          </a:solidFill>
                          <a:effectLst/>
                          <a:latin typeface="Verdana" pitchFamily="34" charset="0"/>
                        </a:rPr>
                        <a:t>Yes</a:t>
                      </a:r>
                    </a:p>
                  </a:txBody>
                  <a:tcPr marL="91402" marR="91402"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1300163">
                        <a:spcBef>
                          <a:spcPct val="60000"/>
                        </a:spcBef>
                        <a:defRPr>
                          <a:solidFill>
                            <a:schemeClr val="tx1"/>
                          </a:solidFill>
                          <a:latin typeface="Verdana" pitchFamily="34" charset="0"/>
                        </a:defRPr>
                      </a:lvl1pPr>
                      <a:lvl2pPr marL="1588" algn="l" defTabSz="1300163">
                        <a:spcBef>
                          <a:spcPct val="40000"/>
                        </a:spcBef>
                        <a:buSzPct val="125000"/>
                        <a:buFont typeface="Times" pitchFamily="18" charset="0"/>
                        <a:defRPr>
                          <a:solidFill>
                            <a:schemeClr val="tx1"/>
                          </a:solidFill>
                          <a:latin typeface="Verdana" pitchFamily="34" charset="0"/>
                        </a:defRPr>
                      </a:lvl2pPr>
                      <a:lvl3pPr marL="247650" algn="l" defTabSz="1300163">
                        <a:spcBef>
                          <a:spcPct val="20000"/>
                        </a:spcBef>
                        <a:defRPr sz="1600">
                          <a:solidFill>
                            <a:schemeClr val="tx1"/>
                          </a:solidFill>
                          <a:latin typeface="Verdana" pitchFamily="34" charset="0"/>
                        </a:defRPr>
                      </a:lvl3pPr>
                      <a:lvl4pPr marL="573088" algn="l" defTabSz="1300163">
                        <a:spcBef>
                          <a:spcPct val="20000"/>
                        </a:spcBef>
                        <a:buFont typeface="Times" pitchFamily="18" charset="0"/>
                        <a:defRPr sz="1600">
                          <a:solidFill>
                            <a:schemeClr val="tx1"/>
                          </a:solidFill>
                          <a:latin typeface="Verdana" pitchFamily="34" charset="0"/>
                        </a:defRPr>
                      </a:lvl4pPr>
                      <a:lvl5pPr marL="727075" algn="l" defTabSz="1300163">
                        <a:spcBef>
                          <a:spcPct val="20000"/>
                        </a:spcBef>
                        <a:defRPr sz="1600">
                          <a:solidFill>
                            <a:schemeClr val="tx1"/>
                          </a:solidFill>
                          <a:latin typeface="Verdana" pitchFamily="34" charset="0"/>
                        </a:defRPr>
                      </a:lvl5pPr>
                      <a:lvl6pPr marL="1184275" defTabSz="1300163" fontAlgn="base">
                        <a:spcBef>
                          <a:spcPct val="20000"/>
                        </a:spcBef>
                        <a:spcAft>
                          <a:spcPct val="0"/>
                        </a:spcAft>
                        <a:defRPr sz="1600">
                          <a:solidFill>
                            <a:schemeClr val="tx1"/>
                          </a:solidFill>
                          <a:latin typeface="Verdana" pitchFamily="34" charset="0"/>
                        </a:defRPr>
                      </a:lvl6pPr>
                      <a:lvl7pPr marL="1641475" defTabSz="1300163" fontAlgn="base">
                        <a:spcBef>
                          <a:spcPct val="20000"/>
                        </a:spcBef>
                        <a:spcAft>
                          <a:spcPct val="0"/>
                        </a:spcAft>
                        <a:defRPr sz="1600">
                          <a:solidFill>
                            <a:schemeClr val="tx1"/>
                          </a:solidFill>
                          <a:latin typeface="Verdana" pitchFamily="34" charset="0"/>
                        </a:defRPr>
                      </a:lvl7pPr>
                      <a:lvl8pPr marL="2098675" defTabSz="1300163" fontAlgn="base">
                        <a:spcBef>
                          <a:spcPct val="20000"/>
                        </a:spcBef>
                        <a:spcAft>
                          <a:spcPct val="0"/>
                        </a:spcAft>
                        <a:defRPr sz="1600">
                          <a:solidFill>
                            <a:schemeClr val="tx1"/>
                          </a:solidFill>
                          <a:latin typeface="Verdana" pitchFamily="34" charset="0"/>
                        </a:defRPr>
                      </a:lvl8pPr>
                      <a:lvl9pPr marL="2555875" defTabSz="1300163" fontAlgn="base">
                        <a:spcBef>
                          <a:spcPct val="20000"/>
                        </a:spcBef>
                        <a:spcAft>
                          <a:spcPct val="0"/>
                        </a:spcAft>
                        <a:defRPr sz="1600">
                          <a:solidFill>
                            <a:schemeClr val="tx1"/>
                          </a:solidFill>
                          <a:latin typeface="Verdana" pitchFamily="34" charset="0"/>
                        </a:defRPr>
                      </a:lvl9pPr>
                    </a:lstStyle>
                    <a:p>
                      <a:pPr marL="0" marR="0" lvl="0" indent="0" algn="ctr" defTabSz="1300163"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Verdana" pitchFamily="34" charset="0"/>
                        </a:rPr>
                        <a:t>No</a:t>
                      </a:r>
                    </a:p>
                  </a:txBody>
                  <a:tcPr marL="91402" marR="91402"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1300163">
                        <a:spcBef>
                          <a:spcPct val="60000"/>
                        </a:spcBef>
                        <a:defRPr>
                          <a:solidFill>
                            <a:schemeClr val="tx1"/>
                          </a:solidFill>
                          <a:latin typeface="Verdana" pitchFamily="34" charset="0"/>
                        </a:defRPr>
                      </a:lvl1pPr>
                      <a:lvl2pPr marL="1588" algn="l" defTabSz="1300163">
                        <a:spcBef>
                          <a:spcPct val="40000"/>
                        </a:spcBef>
                        <a:buSzPct val="125000"/>
                        <a:buFont typeface="Times" pitchFamily="18" charset="0"/>
                        <a:defRPr>
                          <a:solidFill>
                            <a:schemeClr val="tx1"/>
                          </a:solidFill>
                          <a:latin typeface="Verdana" pitchFamily="34" charset="0"/>
                        </a:defRPr>
                      </a:lvl2pPr>
                      <a:lvl3pPr marL="247650" algn="l" defTabSz="1300163">
                        <a:spcBef>
                          <a:spcPct val="20000"/>
                        </a:spcBef>
                        <a:defRPr sz="1600">
                          <a:solidFill>
                            <a:schemeClr val="tx1"/>
                          </a:solidFill>
                          <a:latin typeface="Verdana" pitchFamily="34" charset="0"/>
                        </a:defRPr>
                      </a:lvl3pPr>
                      <a:lvl4pPr marL="573088" algn="l" defTabSz="1300163">
                        <a:spcBef>
                          <a:spcPct val="20000"/>
                        </a:spcBef>
                        <a:buFont typeface="Times" pitchFamily="18" charset="0"/>
                        <a:defRPr sz="1600">
                          <a:solidFill>
                            <a:schemeClr val="tx1"/>
                          </a:solidFill>
                          <a:latin typeface="Verdana" pitchFamily="34" charset="0"/>
                        </a:defRPr>
                      </a:lvl4pPr>
                      <a:lvl5pPr marL="727075" algn="l" defTabSz="1300163">
                        <a:spcBef>
                          <a:spcPct val="20000"/>
                        </a:spcBef>
                        <a:defRPr sz="1600">
                          <a:solidFill>
                            <a:schemeClr val="tx1"/>
                          </a:solidFill>
                          <a:latin typeface="Verdana" pitchFamily="34" charset="0"/>
                        </a:defRPr>
                      </a:lvl5pPr>
                      <a:lvl6pPr marL="1184275" defTabSz="1300163" fontAlgn="base">
                        <a:spcBef>
                          <a:spcPct val="20000"/>
                        </a:spcBef>
                        <a:spcAft>
                          <a:spcPct val="0"/>
                        </a:spcAft>
                        <a:defRPr sz="1600">
                          <a:solidFill>
                            <a:schemeClr val="tx1"/>
                          </a:solidFill>
                          <a:latin typeface="Verdana" pitchFamily="34" charset="0"/>
                        </a:defRPr>
                      </a:lvl6pPr>
                      <a:lvl7pPr marL="1641475" defTabSz="1300163" fontAlgn="base">
                        <a:spcBef>
                          <a:spcPct val="20000"/>
                        </a:spcBef>
                        <a:spcAft>
                          <a:spcPct val="0"/>
                        </a:spcAft>
                        <a:defRPr sz="1600">
                          <a:solidFill>
                            <a:schemeClr val="tx1"/>
                          </a:solidFill>
                          <a:latin typeface="Verdana" pitchFamily="34" charset="0"/>
                        </a:defRPr>
                      </a:lvl7pPr>
                      <a:lvl8pPr marL="2098675" defTabSz="1300163" fontAlgn="base">
                        <a:spcBef>
                          <a:spcPct val="20000"/>
                        </a:spcBef>
                        <a:spcAft>
                          <a:spcPct val="0"/>
                        </a:spcAft>
                        <a:defRPr sz="1600">
                          <a:solidFill>
                            <a:schemeClr val="tx1"/>
                          </a:solidFill>
                          <a:latin typeface="Verdana" pitchFamily="34" charset="0"/>
                        </a:defRPr>
                      </a:lvl8pPr>
                      <a:lvl9pPr marL="2555875" defTabSz="1300163" fontAlgn="base">
                        <a:spcBef>
                          <a:spcPct val="20000"/>
                        </a:spcBef>
                        <a:spcAft>
                          <a:spcPct val="0"/>
                        </a:spcAft>
                        <a:defRPr sz="1600">
                          <a:solidFill>
                            <a:schemeClr val="tx1"/>
                          </a:solidFill>
                          <a:latin typeface="Verdana" pitchFamily="34" charset="0"/>
                        </a:defRPr>
                      </a:lvl9pPr>
                    </a:lstStyle>
                    <a:p>
                      <a:pPr marL="0" marR="0" lvl="0" indent="0" algn="ctr" defTabSz="1300163"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33CC33"/>
                          </a:solidFill>
                          <a:effectLst/>
                          <a:latin typeface="Verdana" pitchFamily="34" charset="0"/>
                        </a:rPr>
                        <a:t>Yes</a:t>
                      </a:r>
                    </a:p>
                  </a:txBody>
                  <a:tcPr marL="91402" marR="91402"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1300163">
                        <a:spcBef>
                          <a:spcPct val="60000"/>
                        </a:spcBef>
                        <a:defRPr>
                          <a:solidFill>
                            <a:schemeClr val="tx1"/>
                          </a:solidFill>
                          <a:latin typeface="Verdana" pitchFamily="34" charset="0"/>
                        </a:defRPr>
                      </a:lvl1pPr>
                      <a:lvl2pPr marL="1588" algn="l" defTabSz="1300163">
                        <a:spcBef>
                          <a:spcPct val="40000"/>
                        </a:spcBef>
                        <a:buSzPct val="125000"/>
                        <a:buFont typeface="Times" pitchFamily="18" charset="0"/>
                        <a:defRPr>
                          <a:solidFill>
                            <a:schemeClr val="tx1"/>
                          </a:solidFill>
                          <a:latin typeface="Verdana" pitchFamily="34" charset="0"/>
                        </a:defRPr>
                      </a:lvl2pPr>
                      <a:lvl3pPr marL="247650" algn="l" defTabSz="1300163">
                        <a:spcBef>
                          <a:spcPct val="20000"/>
                        </a:spcBef>
                        <a:defRPr sz="1600">
                          <a:solidFill>
                            <a:schemeClr val="tx1"/>
                          </a:solidFill>
                          <a:latin typeface="Verdana" pitchFamily="34" charset="0"/>
                        </a:defRPr>
                      </a:lvl3pPr>
                      <a:lvl4pPr marL="573088" algn="l" defTabSz="1300163">
                        <a:spcBef>
                          <a:spcPct val="20000"/>
                        </a:spcBef>
                        <a:buFont typeface="Times" pitchFamily="18" charset="0"/>
                        <a:defRPr sz="1600">
                          <a:solidFill>
                            <a:schemeClr val="tx1"/>
                          </a:solidFill>
                          <a:latin typeface="Verdana" pitchFamily="34" charset="0"/>
                        </a:defRPr>
                      </a:lvl4pPr>
                      <a:lvl5pPr marL="727075" algn="l" defTabSz="1300163">
                        <a:spcBef>
                          <a:spcPct val="20000"/>
                        </a:spcBef>
                        <a:defRPr sz="1600">
                          <a:solidFill>
                            <a:schemeClr val="tx1"/>
                          </a:solidFill>
                          <a:latin typeface="Verdana" pitchFamily="34" charset="0"/>
                        </a:defRPr>
                      </a:lvl5pPr>
                      <a:lvl6pPr marL="1184275" defTabSz="1300163" fontAlgn="base">
                        <a:spcBef>
                          <a:spcPct val="20000"/>
                        </a:spcBef>
                        <a:spcAft>
                          <a:spcPct val="0"/>
                        </a:spcAft>
                        <a:defRPr sz="1600">
                          <a:solidFill>
                            <a:schemeClr val="tx1"/>
                          </a:solidFill>
                          <a:latin typeface="Verdana" pitchFamily="34" charset="0"/>
                        </a:defRPr>
                      </a:lvl6pPr>
                      <a:lvl7pPr marL="1641475" defTabSz="1300163" fontAlgn="base">
                        <a:spcBef>
                          <a:spcPct val="20000"/>
                        </a:spcBef>
                        <a:spcAft>
                          <a:spcPct val="0"/>
                        </a:spcAft>
                        <a:defRPr sz="1600">
                          <a:solidFill>
                            <a:schemeClr val="tx1"/>
                          </a:solidFill>
                          <a:latin typeface="Verdana" pitchFamily="34" charset="0"/>
                        </a:defRPr>
                      </a:lvl7pPr>
                      <a:lvl8pPr marL="2098675" defTabSz="1300163" fontAlgn="base">
                        <a:spcBef>
                          <a:spcPct val="20000"/>
                        </a:spcBef>
                        <a:spcAft>
                          <a:spcPct val="0"/>
                        </a:spcAft>
                        <a:defRPr sz="1600">
                          <a:solidFill>
                            <a:schemeClr val="tx1"/>
                          </a:solidFill>
                          <a:latin typeface="Verdana" pitchFamily="34" charset="0"/>
                        </a:defRPr>
                      </a:lvl8pPr>
                      <a:lvl9pPr marL="2555875" defTabSz="1300163" fontAlgn="base">
                        <a:spcBef>
                          <a:spcPct val="20000"/>
                        </a:spcBef>
                        <a:spcAft>
                          <a:spcPct val="0"/>
                        </a:spcAft>
                        <a:defRPr sz="1600">
                          <a:solidFill>
                            <a:schemeClr val="tx1"/>
                          </a:solidFill>
                          <a:latin typeface="Verdana" pitchFamily="34" charset="0"/>
                        </a:defRPr>
                      </a:lvl9pPr>
                    </a:lstStyle>
                    <a:p>
                      <a:pPr marL="0" marR="0" lvl="0" indent="0" algn="ctr" defTabSz="1300163"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Verdana" pitchFamily="34" charset="0"/>
                        </a:rPr>
                        <a:t>Yield</a:t>
                      </a:r>
                    </a:p>
                  </a:txBody>
                  <a:tcPr marL="91402" marR="91402"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4752">
                <a:tc>
                  <a:txBody>
                    <a:bodyPr/>
                    <a:lstStyle>
                      <a:lvl1pPr algn="l" defTabSz="1300163">
                        <a:spcBef>
                          <a:spcPct val="60000"/>
                        </a:spcBef>
                        <a:defRPr>
                          <a:solidFill>
                            <a:schemeClr val="tx1"/>
                          </a:solidFill>
                          <a:latin typeface="Verdana" pitchFamily="34" charset="0"/>
                        </a:defRPr>
                      </a:lvl1pPr>
                      <a:lvl2pPr marL="1588" algn="l" defTabSz="1300163">
                        <a:spcBef>
                          <a:spcPct val="40000"/>
                        </a:spcBef>
                        <a:buSzPct val="125000"/>
                        <a:buFont typeface="Times" pitchFamily="18" charset="0"/>
                        <a:defRPr>
                          <a:solidFill>
                            <a:schemeClr val="tx1"/>
                          </a:solidFill>
                          <a:latin typeface="Verdana" pitchFamily="34" charset="0"/>
                        </a:defRPr>
                      </a:lvl2pPr>
                      <a:lvl3pPr marL="247650" algn="l" defTabSz="1300163">
                        <a:spcBef>
                          <a:spcPct val="20000"/>
                        </a:spcBef>
                        <a:defRPr sz="1600">
                          <a:solidFill>
                            <a:schemeClr val="tx1"/>
                          </a:solidFill>
                          <a:latin typeface="Verdana" pitchFamily="34" charset="0"/>
                        </a:defRPr>
                      </a:lvl3pPr>
                      <a:lvl4pPr marL="573088" algn="l" defTabSz="1300163">
                        <a:spcBef>
                          <a:spcPct val="20000"/>
                        </a:spcBef>
                        <a:buFont typeface="Times" pitchFamily="18" charset="0"/>
                        <a:defRPr sz="1600">
                          <a:solidFill>
                            <a:schemeClr val="tx1"/>
                          </a:solidFill>
                          <a:latin typeface="Verdana" pitchFamily="34" charset="0"/>
                        </a:defRPr>
                      </a:lvl4pPr>
                      <a:lvl5pPr marL="727075" algn="l" defTabSz="1300163">
                        <a:spcBef>
                          <a:spcPct val="20000"/>
                        </a:spcBef>
                        <a:defRPr sz="1600">
                          <a:solidFill>
                            <a:schemeClr val="tx1"/>
                          </a:solidFill>
                          <a:latin typeface="Verdana" pitchFamily="34" charset="0"/>
                        </a:defRPr>
                      </a:lvl5pPr>
                      <a:lvl6pPr marL="1184275" defTabSz="1300163" fontAlgn="base">
                        <a:spcBef>
                          <a:spcPct val="20000"/>
                        </a:spcBef>
                        <a:spcAft>
                          <a:spcPct val="0"/>
                        </a:spcAft>
                        <a:defRPr sz="1600">
                          <a:solidFill>
                            <a:schemeClr val="tx1"/>
                          </a:solidFill>
                          <a:latin typeface="Verdana" pitchFamily="34" charset="0"/>
                        </a:defRPr>
                      </a:lvl6pPr>
                      <a:lvl7pPr marL="1641475" defTabSz="1300163" fontAlgn="base">
                        <a:spcBef>
                          <a:spcPct val="20000"/>
                        </a:spcBef>
                        <a:spcAft>
                          <a:spcPct val="0"/>
                        </a:spcAft>
                        <a:defRPr sz="1600">
                          <a:solidFill>
                            <a:schemeClr val="tx1"/>
                          </a:solidFill>
                          <a:latin typeface="Verdana" pitchFamily="34" charset="0"/>
                        </a:defRPr>
                      </a:lvl7pPr>
                      <a:lvl8pPr marL="2098675" defTabSz="1300163" fontAlgn="base">
                        <a:spcBef>
                          <a:spcPct val="20000"/>
                        </a:spcBef>
                        <a:spcAft>
                          <a:spcPct val="0"/>
                        </a:spcAft>
                        <a:defRPr sz="1600">
                          <a:solidFill>
                            <a:schemeClr val="tx1"/>
                          </a:solidFill>
                          <a:latin typeface="Verdana" pitchFamily="34" charset="0"/>
                        </a:defRPr>
                      </a:lvl8pPr>
                      <a:lvl9pPr marL="2555875" defTabSz="1300163" fontAlgn="base">
                        <a:spcBef>
                          <a:spcPct val="20000"/>
                        </a:spcBef>
                        <a:spcAft>
                          <a:spcPct val="0"/>
                        </a:spcAft>
                        <a:defRPr sz="1600">
                          <a:solidFill>
                            <a:schemeClr val="tx1"/>
                          </a:solidFill>
                          <a:latin typeface="Verdana" pitchFamily="34" charset="0"/>
                        </a:defRPr>
                      </a:lvl9pPr>
                    </a:lstStyle>
                    <a:p>
                      <a:pPr marL="0" marR="0" lvl="0" indent="0" algn="l" defTabSz="1300163"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Verdana" pitchFamily="34" charset="0"/>
                        </a:rPr>
                        <a:t>null_mutex</a:t>
                      </a:r>
                    </a:p>
                  </a:txBody>
                  <a:tcPr marL="91402" marR="91402" marT="45695" marB="456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1300163">
                        <a:spcBef>
                          <a:spcPct val="60000"/>
                        </a:spcBef>
                        <a:defRPr>
                          <a:solidFill>
                            <a:schemeClr val="tx1"/>
                          </a:solidFill>
                          <a:latin typeface="Verdana" pitchFamily="34" charset="0"/>
                        </a:defRPr>
                      </a:lvl1pPr>
                      <a:lvl2pPr marL="1588" algn="l" defTabSz="1300163">
                        <a:spcBef>
                          <a:spcPct val="40000"/>
                        </a:spcBef>
                        <a:buSzPct val="125000"/>
                        <a:buFont typeface="Times" pitchFamily="18" charset="0"/>
                        <a:defRPr>
                          <a:solidFill>
                            <a:schemeClr val="tx1"/>
                          </a:solidFill>
                          <a:latin typeface="Verdana" pitchFamily="34" charset="0"/>
                        </a:defRPr>
                      </a:lvl2pPr>
                      <a:lvl3pPr marL="247650" algn="l" defTabSz="1300163">
                        <a:spcBef>
                          <a:spcPct val="20000"/>
                        </a:spcBef>
                        <a:defRPr sz="1600">
                          <a:solidFill>
                            <a:schemeClr val="tx1"/>
                          </a:solidFill>
                          <a:latin typeface="Verdana" pitchFamily="34" charset="0"/>
                        </a:defRPr>
                      </a:lvl3pPr>
                      <a:lvl4pPr marL="573088" algn="l" defTabSz="1300163">
                        <a:spcBef>
                          <a:spcPct val="20000"/>
                        </a:spcBef>
                        <a:buFont typeface="Times" pitchFamily="18" charset="0"/>
                        <a:defRPr sz="1600">
                          <a:solidFill>
                            <a:schemeClr val="tx1"/>
                          </a:solidFill>
                          <a:latin typeface="Verdana" pitchFamily="34" charset="0"/>
                        </a:defRPr>
                      </a:lvl4pPr>
                      <a:lvl5pPr marL="727075" algn="l" defTabSz="1300163">
                        <a:spcBef>
                          <a:spcPct val="20000"/>
                        </a:spcBef>
                        <a:defRPr sz="1600">
                          <a:solidFill>
                            <a:schemeClr val="tx1"/>
                          </a:solidFill>
                          <a:latin typeface="Verdana" pitchFamily="34" charset="0"/>
                        </a:defRPr>
                      </a:lvl5pPr>
                      <a:lvl6pPr marL="1184275" defTabSz="1300163" fontAlgn="base">
                        <a:spcBef>
                          <a:spcPct val="20000"/>
                        </a:spcBef>
                        <a:spcAft>
                          <a:spcPct val="0"/>
                        </a:spcAft>
                        <a:defRPr sz="1600">
                          <a:solidFill>
                            <a:schemeClr val="tx1"/>
                          </a:solidFill>
                          <a:latin typeface="Verdana" pitchFamily="34" charset="0"/>
                        </a:defRPr>
                      </a:lvl6pPr>
                      <a:lvl7pPr marL="1641475" defTabSz="1300163" fontAlgn="base">
                        <a:spcBef>
                          <a:spcPct val="20000"/>
                        </a:spcBef>
                        <a:spcAft>
                          <a:spcPct val="0"/>
                        </a:spcAft>
                        <a:defRPr sz="1600">
                          <a:solidFill>
                            <a:schemeClr val="tx1"/>
                          </a:solidFill>
                          <a:latin typeface="Verdana" pitchFamily="34" charset="0"/>
                        </a:defRPr>
                      </a:lvl7pPr>
                      <a:lvl8pPr marL="2098675" defTabSz="1300163" fontAlgn="base">
                        <a:spcBef>
                          <a:spcPct val="20000"/>
                        </a:spcBef>
                        <a:spcAft>
                          <a:spcPct val="0"/>
                        </a:spcAft>
                        <a:defRPr sz="1600">
                          <a:solidFill>
                            <a:schemeClr val="tx1"/>
                          </a:solidFill>
                          <a:latin typeface="Verdana" pitchFamily="34" charset="0"/>
                        </a:defRPr>
                      </a:lvl8pPr>
                      <a:lvl9pPr marL="2555875" defTabSz="1300163" fontAlgn="base">
                        <a:spcBef>
                          <a:spcPct val="20000"/>
                        </a:spcBef>
                        <a:spcAft>
                          <a:spcPct val="0"/>
                        </a:spcAft>
                        <a:defRPr sz="1600">
                          <a:solidFill>
                            <a:schemeClr val="tx1"/>
                          </a:solidFill>
                          <a:latin typeface="Verdana" pitchFamily="34" charset="0"/>
                        </a:defRPr>
                      </a:lvl9pPr>
                    </a:lstStyle>
                    <a:p>
                      <a:pPr marL="0" marR="0" lvl="0" indent="0" algn="ctr" defTabSz="1300163"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Verdana" pitchFamily="34" charset="0"/>
                        </a:rPr>
                        <a:t>-</a:t>
                      </a:r>
                    </a:p>
                  </a:txBody>
                  <a:tcPr marL="91402" marR="91402"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1300163">
                        <a:spcBef>
                          <a:spcPct val="60000"/>
                        </a:spcBef>
                        <a:defRPr>
                          <a:solidFill>
                            <a:schemeClr val="tx1"/>
                          </a:solidFill>
                          <a:latin typeface="Verdana" pitchFamily="34" charset="0"/>
                        </a:defRPr>
                      </a:lvl1pPr>
                      <a:lvl2pPr marL="1588" algn="l" defTabSz="1300163">
                        <a:spcBef>
                          <a:spcPct val="40000"/>
                        </a:spcBef>
                        <a:buSzPct val="125000"/>
                        <a:buFont typeface="Times" pitchFamily="18" charset="0"/>
                        <a:defRPr>
                          <a:solidFill>
                            <a:schemeClr val="tx1"/>
                          </a:solidFill>
                          <a:latin typeface="Verdana" pitchFamily="34" charset="0"/>
                        </a:defRPr>
                      </a:lvl2pPr>
                      <a:lvl3pPr marL="247650" algn="l" defTabSz="1300163">
                        <a:spcBef>
                          <a:spcPct val="20000"/>
                        </a:spcBef>
                        <a:defRPr sz="1600">
                          <a:solidFill>
                            <a:schemeClr val="tx1"/>
                          </a:solidFill>
                          <a:latin typeface="Verdana" pitchFamily="34" charset="0"/>
                        </a:defRPr>
                      </a:lvl3pPr>
                      <a:lvl4pPr marL="573088" algn="l" defTabSz="1300163">
                        <a:spcBef>
                          <a:spcPct val="20000"/>
                        </a:spcBef>
                        <a:buFont typeface="Times" pitchFamily="18" charset="0"/>
                        <a:defRPr sz="1600">
                          <a:solidFill>
                            <a:schemeClr val="tx1"/>
                          </a:solidFill>
                          <a:latin typeface="Verdana" pitchFamily="34" charset="0"/>
                        </a:defRPr>
                      </a:lvl4pPr>
                      <a:lvl5pPr marL="727075" algn="l" defTabSz="1300163">
                        <a:spcBef>
                          <a:spcPct val="20000"/>
                        </a:spcBef>
                        <a:defRPr sz="1600">
                          <a:solidFill>
                            <a:schemeClr val="tx1"/>
                          </a:solidFill>
                          <a:latin typeface="Verdana" pitchFamily="34" charset="0"/>
                        </a:defRPr>
                      </a:lvl5pPr>
                      <a:lvl6pPr marL="1184275" defTabSz="1300163" fontAlgn="base">
                        <a:spcBef>
                          <a:spcPct val="20000"/>
                        </a:spcBef>
                        <a:spcAft>
                          <a:spcPct val="0"/>
                        </a:spcAft>
                        <a:defRPr sz="1600">
                          <a:solidFill>
                            <a:schemeClr val="tx1"/>
                          </a:solidFill>
                          <a:latin typeface="Verdana" pitchFamily="34" charset="0"/>
                        </a:defRPr>
                      </a:lvl6pPr>
                      <a:lvl7pPr marL="1641475" defTabSz="1300163" fontAlgn="base">
                        <a:spcBef>
                          <a:spcPct val="20000"/>
                        </a:spcBef>
                        <a:spcAft>
                          <a:spcPct val="0"/>
                        </a:spcAft>
                        <a:defRPr sz="1600">
                          <a:solidFill>
                            <a:schemeClr val="tx1"/>
                          </a:solidFill>
                          <a:latin typeface="Verdana" pitchFamily="34" charset="0"/>
                        </a:defRPr>
                      </a:lvl7pPr>
                      <a:lvl8pPr marL="2098675" defTabSz="1300163" fontAlgn="base">
                        <a:spcBef>
                          <a:spcPct val="20000"/>
                        </a:spcBef>
                        <a:spcAft>
                          <a:spcPct val="0"/>
                        </a:spcAft>
                        <a:defRPr sz="1600">
                          <a:solidFill>
                            <a:schemeClr val="tx1"/>
                          </a:solidFill>
                          <a:latin typeface="Verdana" pitchFamily="34" charset="0"/>
                        </a:defRPr>
                      </a:lvl8pPr>
                      <a:lvl9pPr marL="2555875" defTabSz="1300163" fontAlgn="base">
                        <a:spcBef>
                          <a:spcPct val="20000"/>
                        </a:spcBef>
                        <a:spcAft>
                          <a:spcPct val="0"/>
                        </a:spcAft>
                        <a:defRPr sz="1600">
                          <a:solidFill>
                            <a:schemeClr val="tx1"/>
                          </a:solidFill>
                          <a:latin typeface="Verdana" pitchFamily="34" charset="0"/>
                        </a:defRPr>
                      </a:lvl9pPr>
                    </a:lstStyle>
                    <a:p>
                      <a:pPr marL="0" marR="0" lvl="0" indent="0" algn="ctr" defTabSz="1300163"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33CC33"/>
                          </a:solidFill>
                          <a:effectLst/>
                          <a:latin typeface="Verdana" pitchFamily="34" charset="0"/>
                        </a:rPr>
                        <a:t>Yes</a:t>
                      </a:r>
                    </a:p>
                  </a:txBody>
                  <a:tcPr marL="91402" marR="91402"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1300163">
                        <a:spcBef>
                          <a:spcPct val="60000"/>
                        </a:spcBef>
                        <a:defRPr>
                          <a:solidFill>
                            <a:schemeClr val="tx1"/>
                          </a:solidFill>
                          <a:latin typeface="Verdana" pitchFamily="34" charset="0"/>
                        </a:defRPr>
                      </a:lvl1pPr>
                      <a:lvl2pPr marL="1588" algn="l" defTabSz="1300163">
                        <a:spcBef>
                          <a:spcPct val="40000"/>
                        </a:spcBef>
                        <a:buSzPct val="125000"/>
                        <a:buFont typeface="Times" pitchFamily="18" charset="0"/>
                        <a:defRPr>
                          <a:solidFill>
                            <a:schemeClr val="tx1"/>
                          </a:solidFill>
                          <a:latin typeface="Verdana" pitchFamily="34" charset="0"/>
                        </a:defRPr>
                      </a:lvl2pPr>
                      <a:lvl3pPr marL="247650" algn="l" defTabSz="1300163">
                        <a:spcBef>
                          <a:spcPct val="20000"/>
                        </a:spcBef>
                        <a:defRPr sz="1600">
                          <a:solidFill>
                            <a:schemeClr val="tx1"/>
                          </a:solidFill>
                          <a:latin typeface="Verdana" pitchFamily="34" charset="0"/>
                        </a:defRPr>
                      </a:lvl3pPr>
                      <a:lvl4pPr marL="573088" algn="l" defTabSz="1300163">
                        <a:spcBef>
                          <a:spcPct val="20000"/>
                        </a:spcBef>
                        <a:buFont typeface="Times" pitchFamily="18" charset="0"/>
                        <a:defRPr sz="1600">
                          <a:solidFill>
                            <a:schemeClr val="tx1"/>
                          </a:solidFill>
                          <a:latin typeface="Verdana" pitchFamily="34" charset="0"/>
                        </a:defRPr>
                      </a:lvl4pPr>
                      <a:lvl5pPr marL="727075" algn="l" defTabSz="1300163">
                        <a:spcBef>
                          <a:spcPct val="20000"/>
                        </a:spcBef>
                        <a:defRPr sz="1600">
                          <a:solidFill>
                            <a:schemeClr val="tx1"/>
                          </a:solidFill>
                          <a:latin typeface="Verdana" pitchFamily="34" charset="0"/>
                        </a:defRPr>
                      </a:lvl5pPr>
                      <a:lvl6pPr marL="1184275" defTabSz="1300163" fontAlgn="base">
                        <a:spcBef>
                          <a:spcPct val="20000"/>
                        </a:spcBef>
                        <a:spcAft>
                          <a:spcPct val="0"/>
                        </a:spcAft>
                        <a:defRPr sz="1600">
                          <a:solidFill>
                            <a:schemeClr val="tx1"/>
                          </a:solidFill>
                          <a:latin typeface="Verdana" pitchFamily="34" charset="0"/>
                        </a:defRPr>
                      </a:lvl6pPr>
                      <a:lvl7pPr marL="1641475" defTabSz="1300163" fontAlgn="base">
                        <a:spcBef>
                          <a:spcPct val="20000"/>
                        </a:spcBef>
                        <a:spcAft>
                          <a:spcPct val="0"/>
                        </a:spcAft>
                        <a:defRPr sz="1600">
                          <a:solidFill>
                            <a:schemeClr val="tx1"/>
                          </a:solidFill>
                          <a:latin typeface="Verdana" pitchFamily="34" charset="0"/>
                        </a:defRPr>
                      </a:lvl7pPr>
                      <a:lvl8pPr marL="2098675" defTabSz="1300163" fontAlgn="base">
                        <a:spcBef>
                          <a:spcPct val="20000"/>
                        </a:spcBef>
                        <a:spcAft>
                          <a:spcPct val="0"/>
                        </a:spcAft>
                        <a:defRPr sz="1600">
                          <a:solidFill>
                            <a:schemeClr val="tx1"/>
                          </a:solidFill>
                          <a:latin typeface="Verdana" pitchFamily="34" charset="0"/>
                        </a:defRPr>
                      </a:lvl8pPr>
                      <a:lvl9pPr marL="2555875" defTabSz="1300163" fontAlgn="base">
                        <a:spcBef>
                          <a:spcPct val="20000"/>
                        </a:spcBef>
                        <a:spcAft>
                          <a:spcPct val="0"/>
                        </a:spcAft>
                        <a:defRPr sz="1600">
                          <a:solidFill>
                            <a:schemeClr val="tx1"/>
                          </a:solidFill>
                          <a:latin typeface="Verdana" pitchFamily="34" charset="0"/>
                        </a:defRPr>
                      </a:lvl9pPr>
                    </a:lstStyle>
                    <a:p>
                      <a:pPr marL="0" marR="0" lvl="0" indent="0" algn="ctr" defTabSz="1300163"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33CC33"/>
                          </a:solidFill>
                          <a:effectLst/>
                          <a:latin typeface="Verdana" pitchFamily="34" charset="0"/>
                        </a:rPr>
                        <a:t>Yes</a:t>
                      </a:r>
                    </a:p>
                  </a:txBody>
                  <a:tcPr marL="91402" marR="91402"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1300163">
                        <a:spcBef>
                          <a:spcPct val="60000"/>
                        </a:spcBef>
                        <a:defRPr>
                          <a:solidFill>
                            <a:schemeClr val="tx1"/>
                          </a:solidFill>
                          <a:latin typeface="Verdana" pitchFamily="34" charset="0"/>
                        </a:defRPr>
                      </a:lvl1pPr>
                      <a:lvl2pPr marL="1588" algn="l" defTabSz="1300163">
                        <a:spcBef>
                          <a:spcPct val="40000"/>
                        </a:spcBef>
                        <a:buSzPct val="125000"/>
                        <a:buFont typeface="Times" pitchFamily="18" charset="0"/>
                        <a:defRPr>
                          <a:solidFill>
                            <a:schemeClr val="tx1"/>
                          </a:solidFill>
                          <a:latin typeface="Verdana" pitchFamily="34" charset="0"/>
                        </a:defRPr>
                      </a:lvl2pPr>
                      <a:lvl3pPr marL="247650" algn="l" defTabSz="1300163">
                        <a:spcBef>
                          <a:spcPct val="20000"/>
                        </a:spcBef>
                        <a:defRPr sz="1600">
                          <a:solidFill>
                            <a:schemeClr val="tx1"/>
                          </a:solidFill>
                          <a:latin typeface="Verdana" pitchFamily="34" charset="0"/>
                        </a:defRPr>
                      </a:lvl3pPr>
                      <a:lvl4pPr marL="573088" algn="l" defTabSz="1300163">
                        <a:spcBef>
                          <a:spcPct val="20000"/>
                        </a:spcBef>
                        <a:buFont typeface="Times" pitchFamily="18" charset="0"/>
                        <a:defRPr sz="1600">
                          <a:solidFill>
                            <a:schemeClr val="tx1"/>
                          </a:solidFill>
                          <a:latin typeface="Verdana" pitchFamily="34" charset="0"/>
                        </a:defRPr>
                      </a:lvl4pPr>
                      <a:lvl5pPr marL="727075" algn="l" defTabSz="1300163">
                        <a:spcBef>
                          <a:spcPct val="20000"/>
                        </a:spcBef>
                        <a:defRPr sz="1600">
                          <a:solidFill>
                            <a:schemeClr val="tx1"/>
                          </a:solidFill>
                          <a:latin typeface="Verdana" pitchFamily="34" charset="0"/>
                        </a:defRPr>
                      </a:lvl5pPr>
                      <a:lvl6pPr marL="1184275" defTabSz="1300163" fontAlgn="base">
                        <a:spcBef>
                          <a:spcPct val="20000"/>
                        </a:spcBef>
                        <a:spcAft>
                          <a:spcPct val="0"/>
                        </a:spcAft>
                        <a:defRPr sz="1600">
                          <a:solidFill>
                            <a:schemeClr val="tx1"/>
                          </a:solidFill>
                          <a:latin typeface="Verdana" pitchFamily="34" charset="0"/>
                        </a:defRPr>
                      </a:lvl6pPr>
                      <a:lvl7pPr marL="1641475" defTabSz="1300163" fontAlgn="base">
                        <a:spcBef>
                          <a:spcPct val="20000"/>
                        </a:spcBef>
                        <a:spcAft>
                          <a:spcPct val="0"/>
                        </a:spcAft>
                        <a:defRPr sz="1600">
                          <a:solidFill>
                            <a:schemeClr val="tx1"/>
                          </a:solidFill>
                          <a:latin typeface="Verdana" pitchFamily="34" charset="0"/>
                        </a:defRPr>
                      </a:lvl7pPr>
                      <a:lvl8pPr marL="2098675" defTabSz="1300163" fontAlgn="base">
                        <a:spcBef>
                          <a:spcPct val="20000"/>
                        </a:spcBef>
                        <a:spcAft>
                          <a:spcPct val="0"/>
                        </a:spcAft>
                        <a:defRPr sz="1600">
                          <a:solidFill>
                            <a:schemeClr val="tx1"/>
                          </a:solidFill>
                          <a:latin typeface="Verdana" pitchFamily="34" charset="0"/>
                        </a:defRPr>
                      </a:lvl8pPr>
                      <a:lvl9pPr marL="2555875" defTabSz="1300163" fontAlgn="base">
                        <a:spcBef>
                          <a:spcPct val="20000"/>
                        </a:spcBef>
                        <a:spcAft>
                          <a:spcPct val="0"/>
                        </a:spcAft>
                        <a:defRPr sz="1600">
                          <a:solidFill>
                            <a:schemeClr val="tx1"/>
                          </a:solidFill>
                          <a:latin typeface="Verdana" pitchFamily="34" charset="0"/>
                        </a:defRPr>
                      </a:lvl9pPr>
                    </a:lstStyle>
                    <a:p>
                      <a:pPr marL="0" marR="0" lvl="0" indent="0" algn="ctr" defTabSz="1300163"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Verdana" pitchFamily="34" charset="0"/>
                        </a:rPr>
                        <a:t>-</a:t>
                      </a:r>
                    </a:p>
                  </a:txBody>
                  <a:tcPr marL="91402" marR="91402"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4752">
                <a:tc>
                  <a:txBody>
                    <a:bodyPr/>
                    <a:lstStyle>
                      <a:lvl1pPr algn="l" defTabSz="1300163">
                        <a:spcBef>
                          <a:spcPct val="60000"/>
                        </a:spcBef>
                        <a:defRPr>
                          <a:solidFill>
                            <a:schemeClr val="tx1"/>
                          </a:solidFill>
                          <a:latin typeface="Verdana" pitchFamily="34" charset="0"/>
                        </a:defRPr>
                      </a:lvl1pPr>
                      <a:lvl2pPr marL="1588" algn="l" defTabSz="1300163">
                        <a:spcBef>
                          <a:spcPct val="40000"/>
                        </a:spcBef>
                        <a:buSzPct val="125000"/>
                        <a:buFont typeface="Times" pitchFamily="18" charset="0"/>
                        <a:defRPr>
                          <a:solidFill>
                            <a:schemeClr val="tx1"/>
                          </a:solidFill>
                          <a:latin typeface="Verdana" pitchFamily="34" charset="0"/>
                        </a:defRPr>
                      </a:lvl2pPr>
                      <a:lvl3pPr marL="247650" algn="l" defTabSz="1300163">
                        <a:spcBef>
                          <a:spcPct val="20000"/>
                        </a:spcBef>
                        <a:defRPr sz="1600">
                          <a:solidFill>
                            <a:schemeClr val="tx1"/>
                          </a:solidFill>
                          <a:latin typeface="Verdana" pitchFamily="34" charset="0"/>
                        </a:defRPr>
                      </a:lvl3pPr>
                      <a:lvl4pPr marL="573088" algn="l" defTabSz="1300163">
                        <a:spcBef>
                          <a:spcPct val="20000"/>
                        </a:spcBef>
                        <a:buFont typeface="Times" pitchFamily="18" charset="0"/>
                        <a:defRPr sz="1600">
                          <a:solidFill>
                            <a:schemeClr val="tx1"/>
                          </a:solidFill>
                          <a:latin typeface="Verdana" pitchFamily="34" charset="0"/>
                        </a:defRPr>
                      </a:lvl4pPr>
                      <a:lvl5pPr marL="727075" algn="l" defTabSz="1300163">
                        <a:spcBef>
                          <a:spcPct val="20000"/>
                        </a:spcBef>
                        <a:defRPr sz="1600">
                          <a:solidFill>
                            <a:schemeClr val="tx1"/>
                          </a:solidFill>
                          <a:latin typeface="Verdana" pitchFamily="34" charset="0"/>
                        </a:defRPr>
                      </a:lvl5pPr>
                      <a:lvl6pPr marL="1184275" defTabSz="1300163" fontAlgn="base">
                        <a:spcBef>
                          <a:spcPct val="20000"/>
                        </a:spcBef>
                        <a:spcAft>
                          <a:spcPct val="0"/>
                        </a:spcAft>
                        <a:defRPr sz="1600">
                          <a:solidFill>
                            <a:schemeClr val="tx1"/>
                          </a:solidFill>
                          <a:latin typeface="Verdana" pitchFamily="34" charset="0"/>
                        </a:defRPr>
                      </a:lvl6pPr>
                      <a:lvl7pPr marL="1641475" defTabSz="1300163" fontAlgn="base">
                        <a:spcBef>
                          <a:spcPct val="20000"/>
                        </a:spcBef>
                        <a:spcAft>
                          <a:spcPct val="0"/>
                        </a:spcAft>
                        <a:defRPr sz="1600">
                          <a:solidFill>
                            <a:schemeClr val="tx1"/>
                          </a:solidFill>
                          <a:latin typeface="Verdana" pitchFamily="34" charset="0"/>
                        </a:defRPr>
                      </a:lvl7pPr>
                      <a:lvl8pPr marL="2098675" defTabSz="1300163" fontAlgn="base">
                        <a:spcBef>
                          <a:spcPct val="20000"/>
                        </a:spcBef>
                        <a:spcAft>
                          <a:spcPct val="0"/>
                        </a:spcAft>
                        <a:defRPr sz="1600">
                          <a:solidFill>
                            <a:schemeClr val="tx1"/>
                          </a:solidFill>
                          <a:latin typeface="Verdana" pitchFamily="34" charset="0"/>
                        </a:defRPr>
                      </a:lvl8pPr>
                      <a:lvl9pPr marL="2555875" defTabSz="1300163" fontAlgn="base">
                        <a:spcBef>
                          <a:spcPct val="20000"/>
                        </a:spcBef>
                        <a:spcAft>
                          <a:spcPct val="0"/>
                        </a:spcAft>
                        <a:defRPr sz="1600">
                          <a:solidFill>
                            <a:schemeClr val="tx1"/>
                          </a:solidFill>
                          <a:latin typeface="Verdana" pitchFamily="34" charset="0"/>
                        </a:defRPr>
                      </a:lvl9pPr>
                    </a:lstStyle>
                    <a:p>
                      <a:pPr marL="0" marR="0" lvl="0" indent="0" algn="l" defTabSz="1300163"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Verdana" pitchFamily="34" charset="0"/>
                        </a:rPr>
                        <a:t>null_rw_mutex</a:t>
                      </a:r>
                    </a:p>
                  </a:txBody>
                  <a:tcPr marL="91402" marR="91402" marT="45695" marB="456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1300163">
                        <a:spcBef>
                          <a:spcPct val="60000"/>
                        </a:spcBef>
                        <a:defRPr>
                          <a:solidFill>
                            <a:schemeClr val="tx1"/>
                          </a:solidFill>
                          <a:latin typeface="Verdana" pitchFamily="34" charset="0"/>
                        </a:defRPr>
                      </a:lvl1pPr>
                      <a:lvl2pPr marL="1588" algn="l" defTabSz="1300163">
                        <a:spcBef>
                          <a:spcPct val="40000"/>
                        </a:spcBef>
                        <a:buSzPct val="125000"/>
                        <a:buFont typeface="Times" pitchFamily="18" charset="0"/>
                        <a:defRPr>
                          <a:solidFill>
                            <a:schemeClr val="tx1"/>
                          </a:solidFill>
                          <a:latin typeface="Verdana" pitchFamily="34" charset="0"/>
                        </a:defRPr>
                      </a:lvl2pPr>
                      <a:lvl3pPr marL="247650" algn="l" defTabSz="1300163">
                        <a:spcBef>
                          <a:spcPct val="20000"/>
                        </a:spcBef>
                        <a:defRPr sz="1600">
                          <a:solidFill>
                            <a:schemeClr val="tx1"/>
                          </a:solidFill>
                          <a:latin typeface="Verdana" pitchFamily="34" charset="0"/>
                        </a:defRPr>
                      </a:lvl3pPr>
                      <a:lvl4pPr marL="573088" algn="l" defTabSz="1300163">
                        <a:spcBef>
                          <a:spcPct val="20000"/>
                        </a:spcBef>
                        <a:buFont typeface="Times" pitchFamily="18" charset="0"/>
                        <a:defRPr sz="1600">
                          <a:solidFill>
                            <a:schemeClr val="tx1"/>
                          </a:solidFill>
                          <a:latin typeface="Verdana" pitchFamily="34" charset="0"/>
                        </a:defRPr>
                      </a:lvl4pPr>
                      <a:lvl5pPr marL="727075" algn="l" defTabSz="1300163">
                        <a:spcBef>
                          <a:spcPct val="20000"/>
                        </a:spcBef>
                        <a:defRPr sz="1600">
                          <a:solidFill>
                            <a:schemeClr val="tx1"/>
                          </a:solidFill>
                          <a:latin typeface="Verdana" pitchFamily="34" charset="0"/>
                        </a:defRPr>
                      </a:lvl5pPr>
                      <a:lvl6pPr marL="1184275" defTabSz="1300163" fontAlgn="base">
                        <a:spcBef>
                          <a:spcPct val="20000"/>
                        </a:spcBef>
                        <a:spcAft>
                          <a:spcPct val="0"/>
                        </a:spcAft>
                        <a:defRPr sz="1600">
                          <a:solidFill>
                            <a:schemeClr val="tx1"/>
                          </a:solidFill>
                          <a:latin typeface="Verdana" pitchFamily="34" charset="0"/>
                        </a:defRPr>
                      </a:lvl6pPr>
                      <a:lvl7pPr marL="1641475" defTabSz="1300163" fontAlgn="base">
                        <a:spcBef>
                          <a:spcPct val="20000"/>
                        </a:spcBef>
                        <a:spcAft>
                          <a:spcPct val="0"/>
                        </a:spcAft>
                        <a:defRPr sz="1600">
                          <a:solidFill>
                            <a:schemeClr val="tx1"/>
                          </a:solidFill>
                          <a:latin typeface="Verdana" pitchFamily="34" charset="0"/>
                        </a:defRPr>
                      </a:lvl7pPr>
                      <a:lvl8pPr marL="2098675" defTabSz="1300163" fontAlgn="base">
                        <a:spcBef>
                          <a:spcPct val="20000"/>
                        </a:spcBef>
                        <a:spcAft>
                          <a:spcPct val="0"/>
                        </a:spcAft>
                        <a:defRPr sz="1600">
                          <a:solidFill>
                            <a:schemeClr val="tx1"/>
                          </a:solidFill>
                          <a:latin typeface="Verdana" pitchFamily="34" charset="0"/>
                        </a:defRPr>
                      </a:lvl8pPr>
                      <a:lvl9pPr marL="2555875" defTabSz="1300163" fontAlgn="base">
                        <a:spcBef>
                          <a:spcPct val="20000"/>
                        </a:spcBef>
                        <a:spcAft>
                          <a:spcPct val="0"/>
                        </a:spcAft>
                        <a:defRPr sz="1600">
                          <a:solidFill>
                            <a:schemeClr val="tx1"/>
                          </a:solidFill>
                          <a:latin typeface="Verdana" pitchFamily="34" charset="0"/>
                        </a:defRPr>
                      </a:lvl9pPr>
                    </a:lstStyle>
                    <a:p>
                      <a:pPr marL="0" marR="0" lvl="0" indent="0" algn="ctr" defTabSz="1300163"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Verdana" pitchFamily="34" charset="0"/>
                        </a:rPr>
                        <a:t>-</a:t>
                      </a:r>
                    </a:p>
                  </a:txBody>
                  <a:tcPr marL="91402" marR="91402"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1300163">
                        <a:spcBef>
                          <a:spcPct val="60000"/>
                        </a:spcBef>
                        <a:defRPr>
                          <a:solidFill>
                            <a:schemeClr val="tx1"/>
                          </a:solidFill>
                          <a:latin typeface="Verdana" pitchFamily="34" charset="0"/>
                        </a:defRPr>
                      </a:lvl1pPr>
                      <a:lvl2pPr marL="1588" algn="l" defTabSz="1300163">
                        <a:spcBef>
                          <a:spcPct val="40000"/>
                        </a:spcBef>
                        <a:buSzPct val="125000"/>
                        <a:buFont typeface="Times" pitchFamily="18" charset="0"/>
                        <a:defRPr>
                          <a:solidFill>
                            <a:schemeClr val="tx1"/>
                          </a:solidFill>
                          <a:latin typeface="Verdana" pitchFamily="34" charset="0"/>
                        </a:defRPr>
                      </a:lvl2pPr>
                      <a:lvl3pPr marL="247650" algn="l" defTabSz="1300163">
                        <a:spcBef>
                          <a:spcPct val="20000"/>
                        </a:spcBef>
                        <a:defRPr sz="1600">
                          <a:solidFill>
                            <a:schemeClr val="tx1"/>
                          </a:solidFill>
                          <a:latin typeface="Verdana" pitchFamily="34" charset="0"/>
                        </a:defRPr>
                      </a:lvl3pPr>
                      <a:lvl4pPr marL="573088" algn="l" defTabSz="1300163">
                        <a:spcBef>
                          <a:spcPct val="20000"/>
                        </a:spcBef>
                        <a:buFont typeface="Times" pitchFamily="18" charset="0"/>
                        <a:defRPr sz="1600">
                          <a:solidFill>
                            <a:schemeClr val="tx1"/>
                          </a:solidFill>
                          <a:latin typeface="Verdana" pitchFamily="34" charset="0"/>
                        </a:defRPr>
                      </a:lvl4pPr>
                      <a:lvl5pPr marL="727075" algn="l" defTabSz="1300163">
                        <a:spcBef>
                          <a:spcPct val="20000"/>
                        </a:spcBef>
                        <a:defRPr sz="1600">
                          <a:solidFill>
                            <a:schemeClr val="tx1"/>
                          </a:solidFill>
                          <a:latin typeface="Verdana" pitchFamily="34" charset="0"/>
                        </a:defRPr>
                      </a:lvl5pPr>
                      <a:lvl6pPr marL="1184275" defTabSz="1300163" fontAlgn="base">
                        <a:spcBef>
                          <a:spcPct val="20000"/>
                        </a:spcBef>
                        <a:spcAft>
                          <a:spcPct val="0"/>
                        </a:spcAft>
                        <a:defRPr sz="1600">
                          <a:solidFill>
                            <a:schemeClr val="tx1"/>
                          </a:solidFill>
                          <a:latin typeface="Verdana" pitchFamily="34" charset="0"/>
                        </a:defRPr>
                      </a:lvl6pPr>
                      <a:lvl7pPr marL="1641475" defTabSz="1300163" fontAlgn="base">
                        <a:spcBef>
                          <a:spcPct val="20000"/>
                        </a:spcBef>
                        <a:spcAft>
                          <a:spcPct val="0"/>
                        </a:spcAft>
                        <a:defRPr sz="1600">
                          <a:solidFill>
                            <a:schemeClr val="tx1"/>
                          </a:solidFill>
                          <a:latin typeface="Verdana" pitchFamily="34" charset="0"/>
                        </a:defRPr>
                      </a:lvl7pPr>
                      <a:lvl8pPr marL="2098675" defTabSz="1300163" fontAlgn="base">
                        <a:spcBef>
                          <a:spcPct val="20000"/>
                        </a:spcBef>
                        <a:spcAft>
                          <a:spcPct val="0"/>
                        </a:spcAft>
                        <a:defRPr sz="1600">
                          <a:solidFill>
                            <a:schemeClr val="tx1"/>
                          </a:solidFill>
                          <a:latin typeface="Verdana" pitchFamily="34" charset="0"/>
                        </a:defRPr>
                      </a:lvl8pPr>
                      <a:lvl9pPr marL="2555875" defTabSz="1300163" fontAlgn="base">
                        <a:spcBef>
                          <a:spcPct val="20000"/>
                        </a:spcBef>
                        <a:spcAft>
                          <a:spcPct val="0"/>
                        </a:spcAft>
                        <a:defRPr sz="1600">
                          <a:solidFill>
                            <a:schemeClr val="tx1"/>
                          </a:solidFill>
                          <a:latin typeface="Verdana" pitchFamily="34" charset="0"/>
                        </a:defRPr>
                      </a:lvl9pPr>
                    </a:lstStyle>
                    <a:p>
                      <a:pPr marL="0" marR="0" lvl="0" indent="0" algn="ctr" defTabSz="1300163"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33CC33"/>
                          </a:solidFill>
                          <a:effectLst/>
                          <a:latin typeface="Verdana" pitchFamily="34" charset="0"/>
                        </a:rPr>
                        <a:t>Yes</a:t>
                      </a:r>
                    </a:p>
                  </a:txBody>
                  <a:tcPr marL="91402" marR="91402"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1300163">
                        <a:spcBef>
                          <a:spcPct val="60000"/>
                        </a:spcBef>
                        <a:defRPr>
                          <a:solidFill>
                            <a:schemeClr val="tx1"/>
                          </a:solidFill>
                          <a:latin typeface="Verdana" pitchFamily="34" charset="0"/>
                        </a:defRPr>
                      </a:lvl1pPr>
                      <a:lvl2pPr marL="1588" algn="l" defTabSz="1300163">
                        <a:spcBef>
                          <a:spcPct val="40000"/>
                        </a:spcBef>
                        <a:buSzPct val="125000"/>
                        <a:buFont typeface="Times" pitchFamily="18" charset="0"/>
                        <a:defRPr>
                          <a:solidFill>
                            <a:schemeClr val="tx1"/>
                          </a:solidFill>
                          <a:latin typeface="Verdana" pitchFamily="34" charset="0"/>
                        </a:defRPr>
                      </a:lvl2pPr>
                      <a:lvl3pPr marL="247650" algn="l" defTabSz="1300163">
                        <a:spcBef>
                          <a:spcPct val="20000"/>
                        </a:spcBef>
                        <a:defRPr sz="1600">
                          <a:solidFill>
                            <a:schemeClr val="tx1"/>
                          </a:solidFill>
                          <a:latin typeface="Verdana" pitchFamily="34" charset="0"/>
                        </a:defRPr>
                      </a:lvl3pPr>
                      <a:lvl4pPr marL="573088" algn="l" defTabSz="1300163">
                        <a:spcBef>
                          <a:spcPct val="20000"/>
                        </a:spcBef>
                        <a:buFont typeface="Times" pitchFamily="18" charset="0"/>
                        <a:defRPr sz="1600">
                          <a:solidFill>
                            <a:schemeClr val="tx1"/>
                          </a:solidFill>
                          <a:latin typeface="Verdana" pitchFamily="34" charset="0"/>
                        </a:defRPr>
                      </a:lvl4pPr>
                      <a:lvl5pPr marL="727075" algn="l" defTabSz="1300163">
                        <a:spcBef>
                          <a:spcPct val="20000"/>
                        </a:spcBef>
                        <a:defRPr sz="1600">
                          <a:solidFill>
                            <a:schemeClr val="tx1"/>
                          </a:solidFill>
                          <a:latin typeface="Verdana" pitchFamily="34" charset="0"/>
                        </a:defRPr>
                      </a:lvl5pPr>
                      <a:lvl6pPr marL="1184275" defTabSz="1300163" fontAlgn="base">
                        <a:spcBef>
                          <a:spcPct val="20000"/>
                        </a:spcBef>
                        <a:spcAft>
                          <a:spcPct val="0"/>
                        </a:spcAft>
                        <a:defRPr sz="1600">
                          <a:solidFill>
                            <a:schemeClr val="tx1"/>
                          </a:solidFill>
                          <a:latin typeface="Verdana" pitchFamily="34" charset="0"/>
                        </a:defRPr>
                      </a:lvl6pPr>
                      <a:lvl7pPr marL="1641475" defTabSz="1300163" fontAlgn="base">
                        <a:spcBef>
                          <a:spcPct val="20000"/>
                        </a:spcBef>
                        <a:spcAft>
                          <a:spcPct val="0"/>
                        </a:spcAft>
                        <a:defRPr sz="1600">
                          <a:solidFill>
                            <a:schemeClr val="tx1"/>
                          </a:solidFill>
                          <a:latin typeface="Verdana" pitchFamily="34" charset="0"/>
                        </a:defRPr>
                      </a:lvl7pPr>
                      <a:lvl8pPr marL="2098675" defTabSz="1300163" fontAlgn="base">
                        <a:spcBef>
                          <a:spcPct val="20000"/>
                        </a:spcBef>
                        <a:spcAft>
                          <a:spcPct val="0"/>
                        </a:spcAft>
                        <a:defRPr sz="1600">
                          <a:solidFill>
                            <a:schemeClr val="tx1"/>
                          </a:solidFill>
                          <a:latin typeface="Verdana" pitchFamily="34" charset="0"/>
                        </a:defRPr>
                      </a:lvl8pPr>
                      <a:lvl9pPr marL="2555875" defTabSz="1300163" fontAlgn="base">
                        <a:spcBef>
                          <a:spcPct val="20000"/>
                        </a:spcBef>
                        <a:spcAft>
                          <a:spcPct val="0"/>
                        </a:spcAft>
                        <a:defRPr sz="1600">
                          <a:solidFill>
                            <a:schemeClr val="tx1"/>
                          </a:solidFill>
                          <a:latin typeface="Verdana" pitchFamily="34" charset="0"/>
                        </a:defRPr>
                      </a:lvl9pPr>
                    </a:lstStyle>
                    <a:p>
                      <a:pPr marL="0" marR="0" lvl="0" indent="0" algn="ctr" defTabSz="1300163"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3CC33"/>
                          </a:solidFill>
                          <a:effectLst/>
                          <a:latin typeface="Verdana" pitchFamily="34" charset="0"/>
                        </a:rPr>
                        <a:t>Yes</a:t>
                      </a:r>
                    </a:p>
                  </a:txBody>
                  <a:tcPr marL="91402" marR="91402"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1300163">
                        <a:spcBef>
                          <a:spcPct val="60000"/>
                        </a:spcBef>
                        <a:defRPr>
                          <a:solidFill>
                            <a:schemeClr val="tx1"/>
                          </a:solidFill>
                          <a:latin typeface="Verdana" pitchFamily="34" charset="0"/>
                        </a:defRPr>
                      </a:lvl1pPr>
                      <a:lvl2pPr marL="1588" algn="l" defTabSz="1300163">
                        <a:spcBef>
                          <a:spcPct val="40000"/>
                        </a:spcBef>
                        <a:buSzPct val="125000"/>
                        <a:buFont typeface="Times" pitchFamily="18" charset="0"/>
                        <a:defRPr>
                          <a:solidFill>
                            <a:schemeClr val="tx1"/>
                          </a:solidFill>
                          <a:latin typeface="Verdana" pitchFamily="34" charset="0"/>
                        </a:defRPr>
                      </a:lvl2pPr>
                      <a:lvl3pPr marL="247650" algn="l" defTabSz="1300163">
                        <a:spcBef>
                          <a:spcPct val="20000"/>
                        </a:spcBef>
                        <a:defRPr sz="1600">
                          <a:solidFill>
                            <a:schemeClr val="tx1"/>
                          </a:solidFill>
                          <a:latin typeface="Verdana" pitchFamily="34" charset="0"/>
                        </a:defRPr>
                      </a:lvl3pPr>
                      <a:lvl4pPr marL="573088" algn="l" defTabSz="1300163">
                        <a:spcBef>
                          <a:spcPct val="20000"/>
                        </a:spcBef>
                        <a:buFont typeface="Times" pitchFamily="18" charset="0"/>
                        <a:defRPr sz="1600">
                          <a:solidFill>
                            <a:schemeClr val="tx1"/>
                          </a:solidFill>
                          <a:latin typeface="Verdana" pitchFamily="34" charset="0"/>
                        </a:defRPr>
                      </a:lvl4pPr>
                      <a:lvl5pPr marL="727075" algn="l" defTabSz="1300163">
                        <a:spcBef>
                          <a:spcPct val="20000"/>
                        </a:spcBef>
                        <a:defRPr sz="1600">
                          <a:solidFill>
                            <a:schemeClr val="tx1"/>
                          </a:solidFill>
                          <a:latin typeface="Verdana" pitchFamily="34" charset="0"/>
                        </a:defRPr>
                      </a:lvl5pPr>
                      <a:lvl6pPr marL="1184275" defTabSz="1300163" fontAlgn="base">
                        <a:spcBef>
                          <a:spcPct val="20000"/>
                        </a:spcBef>
                        <a:spcAft>
                          <a:spcPct val="0"/>
                        </a:spcAft>
                        <a:defRPr sz="1600">
                          <a:solidFill>
                            <a:schemeClr val="tx1"/>
                          </a:solidFill>
                          <a:latin typeface="Verdana" pitchFamily="34" charset="0"/>
                        </a:defRPr>
                      </a:lvl6pPr>
                      <a:lvl7pPr marL="1641475" defTabSz="1300163" fontAlgn="base">
                        <a:spcBef>
                          <a:spcPct val="20000"/>
                        </a:spcBef>
                        <a:spcAft>
                          <a:spcPct val="0"/>
                        </a:spcAft>
                        <a:defRPr sz="1600">
                          <a:solidFill>
                            <a:schemeClr val="tx1"/>
                          </a:solidFill>
                          <a:latin typeface="Verdana" pitchFamily="34" charset="0"/>
                        </a:defRPr>
                      </a:lvl7pPr>
                      <a:lvl8pPr marL="2098675" defTabSz="1300163" fontAlgn="base">
                        <a:spcBef>
                          <a:spcPct val="20000"/>
                        </a:spcBef>
                        <a:spcAft>
                          <a:spcPct val="0"/>
                        </a:spcAft>
                        <a:defRPr sz="1600">
                          <a:solidFill>
                            <a:schemeClr val="tx1"/>
                          </a:solidFill>
                          <a:latin typeface="Verdana" pitchFamily="34" charset="0"/>
                        </a:defRPr>
                      </a:lvl8pPr>
                      <a:lvl9pPr marL="2555875" defTabSz="1300163" fontAlgn="base">
                        <a:spcBef>
                          <a:spcPct val="20000"/>
                        </a:spcBef>
                        <a:spcAft>
                          <a:spcPct val="0"/>
                        </a:spcAft>
                        <a:defRPr sz="1600">
                          <a:solidFill>
                            <a:schemeClr val="tx1"/>
                          </a:solidFill>
                          <a:latin typeface="Verdana" pitchFamily="34" charset="0"/>
                        </a:defRPr>
                      </a:lvl9pPr>
                    </a:lstStyle>
                    <a:p>
                      <a:pPr marL="0" marR="0" lvl="0" indent="0" algn="ctr" defTabSz="1300163"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Verdana" pitchFamily="34" charset="0"/>
                        </a:rPr>
                        <a:t>-</a:t>
                      </a:r>
                    </a:p>
                  </a:txBody>
                  <a:tcPr marL="91402" marR="91402"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 name="灯片编号占位符 1">
            <a:extLst>
              <a:ext uri="{FF2B5EF4-FFF2-40B4-BE49-F238E27FC236}">
                <a16:creationId xmlns:a16="http://schemas.microsoft.com/office/drawing/2014/main" id="{72FE80FC-968C-4924-98DE-26FDF6D3F2D0}"/>
              </a:ext>
            </a:extLst>
          </p:cNvPr>
          <p:cNvSpPr>
            <a:spLocks noGrp="1"/>
          </p:cNvSpPr>
          <p:nvPr>
            <p:ph type="sldNum" sz="quarter" idx="12"/>
          </p:nvPr>
        </p:nvSpPr>
        <p:spPr/>
        <p:txBody>
          <a:bodyPr/>
          <a:lstStyle/>
          <a:p>
            <a:fld id="{838759A6-4310-42B8-8FEF-8113EE3D32AF}" type="slidenum">
              <a:rPr lang="zh-CN" altLang="en-US" smtClean="0"/>
              <a:t>98</a:t>
            </a:fld>
            <a:endParaRPr lang="zh-CN" altLang="en-US"/>
          </a:p>
        </p:txBody>
      </p:sp>
    </p:spTree>
    <p:extLst>
      <p:ext uri="{BB962C8B-B14F-4D97-AF65-F5344CB8AC3E}">
        <p14:creationId xmlns:p14="http://schemas.microsoft.com/office/powerpoint/2010/main" val="11125958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68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t>原子操作</a:t>
            </a:r>
          </a:p>
        </p:txBody>
      </p:sp>
      <p:sp>
        <p:nvSpPr>
          <p:cNvPr id="3" name="内容占位符 2"/>
          <p:cNvSpPr>
            <a:spLocks noGrp="1"/>
          </p:cNvSpPr>
          <p:nvPr>
            <p:ph sz="quarter" idx="1"/>
          </p:nvPr>
        </p:nvSpPr>
        <p:spPr/>
        <p:txBody>
          <a:bodyPr>
            <a:normAutofit/>
          </a:bodyPr>
          <a:lstStyle/>
          <a:p>
            <a:pPr>
              <a:spcBef>
                <a:spcPct val="0"/>
              </a:spcBef>
            </a:pPr>
            <a:r>
              <a:rPr lang="zh-CN" altLang="en-US" dirty="0"/>
              <a:t>原子操作：不能被其它操作中断的操作</a:t>
            </a:r>
            <a:endParaRPr lang="en-US" altLang="zh-CN" dirty="0"/>
          </a:p>
          <a:p>
            <a:pPr>
              <a:spcBef>
                <a:spcPct val="0"/>
              </a:spcBef>
            </a:pPr>
            <a:r>
              <a:rPr lang="zh-CN" altLang="en-US" dirty="0"/>
              <a:t>原子操作比</a:t>
            </a:r>
            <a:r>
              <a:rPr lang="en-US" altLang="zh-CN" dirty="0" err="1"/>
              <a:t>mutex</a:t>
            </a:r>
            <a:r>
              <a:rPr lang="zh-CN" altLang="en-US" dirty="0"/>
              <a:t>快、而且容易实现，不会产生</a:t>
            </a:r>
            <a:r>
              <a:rPr lang="tr-TR" altLang="en-US" dirty="0"/>
              <a:t>deadlock </a:t>
            </a:r>
          </a:p>
          <a:p>
            <a:pPr>
              <a:spcBef>
                <a:spcPct val="0"/>
              </a:spcBef>
            </a:pPr>
            <a:r>
              <a:rPr lang="zh-CN" altLang="en-US" dirty="0"/>
              <a:t>原子操作适用于小数据</a:t>
            </a:r>
            <a:r>
              <a:rPr lang="tr-TR" altLang="en-US" dirty="0"/>
              <a:t>.</a:t>
            </a:r>
          </a:p>
          <a:p>
            <a:pPr>
              <a:spcBef>
                <a:spcPct val="0"/>
              </a:spcBef>
            </a:pPr>
            <a:r>
              <a:rPr lang="zh-CN" altLang="en-US" dirty="0"/>
              <a:t>原子操作受限于底层处理器能支持的操作，一般数量少</a:t>
            </a:r>
            <a:r>
              <a:rPr lang="tr-TR" altLang="en-US" dirty="0"/>
              <a:t>.</a:t>
            </a:r>
          </a:p>
          <a:p>
            <a:pPr>
              <a:spcBef>
                <a:spcPct val="0"/>
              </a:spcBef>
              <a:buNone/>
            </a:pPr>
            <a:endParaRPr lang="tr-TR" altLang="en-US" dirty="0"/>
          </a:p>
          <a:p>
            <a:endParaRPr lang="zh-CN" altLang="en-US" dirty="0"/>
          </a:p>
        </p:txBody>
      </p:sp>
      <p:sp>
        <p:nvSpPr>
          <p:cNvPr id="4" name="灯片编号占位符 3">
            <a:extLst>
              <a:ext uri="{FF2B5EF4-FFF2-40B4-BE49-F238E27FC236}">
                <a16:creationId xmlns:a16="http://schemas.microsoft.com/office/drawing/2014/main" id="{ABDB51AF-99DB-41CC-A443-7966C9E83EC8}"/>
              </a:ext>
            </a:extLst>
          </p:cNvPr>
          <p:cNvSpPr>
            <a:spLocks noGrp="1"/>
          </p:cNvSpPr>
          <p:nvPr>
            <p:ph type="sldNum" sz="quarter" idx="12"/>
          </p:nvPr>
        </p:nvSpPr>
        <p:spPr/>
        <p:txBody>
          <a:bodyPr/>
          <a:lstStyle/>
          <a:p>
            <a:fld id="{838759A6-4310-42B8-8FEF-8113EE3D32AF}" type="slidenum">
              <a:rPr lang="zh-CN" altLang="en-US" smtClean="0"/>
              <a:t>99</a:t>
            </a:fld>
            <a:endParaRPr lang="zh-CN" altLang="en-US"/>
          </a:p>
        </p:txBody>
      </p:sp>
    </p:spTree>
    <p:extLst>
      <p:ext uri="{BB962C8B-B14F-4D97-AF65-F5344CB8AC3E}">
        <p14:creationId xmlns:p14="http://schemas.microsoft.com/office/powerpoint/2010/main" val="2868921583"/>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丝状</Template>
  <TotalTime>3184</TotalTime>
  <Words>36883</Words>
  <Application>Microsoft Macintosh PowerPoint</Application>
  <PresentationFormat>宽屏</PresentationFormat>
  <Paragraphs>2875</Paragraphs>
  <Slides>135</Slides>
  <Notes>77</Notes>
  <HiddenSlides>1</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135</vt:i4>
      </vt:variant>
    </vt:vector>
  </HeadingPairs>
  <TitlesOfParts>
    <vt:vector size="151" baseType="lpstr">
      <vt:lpstr>等线</vt:lpstr>
      <vt:lpstr>Arial Unicode MS</vt:lpstr>
      <vt:lpstr>Neo Sans Intel</vt:lpstr>
      <vt:lpstr>Arial</vt:lpstr>
      <vt:lpstr>Calibri</vt:lpstr>
      <vt:lpstr>Calibri Light</vt:lpstr>
      <vt:lpstr>Courier New</vt:lpstr>
      <vt:lpstr>Georgia</vt:lpstr>
      <vt:lpstr>Helvetica</vt:lpstr>
      <vt:lpstr>Times</vt:lpstr>
      <vt:lpstr>Times New Roman</vt:lpstr>
      <vt:lpstr>Trebuchet MS</vt:lpstr>
      <vt:lpstr>Verdana</vt:lpstr>
      <vt:lpstr>Wingdings</vt:lpstr>
      <vt:lpstr>Wingdings 2</vt:lpstr>
      <vt:lpstr>HDOfficeLightV0</vt:lpstr>
      <vt:lpstr>Programming with Shared Memory</vt:lpstr>
      <vt:lpstr>Content</vt:lpstr>
      <vt:lpstr>SAS (Shared Address Space) Programming Model</vt:lpstr>
      <vt:lpstr>共享内存环境下并行程序设计方法</vt:lpstr>
      <vt:lpstr>Family Tree </vt:lpstr>
      <vt:lpstr>Using Heavyweight Processes</vt:lpstr>
      <vt:lpstr>UNIX System Calls</vt:lpstr>
      <vt:lpstr>进程和线程</vt:lpstr>
      <vt:lpstr>Thread-Safe Routines</vt:lpstr>
      <vt:lpstr>Accessing Shared Data</vt:lpstr>
      <vt:lpstr>Critical Section</vt:lpstr>
      <vt:lpstr>Locks</vt:lpstr>
      <vt:lpstr>忙等（busy waiting）访问临界区</vt:lpstr>
      <vt:lpstr>Pthread Lock Routines</vt:lpstr>
      <vt:lpstr>Deadlock</vt:lpstr>
      <vt:lpstr>Try to lock</vt:lpstr>
      <vt:lpstr>Semaphores</vt:lpstr>
      <vt:lpstr>PowerPoint 演示文稿</vt:lpstr>
      <vt:lpstr>Monitor</vt:lpstr>
      <vt:lpstr>Condition Variables</vt:lpstr>
      <vt:lpstr>Language Constructs for Parallelism Shared Data</vt:lpstr>
      <vt:lpstr>par Construct</vt:lpstr>
      <vt:lpstr>forall Construct</vt:lpstr>
      <vt:lpstr>PowerPoint 演示文稿</vt:lpstr>
      <vt:lpstr>Design for Multithreading</vt:lpstr>
      <vt:lpstr>Bad Multithreading</vt:lpstr>
      <vt:lpstr>Good Multithreading</vt:lpstr>
      <vt:lpstr>Another Paradigm: Cascades</vt:lpstr>
      <vt:lpstr>Multithreaded Programming in Cilk</vt:lpstr>
      <vt:lpstr>Content</vt:lpstr>
      <vt:lpstr>Cilk简介</vt:lpstr>
      <vt:lpstr>Cilk的核心是递归</vt:lpstr>
      <vt:lpstr>Fibonacci – an example</vt:lpstr>
      <vt:lpstr>Dynamic Multithreading</vt:lpstr>
      <vt:lpstr>Key Ideas</vt:lpstr>
      <vt:lpstr>Intel’s Threading Building Blocks</vt:lpstr>
      <vt:lpstr>目录</vt:lpstr>
      <vt:lpstr>Threading Building Blocks Library 特性</vt:lpstr>
      <vt:lpstr>Components of TBB (version 2.1)</vt:lpstr>
      <vt:lpstr>C++ Review: Half Open Intervals</vt:lpstr>
      <vt:lpstr>C++ Review: 函数模板（Function Template）</vt:lpstr>
      <vt:lpstr>C++ Review: 函数模板（Function Template）</vt:lpstr>
      <vt:lpstr>C++ Review: 函数模板（Function Template）</vt:lpstr>
      <vt:lpstr>C++ Review: 函数模板（Function Template）</vt:lpstr>
      <vt:lpstr>C++ Review: 模板类</vt:lpstr>
      <vt:lpstr>C++ Review: 模板类</vt:lpstr>
      <vt:lpstr>C++ Function Object</vt:lpstr>
      <vt:lpstr>函数模板 + Functor = Flow Control</vt:lpstr>
      <vt:lpstr>Lambda表达式</vt:lpstr>
      <vt:lpstr>TBB – Parallel Algorithms</vt:lpstr>
      <vt:lpstr>parallel_for</vt:lpstr>
      <vt:lpstr>对Functor的要求</vt:lpstr>
      <vt:lpstr>对数组每一元素执行操作</vt:lpstr>
      <vt:lpstr>对数组每一元素执行操作</vt:lpstr>
      <vt:lpstr>串行找最小数值</vt:lpstr>
      <vt:lpstr>Parallel_reduce</vt:lpstr>
      <vt:lpstr>Parallel Version (1 of 3)</vt:lpstr>
      <vt:lpstr>Parallel Version (2 of 3)</vt:lpstr>
      <vt:lpstr>Parallel Version (3 of 3)</vt:lpstr>
      <vt:lpstr>Pipeline</vt:lpstr>
      <vt:lpstr>Pipeline</vt:lpstr>
      <vt:lpstr>Pipeline例子</vt:lpstr>
      <vt:lpstr>Pipeline例子, continued</vt:lpstr>
      <vt:lpstr>Pipeline例子, continued </vt:lpstr>
      <vt:lpstr>TBB – Task Scheduler</vt:lpstr>
      <vt:lpstr>TBB - task</vt:lpstr>
      <vt:lpstr>例子: Naive Fibonacci Calculation</vt:lpstr>
      <vt:lpstr>Fibonacci - Task Spawning Solution</vt:lpstr>
      <vt:lpstr>Fibonacci - Task Spawning Solution</vt:lpstr>
      <vt:lpstr>负载平衡策略：任务窃取Work Stealing</vt:lpstr>
      <vt:lpstr>How this works</vt:lpstr>
      <vt:lpstr>Work Depth First; Steal Breadth First</vt:lpstr>
      <vt:lpstr>例子：并行排序(任务窃取)  Quicksort – Step 1</vt:lpstr>
      <vt:lpstr>例子：并行排序(任务窃取) Quicksort – Step 2</vt:lpstr>
      <vt:lpstr>例子：并行排序(任务窃取) Quicksort – Step 2</vt:lpstr>
      <vt:lpstr>例子：并行排序(任务窃取)  Quicksort – Step 3</vt:lpstr>
      <vt:lpstr>例子：并行排序(任务窃取)  Quicksort – Step 3</vt:lpstr>
      <vt:lpstr>例子：并行排序(任务窃取) Quicksort – Step 4 </vt:lpstr>
      <vt:lpstr>例子：并行排序(任务窃取) Quicksort – Step 5 </vt:lpstr>
      <vt:lpstr>例子：并行排序(任务窃取) Quicksort – Step 6 </vt:lpstr>
      <vt:lpstr>例子：并行排序(任务窃取) Quicksort – Step 6 </vt:lpstr>
      <vt:lpstr>例子：并行排序(任务窃取) Quicksort – Step 7 </vt:lpstr>
      <vt:lpstr>Containers</vt:lpstr>
      <vt:lpstr>TBB - Concurrent Containers</vt:lpstr>
      <vt:lpstr>Concurrent Queue Container</vt:lpstr>
      <vt:lpstr>例子：Concurrent Queue Container</vt:lpstr>
      <vt:lpstr>Concurrent Vector Container</vt:lpstr>
      <vt:lpstr>例子：Concurrent Vector Container </vt:lpstr>
      <vt:lpstr>Concurrent Hash Table</vt:lpstr>
      <vt:lpstr>例子：Concurrent Hash Table</vt:lpstr>
      <vt:lpstr>Concurrent Hash Table Container Example Key Insert</vt:lpstr>
      <vt:lpstr>Concurrent Hash Table Container Example Key Find</vt:lpstr>
      <vt:lpstr>TBB中的互斥</vt:lpstr>
      <vt:lpstr>MUTEX类型</vt:lpstr>
      <vt:lpstr>MUTEX类型</vt:lpstr>
      <vt:lpstr>Example: spin_mutex</vt:lpstr>
      <vt:lpstr>Reader Writer Mutex</vt:lpstr>
      <vt:lpstr>Mutex总结</vt:lpstr>
      <vt:lpstr>原子操作</vt:lpstr>
      <vt:lpstr>atomic&lt;T&gt;</vt:lpstr>
      <vt:lpstr>Scalable Memory Allocators</vt:lpstr>
      <vt:lpstr>Methods for scalable_allocator </vt:lpstr>
      <vt:lpstr>Scalable Allocators Example</vt:lpstr>
      <vt:lpstr>TBB - Timing</vt:lpstr>
      <vt:lpstr>总结</vt:lpstr>
      <vt:lpstr>Shared Memory Programming with OpenMP</vt:lpstr>
      <vt:lpstr>Introduction</vt:lpstr>
      <vt:lpstr>OpenMP* Overview:</vt:lpstr>
      <vt:lpstr>OpenMP Components</vt:lpstr>
      <vt:lpstr>OpenMP代码结构</vt:lpstr>
      <vt:lpstr>“Hello Word” - An Example</vt:lpstr>
      <vt:lpstr>OpenMP Syntax</vt:lpstr>
      <vt:lpstr>The essence of OpenMP</vt:lpstr>
      <vt:lpstr>OpenMP programming model</vt:lpstr>
      <vt:lpstr>Data model</vt:lpstr>
      <vt:lpstr>PowerPoint 演示文稿</vt:lpstr>
      <vt:lpstr>OpenMP directives</vt:lpstr>
      <vt:lpstr>Parallel region construct</vt:lpstr>
      <vt:lpstr>PowerPoint 演示文稿</vt:lpstr>
      <vt:lpstr>Work-sharing constructs</vt:lpstr>
      <vt:lpstr>The omp for directive: example </vt:lpstr>
      <vt:lpstr>Schedule clause (decide how the iterations are executed in parallel):</vt:lpstr>
      <vt:lpstr>The omp session clause - example</vt:lpstr>
      <vt:lpstr>OpenMP Synchronization</vt:lpstr>
      <vt:lpstr>Barrier</vt:lpstr>
      <vt:lpstr>Ordered</vt:lpstr>
      <vt:lpstr>OpenMP Lock routines</vt:lpstr>
      <vt:lpstr>OpenMP Locks</vt:lpstr>
      <vt:lpstr>OpenMP Environment</vt:lpstr>
      <vt:lpstr>OpenMP Environment Variables</vt:lpstr>
      <vt:lpstr>总结</vt:lpstr>
      <vt:lpstr>思考</vt:lpstr>
      <vt:lpstr>Pi program:  making loop-splitting and reductions even easier </vt:lpstr>
      <vt:lpstr>Synchronization: Barrier</vt:lpstr>
      <vt:lpstr>思考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with Shared Memory</dc:title>
  <dc:creator>Yuan</dc:creator>
  <cp:lastModifiedBy>Microsoft Office User</cp:lastModifiedBy>
  <cp:revision>31</cp:revision>
  <dcterms:created xsi:type="dcterms:W3CDTF">2021-09-14T07:15:30Z</dcterms:created>
  <dcterms:modified xsi:type="dcterms:W3CDTF">2022-11-03T09:24:06Z</dcterms:modified>
</cp:coreProperties>
</file>