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4"/>
  </p:notesMasterIdLst>
  <p:sldIdLst>
    <p:sldId id="433" r:id="rId2"/>
    <p:sldId id="256" r:id="rId3"/>
    <p:sldId id="345" r:id="rId4"/>
    <p:sldId id="427" r:id="rId5"/>
    <p:sldId id="425" r:id="rId6"/>
    <p:sldId id="398" r:id="rId7"/>
    <p:sldId id="403" r:id="rId8"/>
    <p:sldId id="401" r:id="rId9"/>
    <p:sldId id="400" r:id="rId10"/>
    <p:sldId id="405" r:id="rId11"/>
    <p:sldId id="426" r:id="rId12"/>
    <p:sldId id="406" r:id="rId13"/>
    <p:sldId id="404" r:id="rId14"/>
    <p:sldId id="261" r:id="rId15"/>
    <p:sldId id="265" r:id="rId16"/>
    <p:sldId id="384" r:id="rId17"/>
    <p:sldId id="383" r:id="rId18"/>
    <p:sldId id="417" r:id="rId19"/>
    <p:sldId id="372" r:id="rId20"/>
    <p:sldId id="303" r:id="rId21"/>
    <p:sldId id="294" r:id="rId22"/>
    <p:sldId id="298" r:id="rId23"/>
    <p:sldId id="305" r:id="rId24"/>
    <p:sldId id="412" r:id="rId25"/>
    <p:sldId id="432" r:id="rId26"/>
    <p:sldId id="317" r:id="rId27"/>
    <p:sldId id="318" r:id="rId28"/>
    <p:sldId id="322" r:id="rId29"/>
    <p:sldId id="319" r:id="rId30"/>
    <p:sldId id="388" r:id="rId31"/>
    <p:sldId id="389" r:id="rId32"/>
    <p:sldId id="326" r:id="rId33"/>
    <p:sldId id="342" r:id="rId34"/>
    <p:sldId id="428" r:id="rId35"/>
    <p:sldId id="341" r:id="rId36"/>
    <p:sldId id="390" r:id="rId37"/>
    <p:sldId id="414" r:id="rId38"/>
    <p:sldId id="391" r:id="rId39"/>
    <p:sldId id="392" r:id="rId40"/>
    <p:sldId id="328" r:id="rId41"/>
    <p:sldId id="329" r:id="rId42"/>
    <p:sldId id="33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 Pingpeng" initials="YP" lastIdx="1" clrIdx="0">
    <p:extLst>
      <p:ext uri="{19B8F6BF-5375-455C-9EA6-DF929625EA0E}">
        <p15:presenceInfo xmlns:p15="http://schemas.microsoft.com/office/powerpoint/2012/main" userId="641878d5f14e45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764" autoAdjust="0"/>
  </p:normalViewPr>
  <p:slideViewPr>
    <p:cSldViewPr snapToGrid="0">
      <p:cViewPr varScale="1">
        <p:scale>
          <a:sx n="59" d="100"/>
          <a:sy n="59" d="100"/>
        </p:scale>
        <p:origin x="5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7F222-E533-479B-BB45-26CD8CCA0C2A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D0A96-5D49-40A8-B9CF-21CB87B8D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0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380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PVP: Parallel Vector Processors</a:t>
            </a:r>
          </a:p>
          <a:p>
            <a:r>
              <a:rPr lang="en-US" dirty="0"/>
              <a:t>MPP: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  <a:cs typeface="+mn-cs"/>
              </a:rPr>
              <a:t>Massively Parallel Processor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57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微观评价或组件级评价</a:t>
            </a:r>
            <a:endParaRPr lang="en-US" altLang="zh-CN" dirty="0"/>
          </a:p>
          <a:p>
            <a:r>
              <a:rPr lang="zh-CN" altLang="en-US" dirty="0"/>
              <a:t>宏观评价或系统级评价</a:t>
            </a:r>
          </a:p>
          <a:p>
            <a:r>
              <a:rPr lang="zh-CN" altLang="en-US" dirty="0"/>
              <a:t>算法评价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35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33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06C4A-5ED3-4686-8608-BC8E6B4A3BB3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48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EB65C-4431-4FBB-B2E9-D652E892F9D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9572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E3963-5EB9-4653-8A7D-9EB22C0FA4E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2343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C2749-7735-4CA9-9762-02974E86DB08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013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三门五朝，左祖右庙，前朝后寝，中轴对称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“三朝五门”是从周朝起就确立的一项宫殿制度。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礼记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仪礼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中都提出过“天子诸侯皆三朝”的说法。“三朝五门”是指五道门将皇宫分为三个不同的行政区域。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五门”指的是皋门（皇宫最外层的大门）、库门（皇宫仓库之门）、雉门（皇宫的宫门）、应门（治朝之门，取君王应天之命而为人君之意）、路门（燕朝之门，门内即为天子及妃嫔燕居之所）。对应到故宫中的“五门”在明朝时期为：大明门、承天门（天安门）、端门、午门、奉天门（太和门）。在清朝时期为：天安门、端门、午门、太和门和乾清门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“五门”划分出的三个行政区域称“三朝”，分别是：外朝，治朝，燕朝。外朝的主要功能是举办大规模礼仪性朝会，治朝的主要功能是日常议政朝会，燕朝的主要功能是定期朝会。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外朝”是公布法令、举行大典、对天下百姓发布谕旨的场所，其位置在承天门（天安门）以外。每当国家有最重要的事情需要宣布时，文武百官便在奉天殿（太和殿）跪听皇帝诏书，然后全体移步至承天门（天安门）外等待仪卫官在承天门（天安门）上再一次宣读诏书。然后诏书被装入礼器缓慢降下，由在下面等待的礼部官员接下诏书，护送至礼部大堂，刻版印刷，颁行天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治朝”是帝王日常朝会治事、处理诸臣奏章的场所，其位置在午门以内。值得一提的是，明清皇帝上早朝并非像电视剧中演绎的那样，文武百官在皇宫大殿上向皇帝奏报军国大事，而是在一个被称为“御门”的地方举行例行朝会。明朝“御门听政”地点在奉天门（太和门）。清朝入关之初承袭明制，也是在太和门“御门听政”。康熙六年七月初七日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1667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），年满十四岁的康熙帝诏命“躬亲大政”。同日，他宣布“御乾清门听政”，并令“嗣后日以为常”。自此，清朝“御门听政”的地点就改为了乾清门，这里就成为了清王朝的“治朝”之处，而“燕朝”也随之退至乾清门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D0A96-5D49-40A8-B9CF-21CB87B8D6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5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6A1CBB-453F-C548-BC02-93236431B5AC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Maciek might have the updated notes on this.</a:t>
            </a:r>
          </a:p>
        </p:txBody>
      </p:sp>
    </p:spTree>
    <p:extLst>
      <p:ext uri="{BB962C8B-B14F-4D97-AF65-F5344CB8AC3E}">
        <p14:creationId xmlns:p14="http://schemas.microsoft.com/office/powerpoint/2010/main" val="416184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This shows the difference between the classical definition of a computer architect and a computer hardware designer.</a:t>
            </a:r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6425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4161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2180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CS258 S99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1D1E3-4BA1-4EEC-8F84-37F75A39483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0" y="615950"/>
            <a:ext cx="6376988" cy="3587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130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标准互联网络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D0A96-5D49-40A8-B9CF-21CB87B8D6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0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CSM-</a:t>
            </a:r>
            <a:r>
              <a:rPr lang="zh-CN" altLang="en-US" dirty="0"/>
              <a:t>群内共享存储器</a:t>
            </a:r>
            <a:endParaRPr lang="en-US" altLang="zh-CN" dirty="0"/>
          </a:p>
          <a:p>
            <a:r>
              <a:rPr lang="en-US" altLang="zh-CN" dirty="0"/>
              <a:t>CIN-</a:t>
            </a:r>
            <a:r>
              <a:rPr lang="zh-CN" altLang="en-US" dirty="0"/>
              <a:t>机器互连网络</a:t>
            </a:r>
            <a:endParaRPr lang="en-US" dirty="0"/>
          </a:p>
          <a:p>
            <a:r>
              <a:rPr lang="en-US" altLang="zh-CN" dirty="0"/>
              <a:t>D-</a:t>
            </a: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05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E772-7FC7-4B9D-9D7D-C7D9F016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C74A1-5043-47BE-95B1-FC6799AAB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0E7D6-2817-4967-9D16-6F4B0C83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A68E7-A45B-47F1-A4E2-CEFC32B1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4C408-D403-4B51-82E8-389FE8FA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8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FED90-37F9-42D5-9085-ED9CB020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4E16EA-A4BE-4FFE-9C90-523CAD830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C4488-609C-48F1-A245-B91B5EED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42AAE-C47F-4A7A-BFAE-69CA014A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8245B-3B36-43CF-BAC4-0CB583C1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4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6D784D-D9C7-45AA-A044-C4EF900AF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578D0-1406-4129-B6E9-AF0853170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75476-B956-475C-A227-6515279A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7783D-9804-451E-97EA-94FDEAF4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D4AAA-5BCC-4BED-91C1-2F5473C6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336800" y="228600"/>
            <a:ext cx="843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5080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080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924300"/>
            <a:ext cx="5080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080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B95606E-B65A-41EC-8EE5-63AC7A8B5125}" type="datetime1">
              <a:rPr lang="zh-CN" altLang="en-US" smtClean="0"/>
              <a:t>2022/9/8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1FABF-9C21-F644-87D1-DEA353922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6637-A48C-44FA-B350-4DFBFC3C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36574-3825-4B70-B1DE-9B17E5A0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A99EC-B2C6-43EC-87CE-1995CDA5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02F8A-FE41-4044-9FA4-B5A35C47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02757-361E-4ACA-99F9-4392DCF6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7E375-FD25-465C-A8DD-868DF348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DFD6D-3969-426F-98B7-294346D6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21294-60EB-4DB3-BC22-1C4843E6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DAF62-A415-4E18-8EA7-CE0F9250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39073-6F89-49A6-89EF-6C7D70A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5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F5E2-5215-46AE-92F9-D34FD2EA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36999-D52D-4970-9A0B-87E5AFEC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4D939-7714-47E3-BA87-B0538BB7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6DC03-6673-4CB9-8EEF-2A560B93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8CEE5-8FDA-44BE-A840-219D4EB8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DDA13-8375-423E-BE76-78B1F125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0E84A-51BC-4E9A-A450-0F7B7D91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39007-5D6B-4C9D-8139-62669BBC3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2F4F1-4923-403C-B071-0B9888F20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2EFB9-2CC5-4CEF-A20E-62A51798C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3FFB4-20B1-47DB-BBC3-1DC2D10BD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108EA-49AD-41FE-A71D-74114980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2E7A0-DE4E-423A-8E28-5B02D2EF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0F0E5-9C7F-490D-9060-6F0A364F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1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B97C5-80DC-4CEE-A47B-DB00DE4F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296572-A766-458B-929F-8D893611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7409A2-FD7C-42B7-A20D-2268EA4F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D4DCC0-531E-47E5-8109-62976DC6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2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0C26E7-56C5-4EC5-825A-B5DA7CA4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D4137E-83B3-4DA6-993B-34C8799B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8AF341-070C-4E6A-A589-906F90DE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C02FF-B961-4CC6-9C3B-55B13FE1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0871D-90BF-4DFE-9B66-40972D94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6438F-514E-43D3-A293-C9B775F7C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CBBB5-EA3E-4722-B90B-CA4A6FBA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504D3-072B-4F83-BF44-8A63618F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73451-7388-4F27-855E-E9E86D59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CD868-114E-4741-8B0C-98AFF925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B4A6C7-F39C-4746-A9F2-2B806E030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47E22-7E12-47F7-96B7-E46025B23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CED8E-1DBC-4730-87C3-26995C04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1248D-7D82-4C2A-9242-73800121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E430D-A360-4A46-A75A-89023F0B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365DD5-1929-4356-931B-4793B01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EBEEB-2A21-4183-83DE-9E2E5B6D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79FF9-1D44-4441-9CA0-29B2B17ED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46A7-B09B-4302-81B0-598291486DD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749AC-90A2-4BA2-A279-12C3EEE35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4C2FB-E5B1-4571-AB72-865528F32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6629-7CD3-4E03-9D88-352CBE5A0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3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0419E0-859C-41BD-B824-4F57068C0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21" y="127019"/>
            <a:ext cx="5146535" cy="6603961"/>
          </a:xfrm>
        </p:spPr>
      </p:pic>
    </p:spTree>
    <p:extLst>
      <p:ext uri="{BB962C8B-B14F-4D97-AF65-F5344CB8AC3E}">
        <p14:creationId xmlns:p14="http://schemas.microsoft.com/office/powerpoint/2010/main" val="65780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501" name="Group 53"/>
          <p:cNvGrpSpPr>
            <a:grpSpLocks/>
          </p:cNvGrpSpPr>
          <p:nvPr/>
        </p:nvGrpSpPr>
        <p:grpSpPr bwMode="auto">
          <a:xfrm>
            <a:off x="5354853" y="2084882"/>
            <a:ext cx="6067340" cy="2895600"/>
            <a:chOff x="710" y="576"/>
            <a:chExt cx="4330" cy="2024"/>
          </a:xfrm>
        </p:grpSpPr>
        <p:sp>
          <p:nvSpPr>
            <p:cNvPr id="360451" name="Rectangle 3"/>
            <p:cNvSpPr>
              <a:spLocks noChangeArrowheads="1"/>
            </p:cNvSpPr>
            <p:nvPr/>
          </p:nvSpPr>
          <p:spPr bwMode="auto">
            <a:xfrm>
              <a:off x="824" y="1440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52" name="Oval 4"/>
            <p:cNvSpPr>
              <a:spLocks noChangeArrowheads="1"/>
            </p:cNvSpPr>
            <p:nvPr/>
          </p:nvSpPr>
          <p:spPr bwMode="auto">
            <a:xfrm>
              <a:off x="2360" y="576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53" name="Line 5"/>
            <p:cNvSpPr>
              <a:spLocks noChangeShapeType="1"/>
            </p:cNvSpPr>
            <p:nvPr/>
          </p:nvSpPr>
          <p:spPr bwMode="auto">
            <a:xfrm flipH="1">
              <a:off x="2452" y="764"/>
              <a:ext cx="4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4" name="Line 6"/>
            <p:cNvSpPr>
              <a:spLocks noChangeShapeType="1"/>
            </p:cNvSpPr>
            <p:nvPr/>
          </p:nvSpPr>
          <p:spPr bwMode="auto">
            <a:xfrm>
              <a:off x="2452" y="11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5" name="Line 7"/>
            <p:cNvSpPr>
              <a:spLocks noChangeShapeType="1"/>
            </p:cNvSpPr>
            <p:nvPr/>
          </p:nvSpPr>
          <p:spPr bwMode="auto">
            <a:xfrm>
              <a:off x="2596" y="11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6" name="Line 8"/>
            <p:cNvSpPr>
              <a:spLocks noChangeShapeType="1"/>
            </p:cNvSpPr>
            <p:nvPr/>
          </p:nvSpPr>
          <p:spPr bwMode="auto">
            <a:xfrm>
              <a:off x="2596" y="1340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7" name="Line 9"/>
            <p:cNvSpPr>
              <a:spLocks noChangeShapeType="1"/>
            </p:cNvSpPr>
            <p:nvPr/>
          </p:nvSpPr>
          <p:spPr bwMode="auto">
            <a:xfrm flipH="1">
              <a:off x="2356" y="114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8" name="Line 10"/>
            <p:cNvSpPr>
              <a:spLocks noChangeShapeType="1"/>
            </p:cNvSpPr>
            <p:nvPr/>
          </p:nvSpPr>
          <p:spPr bwMode="auto">
            <a:xfrm flipH="1">
              <a:off x="2212" y="138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>
              <a:off x="2500" y="90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 flipV="1">
              <a:off x="2644" y="90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>
              <a:off x="2452" y="8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 flipV="1">
              <a:off x="2596" y="76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3" name="Oval 15"/>
            <p:cNvSpPr>
              <a:spLocks noChangeArrowheads="1"/>
            </p:cNvSpPr>
            <p:nvPr/>
          </p:nvSpPr>
          <p:spPr bwMode="auto">
            <a:xfrm>
              <a:off x="3224" y="624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3364" y="812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 flipH="1">
              <a:off x="3220" y="119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3220" y="1340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412" y="119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8" name="Line 20"/>
            <p:cNvSpPr>
              <a:spLocks noChangeShapeType="1"/>
            </p:cNvSpPr>
            <p:nvPr/>
          </p:nvSpPr>
          <p:spPr bwMode="auto">
            <a:xfrm flipV="1">
              <a:off x="3604" y="124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9" name="Line 21"/>
            <p:cNvSpPr>
              <a:spLocks noChangeShapeType="1"/>
            </p:cNvSpPr>
            <p:nvPr/>
          </p:nvSpPr>
          <p:spPr bwMode="auto">
            <a:xfrm>
              <a:off x="3748" y="124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0" name="Line 22"/>
            <p:cNvSpPr>
              <a:spLocks noChangeShapeType="1"/>
            </p:cNvSpPr>
            <p:nvPr/>
          </p:nvSpPr>
          <p:spPr bwMode="auto">
            <a:xfrm flipH="1">
              <a:off x="3268" y="95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1" name="Line 23"/>
            <p:cNvSpPr>
              <a:spLocks noChangeShapeType="1"/>
            </p:cNvSpPr>
            <p:nvPr/>
          </p:nvSpPr>
          <p:spPr bwMode="auto">
            <a:xfrm flipH="1" flipV="1">
              <a:off x="3124" y="1052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H="1">
              <a:off x="3172" y="9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 flipH="1" flipV="1">
              <a:off x="3028" y="812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4" name="Line 26"/>
            <p:cNvSpPr>
              <a:spLocks noChangeShapeType="1"/>
            </p:cNvSpPr>
            <p:nvPr/>
          </p:nvSpPr>
          <p:spPr bwMode="auto">
            <a:xfrm flipV="1">
              <a:off x="3268" y="716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5" name="Line 27"/>
            <p:cNvSpPr>
              <a:spLocks noChangeShapeType="1"/>
            </p:cNvSpPr>
            <p:nvPr/>
          </p:nvSpPr>
          <p:spPr bwMode="auto">
            <a:xfrm flipH="1" flipV="1">
              <a:off x="2452" y="66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0476" name="Group 28"/>
            <p:cNvGrpSpPr>
              <a:grpSpLocks/>
            </p:cNvGrpSpPr>
            <p:nvPr/>
          </p:nvGrpSpPr>
          <p:grpSpPr bwMode="auto">
            <a:xfrm>
              <a:off x="2116" y="1724"/>
              <a:ext cx="1488" cy="876"/>
              <a:chOff x="2112" y="1944"/>
              <a:chExt cx="1488" cy="1104"/>
            </a:xfrm>
          </p:grpSpPr>
          <p:sp>
            <p:nvSpPr>
              <p:cNvPr id="360477" name="Oval 29"/>
              <p:cNvSpPr>
                <a:spLocks noChangeArrowheads="1"/>
              </p:cNvSpPr>
              <p:nvPr/>
            </p:nvSpPr>
            <p:spPr bwMode="auto">
              <a:xfrm>
                <a:off x="2656" y="2008"/>
                <a:ext cx="400" cy="304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78" name="Line 30"/>
              <p:cNvSpPr>
                <a:spLocks noChangeShapeType="1"/>
              </p:cNvSpPr>
              <p:nvPr/>
            </p:nvSpPr>
            <p:spPr bwMode="auto">
              <a:xfrm flipV="1">
                <a:off x="2784" y="2184"/>
                <a:ext cx="48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79" name="Line 31"/>
              <p:cNvSpPr>
                <a:spLocks noChangeShapeType="1"/>
              </p:cNvSpPr>
              <p:nvPr/>
            </p:nvSpPr>
            <p:spPr bwMode="auto">
              <a:xfrm>
                <a:off x="2832" y="2184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0" name="Line 32"/>
              <p:cNvSpPr>
                <a:spLocks noChangeShapeType="1"/>
              </p:cNvSpPr>
              <p:nvPr/>
            </p:nvSpPr>
            <p:spPr bwMode="auto">
              <a:xfrm>
                <a:off x="2880" y="2184"/>
                <a:ext cx="48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1" name="Line 33"/>
              <p:cNvSpPr>
                <a:spLocks noChangeShapeType="1"/>
              </p:cNvSpPr>
              <p:nvPr/>
            </p:nvSpPr>
            <p:spPr bwMode="auto">
              <a:xfrm>
                <a:off x="2880" y="2088"/>
                <a:ext cx="9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2" name="Line 34"/>
              <p:cNvSpPr>
                <a:spLocks noChangeShapeType="1"/>
              </p:cNvSpPr>
              <p:nvPr/>
            </p:nvSpPr>
            <p:spPr bwMode="auto">
              <a:xfrm flipH="1">
                <a:off x="2736" y="2088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3" name="Line 35"/>
              <p:cNvSpPr>
                <a:spLocks noChangeShapeType="1"/>
              </p:cNvSpPr>
              <p:nvPr/>
            </p:nvSpPr>
            <p:spPr bwMode="auto">
              <a:xfrm flipV="1">
                <a:off x="2448" y="3000"/>
                <a:ext cx="0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4" name="Line 36"/>
              <p:cNvSpPr>
                <a:spLocks noChangeShapeType="1"/>
              </p:cNvSpPr>
              <p:nvPr/>
            </p:nvSpPr>
            <p:spPr bwMode="auto">
              <a:xfrm>
                <a:off x="2880" y="2328"/>
                <a:ext cx="0" cy="38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5" name="Line 37"/>
              <p:cNvSpPr>
                <a:spLocks noChangeShapeType="1"/>
              </p:cNvSpPr>
              <p:nvPr/>
            </p:nvSpPr>
            <p:spPr bwMode="auto">
              <a:xfrm>
                <a:off x="2880" y="271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6" name="Line 38"/>
              <p:cNvSpPr>
                <a:spLocks noChangeShapeType="1"/>
              </p:cNvSpPr>
              <p:nvPr/>
            </p:nvSpPr>
            <p:spPr bwMode="auto">
              <a:xfrm>
                <a:off x="3120" y="2712"/>
                <a:ext cx="96" cy="2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7" name="Line 39"/>
              <p:cNvSpPr>
                <a:spLocks noChangeShapeType="1"/>
              </p:cNvSpPr>
              <p:nvPr/>
            </p:nvSpPr>
            <p:spPr bwMode="auto">
              <a:xfrm flipV="1">
                <a:off x="3216" y="2952"/>
                <a:ext cx="48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8" name="Line 40"/>
              <p:cNvSpPr>
                <a:spLocks noChangeShapeType="1"/>
              </p:cNvSpPr>
              <p:nvPr/>
            </p:nvSpPr>
            <p:spPr bwMode="auto">
              <a:xfrm flipH="1">
                <a:off x="2640" y="2712"/>
                <a:ext cx="240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9" name="Line 41"/>
              <p:cNvSpPr>
                <a:spLocks noChangeShapeType="1"/>
              </p:cNvSpPr>
              <p:nvPr/>
            </p:nvSpPr>
            <p:spPr bwMode="auto">
              <a:xfrm flipH="1">
                <a:off x="2544" y="2760"/>
                <a:ext cx="96" cy="2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0" name="Line 42"/>
              <p:cNvSpPr>
                <a:spLocks noChangeShapeType="1"/>
              </p:cNvSpPr>
              <p:nvPr/>
            </p:nvSpPr>
            <p:spPr bwMode="auto">
              <a:xfrm flipH="1">
                <a:off x="2448" y="3048"/>
                <a:ext cx="9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1" name="Line 43"/>
              <p:cNvSpPr>
                <a:spLocks noChangeShapeType="1"/>
              </p:cNvSpPr>
              <p:nvPr/>
            </p:nvSpPr>
            <p:spPr bwMode="auto">
              <a:xfrm>
                <a:off x="2880" y="2328"/>
                <a:ext cx="336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2" name="Line 44"/>
              <p:cNvSpPr>
                <a:spLocks noChangeShapeType="1"/>
              </p:cNvSpPr>
              <p:nvPr/>
            </p:nvSpPr>
            <p:spPr bwMode="auto">
              <a:xfrm flipV="1">
                <a:off x="3216" y="1944"/>
                <a:ext cx="24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3" name="Line 45"/>
              <p:cNvSpPr>
                <a:spLocks noChangeShapeType="1"/>
              </p:cNvSpPr>
              <p:nvPr/>
            </p:nvSpPr>
            <p:spPr bwMode="auto">
              <a:xfrm>
                <a:off x="3456" y="1944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4" name="Line 46"/>
              <p:cNvSpPr>
                <a:spLocks noChangeShapeType="1"/>
              </p:cNvSpPr>
              <p:nvPr/>
            </p:nvSpPr>
            <p:spPr bwMode="auto">
              <a:xfrm flipH="1">
                <a:off x="2592" y="2376"/>
                <a:ext cx="288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5" name="Line 47"/>
              <p:cNvSpPr>
                <a:spLocks noChangeShapeType="1"/>
              </p:cNvSpPr>
              <p:nvPr/>
            </p:nvSpPr>
            <p:spPr bwMode="auto">
              <a:xfrm flipH="1" flipV="1">
                <a:off x="2256" y="1944"/>
                <a:ext cx="336" cy="4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6" name="Line 48"/>
              <p:cNvSpPr>
                <a:spLocks noChangeShapeType="1"/>
              </p:cNvSpPr>
              <p:nvPr/>
            </p:nvSpPr>
            <p:spPr bwMode="auto">
              <a:xfrm flipH="1">
                <a:off x="2112" y="1944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0497" name="Rectangle 49"/>
            <p:cNvSpPr>
              <a:spLocks noChangeArrowheads="1"/>
            </p:cNvSpPr>
            <p:nvPr/>
          </p:nvSpPr>
          <p:spPr bwMode="auto">
            <a:xfrm>
              <a:off x="2631" y="1491"/>
              <a:ext cx="586" cy="21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zh-CN" altLang="en-US" dirty="0">
                  <a:ea typeface="宋体" panose="02010600030101010101" pitchFamily="2" charset="-122"/>
                </a:rPr>
                <a:t>指令集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360498" name="Rectangle 50"/>
            <p:cNvSpPr>
              <a:spLocks noChangeArrowheads="1"/>
            </p:cNvSpPr>
            <p:nvPr/>
          </p:nvSpPr>
          <p:spPr bwMode="auto">
            <a:xfrm>
              <a:off x="710" y="924"/>
              <a:ext cx="42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dirty="0">
                  <a:ea typeface="宋体" panose="02010600030101010101" pitchFamily="2" charset="-122"/>
                </a:rPr>
                <a:t>软件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360499" name="Rectangle 51"/>
            <p:cNvSpPr>
              <a:spLocks noChangeArrowheads="1"/>
            </p:cNvSpPr>
            <p:nvPr/>
          </p:nvSpPr>
          <p:spPr bwMode="auto">
            <a:xfrm>
              <a:off x="738" y="2124"/>
              <a:ext cx="42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dirty="0">
                  <a:ea typeface="宋体" panose="02010600030101010101" pitchFamily="2" charset="-122"/>
                </a:rPr>
                <a:t>硬件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指令集：关键界面</a:t>
            </a:r>
          </a:p>
        </p:txBody>
      </p:sp>
      <p:sp>
        <p:nvSpPr>
          <p:cNvPr id="360500" name="Rectangle 5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良好抽象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生命期长</a:t>
            </a:r>
            <a:r>
              <a:rPr lang="en-US" altLang="zh-CN" dirty="0">
                <a:ea typeface="宋体" panose="02010600030101010101" pitchFamily="2" charset="-122"/>
              </a:rPr>
              <a:t>(portability)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通用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对高层方便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对低层灵活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变化慢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D03889-8758-405C-87F1-5D0CF27E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5038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并行体系结构</a:t>
            </a:r>
            <a:r>
              <a:rPr lang="en-US" altLang="en-US" dirty="0"/>
              <a:t>Parallel Architecture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5884595" cy="4747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扩展计算机体系结构到支持通信和协同</a:t>
            </a:r>
            <a:endParaRPr lang="en-US" altLang="en-US" sz="2200" dirty="0"/>
          </a:p>
          <a:p>
            <a:pPr lvl="1">
              <a:lnSpc>
                <a:spcPct val="120000"/>
              </a:lnSpc>
            </a:pPr>
            <a:r>
              <a:rPr lang="en-US" altLang="en-US" sz="2200" dirty="0"/>
              <a:t>Instruction Set Architecture </a:t>
            </a:r>
            <a:r>
              <a:rPr lang="en-US" altLang="en-US" sz="2200" dirty="0">
                <a:solidFill>
                  <a:schemeClr val="hlink"/>
                </a:solidFill>
              </a:rPr>
              <a:t>plus </a:t>
            </a:r>
            <a:r>
              <a:rPr lang="en-US" altLang="en-US" sz="2200" i="1" dirty="0">
                <a:solidFill>
                  <a:schemeClr val="hlink"/>
                </a:solidFill>
              </a:rPr>
              <a:t>Communication Architecture</a:t>
            </a:r>
            <a:endParaRPr lang="en-US" altLang="en-US" sz="2200" i="1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定义</a:t>
            </a:r>
            <a:r>
              <a:rPr lang="en-US" altLang="en-US" sz="22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2200" dirty="0"/>
              <a:t>Critical abstractions, boundaries, and primitives (interfaces)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实现了接口（原语）的组织结构 </a:t>
            </a:r>
            <a:r>
              <a:rPr lang="en-US" altLang="en-US" sz="2200" dirty="0"/>
              <a:t>(</a:t>
            </a:r>
            <a:r>
              <a:rPr lang="en-US" altLang="en-US" sz="2200" dirty="0" err="1"/>
              <a:t>hw</a:t>
            </a:r>
            <a:r>
              <a:rPr lang="en-US" altLang="en-US" sz="2200" dirty="0"/>
              <a:t> or </a:t>
            </a:r>
            <a:r>
              <a:rPr lang="en-US" altLang="en-US" sz="2200" dirty="0" err="1"/>
              <a:t>sw</a:t>
            </a:r>
            <a:r>
              <a:rPr lang="en-US" altLang="en-US" sz="2200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编译器</a:t>
            </a:r>
            <a:r>
              <a:rPr lang="en-US" altLang="en-US" sz="2200" dirty="0"/>
              <a:t>, </a:t>
            </a:r>
            <a:r>
              <a:rPr lang="zh-CN" altLang="en-US" sz="2200" dirty="0"/>
              <a:t>函数库和操作系统</a:t>
            </a:r>
            <a:endParaRPr lang="en-US" altLang="en-US" sz="2200" dirty="0"/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6D0ABA-DE28-4F38-BF6D-17D5C72D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11</a:t>
            </a:fld>
            <a:endParaRPr lang="en-US" altLang="zh-CN"/>
          </a:p>
        </p:txBody>
      </p:sp>
      <p:pic>
        <p:nvPicPr>
          <p:cNvPr id="23" name="Picture 5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159846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4" name="Picture 6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091277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5" name="Picture 7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134591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6" name="Picture 8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116533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27" name="Straight Arrow Connector 9"/>
          <p:cNvCxnSpPr>
            <a:endCxn id="24" idx="0"/>
          </p:cNvCxnSpPr>
          <p:nvPr/>
        </p:nvCxnSpPr>
        <p:spPr>
          <a:xfrm rot="16200000" flipV="1">
            <a:off x="6935484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0"/>
          <p:cNvCxnSpPr/>
          <p:nvPr/>
        </p:nvCxnSpPr>
        <p:spPr>
          <a:xfrm rot="16200000" flipV="1">
            <a:off x="7916559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endCxn id="26" idx="0"/>
          </p:cNvCxnSpPr>
          <p:nvPr/>
        </p:nvCxnSpPr>
        <p:spPr>
          <a:xfrm flipV="1">
            <a:off x="9295279" y="3511449"/>
            <a:ext cx="5939" cy="680991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2"/>
          <p:cNvCxnSpPr>
            <a:endCxn id="23" idx="0"/>
          </p:cNvCxnSpPr>
          <p:nvPr/>
        </p:nvCxnSpPr>
        <p:spPr>
          <a:xfrm flipH="1" flipV="1">
            <a:off x="10344530" y="3511449"/>
            <a:ext cx="30868" cy="680991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0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650816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2" name="Picture 51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582247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3" name="Picture 52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625561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4" name="Picture 53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607503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35" name="Straight Arrow Connector 54"/>
          <p:cNvCxnSpPr/>
          <p:nvPr/>
        </p:nvCxnSpPr>
        <p:spPr>
          <a:xfrm rot="16200000" flipV="1">
            <a:off x="7426021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5"/>
          <p:cNvCxnSpPr/>
          <p:nvPr/>
        </p:nvCxnSpPr>
        <p:spPr>
          <a:xfrm rot="16200000" flipV="1">
            <a:off x="8469009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6"/>
          <p:cNvCxnSpPr/>
          <p:nvPr/>
        </p:nvCxnSpPr>
        <p:spPr>
          <a:xfrm rot="16200000" flipV="1">
            <a:off x="9451671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7"/>
          <p:cNvCxnSpPr/>
          <p:nvPr/>
        </p:nvCxnSpPr>
        <p:spPr>
          <a:xfrm rot="16200000" flipV="1">
            <a:off x="10434334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-Right Arrow 58"/>
          <p:cNvSpPr/>
          <p:nvPr/>
        </p:nvSpPr>
        <p:spPr>
          <a:xfrm>
            <a:off x="6774998" y="4022362"/>
            <a:ext cx="4566592" cy="702783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192F"/>
                </a:solidFill>
              </a:rPr>
              <a:t>communication</a:t>
            </a:r>
            <a:endParaRPr lang="en-US" altLang="zh-CN" i="1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73781" y="1180484"/>
            <a:ext cx="7999752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hlink"/>
                </a:solidFill>
              </a:rPr>
              <a:t>并行计算机是能协同解决问题的一组处理单元</a:t>
            </a:r>
          </a:p>
        </p:txBody>
      </p:sp>
    </p:spTree>
    <p:extLst>
      <p:ext uri="{BB962C8B-B14F-4D97-AF65-F5344CB8AC3E}">
        <p14:creationId xmlns:p14="http://schemas.microsoft.com/office/powerpoint/2010/main" val="191776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并行体系结构</a:t>
            </a:r>
            <a:r>
              <a:rPr lang="en-US" altLang="en-US" dirty="0"/>
              <a:t>Parallel Architecture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951285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涉及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资源分配</a:t>
            </a:r>
            <a:r>
              <a:rPr lang="en-US" altLang="en-US" dirty="0"/>
              <a:t>: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处理单元集合规模？</a:t>
            </a:r>
            <a:r>
              <a:rPr lang="en-US" altLang="en-US" dirty="0"/>
              <a:t> 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处理单元的处理能力？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成本？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数据访问、通信和同步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处理单元如何协作、通信</a:t>
            </a:r>
            <a:r>
              <a:rPr lang="en-US" altLang="en-US" dirty="0"/>
              <a:t>?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处理器间数据如何传递</a:t>
            </a:r>
            <a:r>
              <a:rPr lang="en-US" altLang="en-US" dirty="0"/>
              <a:t>?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协同操作原语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性能和扩展性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众多处理单元如何对应为整体性能？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扩展性</a:t>
            </a:r>
            <a:r>
              <a:rPr lang="en-US" altLang="en-US" dirty="0"/>
              <a:t>?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81A33E-D1C4-4798-9AE1-AA312A5E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12</a:t>
            </a:fld>
            <a:endParaRPr lang="en-US" altLang="zh-CN"/>
          </a:p>
        </p:txBody>
      </p:sp>
      <p:pic>
        <p:nvPicPr>
          <p:cNvPr id="23" name="Picture 5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295938" y="1933153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4" name="Picture 6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227369" y="1933153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5" name="Picture 7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270683" y="1933153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6" name="Picture 8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252625" y="1933153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27" name="Straight Arrow Connector 9"/>
          <p:cNvCxnSpPr>
            <a:endCxn id="24" idx="0"/>
          </p:cNvCxnSpPr>
          <p:nvPr/>
        </p:nvCxnSpPr>
        <p:spPr>
          <a:xfrm rot="16200000" flipV="1">
            <a:off x="7071576" y="3210297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0"/>
          <p:cNvCxnSpPr/>
          <p:nvPr/>
        </p:nvCxnSpPr>
        <p:spPr>
          <a:xfrm rot="16200000" flipV="1">
            <a:off x="8052651" y="3210297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endCxn id="26" idx="0"/>
          </p:cNvCxnSpPr>
          <p:nvPr/>
        </p:nvCxnSpPr>
        <p:spPr>
          <a:xfrm flipV="1">
            <a:off x="9431371" y="2869826"/>
            <a:ext cx="5939" cy="680991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2"/>
          <p:cNvCxnSpPr>
            <a:endCxn id="23" idx="0"/>
          </p:cNvCxnSpPr>
          <p:nvPr/>
        </p:nvCxnSpPr>
        <p:spPr>
          <a:xfrm flipH="1" flipV="1">
            <a:off x="10480622" y="2869826"/>
            <a:ext cx="30868" cy="680991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0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786908" y="1933153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2" name="Picture 51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718339" y="1933153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3" name="Picture 52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761653" y="1933153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4" name="Picture 53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743595" y="1933153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35" name="Straight Arrow Connector 54"/>
          <p:cNvCxnSpPr/>
          <p:nvPr/>
        </p:nvCxnSpPr>
        <p:spPr>
          <a:xfrm rot="16200000" flipV="1">
            <a:off x="7562113" y="3210297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5"/>
          <p:cNvCxnSpPr/>
          <p:nvPr/>
        </p:nvCxnSpPr>
        <p:spPr>
          <a:xfrm rot="16200000" flipV="1">
            <a:off x="8605101" y="3210297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6"/>
          <p:cNvCxnSpPr/>
          <p:nvPr/>
        </p:nvCxnSpPr>
        <p:spPr>
          <a:xfrm rot="16200000" flipV="1">
            <a:off x="9587763" y="3210297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7"/>
          <p:cNvCxnSpPr/>
          <p:nvPr/>
        </p:nvCxnSpPr>
        <p:spPr>
          <a:xfrm rot="16200000" flipV="1">
            <a:off x="10570426" y="3210297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-Right Arrow 58"/>
          <p:cNvSpPr/>
          <p:nvPr/>
        </p:nvSpPr>
        <p:spPr>
          <a:xfrm>
            <a:off x="6911090" y="3380739"/>
            <a:ext cx="4566592" cy="702783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192F"/>
                </a:solidFill>
              </a:rPr>
              <a:t>communication</a:t>
            </a:r>
            <a:endParaRPr lang="en-US" altLang="zh-CN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55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分类</a:t>
            </a:r>
            <a:endParaRPr lang="en-US" altLang="en-US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2C6232-1B88-48CE-98C1-F29FF6AD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34823" name="Rectangle 1037"/>
          <p:cNvSpPr>
            <a:spLocks noChangeArrowheads="1"/>
          </p:cNvSpPr>
          <p:nvPr/>
        </p:nvSpPr>
        <p:spPr bwMode="auto">
          <a:xfrm>
            <a:off x="1524001" y="19837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824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81891"/>
              </p:ext>
            </p:extLst>
          </p:nvPr>
        </p:nvGraphicFramePr>
        <p:xfrm>
          <a:off x="991848" y="1451548"/>
          <a:ext cx="10676137" cy="473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r:id="rId3" imgW="4848225" imgH="2114550" progId="MSDraw.Drawing.8.2">
                  <p:embed/>
                </p:oleObj>
              </mc:Choice>
              <mc:Fallback>
                <p:oleObj r:id="rId3" imgW="4848225" imgH="2114550" progId="MSDraw.Drawing.8.2">
                  <p:embed/>
                  <p:pic>
                    <p:nvPicPr>
                      <p:cNvPr id="34824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848" y="1451548"/>
                        <a:ext cx="10676137" cy="4739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1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并行计算机系统结构模型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并行计算机系统互连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2</a:t>
            </a:r>
            <a:r>
              <a:rPr lang="zh-CN" altLang="en-US" dirty="0"/>
              <a:t> 并行计算机系统结构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1</a:t>
            </a:r>
            <a:r>
              <a:rPr lang="zh-CN" altLang="en-US" dirty="0"/>
              <a:t> 并行计算机访存模型</a:t>
            </a:r>
            <a:endParaRPr lang="en-US" altLang="zh-CN" dirty="0"/>
          </a:p>
          <a:p>
            <a:pPr lvl="1"/>
            <a:r>
              <a:rPr lang="en-US" altLang="zh-CN" dirty="0"/>
              <a:t>2.2.2 </a:t>
            </a:r>
            <a:r>
              <a:rPr lang="zh-CN" altLang="en-US" dirty="0"/>
              <a:t>并行计算机结构模型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CC1812-5775-4648-955B-B4FB602B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系统互连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9D0FD8-C184-45E0-8B6A-1E6DC4AA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6230" y="1364440"/>
            <a:ext cx="9119507" cy="673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不同带宽与距离的互连技术: 总线、</a:t>
            </a:r>
            <a:r>
              <a:rPr lang="en-US" altLang="zh-CN" sz="2400" dirty="0"/>
              <a:t>SAN、LAN、MAN、WAN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524001" y="17393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3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85681"/>
              </p:ext>
            </p:extLst>
          </p:nvPr>
        </p:nvGraphicFramePr>
        <p:xfrm>
          <a:off x="2724107" y="2304728"/>
          <a:ext cx="6043752" cy="423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Visio" r:id="rId3" imgW="3144726" imgH="2883790" progId="Visio.Drawing.6">
                  <p:embed/>
                </p:oleObj>
              </mc:Choice>
              <mc:Fallback>
                <p:oleObj name="Visio" r:id="rId3" imgW="3144726" imgH="2883790" progId="Visio.Drawing.6">
                  <p:embed/>
                  <p:pic>
                    <p:nvPicPr>
                      <p:cNvPr id="493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07" y="2304728"/>
                        <a:ext cx="6043752" cy="4234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C29ACC51-6081-4CD7-B40C-A207E3F1B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5" y="2350234"/>
            <a:ext cx="2822750" cy="154492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B687DDE-60B2-4D7B-9C4E-11C820B3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800044"/>
            <a:ext cx="3437447" cy="22588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并行计算机系统结构模型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2</a:t>
            </a:r>
            <a:r>
              <a:rPr lang="zh-CN" altLang="en-US" dirty="0"/>
              <a:t> 并行计算机系统结构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1</a:t>
            </a:r>
            <a:r>
              <a:rPr lang="zh-CN" altLang="en-US" dirty="0"/>
              <a:t> 并行计算机访存模型</a:t>
            </a:r>
            <a:endParaRPr lang="en-US" altLang="zh-CN" dirty="0"/>
          </a:p>
          <a:p>
            <a:pPr lvl="1"/>
            <a:r>
              <a:rPr lang="en-US" altLang="zh-CN" dirty="0"/>
              <a:t>2.2.2 </a:t>
            </a:r>
            <a:r>
              <a:rPr lang="zh-CN" altLang="en-US" dirty="0"/>
              <a:t>并行计算机结构模型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135F6F-71CF-4D03-A951-53B1F509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13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存储器层次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201A8F-FD95-4F41-9977-5083D57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1524001" y="22051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9220" name="Object 4"/>
          <p:cNvGraphicFramePr>
            <a:graphicFrameLocks noChangeAspect="1"/>
          </p:cNvGraphicFramePr>
          <p:nvPr/>
        </p:nvGraphicFramePr>
        <p:xfrm>
          <a:off x="1775520" y="1411535"/>
          <a:ext cx="4214812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Visio" r:id="rId3" imgW="3313435" imgH="2943401" progId="Visio.Drawing.6">
                  <p:embed/>
                </p:oleObj>
              </mc:Choice>
              <mc:Fallback>
                <p:oleObj name="Visio" r:id="rId3" imgW="3313435" imgH="2943401" progId="Visio.Drawing.6">
                  <p:embed/>
                  <p:pic>
                    <p:nvPicPr>
                      <p:cNvPr id="64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1411535"/>
                        <a:ext cx="4214812" cy="489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1524001" y="20860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040659"/>
              </p:ext>
            </p:extLst>
          </p:nvPr>
        </p:nvGraphicFramePr>
        <p:xfrm>
          <a:off x="6167438" y="1483320"/>
          <a:ext cx="4892448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Visio" r:id="rId5" imgW="3681219" imgH="3175094" progId="Visio.Drawing.6">
                  <p:embed/>
                </p:oleObj>
              </mc:Choice>
              <mc:Fallback>
                <p:oleObj name="Visio" r:id="rId5" imgW="3681219" imgH="3175094" progId="Visio.Drawing.6">
                  <p:embed/>
                  <p:pic>
                    <p:nvPicPr>
                      <p:cNvPr id="64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1483320"/>
                        <a:ext cx="4892448" cy="482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共享内存</a:t>
            </a:r>
            <a:endParaRPr lang="en-US" altLang="en-US"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991EFF-FCB7-42EC-8A53-B4EE8C54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95238" name="Rectangle 3"/>
          <p:cNvSpPr>
            <a:spLocks noChangeArrowheads="1"/>
          </p:cNvSpPr>
          <p:nvPr/>
        </p:nvSpPr>
        <p:spPr bwMode="auto">
          <a:xfrm>
            <a:off x="1524001" y="11217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241" name="Rectangle 6"/>
          <p:cNvSpPr>
            <a:spLocks noChangeArrowheads="1"/>
          </p:cNvSpPr>
          <p:nvPr/>
        </p:nvSpPr>
        <p:spPr bwMode="auto">
          <a:xfrm>
            <a:off x="1524001" y="22170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242" name="Rectangle 7"/>
          <p:cNvSpPr>
            <a:spLocks noChangeArrowheads="1"/>
          </p:cNvSpPr>
          <p:nvPr/>
        </p:nvSpPr>
        <p:spPr bwMode="auto">
          <a:xfrm>
            <a:off x="1524001" y="1731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 flipH="1">
            <a:off x="142408" y="1707209"/>
            <a:ext cx="1381594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524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920500"/>
              </p:ext>
            </p:extLst>
          </p:nvPr>
        </p:nvGraphicFramePr>
        <p:xfrm>
          <a:off x="3757531" y="1817960"/>
          <a:ext cx="5436107" cy="39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r:id="rId3" imgW="4762500" imgH="3438525" progId="MSDraw.Drawing.8.2">
                  <p:embed/>
                </p:oleObj>
              </mc:Choice>
              <mc:Fallback>
                <p:oleObj r:id="rId3" imgW="4762500" imgH="3438525" progId="MSDraw.Drawing.8.2">
                  <p:embed/>
                  <p:pic>
                    <p:nvPicPr>
                      <p:cNvPr id="9524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531" y="1817960"/>
                        <a:ext cx="5436107" cy="3924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8741229" y="1940572"/>
            <a:ext cx="320918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en-US" sz="2000" dirty="0"/>
              <a:t>UMA</a:t>
            </a:r>
            <a:r>
              <a:rPr lang="zh-CN" altLang="en-US" sz="2000" dirty="0"/>
              <a:t>：</a:t>
            </a:r>
            <a:r>
              <a:rPr lang="en-US" altLang="en-US" sz="2000" dirty="0">
                <a:solidFill>
                  <a:srgbClr val="C00000"/>
                </a:solidFill>
              </a:rPr>
              <a:t>U</a:t>
            </a:r>
            <a:r>
              <a:rPr lang="en-US" altLang="en-US" sz="2000" dirty="0"/>
              <a:t>niform </a:t>
            </a:r>
            <a:r>
              <a:rPr lang="en-US" altLang="zh-CN" sz="2000" dirty="0">
                <a:solidFill>
                  <a:srgbClr val="C00000"/>
                </a:solidFill>
              </a:rPr>
              <a:t>M</a:t>
            </a:r>
            <a:r>
              <a:rPr lang="en-US" altLang="en-US" sz="2000" dirty="0"/>
              <a:t>emory </a:t>
            </a:r>
            <a:r>
              <a:rPr lang="en-US" altLang="en-US" sz="2000" dirty="0">
                <a:solidFill>
                  <a:srgbClr val="C00000"/>
                </a:solidFill>
              </a:rPr>
              <a:t>A</a:t>
            </a:r>
            <a:r>
              <a:rPr lang="en-US" altLang="en-US" sz="2000" dirty="0"/>
              <a:t>ccess (global shared memory)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en-US" sz="2000" dirty="0"/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en-US" sz="2000" dirty="0"/>
              <a:t>COMA</a:t>
            </a:r>
            <a:r>
              <a:rPr lang="zh-CN" altLang="en-US" sz="2000" dirty="0"/>
              <a:t>：</a:t>
            </a:r>
            <a:r>
              <a:rPr lang="en-US" altLang="en-US" sz="2000" dirty="0">
                <a:solidFill>
                  <a:srgbClr val="C00000"/>
                </a:solidFill>
              </a:rPr>
              <a:t>C</a:t>
            </a:r>
            <a:r>
              <a:rPr lang="en-US" altLang="en-US" sz="2000" dirty="0"/>
              <a:t>ache-</a:t>
            </a:r>
            <a:r>
              <a:rPr lang="en-US" altLang="en-US" sz="2000" dirty="0">
                <a:solidFill>
                  <a:srgbClr val="C00000"/>
                </a:solidFill>
              </a:rPr>
              <a:t>o</a:t>
            </a:r>
            <a:r>
              <a:rPr lang="en-US" altLang="en-US" sz="2000" dirty="0"/>
              <a:t>nly </a:t>
            </a:r>
            <a:r>
              <a:rPr lang="en-US" altLang="en-US" sz="2000" dirty="0">
                <a:solidFill>
                  <a:srgbClr val="C00000"/>
                </a:solidFill>
              </a:rPr>
              <a:t>M</a:t>
            </a:r>
            <a:r>
              <a:rPr lang="en-US" altLang="en-US" sz="2000" dirty="0"/>
              <a:t>emory </a:t>
            </a:r>
            <a:r>
              <a:rPr lang="en-US" altLang="en-US" sz="2000" dirty="0">
                <a:solidFill>
                  <a:srgbClr val="C00000"/>
                </a:solidFill>
              </a:rPr>
              <a:t>A</a:t>
            </a:r>
            <a:r>
              <a:rPr lang="en-US" altLang="en-US" sz="2000" dirty="0"/>
              <a:t>rch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en-US" sz="2000" dirty="0"/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en-US" sz="2000" dirty="0"/>
              <a:t>NUMA</a:t>
            </a:r>
            <a:r>
              <a:rPr lang="zh-CN" altLang="en-US" sz="2000" dirty="0"/>
              <a:t>：</a:t>
            </a:r>
            <a:r>
              <a:rPr lang="en-US" altLang="en-US" sz="2000" dirty="0" err="1">
                <a:solidFill>
                  <a:srgbClr val="C00000"/>
                </a:solidFill>
              </a:rPr>
              <a:t>N</a:t>
            </a:r>
            <a:r>
              <a:rPr lang="en-US" altLang="en-US" sz="2000" dirty="0" err="1"/>
              <a:t>on</a:t>
            </a:r>
            <a:r>
              <a:rPr lang="en-US" altLang="en-US" sz="2000" dirty="0" err="1">
                <a:solidFill>
                  <a:srgbClr val="C00000"/>
                </a:solidFill>
              </a:rPr>
              <a:t>U</a:t>
            </a:r>
            <a:r>
              <a:rPr lang="en-US" altLang="en-US" sz="2000" dirty="0" err="1"/>
              <a:t>niform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M</a:t>
            </a:r>
            <a:r>
              <a:rPr lang="en-US" altLang="en-US" sz="2000" dirty="0"/>
              <a:t>emory </a:t>
            </a:r>
            <a:r>
              <a:rPr lang="en-US" altLang="en-US" sz="2000" dirty="0">
                <a:solidFill>
                  <a:srgbClr val="C00000"/>
                </a:solidFill>
              </a:rPr>
              <a:t>A</a:t>
            </a:r>
            <a:r>
              <a:rPr lang="en-US" altLang="en-US" sz="2000" dirty="0"/>
              <a:t>ccess (distributed shared memory)</a:t>
            </a:r>
          </a:p>
        </p:txBody>
      </p:sp>
      <p:pic>
        <p:nvPicPr>
          <p:cNvPr id="10" name="Picture 6" descr="many-core3.eps">
            <a:extLst>
              <a:ext uri="{FF2B5EF4-FFF2-40B4-BE49-F238E27FC236}">
                <a16:creationId xmlns:a16="http://schemas.microsoft.com/office/drawing/2014/main" id="{2997DDB2-BE34-4669-A99B-22DC79A30C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17960"/>
            <a:ext cx="4397323" cy="354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14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存储器存取模型</a:t>
            </a:r>
            <a:r>
              <a:rPr lang="en-US" altLang="zh-CN" sz="3200" dirty="0"/>
              <a:t>( UMA NUMA COMA NORMA)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56B77B-E950-46BF-B7C6-3C51C0F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716110"/>
            <a:ext cx="2743200" cy="365125"/>
          </a:xfrm>
        </p:spPr>
        <p:txBody>
          <a:bodyPr/>
          <a:lstStyle/>
          <a:p>
            <a:fld id="{F6847DE0-0604-4439-989C-75F75085A6B3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77964"/>
              </p:ext>
            </p:extLst>
          </p:nvPr>
        </p:nvGraphicFramePr>
        <p:xfrm>
          <a:off x="1774826" y="1188436"/>
          <a:ext cx="51847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Visio" r:id="rId4" imgW="3590117" imgH="1808555" progId="Visio.Drawing.6">
                  <p:embed/>
                </p:oleObj>
              </mc:Choice>
              <mc:Fallback>
                <p:oleObj name="Visio" r:id="rId4" imgW="3590117" imgH="1808555" progId="Visio.Drawing.6">
                  <p:embed/>
                  <p:pic>
                    <p:nvPicPr>
                      <p:cNvPr id="630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1188436"/>
                        <a:ext cx="5184775" cy="260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1524001" y="25341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1524001" y="289606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30355"/>
              </p:ext>
            </p:extLst>
          </p:nvPr>
        </p:nvGraphicFramePr>
        <p:xfrm>
          <a:off x="7391401" y="1267811"/>
          <a:ext cx="2568575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Visio" r:id="rId6" imgW="2090861" imgH="1417151" progId="Visio.Drawing.6">
                  <p:embed/>
                </p:oleObj>
              </mc:Choice>
              <mc:Fallback>
                <p:oleObj name="Visio" r:id="rId6" imgW="2090861" imgH="1417151" progId="Visio.Drawing.6">
                  <p:embed/>
                  <p:pic>
                    <p:nvPicPr>
                      <p:cNvPr id="6307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1267811"/>
                        <a:ext cx="2568575" cy="244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1524001" y="259444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91594"/>
              </p:ext>
            </p:extLst>
          </p:nvPr>
        </p:nvGraphicFramePr>
        <p:xfrm>
          <a:off x="7320550" y="4319611"/>
          <a:ext cx="2933700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Visio" r:id="rId8" imgW="2567743" imgH="1961517" progId="Visio.Drawing.11">
                  <p:embed/>
                </p:oleObj>
              </mc:Choice>
              <mc:Fallback>
                <p:oleObj name="Visio" r:id="rId8" imgW="2567743" imgH="1961517" progId="Visio.Drawing.11">
                  <p:embed/>
                  <p:pic>
                    <p:nvPicPr>
                      <p:cNvPr id="6307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550" y="4319611"/>
                        <a:ext cx="2933700" cy="223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0794" name="Group 10"/>
          <p:cNvGrpSpPr>
            <a:grpSpLocks noChangeAspect="1"/>
          </p:cNvGrpSpPr>
          <p:nvPr/>
        </p:nvGrpSpPr>
        <p:grpSpPr bwMode="auto">
          <a:xfrm>
            <a:off x="1703388" y="3822723"/>
            <a:ext cx="5256212" cy="2952750"/>
            <a:chOff x="2245" y="754"/>
            <a:chExt cx="3130" cy="1349"/>
          </a:xfrm>
        </p:grpSpPr>
        <p:sp>
          <p:nvSpPr>
            <p:cNvPr id="63079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245" y="754"/>
              <a:ext cx="3130" cy="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6" name="Rectangle 12"/>
            <p:cNvSpPr>
              <a:spLocks noChangeArrowheads="1"/>
            </p:cNvSpPr>
            <p:nvPr/>
          </p:nvSpPr>
          <p:spPr bwMode="auto">
            <a:xfrm>
              <a:off x="3099" y="1391"/>
              <a:ext cx="254" cy="5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7" name="Rectangle 13"/>
            <p:cNvSpPr>
              <a:spLocks noChangeArrowheads="1"/>
            </p:cNvSpPr>
            <p:nvPr/>
          </p:nvSpPr>
          <p:spPr bwMode="auto">
            <a:xfrm>
              <a:off x="3099" y="1391"/>
              <a:ext cx="254" cy="53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8" name="Rectangle 14"/>
            <p:cNvSpPr>
              <a:spLocks noChangeArrowheads="1"/>
            </p:cNvSpPr>
            <p:nvPr/>
          </p:nvSpPr>
          <p:spPr bwMode="auto">
            <a:xfrm>
              <a:off x="2417" y="1391"/>
              <a:ext cx="204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9" name="Rectangle 15"/>
            <p:cNvSpPr>
              <a:spLocks noChangeArrowheads="1"/>
            </p:cNvSpPr>
            <p:nvPr/>
          </p:nvSpPr>
          <p:spPr bwMode="auto">
            <a:xfrm>
              <a:off x="2417" y="1391"/>
              <a:ext cx="204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0" name="Rectangle 16"/>
            <p:cNvSpPr>
              <a:spLocks noChangeArrowheads="1"/>
            </p:cNvSpPr>
            <p:nvPr/>
          </p:nvSpPr>
          <p:spPr bwMode="auto">
            <a:xfrm>
              <a:off x="2477" y="1402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LM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1" name="Rectangle 17"/>
            <p:cNvSpPr>
              <a:spLocks noChangeArrowheads="1"/>
            </p:cNvSpPr>
            <p:nvPr/>
          </p:nvSpPr>
          <p:spPr bwMode="auto">
            <a:xfrm>
              <a:off x="2540" y="1441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2" name="Rectangle 18"/>
            <p:cNvSpPr>
              <a:spLocks noChangeArrowheads="1"/>
            </p:cNvSpPr>
            <p:nvPr/>
          </p:nvSpPr>
          <p:spPr bwMode="auto">
            <a:xfrm>
              <a:off x="2758" y="1391"/>
              <a:ext cx="205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3" name="Rectangle 19"/>
            <p:cNvSpPr>
              <a:spLocks noChangeArrowheads="1"/>
            </p:cNvSpPr>
            <p:nvPr/>
          </p:nvSpPr>
          <p:spPr bwMode="auto">
            <a:xfrm>
              <a:off x="2758" y="1391"/>
              <a:ext cx="205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4" name="Rectangle 20"/>
            <p:cNvSpPr>
              <a:spLocks noChangeArrowheads="1"/>
            </p:cNvSpPr>
            <p:nvPr/>
          </p:nvSpPr>
          <p:spPr bwMode="auto">
            <a:xfrm>
              <a:off x="2834" y="1402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5" name="Rectangle 21"/>
            <p:cNvSpPr>
              <a:spLocks noChangeArrowheads="1"/>
            </p:cNvSpPr>
            <p:nvPr/>
          </p:nvSpPr>
          <p:spPr bwMode="auto">
            <a:xfrm>
              <a:off x="2866" y="1441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6" name="Rectangle 22"/>
            <p:cNvSpPr>
              <a:spLocks noChangeArrowheads="1"/>
            </p:cNvSpPr>
            <p:nvPr/>
          </p:nvSpPr>
          <p:spPr bwMode="auto">
            <a:xfrm>
              <a:off x="2417" y="1578"/>
              <a:ext cx="204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7" name="Rectangle 23"/>
            <p:cNvSpPr>
              <a:spLocks noChangeArrowheads="1"/>
            </p:cNvSpPr>
            <p:nvPr/>
          </p:nvSpPr>
          <p:spPr bwMode="auto">
            <a:xfrm>
              <a:off x="2417" y="1578"/>
              <a:ext cx="204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8" name="Rectangle 24"/>
            <p:cNvSpPr>
              <a:spLocks noChangeArrowheads="1"/>
            </p:cNvSpPr>
            <p:nvPr/>
          </p:nvSpPr>
          <p:spPr bwMode="auto">
            <a:xfrm>
              <a:off x="2477" y="1589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LM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9" name="Rectangle 25"/>
            <p:cNvSpPr>
              <a:spLocks noChangeArrowheads="1"/>
            </p:cNvSpPr>
            <p:nvPr/>
          </p:nvSpPr>
          <p:spPr bwMode="auto">
            <a:xfrm>
              <a:off x="2540" y="1629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0" name="Rectangle 26"/>
            <p:cNvSpPr>
              <a:spLocks noChangeArrowheads="1"/>
            </p:cNvSpPr>
            <p:nvPr/>
          </p:nvSpPr>
          <p:spPr bwMode="auto">
            <a:xfrm>
              <a:off x="2758" y="1578"/>
              <a:ext cx="205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1" name="Rectangle 27"/>
            <p:cNvSpPr>
              <a:spLocks noChangeArrowheads="1"/>
            </p:cNvSpPr>
            <p:nvPr/>
          </p:nvSpPr>
          <p:spPr bwMode="auto">
            <a:xfrm>
              <a:off x="2758" y="1578"/>
              <a:ext cx="205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2" name="Rectangle 28"/>
            <p:cNvSpPr>
              <a:spLocks noChangeArrowheads="1"/>
            </p:cNvSpPr>
            <p:nvPr/>
          </p:nvSpPr>
          <p:spPr bwMode="auto">
            <a:xfrm>
              <a:off x="2834" y="1589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3" name="Rectangle 29"/>
            <p:cNvSpPr>
              <a:spLocks noChangeArrowheads="1"/>
            </p:cNvSpPr>
            <p:nvPr/>
          </p:nvSpPr>
          <p:spPr bwMode="auto">
            <a:xfrm>
              <a:off x="2866" y="1629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4" name="Rectangle 30"/>
            <p:cNvSpPr>
              <a:spLocks noChangeArrowheads="1"/>
            </p:cNvSpPr>
            <p:nvPr/>
          </p:nvSpPr>
          <p:spPr bwMode="auto">
            <a:xfrm>
              <a:off x="2417" y="1824"/>
              <a:ext cx="204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5" name="Rectangle 31"/>
            <p:cNvSpPr>
              <a:spLocks noChangeArrowheads="1"/>
            </p:cNvSpPr>
            <p:nvPr/>
          </p:nvSpPr>
          <p:spPr bwMode="auto">
            <a:xfrm>
              <a:off x="2417" y="1824"/>
              <a:ext cx="204" cy="9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6" name="Rectangle 32"/>
            <p:cNvSpPr>
              <a:spLocks noChangeArrowheads="1"/>
            </p:cNvSpPr>
            <p:nvPr/>
          </p:nvSpPr>
          <p:spPr bwMode="auto">
            <a:xfrm>
              <a:off x="2477" y="1835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LM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7" name="Rectangle 33"/>
            <p:cNvSpPr>
              <a:spLocks noChangeArrowheads="1"/>
            </p:cNvSpPr>
            <p:nvPr/>
          </p:nvSpPr>
          <p:spPr bwMode="auto">
            <a:xfrm>
              <a:off x="2540" y="1874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 i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8" name="Rectangle 34"/>
            <p:cNvSpPr>
              <a:spLocks noChangeArrowheads="1"/>
            </p:cNvSpPr>
            <p:nvPr/>
          </p:nvSpPr>
          <p:spPr bwMode="auto">
            <a:xfrm>
              <a:off x="2758" y="1824"/>
              <a:ext cx="205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9" name="Rectangle 35"/>
            <p:cNvSpPr>
              <a:spLocks noChangeArrowheads="1"/>
            </p:cNvSpPr>
            <p:nvPr/>
          </p:nvSpPr>
          <p:spPr bwMode="auto">
            <a:xfrm>
              <a:off x="2758" y="1824"/>
              <a:ext cx="205" cy="9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20" name="Rectangle 36"/>
            <p:cNvSpPr>
              <a:spLocks noChangeArrowheads="1"/>
            </p:cNvSpPr>
            <p:nvPr/>
          </p:nvSpPr>
          <p:spPr bwMode="auto">
            <a:xfrm>
              <a:off x="2834" y="183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1" name="Rectangle 37"/>
            <p:cNvSpPr>
              <a:spLocks noChangeArrowheads="1"/>
            </p:cNvSpPr>
            <p:nvPr/>
          </p:nvSpPr>
          <p:spPr bwMode="auto">
            <a:xfrm>
              <a:off x="2866" y="1874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 i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2" name="Freeform 38"/>
            <p:cNvSpPr>
              <a:spLocks/>
            </p:cNvSpPr>
            <p:nvPr/>
          </p:nvSpPr>
          <p:spPr bwMode="auto">
            <a:xfrm>
              <a:off x="2363" y="1337"/>
              <a:ext cx="1035" cy="101"/>
            </a:xfrm>
            <a:custGeom>
              <a:avLst/>
              <a:gdLst>
                <a:gd name="T0" fmla="*/ 1980 w 2069"/>
                <a:gd name="T1" fmla="*/ 198 h 201"/>
                <a:gd name="T2" fmla="*/ 2069 w 2069"/>
                <a:gd name="T3" fmla="*/ 198 h 201"/>
                <a:gd name="T4" fmla="*/ 2069 w 2069"/>
                <a:gd name="T5" fmla="*/ 0 h 201"/>
                <a:gd name="T6" fmla="*/ 0 w 2069"/>
                <a:gd name="T7" fmla="*/ 0 h 201"/>
                <a:gd name="T8" fmla="*/ 0 w 2069"/>
                <a:gd name="T9" fmla="*/ 201 h 201"/>
                <a:gd name="T10" fmla="*/ 107 w 2069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9" h="201">
                  <a:moveTo>
                    <a:pt x="1980" y="198"/>
                  </a:moveTo>
                  <a:lnTo>
                    <a:pt x="2069" y="198"/>
                  </a:lnTo>
                  <a:lnTo>
                    <a:pt x="2069" y="0"/>
                  </a:lnTo>
                  <a:lnTo>
                    <a:pt x="0" y="0"/>
                  </a:lnTo>
                  <a:lnTo>
                    <a:pt x="0" y="201"/>
                  </a:lnTo>
                  <a:lnTo>
                    <a:pt x="107" y="20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23" name="Rectangle 39"/>
            <p:cNvSpPr>
              <a:spLocks noChangeArrowheads="1"/>
            </p:cNvSpPr>
            <p:nvPr/>
          </p:nvSpPr>
          <p:spPr bwMode="auto">
            <a:xfrm>
              <a:off x="3195" y="1498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互</a:t>
              </a:r>
              <a:endParaRPr kumimoji="1" lang="zh-CN" altLang="en-US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4" name="Rectangle 40"/>
            <p:cNvSpPr>
              <a:spLocks noChangeArrowheads="1"/>
            </p:cNvSpPr>
            <p:nvPr/>
          </p:nvSpPr>
          <p:spPr bwMode="auto">
            <a:xfrm>
              <a:off x="3195" y="1574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连</a:t>
              </a:r>
              <a:endParaRPr kumimoji="1" lang="zh-CN" altLang="en-US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5" name="Rectangle 41"/>
            <p:cNvSpPr>
              <a:spLocks noChangeArrowheads="1"/>
            </p:cNvSpPr>
            <p:nvPr/>
          </p:nvSpPr>
          <p:spPr bwMode="auto">
            <a:xfrm>
              <a:off x="3195" y="1652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网</a:t>
              </a:r>
              <a:endParaRPr kumimoji="1" lang="zh-CN" altLang="en-US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6" name="Rectangle 42"/>
            <p:cNvSpPr>
              <a:spLocks noChangeArrowheads="1"/>
            </p:cNvSpPr>
            <p:nvPr/>
          </p:nvSpPr>
          <p:spPr bwMode="auto">
            <a:xfrm>
              <a:off x="3195" y="1728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络</a:t>
              </a:r>
              <a:endParaRPr kumimoji="1" lang="zh-CN" altLang="en-US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7" name="Freeform 43"/>
            <p:cNvSpPr>
              <a:spLocks/>
            </p:cNvSpPr>
            <p:nvPr/>
          </p:nvSpPr>
          <p:spPr bwMode="auto">
            <a:xfrm>
              <a:off x="2309" y="1284"/>
              <a:ext cx="1152" cy="341"/>
            </a:xfrm>
            <a:custGeom>
              <a:avLst/>
              <a:gdLst>
                <a:gd name="T0" fmla="*/ 2089 w 2304"/>
                <a:gd name="T1" fmla="*/ 683 h 683"/>
                <a:gd name="T2" fmla="*/ 2304 w 2304"/>
                <a:gd name="T3" fmla="*/ 683 h 683"/>
                <a:gd name="T4" fmla="*/ 2304 w 2304"/>
                <a:gd name="T5" fmla="*/ 0 h 683"/>
                <a:gd name="T6" fmla="*/ 0 w 2304"/>
                <a:gd name="T7" fmla="*/ 0 h 683"/>
                <a:gd name="T8" fmla="*/ 0 w 2304"/>
                <a:gd name="T9" fmla="*/ 683 h 683"/>
                <a:gd name="T10" fmla="*/ 216 w 2304"/>
                <a:gd name="T11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4" h="683">
                  <a:moveTo>
                    <a:pt x="2089" y="683"/>
                  </a:moveTo>
                  <a:lnTo>
                    <a:pt x="2304" y="68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216" y="6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28" name="Freeform 44"/>
            <p:cNvSpPr>
              <a:spLocks/>
            </p:cNvSpPr>
            <p:nvPr/>
          </p:nvSpPr>
          <p:spPr bwMode="auto">
            <a:xfrm>
              <a:off x="2255" y="1230"/>
              <a:ext cx="1260" cy="640"/>
            </a:xfrm>
            <a:custGeom>
              <a:avLst/>
              <a:gdLst>
                <a:gd name="T0" fmla="*/ 324 w 2520"/>
                <a:gd name="T1" fmla="*/ 1282 h 1282"/>
                <a:gd name="T2" fmla="*/ 0 w 2520"/>
                <a:gd name="T3" fmla="*/ 1282 h 1282"/>
                <a:gd name="T4" fmla="*/ 0 w 2520"/>
                <a:gd name="T5" fmla="*/ 0 h 1282"/>
                <a:gd name="T6" fmla="*/ 2520 w 2520"/>
                <a:gd name="T7" fmla="*/ 0 h 1282"/>
                <a:gd name="T8" fmla="*/ 2520 w 2520"/>
                <a:gd name="T9" fmla="*/ 1278 h 1282"/>
                <a:gd name="T10" fmla="*/ 2197 w 2520"/>
                <a:gd name="T11" fmla="*/ 1278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0" h="1282">
                  <a:moveTo>
                    <a:pt x="324" y="1282"/>
                  </a:moveTo>
                  <a:lnTo>
                    <a:pt x="0" y="1282"/>
                  </a:lnTo>
                  <a:lnTo>
                    <a:pt x="0" y="0"/>
                  </a:lnTo>
                  <a:lnTo>
                    <a:pt x="2520" y="0"/>
                  </a:lnTo>
                  <a:lnTo>
                    <a:pt x="2520" y="1278"/>
                  </a:lnTo>
                  <a:lnTo>
                    <a:pt x="2197" y="127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29" name="Line 45"/>
            <p:cNvSpPr>
              <a:spLocks noChangeShapeType="1"/>
            </p:cNvSpPr>
            <p:nvPr/>
          </p:nvSpPr>
          <p:spPr bwMode="auto">
            <a:xfrm>
              <a:off x="2621" y="1438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0" name="Line 46"/>
            <p:cNvSpPr>
              <a:spLocks noChangeShapeType="1"/>
            </p:cNvSpPr>
            <p:nvPr/>
          </p:nvSpPr>
          <p:spPr bwMode="auto">
            <a:xfrm>
              <a:off x="2963" y="1438"/>
              <a:ext cx="13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1" name="Line 47"/>
            <p:cNvSpPr>
              <a:spLocks noChangeShapeType="1"/>
            </p:cNvSpPr>
            <p:nvPr/>
          </p:nvSpPr>
          <p:spPr bwMode="auto">
            <a:xfrm>
              <a:off x="2621" y="1625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2" name="Line 48"/>
            <p:cNvSpPr>
              <a:spLocks noChangeShapeType="1"/>
            </p:cNvSpPr>
            <p:nvPr/>
          </p:nvSpPr>
          <p:spPr bwMode="auto">
            <a:xfrm>
              <a:off x="2963" y="1625"/>
              <a:ext cx="13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3" name="Line 49"/>
            <p:cNvSpPr>
              <a:spLocks noChangeShapeType="1"/>
            </p:cNvSpPr>
            <p:nvPr/>
          </p:nvSpPr>
          <p:spPr bwMode="auto">
            <a:xfrm>
              <a:off x="2621" y="1870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4" name="Line 50"/>
            <p:cNvSpPr>
              <a:spLocks noChangeShapeType="1"/>
            </p:cNvSpPr>
            <p:nvPr/>
          </p:nvSpPr>
          <p:spPr bwMode="auto">
            <a:xfrm>
              <a:off x="2963" y="1870"/>
              <a:ext cx="13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5" name="Rectangle 51"/>
            <p:cNvSpPr>
              <a:spLocks noChangeArrowheads="1"/>
            </p:cNvSpPr>
            <p:nvPr/>
          </p:nvSpPr>
          <p:spPr bwMode="auto">
            <a:xfrm>
              <a:off x="2592" y="2010"/>
              <a:ext cx="647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9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(a)</a:t>
              </a:r>
              <a:r>
                <a:rPr kumimoji="1" lang="zh-CN" altLang="en-US" sz="9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共享本地存储模型</a:t>
              </a:r>
              <a:endParaRPr kumimoji="1" lang="zh-CN" altLang="en-US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36" name="Rectangle 52"/>
            <p:cNvSpPr>
              <a:spLocks noChangeArrowheads="1"/>
            </p:cNvSpPr>
            <p:nvPr/>
          </p:nvSpPr>
          <p:spPr bwMode="auto">
            <a:xfrm>
              <a:off x="3704" y="1016"/>
              <a:ext cx="163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7" name="Rectangle 53"/>
            <p:cNvSpPr>
              <a:spLocks noChangeArrowheads="1"/>
            </p:cNvSpPr>
            <p:nvPr/>
          </p:nvSpPr>
          <p:spPr bwMode="auto">
            <a:xfrm>
              <a:off x="3704" y="1016"/>
              <a:ext cx="1638" cy="11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8" name="Rectangle 54"/>
            <p:cNvSpPr>
              <a:spLocks noChangeArrowheads="1"/>
            </p:cNvSpPr>
            <p:nvPr/>
          </p:nvSpPr>
          <p:spPr bwMode="auto">
            <a:xfrm>
              <a:off x="4331" y="1036"/>
              <a:ext cx="367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全局互连网络</a:t>
              </a:r>
              <a:endParaRPr kumimoji="1" lang="zh-CN" altLang="en-US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39" name="Rectangle 55"/>
            <p:cNvSpPr>
              <a:spLocks noChangeArrowheads="1"/>
            </p:cNvSpPr>
            <p:nvPr/>
          </p:nvSpPr>
          <p:spPr bwMode="auto">
            <a:xfrm>
              <a:off x="4212" y="2009"/>
              <a:ext cx="58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9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(b)</a:t>
              </a:r>
              <a:r>
                <a:rPr kumimoji="1" lang="zh-CN" altLang="en-US" sz="9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层次式机群模型</a:t>
              </a:r>
              <a:endParaRPr kumimoji="1" lang="zh-CN" altLang="en-US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40" name="Rectangle 56"/>
            <p:cNvSpPr>
              <a:spLocks noChangeArrowheads="1"/>
            </p:cNvSpPr>
            <p:nvPr/>
          </p:nvSpPr>
          <p:spPr bwMode="auto">
            <a:xfrm>
              <a:off x="3831" y="816"/>
              <a:ext cx="223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1" name="Rectangle 57"/>
            <p:cNvSpPr>
              <a:spLocks noChangeArrowheads="1"/>
            </p:cNvSpPr>
            <p:nvPr/>
          </p:nvSpPr>
          <p:spPr bwMode="auto">
            <a:xfrm>
              <a:off x="3831" y="816"/>
              <a:ext cx="223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2" name="Rectangle 58"/>
            <p:cNvSpPr>
              <a:spLocks noChangeArrowheads="1"/>
            </p:cNvSpPr>
            <p:nvPr/>
          </p:nvSpPr>
          <p:spPr bwMode="auto">
            <a:xfrm>
              <a:off x="3895" y="825"/>
              <a:ext cx="92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GSM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43" name="Rectangle 59"/>
            <p:cNvSpPr>
              <a:spLocks noChangeArrowheads="1"/>
            </p:cNvSpPr>
            <p:nvPr/>
          </p:nvSpPr>
          <p:spPr bwMode="auto">
            <a:xfrm>
              <a:off x="4192" y="816"/>
              <a:ext cx="224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4" name="Rectangle 60"/>
            <p:cNvSpPr>
              <a:spLocks noChangeArrowheads="1"/>
            </p:cNvSpPr>
            <p:nvPr/>
          </p:nvSpPr>
          <p:spPr bwMode="auto">
            <a:xfrm>
              <a:off x="4192" y="816"/>
              <a:ext cx="224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5" name="Rectangle 61"/>
            <p:cNvSpPr>
              <a:spLocks noChangeArrowheads="1"/>
            </p:cNvSpPr>
            <p:nvPr/>
          </p:nvSpPr>
          <p:spPr bwMode="auto">
            <a:xfrm>
              <a:off x="4255" y="8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GSM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46" name="Rectangle 62"/>
            <p:cNvSpPr>
              <a:spLocks noChangeArrowheads="1"/>
            </p:cNvSpPr>
            <p:nvPr/>
          </p:nvSpPr>
          <p:spPr bwMode="auto">
            <a:xfrm>
              <a:off x="5055" y="816"/>
              <a:ext cx="223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7" name="Rectangle 63"/>
            <p:cNvSpPr>
              <a:spLocks noChangeArrowheads="1"/>
            </p:cNvSpPr>
            <p:nvPr/>
          </p:nvSpPr>
          <p:spPr bwMode="auto">
            <a:xfrm>
              <a:off x="5055" y="816"/>
              <a:ext cx="223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8" name="Rectangle 64"/>
            <p:cNvSpPr>
              <a:spLocks noChangeArrowheads="1"/>
            </p:cNvSpPr>
            <p:nvPr/>
          </p:nvSpPr>
          <p:spPr bwMode="auto">
            <a:xfrm>
              <a:off x="5118" y="8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GSM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49" name="Rectangle 65"/>
            <p:cNvSpPr>
              <a:spLocks noChangeArrowheads="1"/>
            </p:cNvSpPr>
            <p:nvPr/>
          </p:nvSpPr>
          <p:spPr bwMode="auto">
            <a:xfrm rot="5400000">
              <a:off x="2629" y="1657"/>
              <a:ext cx="1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dirty="0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50" name="Rectangle 66"/>
            <p:cNvSpPr>
              <a:spLocks noChangeArrowheads="1"/>
            </p:cNvSpPr>
            <p:nvPr/>
          </p:nvSpPr>
          <p:spPr bwMode="auto">
            <a:xfrm rot="5400000">
              <a:off x="3373" y="1657"/>
              <a:ext cx="1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51" name="Rectangle 67"/>
            <p:cNvSpPr>
              <a:spLocks noChangeArrowheads="1"/>
            </p:cNvSpPr>
            <p:nvPr/>
          </p:nvSpPr>
          <p:spPr bwMode="auto">
            <a:xfrm>
              <a:off x="4452" y="1538"/>
              <a:ext cx="13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52" name="Rectangle 68"/>
            <p:cNvSpPr>
              <a:spLocks noChangeArrowheads="1"/>
            </p:cNvSpPr>
            <p:nvPr/>
          </p:nvSpPr>
          <p:spPr bwMode="auto">
            <a:xfrm>
              <a:off x="4696" y="791"/>
              <a:ext cx="13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53" name="Line 69"/>
            <p:cNvSpPr>
              <a:spLocks noChangeShapeType="1"/>
            </p:cNvSpPr>
            <p:nvPr/>
          </p:nvSpPr>
          <p:spPr bwMode="auto">
            <a:xfrm>
              <a:off x="3942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4" name="Freeform 70"/>
            <p:cNvSpPr>
              <a:spLocks/>
            </p:cNvSpPr>
            <p:nvPr/>
          </p:nvSpPr>
          <p:spPr bwMode="auto">
            <a:xfrm>
              <a:off x="3926" y="906"/>
              <a:ext cx="32" cy="49"/>
            </a:xfrm>
            <a:custGeom>
              <a:avLst/>
              <a:gdLst>
                <a:gd name="T0" fmla="*/ 0 w 65"/>
                <a:gd name="T1" fmla="*/ 98 h 98"/>
                <a:gd name="T2" fmla="*/ 32 w 65"/>
                <a:gd name="T3" fmla="*/ 0 h 98"/>
                <a:gd name="T4" fmla="*/ 65 w 65"/>
                <a:gd name="T5" fmla="*/ 98 h 98"/>
                <a:gd name="T6" fmla="*/ 0 w 65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5" name="Freeform 71"/>
            <p:cNvSpPr>
              <a:spLocks/>
            </p:cNvSpPr>
            <p:nvPr/>
          </p:nvSpPr>
          <p:spPr bwMode="auto">
            <a:xfrm>
              <a:off x="3926" y="967"/>
              <a:ext cx="32" cy="49"/>
            </a:xfrm>
            <a:custGeom>
              <a:avLst/>
              <a:gdLst>
                <a:gd name="T0" fmla="*/ 65 w 65"/>
                <a:gd name="T1" fmla="*/ 0 h 98"/>
                <a:gd name="T2" fmla="*/ 32 w 65"/>
                <a:gd name="T3" fmla="*/ 98 h 98"/>
                <a:gd name="T4" fmla="*/ 0 w 65"/>
                <a:gd name="T5" fmla="*/ 0 h 98"/>
                <a:gd name="T6" fmla="*/ 65 w 6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6" name="Line 72"/>
            <p:cNvSpPr>
              <a:spLocks noChangeShapeType="1"/>
            </p:cNvSpPr>
            <p:nvPr/>
          </p:nvSpPr>
          <p:spPr bwMode="auto">
            <a:xfrm>
              <a:off x="4303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7" name="Freeform 73"/>
            <p:cNvSpPr>
              <a:spLocks/>
            </p:cNvSpPr>
            <p:nvPr/>
          </p:nvSpPr>
          <p:spPr bwMode="auto">
            <a:xfrm>
              <a:off x="4287" y="906"/>
              <a:ext cx="32" cy="49"/>
            </a:xfrm>
            <a:custGeom>
              <a:avLst/>
              <a:gdLst>
                <a:gd name="T0" fmla="*/ 0 w 65"/>
                <a:gd name="T1" fmla="*/ 98 h 100"/>
                <a:gd name="T2" fmla="*/ 34 w 65"/>
                <a:gd name="T3" fmla="*/ 0 h 100"/>
                <a:gd name="T4" fmla="*/ 65 w 65"/>
                <a:gd name="T5" fmla="*/ 100 h 100"/>
                <a:gd name="T6" fmla="*/ 0 w 65"/>
                <a:gd name="T7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0">
                  <a:moveTo>
                    <a:pt x="0" y="98"/>
                  </a:moveTo>
                  <a:lnTo>
                    <a:pt x="34" y="0"/>
                  </a:lnTo>
                  <a:lnTo>
                    <a:pt x="65" y="10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8" name="Freeform 74"/>
            <p:cNvSpPr>
              <a:spLocks/>
            </p:cNvSpPr>
            <p:nvPr/>
          </p:nvSpPr>
          <p:spPr bwMode="auto">
            <a:xfrm>
              <a:off x="4287" y="967"/>
              <a:ext cx="32" cy="49"/>
            </a:xfrm>
            <a:custGeom>
              <a:avLst/>
              <a:gdLst>
                <a:gd name="T0" fmla="*/ 65 w 65"/>
                <a:gd name="T1" fmla="*/ 0 h 98"/>
                <a:gd name="T2" fmla="*/ 31 w 65"/>
                <a:gd name="T3" fmla="*/ 98 h 98"/>
                <a:gd name="T4" fmla="*/ 0 w 65"/>
                <a:gd name="T5" fmla="*/ 0 h 98"/>
                <a:gd name="T6" fmla="*/ 65 w 6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1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9" name="Line 75"/>
            <p:cNvSpPr>
              <a:spLocks noChangeShapeType="1"/>
            </p:cNvSpPr>
            <p:nvPr/>
          </p:nvSpPr>
          <p:spPr bwMode="auto">
            <a:xfrm>
              <a:off x="5167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0" name="Freeform 76"/>
            <p:cNvSpPr>
              <a:spLocks/>
            </p:cNvSpPr>
            <p:nvPr/>
          </p:nvSpPr>
          <p:spPr bwMode="auto">
            <a:xfrm>
              <a:off x="5150" y="906"/>
              <a:ext cx="33" cy="49"/>
            </a:xfrm>
            <a:custGeom>
              <a:avLst/>
              <a:gdLst>
                <a:gd name="T0" fmla="*/ 0 w 65"/>
                <a:gd name="T1" fmla="*/ 100 h 100"/>
                <a:gd name="T2" fmla="*/ 32 w 65"/>
                <a:gd name="T3" fmla="*/ 0 h 100"/>
                <a:gd name="T4" fmla="*/ 65 w 65"/>
                <a:gd name="T5" fmla="*/ 100 h 100"/>
                <a:gd name="T6" fmla="*/ 0 w 6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0">
                  <a:moveTo>
                    <a:pt x="0" y="100"/>
                  </a:moveTo>
                  <a:lnTo>
                    <a:pt x="32" y="0"/>
                  </a:lnTo>
                  <a:lnTo>
                    <a:pt x="65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1" name="Freeform 77"/>
            <p:cNvSpPr>
              <a:spLocks/>
            </p:cNvSpPr>
            <p:nvPr/>
          </p:nvSpPr>
          <p:spPr bwMode="auto">
            <a:xfrm>
              <a:off x="5150" y="967"/>
              <a:ext cx="33" cy="49"/>
            </a:xfrm>
            <a:custGeom>
              <a:avLst/>
              <a:gdLst>
                <a:gd name="T0" fmla="*/ 65 w 65"/>
                <a:gd name="T1" fmla="*/ 0 h 98"/>
                <a:gd name="T2" fmla="*/ 32 w 65"/>
                <a:gd name="T3" fmla="*/ 98 h 98"/>
                <a:gd name="T4" fmla="*/ 0 w 65"/>
                <a:gd name="T5" fmla="*/ 0 h 98"/>
                <a:gd name="T6" fmla="*/ 65 w 6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2" name="Line 78"/>
            <p:cNvSpPr>
              <a:spLocks noChangeShapeType="1"/>
            </p:cNvSpPr>
            <p:nvPr/>
          </p:nvSpPr>
          <p:spPr bwMode="auto">
            <a:xfrm>
              <a:off x="4014" y="1172"/>
              <a:ext cx="1" cy="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3" name="Freeform 79"/>
            <p:cNvSpPr>
              <a:spLocks/>
            </p:cNvSpPr>
            <p:nvPr/>
          </p:nvSpPr>
          <p:spPr bwMode="auto">
            <a:xfrm>
              <a:off x="3998" y="1127"/>
              <a:ext cx="33" cy="49"/>
            </a:xfrm>
            <a:custGeom>
              <a:avLst/>
              <a:gdLst>
                <a:gd name="T0" fmla="*/ 0 w 65"/>
                <a:gd name="T1" fmla="*/ 98 h 98"/>
                <a:gd name="T2" fmla="*/ 33 w 65"/>
                <a:gd name="T3" fmla="*/ 0 h 98"/>
                <a:gd name="T4" fmla="*/ 65 w 65"/>
                <a:gd name="T5" fmla="*/ 98 h 98"/>
                <a:gd name="T6" fmla="*/ 0 w 65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3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4" name="Freeform 80"/>
            <p:cNvSpPr>
              <a:spLocks/>
            </p:cNvSpPr>
            <p:nvPr/>
          </p:nvSpPr>
          <p:spPr bwMode="auto">
            <a:xfrm>
              <a:off x="3998" y="1193"/>
              <a:ext cx="33" cy="49"/>
            </a:xfrm>
            <a:custGeom>
              <a:avLst/>
              <a:gdLst>
                <a:gd name="T0" fmla="*/ 65 w 65"/>
                <a:gd name="T1" fmla="*/ 0 h 97"/>
                <a:gd name="T2" fmla="*/ 33 w 65"/>
                <a:gd name="T3" fmla="*/ 97 h 97"/>
                <a:gd name="T4" fmla="*/ 0 w 65"/>
                <a:gd name="T5" fmla="*/ 0 h 97"/>
                <a:gd name="T6" fmla="*/ 65 w 6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65" y="0"/>
                  </a:moveTo>
                  <a:lnTo>
                    <a:pt x="33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5" name="Line 81"/>
            <p:cNvSpPr>
              <a:spLocks noChangeShapeType="1"/>
            </p:cNvSpPr>
            <p:nvPr/>
          </p:nvSpPr>
          <p:spPr bwMode="auto">
            <a:xfrm>
              <a:off x="5022" y="1172"/>
              <a:ext cx="1" cy="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6" name="Freeform 82"/>
            <p:cNvSpPr>
              <a:spLocks/>
            </p:cNvSpPr>
            <p:nvPr/>
          </p:nvSpPr>
          <p:spPr bwMode="auto">
            <a:xfrm>
              <a:off x="5006" y="1127"/>
              <a:ext cx="32" cy="49"/>
            </a:xfrm>
            <a:custGeom>
              <a:avLst/>
              <a:gdLst>
                <a:gd name="T0" fmla="*/ 0 w 65"/>
                <a:gd name="T1" fmla="*/ 98 h 98"/>
                <a:gd name="T2" fmla="*/ 32 w 65"/>
                <a:gd name="T3" fmla="*/ 0 h 98"/>
                <a:gd name="T4" fmla="*/ 65 w 65"/>
                <a:gd name="T5" fmla="*/ 98 h 98"/>
                <a:gd name="T6" fmla="*/ 0 w 65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7" name="Freeform 83"/>
            <p:cNvSpPr>
              <a:spLocks/>
            </p:cNvSpPr>
            <p:nvPr/>
          </p:nvSpPr>
          <p:spPr bwMode="auto">
            <a:xfrm>
              <a:off x="5006" y="1193"/>
              <a:ext cx="32" cy="49"/>
            </a:xfrm>
            <a:custGeom>
              <a:avLst/>
              <a:gdLst>
                <a:gd name="T0" fmla="*/ 65 w 65"/>
                <a:gd name="T1" fmla="*/ 0 h 97"/>
                <a:gd name="T2" fmla="*/ 32 w 65"/>
                <a:gd name="T3" fmla="*/ 97 h 97"/>
                <a:gd name="T4" fmla="*/ 0 w 65"/>
                <a:gd name="T5" fmla="*/ 0 h 97"/>
                <a:gd name="T6" fmla="*/ 65 w 6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65" y="0"/>
                  </a:moveTo>
                  <a:lnTo>
                    <a:pt x="32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8" name="Rectangle 84"/>
            <p:cNvSpPr>
              <a:spLocks noChangeArrowheads="1"/>
            </p:cNvSpPr>
            <p:nvPr/>
          </p:nvSpPr>
          <p:spPr bwMode="auto">
            <a:xfrm>
              <a:off x="3672" y="1242"/>
              <a:ext cx="685" cy="6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9" name="Rectangle 85"/>
            <p:cNvSpPr>
              <a:spLocks noChangeArrowheads="1"/>
            </p:cNvSpPr>
            <p:nvPr/>
          </p:nvSpPr>
          <p:spPr bwMode="auto">
            <a:xfrm>
              <a:off x="3672" y="1242"/>
              <a:ext cx="685" cy="6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0" name="Rectangle 86"/>
            <p:cNvSpPr>
              <a:spLocks noChangeArrowheads="1"/>
            </p:cNvSpPr>
            <p:nvPr/>
          </p:nvSpPr>
          <p:spPr bwMode="auto">
            <a:xfrm>
              <a:off x="3720" y="1302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1" name="Rectangle 87"/>
            <p:cNvSpPr>
              <a:spLocks noChangeArrowheads="1"/>
            </p:cNvSpPr>
            <p:nvPr/>
          </p:nvSpPr>
          <p:spPr bwMode="auto">
            <a:xfrm>
              <a:off x="3720" y="1302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2" name="Rectangle 88"/>
            <p:cNvSpPr>
              <a:spLocks noChangeArrowheads="1"/>
            </p:cNvSpPr>
            <p:nvPr/>
          </p:nvSpPr>
          <p:spPr bwMode="auto">
            <a:xfrm>
              <a:off x="3776" y="1311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73" name="Rectangle 89"/>
            <p:cNvSpPr>
              <a:spLocks noChangeArrowheads="1"/>
            </p:cNvSpPr>
            <p:nvPr/>
          </p:nvSpPr>
          <p:spPr bwMode="auto">
            <a:xfrm>
              <a:off x="3939" y="1297"/>
              <a:ext cx="148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4" name="Rectangle 90"/>
            <p:cNvSpPr>
              <a:spLocks noChangeArrowheads="1"/>
            </p:cNvSpPr>
            <p:nvPr/>
          </p:nvSpPr>
          <p:spPr bwMode="auto">
            <a:xfrm>
              <a:off x="3939" y="1297"/>
              <a:ext cx="148" cy="5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5" name="Rectangle 91"/>
            <p:cNvSpPr>
              <a:spLocks noChangeArrowheads="1"/>
            </p:cNvSpPr>
            <p:nvPr/>
          </p:nvSpPr>
          <p:spPr bwMode="auto">
            <a:xfrm>
              <a:off x="3997" y="1441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C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76" name="Rectangle 92"/>
            <p:cNvSpPr>
              <a:spLocks noChangeArrowheads="1"/>
            </p:cNvSpPr>
            <p:nvPr/>
          </p:nvSpPr>
          <p:spPr bwMode="auto">
            <a:xfrm>
              <a:off x="3997" y="1518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I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77" name="Rectangle 93"/>
            <p:cNvSpPr>
              <a:spLocks noChangeArrowheads="1"/>
            </p:cNvSpPr>
            <p:nvPr/>
          </p:nvSpPr>
          <p:spPr bwMode="auto">
            <a:xfrm>
              <a:off x="3997" y="159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78" name="Rectangle 94"/>
            <p:cNvSpPr>
              <a:spLocks noChangeArrowheads="1"/>
            </p:cNvSpPr>
            <p:nvPr/>
          </p:nvSpPr>
          <p:spPr bwMode="auto">
            <a:xfrm>
              <a:off x="4158" y="171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9" name="Rectangle 95"/>
            <p:cNvSpPr>
              <a:spLocks noChangeArrowheads="1"/>
            </p:cNvSpPr>
            <p:nvPr/>
          </p:nvSpPr>
          <p:spPr bwMode="auto">
            <a:xfrm>
              <a:off x="4158" y="171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0" name="Rectangle 96"/>
            <p:cNvSpPr>
              <a:spLocks noChangeArrowheads="1"/>
            </p:cNvSpPr>
            <p:nvPr/>
          </p:nvSpPr>
          <p:spPr bwMode="auto">
            <a:xfrm>
              <a:off x="4194" y="17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81" name="Line 97"/>
            <p:cNvSpPr>
              <a:spLocks noChangeShapeType="1"/>
            </p:cNvSpPr>
            <p:nvPr/>
          </p:nvSpPr>
          <p:spPr bwMode="auto">
            <a:xfrm>
              <a:off x="3866" y="1347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2" name="Line 98"/>
            <p:cNvSpPr>
              <a:spLocks noChangeShapeType="1"/>
            </p:cNvSpPr>
            <p:nvPr/>
          </p:nvSpPr>
          <p:spPr bwMode="auto">
            <a:xfrm>
              <a:off x="4089" y="176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3" name="Rectangle 99"/>
            <p:cNvSpPr>
              <a:spLocks noChangeArrowheads="1"/>
            </p:cNvSpPr>
            <p:nvPr/>
          </p:nvSpPr>
          <p:spPr bwMode="auto">
            <a:xfrm>
              <a:off x="3720" y="144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4" name="Rectangle 100"/>
            <p:cNvSpPr>
              <a:spLocks noChangeArrowheads="1"/>
            </p:cNvSpPr>
            <p:nvPr/>
          </p:nvSpPr>
          <p:spPr bwMode="auto">
            <a:xfrm>
              <a:off x="3720" y="144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5" name="Rectangle 101"/>
            <p:cNvSpPr>
              <a:spLocks noChangeArrowheads="1"/>
            </p:cNvSpPr>
            <p:nvPr/>
          </p:nvSpPr>
          <p:spPr bwMode="auto">
            <a:xfrm>
              <a:off x="3776" y="145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86" name="Line 102"/>
            <p:cNvSpPr>
              <a:spLocks noChangeShapeType="1"/>
            </p:cNvSpPr>
            <p:nvPr/>
          </p:nvSpPr>
          <p:spPr bwMode="auto">
            <a:xfrm>
              <a:off x="3866" y="149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7" name="Rectangle 103"/>
            <p:cNvSpPr>
              <a:spLocks noChangeArrowheads="1"/>
            </p:cNvSpPr>
            <p:nvPr/>
          </p:nvSpPr>
          <p:spPr bwMode="auto">
            <a:xfrm>
              <a:off x="3720" y="171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8" name="Rectangle 104"/>
            <p:cNvSpPr>
              <a:spLocks noChangeArrowheads="1"/>
            </p:cNvSpPr>
            <p:nvPr/>
          </p:nvSpPr>
          <p:spPr bwMode="auto">
            <a:xfrm>
              <a:off x="3720" y="171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9" name="Rectangle 105"/>
            <p:cNvSpPr>
              <a:spLocks noChangeArrowheads="1"/>
            </p:cNvSpPr>
            <p:nvPr/>
          </p:nvSpPr>
          <p:spPr bwMode="auto">
            <a:xfrm>
              <a:off x="3776" y="172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90" name="Line 106"/>
            <p:cNvSpPr>
              <a:spLocks noChangeShapeType="1"/>
            </p:cNvSpPr>
            <p:nvPr/>
          </p:nvSpPr>
          <p:spPr bwMode="auto">
            <a:xfrm>
              <a:off x="3866" y="176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1" name="Rectangle 107"/>
            <p:cNvSpPr>
              <a:spLocks noChangeArrowheads="1"/>
            </p:cNvSpPr>
            <p:nvPr/>
          </p:nvSpPr>
          <p:spPr bwMode="auto">
            <a:xfrm>
              <a:off x="4158" y="1302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2" name="Rectangle 108"/>
            <p:cNvSpPr>
              <a:spLocks noChangeArrowheads="1"/>
            </p:cNvSpPr>
            <p:nvPr/>
          </p:nvSpPr>
          <p:spPr bwMode="auto">
            <a:xfrm>
              <a:off x="4158" y="1302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3" name="Rectangle 109"/>
            <p:cNvSpPr>
              <a:spLocks noChangeArrowheads="1"/>
            </p:cNvSpPr>
            <p:nvPr/>
          </p:nvSpPr>
          <p:spPr bwMode="auto">
            <a:xfrm>
              <a:off x="4194" y="1311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94" name="Line 110"/>
            <p:cNvSpPr>
              <a:spLocks noChangeShapeType="1"/>
            </p:cNvSpPr>
            <p:nvPr/>
          </p:nvSpPr>
          <p:spPr bwMode="auto">
            <a:xfrm>
              <a:off x="4089" y="1347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5" name="Rectangle 111"/>
            <p:cNvSpPr>
              <a:spLocks noChangeArrowheads="1"/>
            </p:cNvSpPr>
            <p:nvPr/>
          </p:nvSpPr>
          <p:spPr bwMode="auto">
            <a:xfrm>
              <a:off x="4158" y="144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6" name="Rectangle 112"/>
            <p:cNvSpPr>
              <a:spLocks noChangeArrowheads="1"/>
            </p:cNvSpPr>
            <p:nvPr/>
          </p:nvSpPr>
          <p:spPr bwMode="auto">
            <a:xfrm>
              <a:off x="4158" y="144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7" name="Rectangle 113"/>
            <p:cNvSpPr>
              <a:spLocks noChangeArrowheads="1"/>
            </p:cNvSpPr>
            <p:nvPr/>
          </p:nvSpPr>
          <p:spPr bwMode="auto">
            <a:xfrm>
              <a:off x="4194" y="145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98" name="Line 114"/>
            <p:cNvSpPr>
              <a:spLocks noChangeShapeType="1"/>
            </p:cNvSpPr>
            <p:nvPr/>
          </p:nvSpPr>
          <p:spPr bwMode="auto">
            <a:xfrm>
              <a:off x="4089" y="149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9" name="Rectangle 115"/>
            <p:cNvSpPr>
              <a:spLocks noChangeArrowheads="1"/>
            </p:cNvSpPr>
            <p:nvPr/>
          </p:nvSpPr>
          <p:spPr bwMode="auto">
            <a:xfrm>
              <a:off x="3952" y="1833"/>
              <a:ext cx="103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9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群</a:t>
              </a:r>
              <a:r>
                <a:rPr kumimoji="1" lang="en-US" altLang="zh-CN" sz="9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00" name="Rectangle 116"/>
            <p:cNvSpPr>
              <a:spLocks noChangeArrowheads="1"/>
            </p:cNvSpPr>
            <p:nvPr/>
          </p:nvSpPr>
          <p:spPr bwMode="auto">
            <a:xfrm rot="5400000">
              <a:off x="3728" y="1529"/>
              <a:ext cx="1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01" name="Rectangle 117"/>
            <p:cNvSpPr>
              <a:spLocks noChangeArrowheads="1"/>
            </p:cNvSpPr>
            <p:nvPr/>
          </p:nvSpPr>
          <p:spPr bwMode="auto">
            <a:xfrm rot="5400000">
              <a:off x="4184" y="1529"/>
              <a:ext cx="1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02" name="Rectangle 118"/>
            <p:cNvSpPr>
              <a:spLocks noChangeArrowheads="1"/>
            </p:cNvSpPr>
            <p:nvPr/>
          </p:nvSpPr>
          <p:spPr bwMode="auto">
            <a:xfrm>
              <a:off x="4681" y="1242"/>
              <a:ext cx="683" cy="6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3" name="Rectangle 119"/>
            <p:cNvSpPr>
              <a:spLocks noChangeArrowheads="1"/>
            </p:cNvSpPr>
            <p:nvPr/>
          </p:nvSpPr>
          <p:spPr bwMode="auto">
            <a:xfrm>
              <a:off x="4681" y="1242"/>
              <a:ext cx="683" cy="6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4" name="Rectangle 120"/>
            <p:cNvSpPr>
              <a:spLocks noChangeArrowheads="1"/>
            </p:cNvSpPr>
            <p:nvPr/>
          </p:nvSpPr>
          <p:spPr bwMode="auto">
            <a:xfrm>
              <a:off x="4710" y="1302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5" name="Rectangle 121"/>
            <p:cNvSpPr>
              <a:spLocks noChangeArrowheads="1"/>
            </p:cNvSpPr>
            <p:nvPr/>
          </p:nvSpPr>
          <p:spPr bwMode="auto">
            <a:xfrm>
              <a:off x="4710" y="1302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6" name="Rectangle 122"/>
            <p:cNvSpPr>
              <a:spLocks noChangeArrowheads="1"/>
            </p:cNvSpPr>
            <p:nvPr/>
          </p:nvSpPr>
          <p:spPr bwMode="auto">
            <a:xfrm>
              <a:off x="4766" y="1311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07" name="Rectangle 123"/>
            <p:cNvSpPr>
              <a:spLocks noChangeArrowheads="1"/>
            </p:cNvSpPr>
            <p:nvPr/>
          </p:nvSpPr>
          <p:spPr bwMode="auto">
            <a:xfrm>
              <a:off x="4929" y="1297"/>
              <a:ext cx="148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8" name="Rectangle 124"/>
            <p:cNvSpPr>
              <a:spLocks noChangeArrowheads="1"/>
            </p:cNvSpPr>
            <p:nvPr/>
          </p:nvSpPr>
          <p:spPr bwMode="auto">
            <a:xfrm>
              <a:off x="4929" y="1297"/>
              <a:ext cx="148" cy="5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9" name="Rectangle 125"/>
            <p:cNvSpPr>
              <a:spLocks noChangeArrowheads="1"/>
            </p:cNvSpPr>
            <p:nvPr/>
          </p:nvSpPr>
          <p:spPr bwMode="auto">
            <a:xfrm>
              <a:off x="4987" y="1441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C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0" name="Rectangle 126"/>
            <p:cNvSpPr>
              <a:spLocks noChangeArrowheads="1"/>
            </p:cNvSpPr>
            <p:nvPr/>
          </p:nvSpPr>
          <p:spPr bwMode="auto">
            <a:xfrm>
              <a:off x="4987" y="1518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I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1" name="Rectangle 127"/>
            <p:cNvSpPr>
              <a:spLocks noChangeArrowheads="1"/>
            </p:cNvSpPr>
            <p:nvPr/>
          </p:nvSpPr>
          <p:spPr bwMode="auto">
            <a:xfrm>
              <a:off x="4987" y="159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2" name="Rectangle 128"/>
            <p:cNvSpPr>
              <a:spLocks noChangeArrowheads="1"/>
            </p:cNvSpPr>
            <p:nvPr/>
          </p:nvSpPr>
          <p:spPr bwMode="auto">
            <a:xfrm>
              <a:off x="5148" y="171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13" name="Rectangle 129"/>
            <p:cNvSpPr>
              <a:spLocks noChangeArrowheads="1"/>
            </p:cNvSpPr>
            <p:nvPr/>
          </p:nvSpPr>
          <p:spPr bwMode="auto">
            <a:xfrm>
              <a:off x="5148" y="171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14" name="Rectangle 130"/>
            <p:cNvSpPr>
              <a:spLocks noChangeArrowheads="1"/>
            </p:cNvSpPr>
            <p:nvPr/>
          </p:nvSpPr>
          <p:spPr bwMode="auto">
            <a:xfrm>
              <a:off x="5184" y="17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5" name="Line 131"/>
            <p:cNvSpPr>
              <a:spLocks noChangeShapeType="1"/>
            </p:cNvSpPr>
            <p:nvPr/>
          </p:nvSpPr>
          <p:spPr bwMode="auto">
            <a:xfrm>
              <a:off x="4856" y="1347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16" name="Line 132"/>
            <p:cNvSpPr>
              <a:spLocks noChangeShapeType="1"/>
            </p:cNvSpPr>
            <p:nvPr/>
          </p:nvSpPr>
          <p:spPr bwMode="auto">
            <a:xfrm>
              <a:off x="5079" y="176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17" name="Rectangle 133"/>
            <p:cNvSpPr>
              <a:spLocks noChangeArrowheads="1"/>
            </p:cNvSpPr>
            <p:nvPr/>
          </p:nvSpPr>
          <p:spPr bwMode="auto">
            <a:xfrm>
              <a:off x="4946" y="1833"/>
              <a:ext cx="6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9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群</a:t>
              </a:r>
              <a:endParaRPr kumimoji="1" lang="zh-CN" altLang="en-US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8" name="Rectangle 134"/>
            <p:cNvSpPr>
              <a:spLocks noChangeArrowheads="1"/>
            </p:cNvSpPr>
            <p:nvPr/>
          </p:nvSpPr>
          <p:spPr bwMode="auto">
            <a:xfrm>
              <a:off x="5018" y="1833"/>
              <a:ext cx="3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900" i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9" name="Rectangle 135"/>
            <p:cNvSpPr>
              <a:spLocks noChangeArrowheads="1"/>
            </p:cNvSpPr>
            <p:nvPr/>
          </p:nvSpPr>
          <p:spPr bwMode="auto">
            <a:xfrm>
              <a:off x="4710" y="144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0" name="Rectangle 136"/>
            <p:cNvSpPr>
              <a:spLocks noChangeArrowheads="1"/>
            </p:cNvSpPr>
            <p:nvPr/>
          </p:nvSpPr>
          <p:spPr bwMode="auto">
            <a:xfrm>
              <a:off x="4710" y="144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1" name="Rectangle 137"/>
            <p:cNvSpPr>
              <a:spLocks noChangeArrowheads="1"/>
            </p:cNvSpPr>
            <p:nvPr/>
          </p:nvSpPr>
          <p:spPr bwMode="auto">
            <a:xfrm>
              <a:off x="4766" y="145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22" name="Line 138"/>
            <p:cNvSpPr>
              <a:spLocks noChangeShapeType="1"/>
            </p:cNvSpPr>
            <p:nvPr/>
          </p:nvSpPr>
          <p:spPr bwMode="auto">
            <a:xfrm>
              <a:off x="4856" y="149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3" name="Rectangle 139"/>
            <p:cNvSpPr>
              <a:spLocks noChangeArrowheads="1"/>
            </p:cNvSpPr>
            <p:nvPr/>
          </p:nvSpPr>
          <p:spPr bwMode="auto">
            <a:xfrm>
              <a:off x="4710" y="171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4" name="Rectangle 140"/>
            <p:cNvSpPr>
              <a:spLocks noChangeArrowheads="1"/>
            </p:cNvSpPr>
            <p:nvPr/>
          </p:nvSpPr>
          <p:spPr bwMode="auto">
            <a:xfrm>
              <a:off x="4710" y="171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5" name="Rectangle 141"/>
            <p:cNvSpPr>
              <a:spLocks noChangeArrowheads="1"/>
            </p:cNvSpPr>
            <p:nvPr/>
          </p:nvSpPr>
          <p:spPr bwMode="auto">
            <a:xfrm>
              <a:off x="4766" y="172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26" name="Line 142"/>
            <p:cNvSpPr>
              <a:spLocks noChangeShapeType="1"/>
            </p:cNvSpPr>
            <p:nvPr/>
          </p:nvSpPr>
          <p:spPr bwMode="auto">
            <a:xfrm>
              <a:off x="4856" y="176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7" name="Rectangle 143"/>
            <p:cNvSpPr>
              <a:spLocks noChangeArrowheads="1"/>
            </p:cNvSpPr>
            <p:nvPr/>
          </p:nvSpPr>
          <p:spPr bwMode="auto">
            <a:xfrm>
              <a:off x="5148" y="1302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8" name="Rectangle 144"/>
            <p:cNvSpPr>
              <a:spLocks noChangeArrowheads="1"/>
            </p:cNvSpPr>
            <p:nvPr/>
          </p:nvSpPr>
          <p:spPr bwMode="auto">
            <a:xfrm>
              <a:off x="5148" y="1302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9" name="Rectangle 145"/>
            <p:cNvSpPr>
              <a:spLocks noChangeArrowheads="1"/>
            </p:cNvSpPr>
            <p:nvPr/>
          </p:nvSpPr>
          <p:spPr bwMode="auto">
            <a:xfrm>
              <a:off x="5184" y="1311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30" name="Line 146"/>
            <p:cNvSpPr>
              <a:spLocks noChangeShapeType="1"/>
            </p:cNvSpPr>
            <p:nvPr/>
          </p:nvSpPr>
          <p:spPr bwMode="auto">
            <a:xfrm>
              <a:off x="5079" y="1347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31" name="Rectangle 147"/>
            <p:cNvSpPr>
              <a:spLocks noChangeArrowheads="1"/>
            </p:cNvSpPr>
            <p:nvPr/>
          </p:nvSpPr>
          <p:spPr bwMode="auto">
            <a:xfrm>
              <a:off x="5148" y="144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32" name="Rectangle 148"/>
            <p:cNvSpPr>
              <a:spLocks noChangeArrowheads="1"/>
            </p:cNvSpPr>
            <p:nvPr/>
          </p:nvSpPr>
          <p:spPr bwMode="auto">
            <a:xfrm>
              <a:off x="5148" y="144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33" name="Rectangle 149"/>
            <p:cNvSpPr>
              <a:spLocks noChangeArrowheads="1"/>
            </p:cNvSpPr>
            <p:nvPr/>
          </p:nvSpPr>
          <p:spPr bwMode="auto">
            <a:xfrm>
              <a:off x="5184" y="145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34" name="Line 150"/>
            <p:cNvSpPr>
              <a:spLocks noChangeShapeType="1"/>
            </p:cNvSpPr>
            <p:nvPr/>
          </p:nvSpPr>
          <p:spPr bwMode="auto">
            <a:xfrm>
              <a:off x="5079" y="149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35" name="Rectangle 151"/>
            <p:cNvSpPr>
              <a:spLocks noChangeArrowheads="1"/>
            </p:cNvSpPr>
            <p:nvPr/>
          </p:nvSpPr>
          <p:spPr bwMode="auto">
            <a:xfrm rot="5400000">
              <a:off x="4723" y="1530"/>
              <a:ext cx="1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36" name="Rectangle 152"/>
            <p:cNvSpPr>
              <a:spLocks noChangeArrowheads="1"/>
            </p:cNvSpPr>
            <p:nvPr/>
          </p:nvSpPr>
          <p:spPr bwMode="auto">
            <a:xfrm rot="5400000">
              <a:off x="5179" y="1530"/>
              <a:ext cx="1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>
                <a:solidFill>
                  <a:schemeClr val="accent1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630937" name="Text Box 153"/>
          <p:cNvSpPr txBox="1">
            <a:spLocks noChangeArrowheads="1"/>
          </p:cNvSpPr>
          <p:nvPr/>
        </p:nvSpPr>
        <p:spPr bwMode="auto">
          <a:xfrm>
            <a:off x="10471819" y="4724933"/>
            <a:ext cx="1437866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b="1" dirty="0">
                <a:latin typeface="Arial" charset="0"/>
                <a:ea typeface="宋体" pitchFamily="2" charset="-122"/>
              </a:rPr>
              <a:t>NORMA 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No-Remote Memory Access)</a:t>
            </a:r>
            <a:endParaRPr kumimoji="1" lang="en-US" altLang="zh-CN" b="1" dirty="0">
              <a:latin typeface="Arial" charset="0"/>
              <a:ea typeface="宋体" pitchFamily="2" charset="-122"/>
            </a:endParaRPr>
          </a:p>
        </p:txBody>
      </p:sp>
      <p:sp>
        <p:nvSpPr>
          <p:cNvPr id="630938" name="Text Box 154"/>
          <p:cNvSpPr txBox="1">
            <a:spLocks noChangeArrowheads="1"/>
          </p:cNvSpPr>
          <p:nvPr/>
        </p:nvSpPr>
        <p:spPr bwMode="auto">
          <a:xfrm>
            <a:off x="10045020" y="1917532"/>
            <a:ext cx="1579852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b="1" dirty="0">
                <a:latin typeface="Arial" charset="0"/>
                <a:ea typeface="宋体" pitchFamily="2" charset="-122"/>
              </a:rPr>
              <a:t>COMA(Cache-Only Memory Access)</a:t>
            </a:r>
          </a:p>
        </p:txBody>
      </p:sp>
      <p:sp>
        <p:nvSpPr>
          <p:cNvPr id="630939" name="Text Box 155"/>
          <p:cNvSpPr txBox="1">
            <a:spLocks noChangeArrowheads="1"/>
          </p:cNvSpPr>
          <p:nvPr/>
        </p:nvSpPr>
        <p:spPr bwMode="auto">
          <a:xfrm>
            <a:off x="656617" y="5217523"/>
            <a:ext cx="1041734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b="1" dirty="0">
                <a:latin typeface="Arial" charset="0"/>
                <a:ea typeface="宋体" pitchFamily="2" charset="-122"/>
              </a:rPr>
              <a:t>NUMA</a:t>
            </a:r>
          </a:p>
        </p:txBody>
      </p:sp>
      <p:sp>
        <p:nvSpPr>
          <p:cNvPr id="630940" name="Text Box 156"/>
          <p:cNvSpPr txBox="1">
            <a:spLocks noChangeArrowheads="1"/>
          </p:cNvSpPr>
          <p:nvPr/>
        </p:nvSpPr>
        <p:spPr bwMode="auto">
          <a:xfrm>
            <a:off x="567128" y="2225287"/>
            <a:ext cx="104575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b="1" dirty="0">
                <a:latin typeface="Arial" charset="0"/>
                <a:ea typeface="宋体" pitchFamily="2" charset="-122"/>
              </a:rPr>
              <a:t>UMA</a:t>
            </a:r>
          </a:p>
        </p:txBody>
      </p:sp>
      <p:sp>
        <p:nvSpPr>
          <p:cNvPr id="158" name="矩形 157"/>
          <p:cNvSpPr/>
          <p:nvPr/>
        </p:nvSpPr>
        <p:spPr>
          <a:xfrm>
            <a:off x="3229651" y="3050488"/>
            <a:ext cx="3627513" cy="5040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7426617" y="2591999"/>
            <a:ext cx="2533358" cy="5040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4288565" y="3884794"/>
            <a:ext cx="2615619" cy="34943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919536" y="5048397"/>
            <a:ext cx="478748" cy="146591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8012522" y="4292286"/>
            <a:ext cx="1539862" cy="346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788957" y="4942136"/>
            <a:ext cx="478748" cy="133209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9F20C-666B-4B96-ABFB-C4A1F375F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华文新魏" pitchFamily="2" charset="-122"/>
              </a:rPr>
              <a:t>Introduction to Parallel Architecture</a:t>
            </a:r>
            <a:br>
              <a:rPr lang="en-US" altLang="zh-CN" sz="4800" dirty="0">
                <a:ea typeface="华文新魏" pitchFamily="2" charset="-122"/>
              </a:rPr>
            </a:br>
            <a:r>
              <a:rPr lang="zh-CN" altLang="en-US" sz="5400" dirty="0">
                <a:ea typeface="华文新魏" pitchFamily="2" charset="-122"/>
              </a:rPr>
              <a:t>并行计算系统体系结构概述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597762-DA3E-4EDD-8881-882CFC1B1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9933"/>
                </a:solidFill>
              </a:rPr>
              <a:t>袁平鹏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97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不同存储结构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963C82-7A5A-4642-B607-B13E4DBC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3657600" y="14446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32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092579"/>
              </p:ext>
            </p:extLst>
          </p:nvPr>
        </p:nvGraphicFramePr>
        <p:xfrm>
          <a:off x="2270471" y="1225124"/>
          <a:ext cx="6840760" cy="55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Visio" r:id="rId3" imgW="4873426" imgH="3968024" progId="Visio.Drawing.15">
                  <p:embed/>
                </p:oleObj>
              </mc:Choice>
              <mc:Fallback>
                <p:oleObj name="Visio" r:id="rId3" imgW="4873426" imgH="3968024" progId="Visio.Drawing.15">
                  <p:embed/>
                  <p:pic>
                    <p:nvPicPr>
                      <p:cNvPr id="532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71" y="1225124"/>
                        <a:ext cx="6840760" cy="5570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51505" y="3865817"/>
            <a:ext cx="720081" cy="5006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并行计算机结构模型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2BCD68-E04C-48D4-A5A3-386E0036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524001" y="18012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3268" name="Object 4"/>
          <p:cNvGraphicFramePr>
            <a:graphicFrameLocks noChangeAspect="1"/>
          </p:cNvGraphicFramePr>
          <p:nvPr/>
        </p:nvGraphicFramePr>
        <p:xfrm>
          <a:off x="1991544" y="980729"/>
          <a:ext cx="8280400" cy="592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Visio" r:id="rId4" imgW="4871675" imgH="3615447" progId="Visio.Drawing.11">
                  <p:embed/>
                </p:oleObj>
              </mc:Choice>
              <mc:Fallback>
                <p:oleObj name="Visio" r:id="rId4" imgW="4871675" imgH="3615447" progId="Visio.Drawing.11">
                  <p:embed/>
                  <p:pic>
                    <p:nvPicPr>
                      <p:cNvPr id="523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980729"/>
                        <a:ext cx="8280400" cy="592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19536" y="2492896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31704" y="2492896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39816" y="2492896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31904" y="2492896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23992" y="1484784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64152" y="1196753"/>
            <a:ext cx="864096" cy="843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90730" y="3861048"/>
            <a:ext cx="797159" cy="893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32104" y="4005064"/>
            <a:ext cx="864096" cy="735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1544" y="1412776"/>
            <a:ext cx="2299185" cy="5040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itchFamily="18" charset="0"/>
                <a:ea typeface="宋体" pitchFamily="2" charset="-122"/>
              </a:rPr>
              <a:t>并行计算机体系合一结构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E0DFAA-0B5D-429B-AEEB-4DBBCAD4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11836" y="1554679"/>
            <a:ext cx="10125856" cy="3149600"/>
          </a:xfrm>
        </p:spPr>
        <p:txBody>
          <a:bodyPr/>
          <a:lstStyle/>
          <a:p>
            <a:r>
              <a:rPr lang="en-US" altLang="zh-CN" dirty="0"/>
              <a:t>SMP(Symmetric Multiprocessor)、MPP(</a:t>
            </a:r>
            <a:r>
              <a:rPr lang="en-US" altLang="en-US" dirty="0"/>
              <a:t>Massively Parallel Processor</a:t>
            </a:r>
            <a:r>
              <a:rPr lang="en-US" altLang="zh-CN" dirty="0"/>
              <a:t>)、DSM</a:t>
            </a:r>
            <a:r>
              <a:rPr lang="zh-CN" altLang="en-US" dirty="0"/>
              <a:t>和</a:t>
            </a:r>
            <a:r>
              <a:rPr lang="en-US" altLang="zh-CN" dirty="0"/>
              <a:t>COW(Cluster of </a:t>
            </a:r>
            <a:r>
              <a:rPr lang="en-US" altLang="zh-CN" dirty="0" err="1"/>
              <a:t>Worksations</a:t>
            </a:r>
            <a:r>
              <a:rPr lang="en-US" altLang="zh-CN" dirty="0"/>
              <a:t> )</a:t>
            </a:r>
            <a:r>
              <a:rPr lang="zh-CN" altLang="en-US" dirty="0"/>
              <a:t>并行结构渐趋一致</a:t>
            </a:r>
          </a:p>
          <a:p>
            <a:pPr lvl="1"/>
            <a:r>
              <a:rPr lang="zh-CN" altLang="en-US" dirty="0"/>
              <a:t>大量的节点通过高速网络互连起来</a:t>
            </a:r>
          </a:p>
          <a:p>
            <a:pPr lvl="1"/>
            <a:endParaRPr lang="en-US" altLang="zh-CN" dirty="0"/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3459163" y="26828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/>
        </p:nvGraphicFramePr>
        <p:xfrm>
          <a:off x="1287034" y="3228958"/>
          <a:ext cx="9745977" cy="330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Visio" r:id="rId3" imgW="6264045" imgH="1523460" progId="Visio.Drawing.11">
                  <p:embed/>
                </p:oleObj>
              </mc:Choice>
              <mc:Fallback>
                <p:oleObj name="Visio" r:id="rId3" imgW="6264045" imgH="1523460" progId="Visio.Drawing.11">
                  <p:embed/>
                  <p:pic>
                    <p:nvPicPr>
                      <p:cNvPr id="527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034" y="3228958"/>
                        <a:ext cx="9745977" cy="3309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66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并行计算性能评测</a:t>
            </a:r>
            <a:endParaRPr lang="en-US" altLang="zh-CN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.1 并行机的一些基本性能指标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.2 加速比性能定律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.2.1 </a:t>
            </a:r>
            <a:r>
              <a:rPr lang="en-US" altLang="zh-CN" dirty="0"/>
              <a:t>Amdahl</a:t>
            </a:r>
            <a:r>
              <a:rPr lang="zh-CN" altLang="en-US" dirty="0"/>
              <a:t>定律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.2.2 </a:t>
            </a:r>
            <a:r>
              <a:rPr lang="en-US" altLang="zh-CN" dirty="0"/>
              <a:t>Gustafson</a:t>
            </a:r>
            <a:r>
              <a:rPr lang="zh-CN" altLang="en-US" dirty="0"/>
              <a:t>定律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1406E7-FA40-4E61-8529-E985FEC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Freeform 2"/>
          <p:cNvSpPr>
            <a:spLocks/>
          </p:cNvSpPr>
          <p:nvPr/>
        </p:nvSpPr>
        <p:spPr bwMode="auto">
          <a:xfrm>
            <a:off x="2209800" y="4038600"/>
            <a:ext cx="3430588" cy="1373188"/>
          </a:xfrm>
          <a:custGeom>
            <a:avLst/>
            <a:gdLst>
              <a:gd name="T0" fmla="*/ 864 w 2161"/>
              <a:gd name="T1" fmla="*/ 0 h 865"/>
              <a:gd name="T2" fmla="*/ 0 w 2161"/>
              <a:gd name="T3" fmla="*/ 864 h 865"/>
              <a:gd name="T4" fmla="*/ 2160 w 2161"/>
              <a:gd name="T5" fmla="*/ 864 h 865"/>
              <a:gd name="T6" fmla="*/ 1296 w 2161"/>
              <a:gd name="T7" fmla="*/ 0 h 865"/>
              <a:gd name="T8" fmla="*/ 864 w 2161"/>
              <a:gd name="T9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1" h="865">
                <a:moveTo>
                  <a:pt x="864" y="0"/>
                </a:moveTo>
                <a:lnTo>
                  <a:pt x="0" y="864"/>
                </a:lnTo>
                <a:lnTo>
                  <a:pt x="2160" y="864"/>
                </a:lnTo>
                <a:lnTo>
                  <a:pt x="1296" y="0"/>
                </a:lnTo>
                <a:lnTo>
                  <a:pt x="864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性能评价层面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32E5A5-F1BF-4DF1-9981-E9AD9F1A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234500" name="Freeform 4"/>
          <p:cNvSpPr>
            <a:spLocks/>
          </p:cNvSpPr>
          <p:nvPr/>
        </p:nvSpPr>
        <p:spPr bwMode="auto">
          <a:xfrm>
            <a:off x="2400300" y="1752600"/>
            <a:ext cx="2973388" cy="1982788"/>
          </a:xfrm>
          <a:custGeom>
            <a:avLst/>
            <a:gdLst>
              <a:gd name="T0" fmla="*/ 768 w 1873"/>
              <a:gd name="T1" fmla="*/ 1248 h 1249"/>
              <a:gd name="T2" fmla="*/ 0 w 1873"/>
              <a:gd name="T3" fmla="*/ 0 h 1249"/>
              <a:gd name="T4" fmla="*/ 1872 w 1873"/>
              <a:gd name="T5" fmla="*/ 0 h 1249"/>
              <a:gd name="T6" fmla="*/ 1152 w 1873"/>
              <a:gd name="T7" fmla="*/ 1248 h 1249"/>
              <a:gd name="T8" fmla="*/ 768 w 1873"/>
              <a:gd name="T9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3" h="1249">
                <a:moveTo>
                  <a:pt x="768" y="1248"/>
                </a:moveTo>
                <a:lnTo>
                  <a:pt x="0" y="0"/>
                </a:lnTo>
                <a:lnTo>
                  <a:pt x="1872" y="0"/>
                </a:lnTo>
                <a:lnTo>
                  <a:pt x="1152" y="1248"/>
                </a:lnTo>
                <a:lnTo>
                  <a:pt x="768" y="1248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3526368" y="30257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编译器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3205804" y="2418476"/>
            <a:ext cx="15677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程序设计语言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641783" y="1806576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应用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3337927" y="428331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数据通路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2465389" y="5006975"/>
            <a:ext cx="1425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Transistors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3820242" y="5006976"/>
            <a:ext cx="8367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Wires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4554813" y="5006976"/>
            <a:ext cx="5995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Pins</a:t>
            </a: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3587750" y="3816350"/>
            <a:ext cx="5969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3613729" y="3757613"/>
            <a:ext cx="53700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ISA</a:t>
            </a:r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3371265" y="4702176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功能单元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12" name="Line 16"/>
          <p:cNvSpPr>
            <a:spLocks noChangeShapeType="1"/>
          </p:cNvSpPr>
          <p:nvPr/>
        </p:nvSpPr>
        <p:spPr bwMode="auto">
          <a:xfrm>
            <a:off x="4197350" y="37338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3" name="Rectangle 17"/>
          <p:cNvSpPr>
            <a:spLocks noChangeArrowheads="1"/>
          </p:cNvSpPr>
          <p:nvPr/>
        </p:nvSpPr>
        <p:spPr bwMode="auto">
          <a:xfrm>
            <a:off x="4725989" y="3452813"/>
            <a:ext cx="563562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(millions) of Instructions per second: MIPS</a:t>
            </a:r>
          </a:p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(millions) of (FP) operations per second: MFLOP/s</a:t>
            </a:r>
          </a:p>
        </p:txBody>
      </p:sp>
      <p:sp>
        <p:nvSpPr>
          <p:cNvPr id="234514" name="Rectangle 18"/>
          <p:cNvSpPr>
            <a:spLocks noChangeArrowheads="1"/>
          </p:cNvSpPr>
          <p:nvPr/>
        </p:nvSpPr>
        <p:spPr bwMode="auto">
          <a:xfrm>
            <a:off x="5929314" y="4930775"/>
            <a:ext cx="3482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Cycles per second (clock rate)</a:t>
            </a:r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 flipH="1">
            <a:off x="5327650" y="51054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6" name="Rectangle 20"/>
          <p:cNvSpPr>
            <a:spLocks noChangeArrowheads="1"/>
          </p:cNvSpPr>
          <p:nvPr/>
        </p:nvSpPr>
        <p:spPr bwMode="auto">
          <a:xfrm>
            <a:off x="5929314" y="4321175"/>
            <a:ext cx="2644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Megabytes per second</a:t>
            </a:r>
          </a:p>
        </p:txBody>
      </p:sp>
      <p:sp>
        <p:nvSpPr>
          <p:cNvPr id="234517" name="Line 21"/>
          <p:cNvSpPr>
            <a:spLocks noChangeShapeType="1"/>
          </p:cNvSpPr>
          <p:nvPr/>
        </p:nvSpPr>
        <p:spPr bwMode="auto">
          <a:xfrm>
            <a:off x="5187950" y="21336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8" name="Rectangle 22"/>
          <p:cNvSpPr>
            <a:spLocks noChangeArrowheads="1"/>
          </p:cNvSpPr>
          <p:nvPr/>
        </p:nvSpPr>
        <p:spPr bwMode="auto">
          <a:xfrm>
            <a:off x="5922367" y="1909836"/>
            <a:ext cx="24910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单位时间处理请求数量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19" name="Line 23"/>
          <p:cNvSpPr>
            <a:spLocks noChangeShapeType="1"/>
          </p:cNvSpPr>
          <p:nvPr/>
        </p:nvSpPr>
        <p:spPr bwMode="auto">
          <a:xfrm>
            <a:off x="4806950" y="45720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4290358" y="5778500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可编程性、可靠性、能耗？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3340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评测粒度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组件：</a:t>
            </a:r>
            <a:r>
              <a:rPr lang="en-US" altLang="zh-CN" dirty="0"/>
              <a:t>CPU</a:t>
            </a:r>
            <a:r>
              <a:rPr lang="zh-CN" altLang="en-US" dirty="0"/>
              <a:t>、存储器</a:t>
            </a:r>
            <a:endParaRPr lang="en-US" altLang="zh-CN" dirty="0"/>
          </a:p>
          <a:p>
            <a:r>
              <a:rPr lang="zh-CN" altLang="en-US" dirty="0"/>
              <a:t>操作：开销</a:t>
            </a:r>
            <a:endParaRPr lang="en-US" altLang="zh-CN" dirty="0"/>
          </a:p>
          <a:p>
            <a:r>
              <a:rPr lang="zh-CN" altLang="en-US" dirty="0"/>
              <a:t>机器：并行机</a:t>
            </a:r>
            <a:r>
              <a:rPr lang="en-US" altLang="zh-CN" dirty="0"/>
              <a:t>/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zh-CN" altLang="en-US" dirty="0"/>
              <a:t>算法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51558-8946-43E7-9152-6D433E41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23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的某些基本性能指标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工作负载</a:t>
            </a:r>
          </a:p>
          <a:p>
            <a:pPr lvl="1"/>
            <a:r>
              <a:rPr lang="zh-CN" altLang="en-US" dirty="0"/>
              <a:t>执行时间 </a:t>
            </a:r>
          </a:p>
          <a:p>
            <a:pPr lvl="1"/>
            <a:r>
              <a:rPr lang="zh-CN" altLang="en-US" dirty="0"/>
              <a:t>浮点运算数 </a:t>
            </a:r>
          </a:p>
          <a:p>
            <a:pPr lvl="1"/>
            <a:r>
              <a:rPr lang="zh-CN" altLang="en-US" dirty="0"/>
              <a:t>指令数目 </a:t>
            </a:r>
          </a:p>
          <a:p>
            <a:r>
              <a:rPr lang="zh-CN" altLang="en-US" dirty="0"/>
              <a:t>并行执行时间 </a:t>
            </a:r>
            <a:r>
              <a:rPr lang="en-US" altLang="zh-CN" dirty="0"/>
              <a:t>T</a:t>
            </a:r>
            <a:r>
              <a:rPr lang="en-US" altLang="zh-CN" baseline="-25000" dirty="0"/>
              <a:t> </a:t>
            </a:r>
            <a:r>
              <a:rPr lang="en-US" altLang="zh-CN" baseline="-25000" dirty="0" err="1"/>
              <a:t>comput</a:t>
            </a:r>
            <a:r>
              <a:rPr lang="en-US" altLang="zh-CN" dirty="0"/>
              <a:t> </a:t>
            </a:r>
            <a:r>
              <a:rPr lang="zh-CN" altLang="en-US" dirty="0"/>
              <a:t>为计算时间，</a:t>
            </a:r>
            <a:r>
              <a:rPr lang="en-US" altLang="zh-CN" dirty="0"/>
              <a:t>T </a:t>
            </a:r>
            <a:r>
              <a:rPr lang="en-US" altLang="zh-CN" baseline="-25000" dirty="0" err="1"/>
              <a:t>paro</a:t>
            </a:r>
            <a:r>
              <a:rPr lang="en-US" altLang="zh-CN" baseline="-25000" dirty="0"/>
              <a:t> </a:t>
            </a:r>
            <a:r>
              <a:rPr lang="zh-CN" altLang="en-US" dirty="0"/>
              <a:t>为并行开销时间，</a:t>
            </a:r>
            <a:r>
              <a:rPr lang="en-US" altLang="zh-CN" dirty="0"/>
              <a:t>T </a:t>
            </a:r>
            <a:r>
              <a:rPr lang="en-US" altLang="zh-CN" baseline="-25000" dirty="0" err="1"/>
              <a:t>comm</a:t>
            </a:r>
            <a:r>
              <a:rPr lang="zh-CN" altLang="en-US" dirty="0"/>
              <a:t>为相互通信时间 </a:t>
            </a:r>
          </a:p>
          <a:p>
            <a:pPr>
              <a:buFont typeface="Wingdings" pitchFamily="2" charset="2"/>
              <a:buNone/>
            </a:pPr>
            <a:r>
              <a:rPr lang="zh-CN" altLang="en-US" sz="3200" dirty="0"/>
              <a:t>         </a:t>
            </a:r>
            <a:r>
              <a:rPr lang="en-US" altLang="zh-CN" sz="2400" dirty="0"/>
              <a:t>T 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 = T</a:t>
            </a:r>
            <a:r>
              <a:rPr lang="en-US" altLang="zh-CN" sz="2400" baseline="-25000" dirty="0"/>
              <a:t> </a:t>
            </a:r>
            <a:r>
              <a:rPr lang="en-US" altLang="zh-CN" sz="2400" baseline="-25000" dirty="0" err="1"/>
              <a:t>comput</a:t>
            </a:r>
            <a:r>
              <a:rPr lang="en-US" altLang="zh-CN" sz="2400" dirty="0"/>
              <a:t> + T</a:t>
            </a:r>
            <a:r>
              <a:rPr lang="en-US" altLang="zh-CN" sz="2400" baseline="-25000" dirty="0"/>
              <a:t> </a:t>
            </a:r>
            <a:r>
              <a:rPr lang="en-US" altLang="zh-CN" sz="2400" baseline="-25000" dirty="0" err="1"/>
              <a:t>paro</a:t>
            </a:r>
            <a:r>
              <a:rPr lang="en-US" altLang="zh-CN" sz="2400" dirty="0"/>
              <a:t>+ T</a:t>
            </a:r>
            <a:r>
              <a:rPr lang="en-US" altLang="zh-CN" sz="2400" baseline="-25000" dirty="0"/>
              <a:t> </a:t>
            </a:r>
            <a:r>
              <a:rPr lang="en-US" altLang="zh-CN" sz="2400" baseline="-25000" dirty="0" err="1"/>
              <a:t>comm</a:t>
            </a:r>
            <a:r>
              <a:rPr lang="en-US" altLang="zh-CN" sz="2400" baseline="-25000" dirty="0"/>
              <a:t> 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80315D-095A-4165-88C6-E30FE557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存储器性能</a:t>
            </a:r>
            <a:endParaRPr lang="en-US" altLang="zh-CN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200" dirty="0"/>
              <a:t>存储器的层次结构(</a:t>
            </a:r>
            <a:r>
              <a:rPr lang="en-US" altLang="zh-CN" sz="3200" dirty="0"/>
              <a:t>C,L,B)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估计存储器的带宽</a:t>
            </a:r>
          </a:p>
          <a:p>
            <a:r>
              <a:rPr lang="en-US" altLang="zh-CN" sz="3200" dirty="0"/>
              <a:t>RISC add r1,r2,r3  r 8bytes 100MHz</a:t>
            </a:r>
          </a:p>
          <a:p>
            <a:r>
              <a:rPr lang="en-US" altLang="zh-CN" sz="3200" dirty="0"/>
              <a:t>B = 3*8*100*10</a:t>
            </a:r>
            <a:r>
              <a:rPr lang="en-US" altLang="zh-CN" sz="3200" baseline="30000" dirty="0"/>
              <a:t>6 </a:t>
            </a:r>
            <a:r>
              <a:rPr lang="en-US" altLang="zh-CN" sz="3200" dirty="0"/>
              <a:t>B/s= 2.4GB/s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EC6073-9E35-46D2-B397-1D4E5436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1524001" y="23981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8869" name="Object 5"/>
          <p:cNvGraphicFramePr>
            <a:graphicFrameLocks noChangeAspect="1"/>
          </p:cNvGraphicFramePr>
          <p:nvPr/>
        </p:nvGraphicFramePr>
        <p:xfrm>
          <a:off x="1991484" y="1628800"/>
          <a:ext cx="8209033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Visio" r:id="rId3" imgW="4295318" imgH="1822052" progId="Visio.Drawing.6">
                  <p:embed/>
                </p:oleObj>
              </mc:Choice>
              <mc:Fallback>
                <p:oleObj name="Visio" r:id="rId3" imgW="4295318" imgH="1822052" progId="Visio.Drawing.6">
                  <p:embed/>
                  <p:pic>
                    <p:nvPicPr>
                      <p:cNvPr id="548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484" y="1628800"/>
                        <a:ext cx="8209033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并行操作开销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069853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各计算单元间交换数据引发开销</a:t>
            </a:r>
            <a:endParaRPr lang="en-US" altLang="zh-CN" sz="2400" dirty="0"/>
          </a:p>
          <a:p>
            <a:r>
              <a:rPr lang="zh-CN" altLang="en-US" sz="2400" dirty="0"/>
              <a:t>并行和通信开销：相对于计算很大</a:t>
            </a:r>
          </a:p>
          <a:p>
            <a:pPr lvl="1"/>
            <a:r>
              <a:rPr lang="en-US" altLang="zh-CN" sz="2000" dirty="0"/>
              <a:t>PowerPC  (</a:t>
            </a:r>
            <a:r>
              <a:rPr lang="zh-CN" altLang="en-US" sz="2000" dirty="0"/>
              <a:t>每个周期 </a:t>
            </a:r>
            <a:r>
              <a:rPr lang="en-US" altLang="zh-CN" sz="2000" dirty="0"/>
              <a:t>15ns  </a:t>
            </a:r>
            <a:r>
              <a:rPr lang="zh-CN" altLang="en-US" sz="2000" dirty="0"/>
              <a:t>执行</a:t>
            </a:r>
            <a:r>
              <a:rPr lang="en-US" altLang="zh-CN" sz="2000" dirty="0"/>
              <a:t>4flops; </a:t>
            </a:r>
            <a:r>
              <a:rPr lang="zh-CN" altLang="en-US" sz="2000" dirty="0"/>
              <a:t>创建一个进程</a:t>
            </a:r>
            <a:r>
              <a:rPr lang="en-US" altLang="zh-CN" sz="2000" dirty="0"/>
              <a:t>1.4ms</a:t>
            </a:r>
            <a:r>
              <a:rPr lang="zh-CN" altLang="en-US" sz="2000" dirty="0"/>
              <a:t>，可执行</a:t>
            </a:r>
            <a:r>
              <a:rPr lang="en-US" altLang="zh-CN" sz="2000" dirty="0"/>
              <a:t>372000flops)</a:t>
            </a:r>
          </a:p>
          <a:p>
            <a:r>
              <a:rPr lang="zh-CN" altLang="en-US" sz="2400" dirty="0"/>
              <a:t>整体通信可某种程度上降低开销：</a:t>
            </a:r>
          </a:p>
          <a:p>
            <a:pPr lvl="1"/>
            <a:r>
              <a:rPr lang="zh-CN" altLang="en-US" sz="2000" dirty="0"/>
              <a:t>播送（</a:t>
            </a:r>
            <a:r>
              <a:rPr lang="en-US" altLang="zh-CN" sz="2000" dirty="0"/>
              <a:t>Broadcasting）:</a:t>
            </a:r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zh-CN" altLang="en-US" sz="20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0</a:t>
            </a:r>
            <a:r>
              <a:rPr lang="zh-CN" altLang="en-US" sz="2000" dirty="0"/>
              <a:t>发送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个字节给所有</a:t>
            </a:r>
            <a:r>
              <a:rPr lang="en-US" altLang="zh-CN" sz="2000" dirty="0"/>
              <a:t>n</a:t>
            </a:r>
            <a:r>
              <a:rPr lang="zh-CN" altLang="en-US" sz="2000" dirty="0"/>
              <a:t>个处理器</a:t>
            </a:r>
          </a:p>
          <a:p>
            <a:pPr lvl="1"/>
            <a:r>
              <a:rPr lang="zh-CN" altLang="en-US" sz="2000" dirty="0"/>
              <a:t>收集（</a:t>
            </a:r>
            <a:r>
              <a:rPr lang="en-US" altLang="zh-CN" sz="2000" dirty="0"/>
              <a:t>Gather）: </a:t>
            </a:r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zh-CN" altLang="en-US" sz="20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0</a:t>
            </a:r>
            <a:r>
              <a:rPr lang="zh-CN" altLang="en-US" sz="2000" dirty="0"/>
              <a:t>接收所有</a:t>
            </a:r>
            <a:r>
              <a:rPr lang="en-US" altLang="zh-CN" sz="2000" dirty="0"/>
              <a:t>n</a:t>
            </a:r>
            <a:r>
              <a:rPr lang="zh-CN" altLang="en-US" sz="2000" dirty="0"/>
              <a:t>个处理器发来的消息；</a:t>
            </a:r>
          </a:p>
          <a:p>
            <a:pPr lvl="1"/>
            <a:r>
              <a:rPr lang="zh-CN" altLang="en-US" sz="2000" dirty="0"/>
              <a:t>散射（</a:t>
            </a:r>
            <a:r>
              <a:rPr lang="en-US" altLang="zh-CN" sz="2000" dirty="0"/>
              <a:t>Scatter）: </a:t>
            </a:r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zh-CN" altLang="en-US" sz="20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0</a:t>
            </a:r>
            <a:r>
              <a:rPr lang="zh-CN" altLang="en-US" sz="2000" dirty="0"/>
              <a:t>发送了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个字节的不同消息给所有</a:t>
            </a:r>
            <a:r>
              <a:rPr lang="en-US" altLang="zh-CN" sz="2000" dirty="0"/>
              <a:t>n</a:t>
            </a:r>
            <a:r>
              <a:rPr lang="zh-CN" altLang="en-US" sz="2000" dirty="0"/>
              <a:t>个处理器，因此</a:t>
            </a:r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zh-CN" altLang="en-US" sz="20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0</a:t>
            </a:r>
            <a:r>
              <a:rPr lang="zh-CN" altLang="en-US" sz="2000" dirty="0"/>
              <a:t>最终发送了</a:t>
            </a:r>
            <a:r>
              <a:rPr lang="en-US" altLang="zh-CN" sz="2000" dirty="0"/>
              <a:t>m n</a:t>
            </a:r>
            <a:r>
              <a:rPr lang="zh-CN" altLang="en-US" sz="2000" dirty="0"/>
              <a:t>个字节；</a:t>
            </a:r>
          </a:p>
          <a:p>
            <a:pPr lvl="1"/>
            <a:r>
              <a:rPr lang="zh-CN" altLang="en-US" sz="2000" dirty="0"/>
              <a:t>全交换（</a:t>
            </a:r>
            <a:r>
              <a:rPr lang="en-US" altLang="zh-CN" sz="2000" dirty="0"/>
              <a:t>Total Exchange）:</a:t>
            </a:r>
            <a:r>
              <a:rPr lang="zh-CN" altLang="en-US" sz="2000" dirty="0"/>
              <a:t>每个</a:t>
            </a:r>
            <a:r>
              <a:rPr lang="en-US" altLang="zh-CN" sz="2000" dirty="0"/>
              <a:t>P</a:t>
            </a:r>
            <a:r>
              <a:rPr lang="zh-CN" altLang="en-US" sz="2000" dirty="0"/>
              <a:t>均彼此相互发送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个字节的不同消息给对方，所以总通信量为</a:t>
            </a:r>
            <a:r>
              <a:rPr lang="en-US" altLang="zh-CN" sz="2000" dirty="0"/>
              <a:t>mn</a:t>
            </a:r>
            <a:r>
              <a:rPr lang="en-US" altLang="zh-CN" sz="2000" baseline="30000" dirty="0"/>
              <a:t>2</a:t>
            </a:r>
            <a:r>
              <a:rPr lang="zh-CN" altLang="en-US" sz="2000" dirty="0"/>
              <a:t>个字节；</a:t>
            </a:r>
          </a:p>
          <a:p>
            <a:pPr lvl="1"/>
            <a:r>
              <a:rPr lang="zh-CN" altLang="en-US" sz="2000" dirty="0"/>
              <a:t>循环移位</a:t>
            </a:r>
            <a:r>
              <a:rPr lang="en-US" altLang="zh-CN" sz="2000" dirty="0"/>
              <a:t>(Circular-shift): </a:t>
            </a:r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en-US" altLang="zh-CN" sz="20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zh-CN" altLang="en-US" sz="2000" dirty="0"/>
              <a:t>发送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个字节给</a:t>
            </a:r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en-US" altLang="zh-CN" sz="20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i+1</a:t>
            </a:r>
            <a:r>
              <a:rPr lang="en-US" altLang="zh-CN" sz="2000" dirty="0"/>
              <a:t>， </a:t>
            </a:r>
            <a:r>
              <a:rPr lang="en-US" altLang="zh-CN" sz="2000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en-US" altLang="zh-CN" sz="2000" baseline="-25000" dirty="0">
                <a:latin typeface="MV Boli" panose="02000500030200090000" pitchFamily="2" charset="0"/>
                <a:cs typeface="MV Boli" panose="02000500030200090000" pitchFamily="2" charset="0"/>
              </a:rPr>
              <a:t>n-1</a:t>
            </a:r>
            <a:r>
              <a:rPr lang="zh-CN" altLang="en-US" sz="2000" dirty="0"/>
              <a:t>发送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个字节给</a:t>
            </a:r>
            <a:r>
              <a:rPr lang="en-US" altLang="zh-CN" sz="2000" dirty="0"/>
              <a:t>P</a:t>
            </a:r>
            <a:r>
              <a:rPr lang="zh-CN" altLang="en-US" sz="2000" dirty="0"/>
              <a:t>0，通信量为</a:t>
            </a:r>
            <a:r>
              <a:rPr lang="en-US" altLang="zh-CN" sz="2000" dirty="0"/>
              <a:t>m n</a:t>
            </a:r>
            <a:r>
              <a:rPr lang="zh-CN" altLang="en-US" sz="2000" dirty="0"/>
              <a:t>个字节。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221297-646C-4FA1-98C8-6DB83965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28</a:t>
            </a:fld>
            <a:endParaRPr lang="en-US" altLang="zh-CN"/>
          </a:p>
        </p:txBody>
      </p:sp>
      <p:pic>
        <p:nvPicPr>
          <p:cNvPr id="5" name="Picture 4" descr="Collective communications examples">
            <a:extLst>
              <a:ext uri="{FF2B5EF4-FFF2-40B4-BE49-F238E27FC236}">
                <a16:creationId xmlns:a16="http://schemas.microsoft.com/office/drawing/2014/main" id="{F4672561-2261-457A-9875-27D462541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83" y="3389962"/>
            <a:ext cx="3744232" cy="29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allgraph of parallel hello world program">
            <a:extLst>
              <a:ext uri="{FF2B5EF4-FFF2-40B4-BE49-F238E27FC236}">
                <a16:creationId xmlns:a16="http://schemas.microsoft.com/office/drawing/2014/main" id="{8B1E47C0-2825-4EE3-AC8C-63057374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53" y="1027906"/>
            <a:ext cx="4061879" cy="220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通信</a:t>
            </a:r>
            <a:r>
              <a:rPr lang="zh-CN" altLang="en-US" dirty="0"/>
              <a:t>开销</a:t>
            </a:r>
            <a:endParaRPr lang="en-US" altLang="zh-CN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开销的测量：乒--乓方法（</a:t>
            </a:r>
            <a:r>
              <a:rPr lang="en-US" altLang="zh-CN" dirty="0"/>
              <a:t>Ping-Pong Scheme）</a:t>
            </a:r>
            <a:r>
              <a:rPr lang="zh-CN" altLang="en-US" dirty="0"/>
              <a:t>节点0发送</a:t>
            </a:r>
            <a:r>
              <a:rPr lang="en-US" altLang="zh-CN" dirty="0"/>
              <a:t>m</a:t>
            </a:r>
            <a:r>
              <a:rPr lang="zh-CN" altLang="en-US" dirty="0"/>
              <a:t>个字节给节点1；节点1从节点0接收</a:t>
            </a:r>
            <a:r>
              <a:rPr lang="en-US" altLang="zh-CN" dirty="0"/>
              <a:t>m</a:t>
            </a:r>
            <a:r>
              <a:rPr lang="zh-CN" altLang="en-US" dirty="0"/>
              <a:t>个字节后，立即将消息发回节点0。总的时间除以2，即可得到点到点通信时间，也就是执行单一发送或接收操作的时间。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2FB811-DFCB-4EAD-ACB3-4C7EDA40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什么是计算系统体系结构</a:t>
            </a:r>
            <a:endParaRPr lang="en-US" altLang="zh-CN" dirty="0"/>
          </a:p>
          <a:p>
            <a:r>
              <a:rPr lang="zh-CN" altLang="en-US" dirty="0"/>
              <a:t>并行计算机系统结构模型</a:t>
            </a:r>
          </a:p>
          <a:p>
            <a:r>
              <a:rPr lang="zh-CN" altLang="en-US" dirty="0"/>
              <a:t>并行计算性能评测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054281-C25B-4569-820C-CD348591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高性能计算系统性能的评价指标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理论峰值</a:t>
            </a:r>
            <a:r>
              <a:rPr lang="en-US" altLang="zh-CN" sz="2400" dirty="0">
                <a:latin typeface="+mn-ea"/>
              </a:rPr>
              <a:t>FLOPS</a:t>
            </a:r>
            <a:r>
              <a:rPr lang="zh-CN" altLang="en-US" sz="2400" dirty="0">
                <a:latin typeface="+mn-ea"/>
              </a:rPr>
              <a:t>（浮点运算每秒）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dirty="0" err="1">
                <a:latin typeface="+mn-ea"/>
              </a:rPr>
              <a:t>峰值＝主频</a:t>
            </a:r>
            <a:r>
              <a:rPr lang="en-US" altLang="zh-CN" sz="2000" dirty="0">
                <a:latin typeface="+mn-ea"/>
              </a:rPr>
              <a:t>(GHz)*</a:t>
            </a:r>
            <a:r>
              <a:rPr sz="2000" dirty="0">
                <a:latin typeface="+mn-ea"/>
              </a:rPr>
              <a:t>总核心数</a:t>
            </a:r>
            <a:r>
              <a:rPr lang="en-US" altLang="zh-CN" sz="2000" dirty="0">
                <a:latin typeface="+mn-ea"/>
              </a:rPr>
              <a:t>*4 (4</a:t>
            </a:r>
            <a:r>
              <a:rPr sz="2000" dirty="0">
                <a:latin typeface="+mn-ea"/>
              </a:rPr>
              <a:t>代表每个时钟周期做</a:t>
            </a:r>
            <a:r>
              <a:rPr lang="en-US" altLang="zh-CN" sz="2000" dirty="0">
                <a:latin typeface="+mn-ea"/>
              </a:rPr>
              <a:t>4</a:t>
            </a:r>
            <a:r>
              <a:rPr sz="2000" dirty="0">
                <a:latin typeface="+mn-ea"/>
              </a:rPr>
              <a:t>次浮点运算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dirty="0">
                <a:latin typeface="+mn-ea"/>
              </a:rPr>
              <a:t>例如：</a:t>
            </a:r>
            <a:r>
              <a:rPr lang="en-US" altLang="zh-CN" sz="2000" dirty="0">
                <a:latin typeface="+mn-ea"/>
              </a:rPr>
              <a:t>10</a:t>
            </a:r>
            <a:r>
              <a:rPr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AMD</a:t>
            </a:r>
            <a:r>
              <a:rPr sz="2000" dirty="0">
                <a:latin typeface="+mn-ea"/>
              </a:rPr>
              <a:t>双路</a:t>
            </a:r>
            <a:r>
              <a:rPr lang="en-US" altLang="zh-CN" sz="2000" dirty="0">
                <a:latin typeface="+mn-ea"/>
              </a:rPr>
              <a:t>12</a:t>
            </a:r>
            <a:r>
              <a:rPr sz="2000" dirty="0">
                <a:latin typeface="+mn-ea"/>
              </a:rPr>
              <a:t>核刀片（</a:t>
            </a:r>
            <a:r>
              <a:rPr lang="en-US" altLang="zh-CN" sz="2000" dirty="0">
                <a:latin typeface="+mn-ea"/>
              </a:rPr>
              <a:t>CPU6174</a:t>
            </a:r>
            <a:r>
              <a:rPr sz="2000" dirty="0">
                <a:latin typeface="+mn-ea"/>
              </a:rPr>
              <a:t>，主频</a:t>
            </a:r>
            <a:r>
              <a:rPr lang="en-US" altLang="zh-CN" sz="2000" dirty="0">
                <a:latin typeface="+mn-ea"/>
              </a:rPr>
              <a:t>2.2</a:t>
            </a:r>
            <a:r>
              <a:rPr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800" dirty="0">
                <a:latin typeface="+mn-ea"/>
              </a:rPr>
              <a:t>总核心数＝</a:t>
            </a:r>
            <a:r>
              <a:rPr lang="en-US" altLang="zh-CN" sz="1800" dirty="0">
                <a:latin typeface="+mn-ea"/>
              </a:rPr>
              <a:t>10×2×12</a:t>
            </a:r>
            <a:r>
              <a:rPr sz="1800" dirty="0">
                <a:latin typeface="+mn-ea"/>
              </a:rPr>
              <a:t>＝</a:t>
            </a:r>
            <a:r>
              <a:rPr lang="en-US" altLang="zh-CN" sz="1800" dirty="0">
                <a:latin typeface="+mn-ea"/>
              </a:rPr>
              <a:t>240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800" dirty="0">
                <a:latin typeface="+mn-ea"/>
              </a:rPr>
              <a:t>峰值＝</a:t>
            </a:r>
            <a:r>
              <a:rPr lang="en-US" altLang="zh-CN" sz="1800" dirty="0">
                <a:latin typeface="+mn-ea"/>
              </a:rPr>
              <a:t>2.2×240×4</a:t>
            </a:r>
            <a:r>
              <a:rPr lang="zh-CN" altLang="en-US" sz="1800" dirty="0">
                <a:latin typeface="+mn-ea"/>
              </a:rPr>
              <a:t>（每个时钟周期执行浮点运算的次数）</a:t>
            </a:r>
            <a:r>
              <a:rPr sz="1800" dirty="0">
                <a:latin typeface="+mn-ea"/>
              </a:rPr>
              <a:t>＝</a:t>
            </a:r>
            <a:r>
              <a:rPr lang="en-US" altLang="zh-CN" sz="1800" dirty="0">
                <a:latin typeface="+mn-ea"/>
              </a:rPr>
              <a:t>2112GFLOPS</a:t>
            </a:r>
            <a:r>
              <a:rPr sz="1800" dirty="0">
                <a:latin typeface="+mn-ea"/>
              </a:rPr>
              <a:t>＝</a:t>
            </a:r>
            <a:r>
              <a:rPr lang="en-US" altLang="zh-CN" sz="1800" dirty="0">
                <a:latin typeface="+mn-ea"/>
              </a:rPr>
              <a:t>2.1TFLOPS=2.1</a:t>
            </a:r>
            <a:r>
              <a:rPr sz="1800" dirty="0">
                <a:latin typeface="+mn-ea"/>
              </a:rPr>
              <a:t>万亿次。</a:t>
            </a:r>
            <a:endParaRPr lang="en-US" altLang="zh-CN" sz="1800" dirty="0">
              <a:latin typeface="+mn-ea"/>
            </a:endParaRPr>
          </a:p>
          <a:p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E4840E-D31D-434B-B0E8-CFA7E897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02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高性能计算系统性能的评价指标</a:t>
            </a:r>
            <a:r>
              <a:rPr lang="en-US" altLang="zh-CN" dirty="0"/>
              <a:t>---</a:t>
            </a:r>
            <a:r>
              <a:rPr lang="zh-CN" altLang="en-US" dirty="0"/>
              <a:t>实测峰值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HPL(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Linpach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对系统进行整体计算能力的评价</a:t>
            </a:r>
          </a:p>
          <a:p>
            <a:pPr lvl="1" algn="just"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Linapck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测试：采用高斯消去法求解双精度稠密线性代数方程组，结果按每秒浮点运算次数（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flops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）表示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Linpack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(HPL)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针对大规模并行计算系统的测试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TOP500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与国内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TOP100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排名依据。</a:t>
            </a:r>
          </a:p>
          <a:p>
            <a:pPr lvl="1" algn="just">
              <a:defRPr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使用者可以改变问题规模。</a:t>
            </a:r>
          </a:p>
          <a:p>
            <a:pPr lvl="1" algn="just">
              <a:defRPr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有相当大的优化空间。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系统效率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实测峰值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理论峰值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一套通过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网络互连的集群，效率一般在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59C01-ECE7-41D5-8263-FB7504D4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187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机器的成本、价格与性/价比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机器的成本与价格</a:t>
            </a:r>
          </a:p>
          <a:p>
            <a:r>
              <a:rPr lang="zh-CN" altLang="en-US" sz="3200" dirty="0"/>
              <a:t>机器的性能/价格比 </a:t>
            </a:r>
            <a:r>
              <a:rPr lang="en-US" altLang="zh-CN" sz="3200" dirty="0"/>
              <a:t>Performance/Cost Ratio ：</a:t>
            </a:r>
            <a:r>
              <a:rPr lang="zh-CN" altLang="en-US" sz="3200" dirty="0"/>
              <a:t>系指用单位代价（通常以百万美元表示）所获取的性能（通常以</a:t>
            </a:r>
            <a:r>
              <a:rPr lang="en-US" altLang="zh-CN" sz="3200" dirty="0"/>
              <a:t>MIPS</a:t>
            </a:r>
            <a:r>
              <a:rPr lang="zh-CN" altLang="en-US" sz="3200" dirty="0"/>
              <a:t>或</a:t>
            </a:r>
            <a:r>
              <a:rPr lang="en-US" altLang="zh-CN" sz="3200" dirty="0"/>
              <a:t>MFLOPS</a:t>
            </a:r>
            <a:r>
              <a:rPr lang="zh-CN" altLang="en-US" sz="3200" dirty="0"/>
              <a:t>表示）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62EE6E-1EB1-4063-94F1-C02B2F01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算法级性能评测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加速比性能定律</a:t>
            </a:r>
          </a:p>
          <a:p>
            <a:pPr lvl="1"/>
            <a:r>
              <a:rPr lang="zh-CN" altLang="en-US" dirty="0"/>
              <a:t>并行系统的加速比是指对于一个给定的应用，并行算法（或并行程序）的执行速度相对于串行算法（或串行程序）的执行速度加快了多少倍。</a:t>
            </a:r>
          </a:p>
          <a:p>
            <a:pPr lvl="1"/>
            <a:r>
              <a:rPr lang="en-US" altLang="zh-CN" dirty="0"/>
              <a:t>Amdahl </a:t>
            </a:r>
            <a:r>
              <a:rPr lang="zh-CN" altLang="en-US" dirty="0"/>
              <a:t>定律</a:t>
            </a:r>
          </a:p>
          <a:p>
            <a:pPr lvl="1"/>
            <a:r>
              <a:rPr lang="en-US" altLang="zh-CN" dirty="0"/>
              <a:t>Gustafson</a:t>
            </a:r>
            <a:r>
              <a:rPr lang="zh-CN" altLang="en-US" dirty="0"/>
              <a:t>定律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896F4C-D8D4-4CEE-A237-E9B38308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加速比</a:t>
            </a:r>
            <a:r>
              <a:rPr lang="en-US" altLang="zh-CN" dirty="0">
                <a:ea typeface="宋体" panose="02010600030101010101" pitchFamily="2" charset="-122"/>
              </a:rPr>
              <a:t>(Speedup)</a:t>
            </a:r>
            <a:r>
              <a:rPr lang="zh-CN" altLang="en-US" dirty="0">
                <a:ea typeface="宋体" panose="02010600030101010101" pitchFamily="2" charset="-122"/>
              </a:rPr>
              <a:t>与效率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968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Speedup (</a:t>
            </a:r>
            <a:r>
              <a:rPr lang="en-US" altLang="zh-CN" dirty="0"/>
              <a:t>n</a:t>
            </a:r>
            <a:r>
              <a:rPr lang="zh-CN" altLang="en-US" dirty="0"/>
              <a:t>个处理器</a:t>
            </a:r>
            <a:r>
              <a:rPr lang="en-US" altLang="en-US" dirty="0"/>
              <a:t>) =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serial</a:t>
            </a:r>
            <a:r>
              <a:rPr lang="en-US" altLang="en-US" i="1" dirty="0">
                <a:latin typeface="Courier New" panose="02070309020205020404" pitchFamily="49" charset="0"/>
              </a:rPr>
              <a:t>/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parallel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/>
              <a:t>Common mistake: 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比较</a:t>
            </a:r>
            <a:r>
              <a:rPr lang="zh-CN" altLang="en-US" b="1" dirty="0">
                <a:solidFill>
                  <a:srgbClr val="FF0000"/>
                </a:solidFill>
              </a:rPr>
              <a:t>并行程序</a:t>
            </a: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个处理器上的性能与在</a:t>
            </a:r>
            <a:r>
              <a:rPr lang="en-US" altLang="zh-CN" dirty="0"/>
              <a:t>n</a:t>
            </a:r>
            <a:r>
              <a:rPr lang="zh-CN" altLang="en-US" dirty="0"/>
              <a:t>个处理器上的性能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正确</a:t>
            </a:r>
            <a:r>
              <a:rPr lang="en-US" altLang="en-US" dirty="0">
                <a:solidFill>
                  <a:schemeClr val="hlink"/>
                </a:solidFill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应比较</a:t>
            </a:r>
            <a:r>
              <a:rPr lang="zh-CN" altLang="en-US" b="1" dirty="0">
                <a:solidFill>
                  <a:srgbClr val="FF0000"/>
                </a:solidFill>
              </a:rPr>
              <a:t>串行程序</a:t>
            </a:r>
            <a:r>
              <a:rPr lang="zh-CN" altLang="en-US" dirty="0">
                <a:solidFill>
                  <a:schemeClr val="hlink"/>
                </a:solidFill>
              </a:rPr>
              <a:t>在单处理器上的性能与并行程序在</a:t>
            </a:r>
            <a:r>
              <a:rPr lang="en-US" altLang="zh-CN" dirty="0">
                <a:solidFill>
                  <a:schemeClr val="hlink"/>
                </a:solidFill>
              </a:rPr>
              <a:t>n</a:t>
            </a:r>
            <a:r>
              <a:rPr lang="zh-CN" altLang="en-US" dirty="0">
                <a:solidFill>
                  <a:schemeClr val="hlink"/>
                </a:solidFill>
              </a:rPr>
              <a:t>个处理器上的性能</a:t>
            </a:r>
            <a:endParaRPr lang="en-US" altLang="zh-CN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efficiency: E = S/n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 =  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serial</a:t>
            </a:r>
            <a:r>
              <a:rPr lang="en-US" altLang="zh-CN" dirty="0"/>
              <a:t> /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parallel</a:t>
            </a:r>
            <a:r>
              <a:rPr lang="en-US" altLang="zh-CN" baseline="-25000" dirty="0"/>
              <a:t> </a:t>
            </a:r>
            <a:r>
              <a:rPr lang="en-US" altLang="zh-CN" dirty="0"/>
              <a:t>) / p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 =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serial</a:t>
            </a:r>
            <a:r>
              <a:rPr lang="en-US" altLang="zh-CN" baseline="-25000" dirty="0"/>
              <a:t> </a:t>
            </a:r>
            <a:r>
              <a:rPr lang="en-US" altLang="zh-CN" dirty="0"/>
              <a:t>/ (p *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parallel</a:t>
            </a:r>
            <a:r>
              <a:rPr lang="en-US" altLang="zh-CN" baseline="-25000" dirty="0"/>
              <a:t> </a:t>
            </a:r>
            <a:r>
              <a:rPr lang="en-US" altLang="zh-CN" dirty="0"/>
              <a:t>) 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C051A3-50EC-4A09-B5E7-12189F14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20210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Amdahl </a:t>
            </a:r>
            <a:r>
              <a:rPr lang="zh-CN" altLang="en-US" dirty="0"/>
              <a:t>定律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出发点：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固定的计算负载</a:t>
            </a:r>
            <a:r>
              <a:rPr lang="zh-CN" altLang="en-US" dirty="0"/>
              <a:t>分布到多个处理器上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增加处理器加快执行速度，从而达到加速的目的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n：</a:t>
            </a:r>
            <a:r>
              <a:rPr lang="zh-CN" altLang="en-US" dirty="0"/>
              <a:t>处理器数；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W：</a:t>
            </a:r>
            <a:r>
              <a:rPr lang="zh-CN" altLang="en-US" dirty="0"/>
              <a:t>问题规模（计算负载、工作负载，给定问题的总计算量）；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W=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s</a:t>
            </a:r>
            <a:r>
              <a:rPr lang="en-US" altLang="zh-CN" baseline="-25000" dirty="0"/>
              <a:t> </a:t>
            </a:r>
            <a:r>
              <a:rPr lang="en-US" altLang="zh-CN" dirty="0"/>
              <a:t>+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p</a:t>
            </a:r>
            <a:r>
              <a:rPr lang="en-US" altLang="zh-CN" baseline="-25000" dirty="0"/>
              <a:t> </a:t>
            </a:r>
            <a:r>
              <a:rPr lang="en-US" altLang="zh-CN" dirty="0"/>
              <a:t>；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</a:t>
            </a:r>
            <a:r>
              <a:rPr lang="zh-CN" altLang="en-US" dirty="0"/>
              <a:t>是串行分量比例（</a:t>
            </a:r>
            <a:r>
              <a:rPr lang="en-US" altLang="zh-CN" dirty="0"/>
              <a:t>f =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s</a:t>
            </a:r>
            <a:r>
              <a:rPr lang="en-US" altLang="zh-CN" baseline="-25000" dirty="0"/>
              <a:t> </a:t>
            </a:r>
            <a:r>
              <a:rPr lang="en-US" altLang="zh-CN" dirty="0"/>
              <a:t>/W）；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W</a:t>
            </a:r>
            <a:r>
              <a:rPr lang="en-US" altLang="zh-CN" baseline="-25000" dirty="0" err="1"/>
              <a:t>p</a:t>
            </a:r>
            <a:r>
              <a:rPr lang="en-US" altLang="zh-CN" dirty="0"/>
              <a:t>：</a:t>
            </a:r>
            <a:r>
              <a:rPr lang="zh-CN" altLang="en-US" dirty="0"/>
              <a:t>应用程序中可并行化部分，1-</a:t>
            </a:r>
            <a:r>
              <a:rPr lang="en-US" altLang="zh-CN" dirty="0"/>
              <a:t>f</a:t>
            </a:r>
            <a:r>
              <a:rPr lang="zh-CN" altLang="en-US" dirty="0"/>
              <a:t>为并行分量比例；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7F6BDB-BE8A-4AC5-AEE9-A6C07E2C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88" name="Rectangle 3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3500" dirty="0">
                <a:ea typeface="宋体" panose="02010600030101010101" pitchFamily="2" charset="-122"/>
              </a:rPr>
              <a:t>Amdahl</a:t>
            </a:r>
            <a:r>
              <a:rPr lang="zh-CN" altLang="en-US" sz="3600" dirty="0"/>
              <a:t>定律</a:t>
            </a:r>
            <a:endParaRPr lang="en-US" altLang="zh-CN" sz="35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91D46E-0D63-4481-B955-A8A33ABC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36</a:t>
            </a:fld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67305C-26D3-41DD-9ACB-689E59FB9C31}"/>
              </a:ext>
            </a:extLst>
          </p:cNvPr>
          <p:cNvGrpSpPr/>
          <p:nvPr/>
        </p:nvGrpSpPr>
        <p:grpSpPr>
          <a:xfrm>
            <a:off x="1185061" y="1888761"/>
            <a:ext cx="4112463" cy="3979889"/>
            <a:chOff x="2038350" y="2405063"/>
            <a:chExt cx="2994109" cy="2344737"/>
          </a:xfrm>
        </p:grpSpPr>
        <p:sp>
          <p:nvSpPr>
            <p:cNvPr id="1376258" name="Text Box 2"/>
            <p:cNvSpPr txBox="1">
              <a:spLocks noChangeArrowheads="1"/>
            </p:cNvSpPr>
            <p:nvPr/>
          </p:nvSpPr>
          <p:spPr bwMode="auto">
            <a:xfrm>
              <a:off x="4380995" y="3123021"/>
              <a:ext cx="651464" cy="235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(1-f)/n</a:t>
              </a:r>
            </a:p>
          </p:txBody>
        </p:sp>
        <p:sp>
          <p:nvSpPr>
            <p:cNvPr id="1376260" name="Rectangle 4"/>
            <p:cNvSpPr>
              <a:spLocks noChangeArrowheads="1"/>
            </p:cNvSpPr>
            <p:nvPr/>
          </p:nvSpPr>
          <p:spPr bwMode="auto">
            <a:xfrm>
              <a:off x="2570164" y="3570288"/>
              <a:ext cx="498475" cy="117951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376261" name="Rectangle 5"/>
            <p:cNvSpPr>
              <a:spLocks noChangeArrowheads="1"/>
            </p:cNvSpPr>
            <p:nvPr/>
          </p:nvSpPr>
          <p:spPr bwMode="auto">
            <a:xfrm rot="16200000">
              <a:off x="2409826" y="4073039"/>
              <a:ext cx="792162" cy="313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6262" name="Rectangle 6"/>
            <p:cNvSpPr>
              <a:spLocks noChangeArrowheads="1"/>
            </p:cNvSpPr>
            <p:nvPr/>
          </p:nvSpPr>
          <p:spPr bwMode="auto">
            <a:xfrm>
              <a:off x="2570164" y="2405064"/>
              <a:ext cx="498475" cy="1165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376263" name="Rectangle 7"/>
            <p:cNvSpPr>
              <a:spLocks noChangeArrowheads="1"/>
            </p:cNvSpPr>
            <p:nvPr/>
          </p:nvSpPr>
          <p:spPr bwMode="auto">
            <a:xfrm rot="16200000">
              <a:off x="2712352" y="2852253"/>
              <a:ext cx="247434" cy="313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1-f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76264" name="Group 8"/>
            <p:cNvGrpSpPr>
              <a:grpSpLocks/>
            </p:cNvGrpSpPr>
            <p:nvPr/>
          </p:nvGrpSpPr>
          <p:grpSpPr bwMode="auto">
            <a:xfrm>
              <a:off x="2038350" y="2405063"/>
              <a:ext cx="438150" cy="2341562"/>
              <a:chOff x="340" y="2139"/>
              <a:chExt cx="276" cy="1475"/>
            </a:xfrm>
          </p:grpSpPr>
          <p:grpSp>
            <p:nvGrpSpPr>
              <p:cNvPr id="1376265" name="Group 9"/>
              <p:cNvGrpSpPr>
                <a:grpSpLocks/>
              </p:cNvGrpSpPr>
              <p:nvPr/>
            </p:nvGrpSpPr>
            <p:grpSpPr bwMode="auto">
              <a:xfrm rot="16200000">
                <a:off x="288" y="2825"/>
                <a:ext cx="357" cy="253"/>
                <a:chOff x="3784" y="1112"/>
                <a:chExt cx="357" cy="253"/>
              </a:xfrm>
            </p:grpSpPr>
            <p:sp>
              <p:nvSpPr>
                <p:cNvPr id="1376266" name="Rectangle 10"/>
                <p:cNvSpPr>
                  <a:spLocks noChangeArrowheads="1"/>
                </p:cNvSpPr>
                <p:nvPr/>
              </p:nvSpPr>
              <p:spPr bwMode="auto">
                <a:xfrm>
                  <a:off x="3784" y="1238"/>
                  <a:ext cx="114" cy="0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lIns="0" tIns="0" rIns="0" bIns="0">
                  <a:spAutoFit/>
                </a:bodyPr>
                <a:lstStyle/>
                <a:p>
                  <a:pPr algn="ctr"/>
                  <a:endParaRPr lang="zh-CN" altLang="zh-CN" sz="20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76267" name="Rectangle 11"/>
                <p:cNvSpPr>
                  <a:spLocks noChangeArrowheads="1"/>
                </p:cNvSpPr>
                <p:nvPr/>
              </p:nvSpPr>
              <p:spPr bwMode="auto">
                <a:xfrm>
                  <a:off x="3844" y="1112"/>
                  <a:ext cx="82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T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6268" name="Rectangle 12"/>
                <p:cNvSpPr>
                  <a:spLocks noChangeArrowheads="1"/>
                </p:cNvSpPr>
                <p:nvPr/>
              </p:nvSpPr>
              <p:spPr bwMode="auto">
                <a:xfrm>
                  <a:off x="3936" y="1238"/>
                  <a:ext cx="205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66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serial</a:t>
                  </a:r>
                  <a:endParaRPr lang="en-US" altLang="zh-CN" sz="2000" b="1" dirty="0">
                    <a:solidFill>
                      <a:srgbClr val="66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76269" name="Line 13"/>
              <p:cNvSpPr>
                <a:spLocks noChangeShapeType="1"/>
              </p:cNvSpPr>
              <p:nvPr/>
            </p:nvSpPr>
            <p:spPr bwMode="auto">
              <a:xfrm flipV="1">
                <a:off x="500" y="2146"/>
                <a:ext cx="0" cy="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6270" name="Line 14"/>
              <p:cNvSpPr>
                <a:spLocks noChangeShapeType="1"/>
              </p:cNvSpPr>
              <p:nvPr/>
            </p:nvSpPr>
            <p:spPr bwMode="auto">
              <a:xfrm>
                <a:off x="506" y="3133"/>
                <a:ext cx="0" cy="48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6271" name="Line 15"/>
              <p:cNvSpPr>
                <a:spLocks noChangeShapeType="1"/>
              </p:cNvSpPr>
              <p:nvPr/>
            </p:nvSpPr>
            <p:spPr bwMode="auto">
              <a:xfrm>
                <a:off x="382" y="2139"/>
                <a:ext cx="2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6272" name="Line 16"/>
              <p:cNvSpPr>
                <a:spLocks noChangeShapeType="1"/>
              </p:cNvSpPr>
              <p:nvPr/>
            </p:nvSpPr>
            <p:spPr bwMode="auto">
              <a:xfrm>
                <a:off x="381" y="3608"/>
                <a:ext cx="2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6273" name="Group 17"/>
            <p:cNvGrpSpPr>
              <a:grpSpLocks/>
            </p:cNvGrpSpPr>
            <p:nvPr/>
          </p:nvGrpSpPr>
          <p:grpSpPr bwMode="auto">
            <a:xfrm>
              <a:off x="3244851" y="3568701"/>
              <a:ext cx="498475" cy="1179513"/>
              <a:chOff x="1430" y="2872"/>
              <a:chExt cx="314" cy="743"/>
            </a:xfrm>
          </p:grpSpPr>
          <p:sp>
            <p:nvSpPr>
              <p:cNvPr id="1376274" name="Rectangle 18"/>
              <p:cNvSpPr>
                <a:spLocks noChangeArrowheads="1"/>
              </p:cNvSpPr>
              <p:nvPr/>
            </p:nvSpPr>
            <p:spPr bwMode="auto">
              <a:xfrm>
                <a:off x="1430" y="2872"/>
                <a:ext cx="314" cy="743"/>
              </a:xfrm>
              <a:prstGeom prst="rect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6275" name="Rectangle 19"/>
              <p:cNvSpPr>
                <a:spLocks noChangeArrowheads="1"/>
              </p:cNvSpPr>
              <p:nvPr/>
            </p:nvSpPr>
            <p:spPr bwMode="auto">
              <a:xfrm rot="16200000">
                <a:off x="1329" y="3189"/>
                <a:ext cx="499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76276" name="Rectangle 20"/>
            <p:cNvSpPr>
              <a:spLocks noChangeArrowheads="1"/>
            </p:cNvSpPr>
            <p:nvPr/>
          </p:nvSpPr>
          <p:spPr bwMode="auto">
            <a:xfrm>
              <a:off x="3249317" y="2959100"/>
              <a:ext cx="498475" cy="592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376277" name="Rectangle 21"/>
            <p:cNvSpPr>
              <a:spLocks noChangeArrowheads="1"/>
            </p:cNvSpPr>
            <p:nvPr/>
          </p:nvSpPr>
          <p:spPr bwMode="auto">
            <a:xfrm>
              <a:off x="3808414" y="2957514"/>
              <a:ext cx="498475" cy="592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376278" name="Line 22"/>
            <p:cNvSpPr>
              <a:spLocks noChangeShapeType="1"/>
            </p:cNvSpPr>
            <p:nvPr/>
          </p:nvSpPr>
          <p:spPr bwMode="auto">
            <a:xfrm>
              <a:off x="4668838" y="2667001"/>
              <a:ext cx="0" cy="271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76279" name="Line 23"/>
            <p:cNvSpPr>
              <a:spLocks noChangeShapeType="1"/>
            </p:cNvSpPr>
            <p:nvPr/>
          </p:nvSpPr>
          <p:spPr bwMode="auto">
            <a:xfrm flipV="1">
              <a:off x="4678363" y="3563938"/>
              <a:ext cx="0" cy="222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76280" name="Line 24"/>
            <p:cNvSpPr>
              <a:spLocks noChangeShapeType="1"/>
            </p:cNvSpPr>
            <p:nvPr/>
          </p:nvSpPr>
          <p:spPr bwMode="auto">
            <a:xfrm>
              <a:off x="4427539" y="2940050"/>
              <a:ext cx="473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76281" name="Line 25"/>
            <p:cNvSpPr>
              <a:spLocks noChangeShapeType="1"/>
            </p:cNvSpPr>
            <p:nvPr/>
          </p:nvSpPr>
          <p:spPr bwMode="auto">
            <a:xfrm>
              <a:off x="4430713" y="3544888"/>
              <a:ext cx="442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3"/>
              <p:cNvSpPr txBox="1">
                <a:spLocks/>
              </p:cNvSpPr>
              <p:nvPr/>
            </p:nvSpPr>
            <p:spPr>
              <a:xfrm>
                <a:off x="5384799" y="1219200"/>
                <a:ext cx="5707919" cy="513715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/>
                  <a:t>串行执行时间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serial</a:t>
                </a:r>
                <a:r>
                  <a:rPr lang="en-US" altLang="zh-CN" sz="2800" baseline="-25000" dirty="0"/>
                  <a:t> </a:t>
                </a:r>
                <a:r>
                  <a:rPr lang="en-US" altLang="zh-CN" sz="2800" dirty="0"/>
                  <a:t>=T= T</a:t>
                </a:r>
                <a:r>
                  <a:rPr lang="en-US" altLang="zh-CN" sz="2800" baseline="-25000" dirty="0"/>
                  <a:t>s </a:t>
                </a:r>
                <a:r>
                  <a:rPr lang="en-US" altLang="zh-CN" sz="2800" dirty="0"/>
                  <a:t>+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p</a:t>
                </a:r>
                <a:r>
                  <a:rPr lang="en-US" altLang="zh-CN" sz="2800" baseline="-25000" dirty="0"/>
                  <a:t> </a:t>
                </a:r>
              </a:p>
              <a:p>
                <a:r>
                  <a:rPr lang="en-US" altLang="zh-CN" sz="2800" dirty="0"/>
                  <a:t>f = 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s</a:t>
                </a:r>
                <a:r>
                  <a:rPr lang="en-US" altLang="zh-CN" sz="2800" baseline="-25000" dirty="0"/>
                  <a:t> </a:t>
                </a:r>
                <a:r>
                  <a:rPr lang="en-US" altLang="zh-CN" sz="2800" dirty="0"/>
                  <a:t>/T</a:t>
                </a:r>
              </a:p>
              <a:p>
                <a:r>
                  <a:rPr lang="zh-CN" altLang="en-US" sz="2800" dirty="0"/>
                  <a:t>并行执行时间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parallel</a:t>
                </a:r>
                <a:r>
                  <a:rPr lang="en-US" altLang="zh-CN" sz="2800" dirty="0"/>
                  <a:t> =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s</a:t>
                </a:r>
                <a:r>
                  <a:rPr lang="en-US" altLang="zh-CN" sz="2800" baseline="-25000" dirty="0"/>
                  <a:t> </a:t>
                </a:r>
                <a:r>
                  <a:rPr lang="en-US" altLang="zh-CN" sz="2800" dirty="0"/>
                  <a:t>+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p</a:t>
                </a:r>
                <a:r>
                  <a:rPr lang="en-US" altLang="zh-CN" sz="2800" dirty="0"/>
                  <a:t>/n=</a:t>
                </a:r>
                <a:r>
                  <a:rPr lang="en-US" altLang="zh-CN" sz="2800" dirty="0" err="1"/>
                  <a:t>fT</a:t>
                </a:r>
                <a:r>
                  <a:rPr lang="en-US" altLang="zh-CN" sz="2800" dirty="0"/>
                  <a:t>+(1-f)T/n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="1" baseline="-25000" dirty="0"/>
                          <m:t>serial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="1" baseline="-25000" dirty="0"/>
                          <m:t>parallel</m:t>
                        </m:r>
                      </m:den>
                    </m:f>
                  </m:oMath>
                </a14:m>
                <a:r>
                  <a:rPr lang="en-US" altLang="zh-CN" sz="2800" b="1" baseline="-25000" dirty="0"/>
                  <a:t> </a:t>
                </a:r>
                <a:r>
                  <a:rPr lang="en-US" altLang="zh-CN" sz="2800" b="1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𝐓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/>
                          <m:t>fT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+(1−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altLang="zh-CN" sz="2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/>
                  <a:t>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/>
                          <m:t>1+(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−1)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f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en-US" altLang="zh-CN" sz="3200" dirty="0"/>
                  <a:t>n</a:t>
                </a:r>
                <a:r>
                  <a:rPr lang="en-US" altLang="zh-CN" sz="2800" dirty="0"/>
                  <a:t>→∞</a:t>
                </a:r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上式极限为</a:t>
                </a:r>
                <a:r>
                  <a:rPr lang="en-US" altLang="zh-CN" sz="2800" dirty="0"/>
                  <a:t>:S=1/ f</a:t>
                </a:r>
              </a:p>
              <a:p>
                <a:endParaRPr lang="en-US" altLang="zh-CN" sz="2800" dirty="0"/>
              </a:p>
              <a:p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4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99" y="1219200"/>
                <a:ext cx="5707919" cy="5137150"/>
              </a:xfrm>
              <a:prstGeom prst="rect">
                <a:avLst/>
              </a:prstGeom>
              <a:blipFill>
                <a:blip r:embed="rId3"/>
                <a:stretch>
                  <a:fillRect l="-1494" t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45134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Amdahl </a:t>
            </a:r>
            <a:r>
              <a:rPr lang="zh-CN" altLang="en-US" dirty="0"/>
              <a:t>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考虑并行开销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T</a:t>
                </a:r>
                <a:r>
                  <a:rPr lang="en-US" altLang="zh-CN" sz="2400" b="1" baseline="-25000" dirty="0"/>
                  <a:t>parallel</a:t>
                </a:r>
                <a:r>
                  <a:rPr lang="en-US" altLang="zh-CN" sz="2400" b="1" dirty="0"/>
                  <a:t> =</a:t>
                </a:r>
                <a:r>
                  <a:rPr lang="en-US" altLang="zh-CN" sz="2400" b="1" dirty="0" err="1"/>
                  <a:t>T</a:t>
                </a:r>
                <a:r>
                  <a:rPr lang="en-US" altLang="zh-CN" sz="2400" b="1" baseline="-25000" dirty="0" err="1"/>
                  <a:t>s</a:t>
                </a:r>
                <a:r>
                  <a:rPr lang="en-US" altLang="zh-CN" sz="2400" b="1" baseline="-25000" dirty="0"/>
                  <a:t> </a:t>
                </a:r>
                <a:r>
                  <a:rPr lang="en-US" altLang="zh-CN" sz="2400" b="1" dirty="0"/>
                  <a:t>+</a:t>
                </a:r>
                <a:r>
                  <a:rPr lang="en-US" altLang="zh-CN" sz="2400" b="1" dirty="0" err="1"/>
                  <a:t>T</a:t>
                </a:r>
                <a:r>
                  <a:rPr lang="en-US" altLang="zh-CN" sz="2400" b="1" baseline="-25000" dirty="0" err="1"/>
                  <a:t>p</a:t>
                </a:r>
                <a:r>
                  <a:rPr lang="en-US" altLang="zh-CN" sz="2400" b="1" dirty="0"/>
                  <a:t>/n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b="1" baseline="-25000" dirty="0"/>
                          <m:t>serial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b="1" baseline="-25000" dirty="0"/>
                          <m:t>parallel</m:t>
                        </m:r>
                      </m:den>
                    </m:f>
                  </m:oMath>
                </a14:m>
                <a:r>
                  <a:rPr lang="en-US" altLang="zh-CN" sz="2400" b="1" baseline="-25000" dirty="0"/>
                  <a:t> </a:t>
                </a:r>
                <a:r>
                  <a:rPr lang="en-US" altLang="zh-CN" sz="2400" b="1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1" dirty="0"/>
                          <m:t>fT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+(1−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b="1" dirty="0"/>
                  <a:t>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1" dirty="0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1" dirty="0"/>
                          <m:t>1+(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−1)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n</m:t>
                        </m:r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9A850C-DAA3-4957-96F9-77350F93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149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4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500" dirty="0">
                <a:ea typeface="宋体" panose="02010600030101010101" pitchFamily="2" charset="-122"/>
              </a:rPr>
              <a:t>Amdahl</a:t>
            </a:r>
            <a:r>
              <a:rPr lang="zh-CN" altLang="en-US" sz="3600" dirty="0"/>
              <a:t>定律</a:t>
            </a:r>
            <a:endParaRPr lang="en-US" altLang="zh-CN" sz="35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5923C5-9186-45DE-A478-4E898382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38</a:t>
            </a:fld>
            <a:endParaRPr lang="en-US" altLang="zh-CN"/>
          </a:p>
        </p:txBody>
      </p:sp>
      <p:grpSp>
        <p:nvGrpSpPr>
          <p:cNvPr id="1378330" name="Group 26"/>
          <p:cNvGrpSpPr>
            <a:grpSpLocks/>
          </p:cNvGrpSpPr>
          <p:nvPr/>
        </p:nvGrpSpPr>
        <p:grpSpPr bwMode="auto">
          <a:xfrm>
            <a:off x="5664201" y="2130426"/>
            <a:ext cx="4678363" cy="2397125"/>
            <a:chOff x="2563" y="1966"/>
            <a:chExt cx="2947" cy="1510"/>
          </a:xfrm>
        </p:grpSpPr>
        <p:sp>
          <p:nvSpPr>
            <p:cNvPr id="1378331" name="Rectangle 27"/>
            <p:cNvSpPr>
              <a:spLocks noChangeArrowheads="1"/>
            </p:cNvSpPr>
            <p:nvPr/>
          </p:nvSpPr>
          <p:spPr bwMode="auto">
            <a:xfrm>
              <a:off x="2581" y="1966"/>
              <a:ext cx="2929" cy="1510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8332" name="Text Box 28"/>
            <p:cNvSpPr txBox="1">
              <a:spLocks noChangeArrowheads="1"/>
            </p:cNvSpPr>
            <p:nvPr/>
          </p:nvSpPr>
          <p:spPr bwMode="auto">
            <a:xfrm>
              <a:off x="2563" y="2325"/>
              <a:ext cx="24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25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parallel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{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f + (1-f)/n</a:t>
              </a:r>
              <a:r>
                <a:rPr lang="en-US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25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serial</a:t>
              </a:r>
              <a:r>
                <a:rPr lang="en-US" altLang="zh-CN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+ O</a:t>
              </a:r>
            </a:p>
          </p:txBody>
        </p:sp>
        <p:sp>
          <p:nvSpPr>
            <p:cNvPr id="1378333" name="Line 29"/>
            <p:cNvSpPr>
              <a:spLocks noChangeShapeType="1"/>
            </p:cNvSpPr>
            <p:nvPr/>
          </p:nvSpPr>
          <p:spPr bwMode="auto">
            <a:xfrm>
              <a:off x="3607" y="2687"/>
              <a:ext cx="367" cy="0"/>
            </a:xfrm>
            <a:prstGeom prst="line">
              <a:avLst/>
            </a:prstGeom>
            <a:noFill/>
            <a:ln w="1143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34" name="Line 30"/>
            <p:cNvSpPr>
              <a:spLocks noChangeShapeType="1"/>
            </p:cNvSpPr>
            <p:nvPr/>
          </p:nvSpPr>
          <p:spPr bwMode="auto">
            <a:xfrm>
              <a:off x="4216" y="2685"/>
              <a:ext cx="638" cy="1"/>
            </a:xfrm>
            <a:prstGeom prst="line">
              <a:avLst/>
            </a:prstGeom>
            <a:noFill/>
            <a:ln w="1143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35" name="Text Box 31"/>
            <p:cNvSpPr txBox="1">
              <a:spLocks noChangeArrowheads="1"/>
            </p:cNvSpPr>
            <p:nvPr/>
          </p:nvSpPr>
          <p:spPr bwMode="auto">
            <a:xfrm>
              <a:off x="2737" y="3103"/>
              <a:ext cx="16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Speedup = </a:t>
              </a:r>
              <a:r>
                <a:rPr lang="en-US" altLang="zh-CN" dirty="0" err="1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serial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 / </a:t>
              </a:r>
              <a:r>
                <a:rPr lang="en-US" altLang="zh-CN" dirty="0" err="1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parallel</a:t>
              </a:r>
              <a:endPara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78336" name="Group 32"/>
          <p:cNvGrpSpPr>
            <a:grpSpLocks/>
          </p:cNvGrpSpPr>
          <p:nvPr/>
        </p:nvGrpSpPr>
        <p:grpSpPr bwMode="auto">
          <a:xfrm>
            <a:off x="6992939" y="2341564"/>
            <a:ext cx="3240087" cy="1901825"/>
            <a:chOff x="3455" y="2099"/>
            <a:chExt cx="2041" cy="1198"/>
          </a:xfrm>
        </p:grpSpPr>
        <p:sp>
          <p:nvSpPr>
            <p:cNvPr id="1378337" name="Text Box 33"/>
            <p:cNvSpPr txBox="1">
              <a:spLocks noChangeArrowheads="1"/>
            </p:cNvSpPr>
            <p:nvPr/>
          </p:nvSpPr>
          <p:spPr bwMode="auto">
            <a:xfrm>
              <a:off x="3455" y="2099"/>
              <a:ext cx="9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0.5    +  </a:t>
              </a:r>
              <a:r>
                <a: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0.25</a:t>
              </a:r>
            </a:p>
          </p:txBody>
        </p:sp>
        <p:sp>
          <p:nvSpPr>
            <p:cNvPr id="1378338" name="Text Box 34"/>
            <p:cNvSpPr txBox="1">
              <a:spLocks noChangeArrowheads="1"/>
            </p:cNvSpPr>
            <p:nvPr/>
          </p:nvSpPr>
          <p:spPr bwMode="auto">
            <a:xfrm>
              <a:off x="4416" y="3066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1.0/0.75 = 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1.33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F6F103-DE87-4E6A-8BED-E806A8CC7FB3}"/>
              </a:ext>
            </a:extLst>
          </p:cNvPr>
          <p:cNvGrpSpPr/>
          <p:nvPr/>
        </p:nvGrpSpPr>
        <p:grpSpPr>
          <a:xfrm>
            <a:off x="1113731" y="1766552"/>
            <a:ext cx="4564758" cy="4513934"/>
            <a:chOff x="2041525" y="1981200"/>
            <a:chExt cx="3238501" cy="2768600"/>
          </a:xfrm>
        </p:grpSpPr>
        <p:sp>
          <p:nvSpPr>
            <p:cNvPr id="1378307" name="Rectangle 3"/>
            <p:cNvSpPr>
              <a:spLocks noChangeArrowheads="1"/>
            </p:cNvSpPr>
            <p:nvPr/>
          </p:nvSpPr>
          <p:spPr bwMode="auto">
            <a:xfrm>
              <a:off x="2570164" y="3570288"/>
              <a:ext cx="498475" cy="117951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378308" name="Rectangle 4"/>
            <p:cNvSpPr>
              <a:spLocks noChangeArrowheads="1"/>
            </p:cNvSpPr>
            <p:nvPr/>
          </p:nvSpPr>
          <p:spPr bwMode="auto">
            <a:xfrm rot="16200000">
              <a:off x="2409826" y="4077047"/>
              <a:ext cx="792162" cy="305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8309" name="Rectangle 5"/>
            <p:cNvSpPr>
              <a:spLocks noChangeArrowheads="1"/>
            </p:cNvSpPr>
            <p:nvPr/>
          </p:nvSpPr>
          <p:spPr bwMode="auto">
            <a:xfrm>
              <a:off x="2570164" y="2405064"/>
              <a:ext cx="498475" cy="1165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378310" name="Rectangle 6"/>
            <p:cNvSpPr>
              <a:spLocks noChangeArrowheads="1"/>
            </p:cNvSpPr>
            <p:nvPr/>
          </p:nvSpPr>
          <p:spPr bwMode="auto">
            <a:xfrm rot="16200000">
              <a:off x="2707269" y="2856261"/>
              <a:ext cx="257598" cy="305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1-f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78311" name="Group 7"/>
            <p:cNvGrpSpPr>
              <a:grpSpLocks/>
            </p:cNvGrpSpPr>
            <p:nvPr/>
          </p:nvGrpSpPr>
          <p:grpSpPr bwMode="auto">
            <a:xfrm>
              <a:off x="2041525" y="2405063"/>
              <a:ext cx="434975" cy="2341562"/>
              <a:chOff x="342" y="2139"/>
              <a:chExt cx="274" cy="1475"/>
            </a:xfrm>
          </p:grpSpPr>
          <p:grpSp>
            <p:nvGrpSpPr>
              <p:cNvPr id="1378312" name="Group 8"/>
              <p:cNvGrpSpPr>
                <a:grpSpLocks/>
              </p:cNvGrpSpPr>
              <p:nvPr/>
            </p:nvGrpSpPr>
            <p:grpSpPr bwMode="auto">
              <a:xfrm rot="16200000">
                <a:off x="282" y="2827"/>
                <a:ext cx="366" cy="245"/>
                <a:chOff x="3782" y="1114"/>
                <a:chExt cx="366" cy="245"/>
              </a:xfrm>
            </p:grpSpPr>
            <p:sp>
              <p:nvSpPr>
                <p:cNvPr id="1378313" name="Rectangle 9"/>
                <p:cNvSpPr>
                  <a:spLocks noChangeArrowheads="1"/>
                </p:cNvSpPr>
                <p:nvPr/>
              </p:nvSpPr>
              <p:spPr bwMode="auto">
                <a:xfrm>
                  <a:off x="3782" y="1238"/>
                  <a:ext cx="119" cy="0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lIns="0" tIns="0" rIns="0" bIns="0">
                  <a:spAutoFit/>
                </a:bodyPr>
                <a:lstStyle/>
                <a:p>
                  <a:pPr algn="ctr"/>
                  <a:endParaRPr lang="zh-CN" altLang="zh-CN" sz="20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78314" name="Rectangle 10"/>
                <p:cNvSpPr>
                  <a:spLocks noChangeArrowheads="1"/>
                </p:cNvSpPr>
                <p:nvPr/>
              </p:nvSpPr>
              <p:spPr bwMode="auto">
                <a:xfrm>
                  <a:off x="3842" y="1114"/>
                  <a:ext cx="85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T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8315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5" y="1235"/>
                  <a:ext cx="213" cy="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66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serial</a:t>
                  </a:r>
                  <a:endParaRPr lang="en-US" altLang="zh-CN" sz="2000" b="1" dirty="0">
                    <a:solidFill>
                      <a:srgbClr val="66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78316" name="Line 12"/>
              <p:cNvSpPr>
                <a:spLocks noChangeShapeType="1"/>
              </p:cNvSpPr>
              <p:nvPr/>
            </p:nvSpPr>
            <p:spPr bwMode="auto">
              <a:xfrm flipV="1">
                <a:off x="500" y="2146"/>
                <a:ext cx="0" cy="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8317" name="Line 13"/>
              <p:cNvSpPr>
                <a:spLocks noChangeShapeType="1"/>
              </p:cNvSpPr>
              <p:nvPr/>
            </p:nvSpPr>
            <p:spPr bwMode="auto">
              <a:xfrm>
                <a:off x="506" y="3133"/>
                <a:ext cx="0" cy="48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8318" name="Line 14"/>
              <p:cNvSpPr>
                <a:spLocks noChangeShapeType="1"/>
              </p:cNvSpPr>
              <p:nvPr/>
            </p:nvSpPr>
            <p:spPr bwMode="auto">
              <a:xfrm>
                <a:off x="382" y="2139"/>
                <a:ext cx="2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8319" name="Line 15"/>
              <p:cNvSpPr>
                <a:spLocks noChangeShapeType="1"/>
              </p:cNvSpPr>
              <p:nvPr/>
            </p:nvSpPr>
            <p:spPr bwMode="auto">
              <a:xfrm>
                <a:off x="381" y="3608"/>
                <a:ext cx="2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8320" name="Group 16"/>
            <p:cNvGrpSpPr>
              <a:grpSpLocks/>
            </p:cNvGrpSpPr>
            <p:nvPr/>
          </p:nvGrpSpPr>
          <p:grpSpPr bwMode="auto">
            <a:xfrm>
              <a:off x="3244851" y="3568701"/>
              <a:ext cx="498475" cy="1179513"/>
              <a:chOff x="1430" y="2872"/>
              <a:chExt cx="314" cy="743"/>
            </a:xfrm>
          </p:grpSpPr>
          <p:sp>
            <p:nvSpPr>
              <p:cNvPr id="1378321" name="Rectangle 17"/>
              <p:cNvSpPr>
                <a:spLocks noChangeArrowheads="1"/>
              </p:cNvSpPr>
              <p:nvPr/>
            </p:nvSpPr>
            <p:spPr bwMode="auto">
              <a:xfrm>
                <a:off x="1430" y="2872"/>
                <a:ext cx="314" cy="743"/>
              </a:xfrm>
              <a:prstGeom prst="rect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8322" name="Rectangle 18"/>
              <p:cNvSpPr>
                <a:spLocks noChangeArrowheads="1"/>
              </p:cNvSpPr>
              <p:nvPr/>
            </p:nvSpPr>
            <p:spPr bwMode="auto">
              <a:xfrm rot="16200000">
                <a:off x="1329" y="3191"/>
                <a:ext cx="499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78323" name="Rectangle 19"/>
            <p:cNvSpPr>
              <a:spLocks noChangeArrowheads="1"/>
            </p:cNvSpPr>
            <p:nvPr/>
          </p:nvSpPr>
          <p:spPr bwMode="auto">
            <a:xfrm>
              <a:off x="3276601" y="2959100"/>
              <a:ext cx="498475" cy="592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378324" name="Rectangle 20"/>
            <p:cNvSpPr>
              <a:spLocks noChangeArrowheads="1"/>
            </p:cNvSpPr>
            <p:nvPr/>
          </p:nvSpPr>
          <p:spPr bwMode="auto">
            <a:xfrm>
              <a:off x="3808414" y="2957514"/>
              <a:ext cx="498475" cy="592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1378325" name="Text Box 21"/>
            <p:cNvSpPr txBox="1">
              <a:spLocks noChangeArrowheads="1"/>
            </p:cNvSpPr>
            <p:nvPr/>
          </p:nvSpPr>
          <p:spPr bwMode="auto">
            <a:xfrm>
              <a:off x="4348719" y="3048000"/>
              <a:ext cx="624584" cy="245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(1-f)/2</a:t>
              </a:r>
            </a:p>
          </p:txBody>
        </p:sp>
        <p:sp>
          <p:nvSpPr>
            <p:cNvPr id="1378326" name="Line 22"/>
            <p:cNvSpPr>
              <a:spLocks noChangeShapeType="1"/>
            </p:cNvSpPr>
            <p:nvPr/>
          </p:nvSpPr>
          <p:spPr bwMode="auto">
            <a:xfrm>
              <a:off x="4668838" y="2667001"/>
              <a:ext cx="0" cy="271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78327" name="Line 23"/>
            <p:cNvSpPr>
              <a:spLocks noChangeShapeType="1"/>
            </p:cNvSpPr>
            <p:nvPr/>
          </p:nvSpPr>
          <p:spPr bwMode="auto">
            <a:xfrm flipV="1">
              <a:off x="4678363" y="3563938"/>
              <a:ext cx="0" cy="222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78328" name="Line 24"/>
            <p:cNvSpPr>
              <a:spLocks noChangeShapeType="1"/>
            </p:cNvSpPr>
            <p:nvPr/>
          </p:nvSpPr>
          <p:spPr bwMode="auto">
            <a:xfrm>
              <a:off x="4427539" y="2940050"/>
              <a:ext cx="473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78329" name="Line 25"/>
            <p:cNvSpPr>
              <a:spLocks noChangeShapeType="1"/>
            </p:cNvSpPr>
            <p:nvPr/>
          </p:nvSpPr>
          <p:spPr bwMode="auto">
            <a:xfrm>
              <a:off x="4430713" y="3544888"/>
              <a:ext cx="442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78339" name="Text Box 35"/>
            <p:cNvSpPr txBox="1">
              <a:spLocks noChangeArrowheads="1"/>
            </p:cNvSpPr>
            <p:nvPr/>
          </p:nvSpPr>
          <p:spPr bwMode="auto">
            <a:xfrm>
              <a:off x="3972189" y="1981200"/>
              <a:ext cx="1307837" cy="566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number of processors</a:t>
              </a:r>
            </a:p>
            <a:p>
              <a:pPr algn="ctr" eaLnBrk="1" hangingPunct="1"/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n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56555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94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500" dirty="0">
                <a:ea typeface="宋体" panose="02010600030101010101" pitchFamily="2" charset="-122"/>
              </a:rPr>
              <a:t>Amdahl</a:t>
            </a:r>
            <a:r>
              <a:rPr lang="zh-CN" altLang="en-US" sz="3600" dirty="0"/>
              <a:t>定律</a:t>
            </a:r>
            <a:endParaRPr lang="en-US" altLang="zh-CN" sz="35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0A3EC4-6CFE-4E1A-B49D-45AAA997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1380355" name="Rectangle 3"/>
          <p:cNvSpPr>
            <a:spLocks noChangeArrowheads="1"/>
          </p:cNvSpPr>
          <p:nvPr/>
        </p:nvSpPr>
        <p:spPr bwMode="auto">
          <a:xfrm>
            <a:off x="2570164" y="3570288"/>
            <a:ext cx="498475" cy="1179512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80356" name="Rectangle 4"/>
          <p:cNvSpPr>
            <a:spLocks noChangeArrowheads="1"/>
          </p:cNvSpPr>
          <p:nvPr/>
        </p:nvSpPr>
        <p:spPr bwMode="auto">
          <a:xfrm rot="16200000">
            <a:off x="2409826" y="4016376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0357" name="Rectangle 5"/>
          <p:cNvSpPr>
            <a:spLocks noChangeArrowheads="1"/>
          </p:cNvSpPr>
          <p:nvPr/>
        </p:nvSpPr>
        <p:spPr bwMode="auto">
          <a:xfrm>
            <a:off x="2570164" y="2405064"/>
            <a:ext cx="498475" cy="1165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80358" name="Rectangle 6"/>
          <p:cNvSpPr>
            <a:spLocks noChangeArrowheads="1"/>
          </p:cNvSpPr>
          <p:nvPr/>
        </p:nvSpPr>
        <p:spPr bwMode="auto">
          <a:xfrm rot="16200000">
            <a:off x="2594816" y="2855220"/>
            <a:ext cx="482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(1-f)</a:t>
            </a:r>
          </a:p>
        </p:txBody>
      </p:sp>
      <p:grpSp>
        <p:nvGrpSpPr>
          <p:cNvPr id="1380359" name="Group 7"/>
          <p:cNvGrpSpPr>
            <a:grpSpLocks/>
          </p:cNvGrpSpPr>
          <p:nvPr/>
        </p:nvGrpSpPr>
        <p:grpSpPr bwMode="auto">
          <a:xfrm>
            <a:off x="1981200" y="2405063"/>
            <a:ext cx="501650" cy="2341562"/>
            <a:chOff x="304" y="2139"/>
            <a:chExt cx="316" cy="1475"/>
          </a:xfrm>
        </p:grpSpPr>
        <p:grpSp>
          <p:nvGrpSpPr>
            <p:cNvPr id="1380360" name="Group 8"/>
            <p:cNvGrpSpPr>
              <a:grpSpLocks/>
            </p:cNvGrpSpPr>
            <p:nvPr/>
          </p:nvGrpSpPr>
          <p:grpSpPr bwMode="auto">
            <a:xfrm rot="16200000">
              <a:off x="191" y="2741"/>
              <a:ext cx="542" cy="316"/>
              <a:chOff x="3744" y="1076"/>
              <a:chExt cx="542" cy="316"/>
            </a:xfrm>
          </p:grpSpPr>
          <p:sp>
            <p:nvSpPr>
              <p:cNvPr id="1380361" name="Rectangle 9"/>
              <p:cNvSpPr>
                <a:spLocks noChangeArrowheads="1"/>
              </p:cNvSpPr>
              <p:nvPr/>
            </p:nvSpPr>
            <p:spPr bwMode="auto">
              <a:xfrm>
                <a:off x="3744" y="1238"/>
                <a:ext cx="194" cy="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0" bIns="0">
                <a:spAutoFit/>
              </a:bodyPr>
              <a:lstStyle/>
              <a:p>
                <a:endParaRPr lang="zh-CN" altLang="zh-CN" sz="2000" b="1">
                  <a:latin typeface="Arial" panose="020B0604020202020204" pitchFamily="34" charset="0"/>
                </a:endParaRPr>
              </a:p>
            </p:txBody>
          </p:sp>
          <p:sp>
            <p:nvSpPr>
              <p:cNvPr id="1380362" name="Rectangle 10"/>
              <p:cNvSpPr>
                <a:spLocks noChangeArrowheads="1"/>
              </p:cNvSpPr>
              <p:nvPr/>
            </p:nvSpPr>
            <p:spPr bwMode="auto">
              <a:xfrm>
                <a:off x="3816" y="1076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  <a:endPara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0363" name="Rectangle 11"/>
              <p:cNvSpPr>
                <a:spLocks noChangeArrowheads="1"/>
              </p:cNvSpPr>
              <p:nvPr/>
            </p:nvSpPr>
            <p:spPr bwMode="auto">
              <a:xfrm>
                <a:off x="3942" y="1219"/>
                <a:ext cx="3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66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serial</a:t>
                </a:r>
                <a:endParaRPr lang="en-US" altLang="zh-CN" sz="2000" b="1">
                  <a:solidFill>
                    <a:srgbClr val="66FF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80364" name="Line 12"/>
            <p:cNvSpPr>
              <a:spLocks noChangeShapeType="1"/>
            </p:cNvSpPr>
            <p:nvPr/>
          </p:nvSpPr>
          <p:spPr bwMode="auto">
            <a:xfrm flipV="1">
              <a:off x="500" y="2146"/>
              <a:ext cx="0" cy="4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0365" name="Line 13"/>
            <p:cNvSpPr>
              <a:spLocks noChangeShapeType="1"/>
            </p:cNvSpPr>
            <p:nvPr/>
          </p:nvSpPr>
          <p:spPr bwMode="auto">
            <a:xfrm>
              <a:off x="506" y="3133"/>
              <a:ext cx="0" cy="4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0366" name="Line 14"/>
            <p:cNvSpPr>
              <a:spLocks noChangeShapeType="1"/>
            </p:cNvSpPr>
            <p:nvPr/>
          </p:nvSpPr>
          <p:spPr bwMode="auto">
            <a:xfrm>
              <a:off x="382" y="2139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0367" name="Line 15"/>
            <p:cNvSpPr>
              <a:spLocks noChangeShapeType="1"/>
            </p:cNvSpPr>
            <p:nvPr/>
          </p:nvSpPr>
          <p:spPr bwMode="auto">
            <a:xfrm>
              <a:off x="381" y="3608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80368" name="Group 16"/>
          <p:cNvGrpSpPr>
            <a:grpSpLocks/>
          </p:cNvGrpSpPr>
          <p:nvPr/>
        </p:nvGrpSpPr>
        <p:grpSpPr bwMode="auto">
          <a:xfrm>
            <a:off x="3244851" y="3568701"/>
            <a:ext cx="498475" cy="1179513"/>
            <a:chOff x="1430" y="2872"/>
            <a:chExt cx="314" cy="743"/>
          </a:xfrm>
        </p:grpSpPr>
        <p:sp>
          <p:nvSpPr>
            <p:cNvPr id="1380369" name="Rectangle 17"/>
            <p:cNvSpPr>
              <a:spLocks noChangeArrowheads="1"/>
            </p:cNvSpPr>
            <p:nvPr/>
          </p:nvSpPr>
          <p:spPr bwMode="auto">
            <a:xfrm>
              <a:off x="1430" y="2872"/>
              <a:ext cx="314" cy="743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80370" name="Rectangle 18"/>
            <p:cNvSpPr>
              <a:spLocks noChangeArrowheads="1"/>
            </p:cNvSpPr>
            <p:nvPr/>
          </p:nvSpPr>
          <p:spPr bwMode="auto">
            <a:xfrm rot="16200000">
              <a:off x="1329" y="3153"/>
              <a:ext cx="4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80371" name="Group 19"/>
          <p:cNvGrpSpPr>
            <a:grpSpLocks/>
          </p:cNvGrpSpPr>
          <p:nvPr/>
        </p:nvGrpSpPr>
        <p:grpSpPr bwMode="auto">
          <a:xfrm>
            <a:off x="5664201" y="2130426"/>
            <a:ext cx="4678363" cy="2397125"/>
            <a:chOff x="2563" y="1966"/>
            <a:chExt cx="2947" cy="1510"/>
          </a:xfrm>
        </p:grpSpPr>
        <p:sp>
          <p:nvSpPr>
            <p:cNvPr id="1380372" name="Rectangle 20"/>
            <p:cNvSpPr>
              <a:spLocks noChangeArrowheads="1"/>
            </p:cNvSpPr>
            <p:nvPr/>
          </p:nvSpPr>
          <p:spPr bwMode="auto">
            <a:xfrm>
              <a:off x="2581" y="1966"/>
              <a:ext cx="2929" cy="1510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0373" name="Text Box 21"/>
            <p:cNvSpPr txBox="1">
              <a:spLocks noChangeArrowheads="1"/>
            </p:cNvSpPr>
            <p:nvPr/>
          </p:nvSpPr>
          <p:spPr bwMode="auto">
            <a:xfrm>
              <a:off x="2563" y="2325"/>
              <a:ext cx="24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25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parallel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{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f + (1-f)/n</a:t>
              </a:r>
              <a:r>
                <a:rPr lang="en-US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25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serial</a:t>
              </a:r>
              <a:r>
                <a:rPr lang="en-US" altLang="zh-CN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+ O</a:t>
              </a:r>
            </a:p>
          </p:txBody>
        </p:sp>
        <p:sp>
          <p:nvSpPr>
            <p:cNvPr id="1380374" name="Line 22"/>
            <p:cNvSpPr>
              <a:spLocks noChangeShapeType="1"/>
            </p:cNvSpPr>
            <p:nvPr/>
          </p:nvSpPr>
          <p:spPr bwMode="auto">
            <a:xfrm>
              <a:off x="3607" y="2687"/>
              <a:ext cx="367" cy="0"/>
            </a:xfrm>
            <a:prstGeom prst="line">
              <a:avLst/>
            </a:prstGeom>
            <a:noFill/>
            <a:ln w="1143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0375" name="Line 23"/>
            <p:cNvSpPr>
              <a:spLocks noChangeShapeType="1"/>
            </p:cNvSpPr>
            <p:nvPr/>
          </p:nvSpPr>
          <p:spPr bwMode="auto">
            <a:xfrm>
              <a:off x="4060" y="2685"/>
              <a:ext cx="432" cy="2"/>
            </a:xfrm>
            <a:prstGeom prst="line">
              <a:avLst/>
            </a:prstGeom>
            <a:noFill/>
            <a:ln w="1143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0376" name="Text Box 24"/>
            <p:cNvSpPr txBox="1">
              <a:spLocks noChangeArrowheads="1"/>
            </p:cNvSpPr>
            <p:nvPr/>
          </p:nvSpPr>
          <p:spPr bwMode="auto">
            <a:xfrm>
              <a:off x="2737" y="3103"/>
              <a:ext cx="16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Speedup = </a:t>
              </a:r>
              <a:r>
                <a:rPr lang="en-US" altLang="zh-CN" dirty="0" err="1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serial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 / </a:t>
              </a:r>
              <a:r>
                <a:rPr lang="en-US" altLang="zh-CN" dirty="0" err="1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parallel</a:t>
              </a:r>
              <a:endPara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80377" name="Text Box 25"/>
          <p:cNvSpPr txBox="1">
            <a:spLocks noChangeArrowheads="1"/>
          </p:cNvSpPr>
          <p:nvPr/>
        </p:nvSpPr>
        <p:spPr bwMode="auto">
          <a:xfrm>
            <a:off x="3666199" y="1643639"/>
            <a:ext cx="2621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number of processors</a:t>
            </a:r>
          </a:p>
          <a:p>
            <a:pPr algn="l" eaLnBrk="1" hangingPunct="1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 = </a:t>
            </a:r>
            <a:r>
              <a:rPr lang="en-US" altLang="zh-CN" b="1" dirty="0">
                <a:latin typeface="ＭＳ 明朝" pitchFamily="49" charset="-128"/>
                <a:ea typeface="宋体" panose="02010600030101010101" pitchFamily="2" charset="-122"/>
              </a:rPr>
              <a:t>∞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380378" name="Group 26"/>
          <p:cNvGrpSpPr>
            <a:grpSpLocks/>
          </p:cNvGrpSpPr>
          <p:nvPr/>
        </p:nvGrpSpPr>
        <p:grpSpPr bwMode="auto">
          <a:xfrm>
            <a:off x="3248026" y="3244851"/>
            <a:ext cx="2698750" cy="860425"/>
            <a:chOff x="1102" y="2668"/>
            <a:chExt cx="1700" cy="542"/>
          </a:xfrm>
        </p:grpSpPr>
        <p:sp>
          <p:nvSpPr>
            <p:cNvPr id="1380379" name="Text Box 27"/>
            <p:cNvSpPr txBox="1">
              <a:spLocks noChangeArrowheads="1"/>
            </p:cNvSpPr>
            <p:nvPr/>
          </p:nvSpPr>
          <p:spPr bwMode="auto">
            <a:xfrm>
              <a:off x="2191" y="2958"/>
              <a:ext cx="6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(1-f)/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ＭＳ 明朝" pitchFamily="49" charset="-128"/>
                  <a:ea typeface="宋体" panose="02010600030101010101" pitchFamily="2" charset="-122"/>
                </a:rPr>
                <a:t>∞</a:t>
              </a:r>
            </a:p>
          </p:txBody>
        </p:sp>
        <p:grpSp>
          <p:nvGrpSpPr>
            <p:cNvPr id="1380380" name="Group 28"/>
            <p:cNvGrpSpPr>
              <a:grpSpLocks/>
            </p:cNvGrpSpPr>
            <p:nvPr/>
          </p:nvGrpSpPr>
          <p:grpSpPr bwMode="auto">
            <a:xfrm>
              <a:off x="1102" y="2668"/>
              <a:ext cx="1462" cy="340"/>
              <a:chOff x="1102" y="2668"/>
              <a:chExt cx="1462" cy="340"/>
            </a:xfrm>
          </p:grpSpPr>
          <p:sp>
            <p:nvSpPr>
              <p:cNvPr id="1380381" name="Rectangle 29"/>
              <p:cNvSpPr>
                <a:spLocks noChangeArrowheads="1"/>
              </p:cNvSpPr>
              <p:nvPr/>
            </p:nvSpPr>
            <p:spPr bwMode="auto">
              <a:xfrm>
                <a:off x="1427" y="2851"/>
                <a:ext cx="314" cy="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380382" name="Line 30"/>
              <p:cNvSpPr>
                <a:spLocks noChangeShapeType="1"/>
              </p:cNvSpPr>
              <p:nvPr/>
            </p:nvSpPr>
            <p:spPr bwMode="auto">
              <a:xfrm>
                <a:off x="2430" y="2668"/>
                <a:ext cx="0" cy="1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0383" name="Line 31"/>
              <p:cNvSpPr>
                <a:spLocks noChangeShapeType="1"/>
              </p:cNvSpPr>
              <p:nvPr/>
            </p:nvSpPr>
            <p:spPr bwMode="auto">
              <a:xfrm flipV="1">
                <a:off x="2430" y="2868"/>
                <a:ext cx="0" cy="1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0384" name="Line 32"/>
              <p:cNvSpPr>
                <a:spLocks noChangeShapeType="1"/>
              </p:cNvSpPr>
              <p:nvPr/>
            </p:nvSpPr>
            <p:spPr bwMode="auto">
              <a:xfrm>
                <a:off x="2266" y="2853"/>
                <a:ext cx="2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0385" name="Line 33"/>
              <p:cNvSpPr>
                <a:spLocks noChangeShapeType="1"/>
              </p:cNvSpPr>
              <p:nvPr/>
            </p:nvSpPr>
            <p:spPr bwMode="auto">
              <a:xfrm>
                <a:off x="2275" y="2876"/>
                <a:ext cx="2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0386" name="Rectangle 34"/>
              <p:cNvSpPr>
                <a:spLocks noChangeArrowheads="1"/>
              </p:cNvSpPr>
              <p:nvPr/>
            </p:nvSpPr>
            <p:spPr bwMode="auto">
              <a:xfrm>
                <a:off x="1924" y="2850"/>
                <a:ext cx="314" cy="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380387" name="Rectangle 35"/>
              <p:cNvSpPr>
                <a:spLocks noChangeArrowheads="1"/>
              </p:cNvSpPr>
              <p:nvPr/>
            </p:nvSpPr>
            <p:spPr bwMode="auto">
              <a:xfrm>
                <a:off x="1102" y="2850"/>
                <a:ext cx="314" cy="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380388" name="Text Box 36"/>
              <p:cNvSpPr txBox="1">
                <a:spLocks noChangeArrowheads="1"/>
              </p:cNvSpPr>
              <p:nvPr/>
            </p:nvSpPr>
            <p:spPr bwMode="auto">
              <a:xfrm>
                <a:off x="1708" y="2701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</p:grpSp>
      <p:grpSp>
        <p:nvGrpSpPr>
          <p:cNvPr id="1380389" name="Group 37"/>
          <p:cNvGrpSpPr>
            <a:grpSpLocks/>
          </p:cNvGrpSpPr>
          <p:nvPr/>
        </p:nvGrpSpPr>
        <p:grpSpPr bwMode="auto">
          <a:xfrm>
            <a:off x="7073900" y="2360614"/>
            <a:ext cx="2998788" cy="1878013"/>
            <a:chOff x="3452" y="2113"/>
            <a:chExt cx="1889" cy="1183"/>
          </a:xfrm>
        </p:grpSpPr>
        <p:grpSp>
          <p:nvGrpSpPr>
            <p:cNvPr id="1380390" name="Group 38"/>
            <p:cNvGrpSpPr>
              <a:grpSpLocks/>
            </p:cNvGrpSpPr>
            <p:nvPr/>
          </p:nvGrpSpPr>
          <p:grpSpPr bwMode="auto">
            <a:xfrm>
              <a:off x="3452" y="2113"/>
              <a:ext cx="1889" cy="1183"/>
              <a:chOff x="3447" y="2114"/>
              <a:chExt cx="1889" cy="1183"/>
            </a:xfrm>
          </p:grpSpPr>
          <p:sp>
            <p:nvSpPr>
              <p:cNvPr id="1380391" name="Text Box 39"/>
              <p:cNvSpPr txBox="1">
                <a:spLocks noChangeArrowheads="1"/>
              </p:cNvSpPr>
              <p:nvPr/>
            </p:nvSpPr>
            <p:spPr bwMode="auto">
              <a:xfrm>
                <a:off x="3447" y="2114"/>
                <a:ext cx="8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0.5    +   </a:t>
                </a:r>
                <a:r>
                  <a:rPr lang="en-US" altLang="zh-CN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0.0</a:t>
                </a:r>
              </a:p>
            </p:txBody>
          </p:sp>
          <p:sp>
            <p:nvSpPr>
              <p:cNvPr id="1380392" name="Text Box 40"/>
              <p:cNvSpPr txBox="1">
                <a:spLocks noChangeArrowheads="1"/>
              </p:cNvSpPr>
              <p:nvPr/>
            </p:nvSpPr>
            <p:spPr bwMode="auto">
              <a:xfrm>
                <a:off x="4416" y="3066"/>
                <a:ext cx="9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1.0/0.5 = </a:t>
                </a:r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2.0</a:t>
                </a:r>
              </a:p>
            </p:txBody>
          </p:sp>
        </p:grpSp>
        <p:sp>
          <p:nvSpPr>
            <p:cNvPr id="1380393" name="Line 41"/>
            <p:cNvSpPr>
              <a:spLocks noChangeShapeType="1"/>
            </p:cNvSpPr>
            <p:nvPr/>
          </p:nvSpPr>
          <p:spPr bwMode="auto">
            <a:xfrm flipV="1">
              <a:off x="4321" y="2280"/>
              <a:ext cx="189" cy="21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2944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34B54-49D9-4F72-88DB-D782FC4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1FABF-9C21-F644-87D1-DEA3539224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62530" name="Picture 2" descr="https://timgsa.baidu.com/timg?image&amp;quality=80&amp;size=b9999_10000&amp;sec=1536987792192&amp;di=48e6a2979ae1de94b167ff87a61a7fc8&amp;imgtype=0&amp;src=http%3A%2F%2Fimg9.ph.126.net%2FRpPBb-M-l6HwpsM9pxUvoA%3D%3D%2F65977404687499775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98" y="510836"/>
            <a:ext cx="8391604" cy="54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594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Amdahl</a:t>
            </a:r>
            <a:r>
              <a:rPr lang="zh-CN" altLang="en-US" dirty="0"/>
              <a:t>定律</a:t>
            </a:r>
            <a:r>
              <a:rPr lang="en-US" altLang="zh-CN" dirty="0"/>
              <a:t>(cont</a:t>
            </a:r>
            <a:r>
              <a:rPr lang="en-US" altLang="zh-CN" dirty="0">
                <a:latin typeface="Arial"/>
              </a:rPr>
              <a:t>’</a:t>
            </a:r>
            <a:r>
              <a:rPr lang="en-US" altLang="zh-CN" dirty="0"/>
              <a:t>d)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6793A5-1D67-4AD9-8DB7-FC77AD52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08020"/>
              </p:ext>
            </p:extLst>
          </p:nvPr>
        </p:nvGraphicFramePr>
        <p:xfrm>
          <a:off x="1847850" y="1690688"/>
          <a:ext cx="8496300" cy="4176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Visio" r:id="rId3" imgW="7264587" imgH="2544124" progId="Visio.Drawing.11">
                  <p:embed/>
                </p:oleObj>
              </mc:Choice>
              <mc:Fallback>
                <p:oleObj name="Visio" r:id="rId3" imgW="7264587" imgH="2544124" progId="Visio.Drawing.11">
                  <p:embed/>
                  <p:pic>
                    <p:nvPicPr>
                      <p:cNvPr id="559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690688"/>
                        <a:ext cx="8496300" cy="4176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Gustafson</a:t>
            </a:r>
            <a:r>
              <a:rPr lang="zh-CN" altLang="en-US" dirty="0"/>
              <a:t>定律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01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anchor="t" anchorCtr="0">
                <a:normAutofit/>
              </a:bodyPr>
              <a:lstStyle/>
              <a:p>
                <a:r>
                  <a:rPr lang="zh-CN" altLang="en-US" dirty="0"/>
                  <a:t>出发点：</a:t>
                </a:r>
              </a:p>
              <a:p>
                <a:pPr lvl="1"/>
                <a:r>
                  <a:rPr lang="zh-CN" altLang="en-US" dirty="0"/>
                  <a:t>对于很多计算，精度要求很高，而计算时间要求固定不变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如天气预报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。此时为了提高精度，必须加大计算量，相应地亦必须增多处理器数才能维持时间不变</a:t>
                </a:r>
              </a:p>
              <a:p>
                <a:r>
                  <a:rPr lang="zh-CN" altLang="en-US" dirty="0"/>
                  <a:t> </a:t>
                </a:r>
                <a:r>
                  <a:rPr lang="en-US" altLang="zh-CN" dirty="0"/>
                  <a:t>Gustafson</a:t>
                </a:r>
                <a:r>
                  <a:rPr lang="zh-CN" altLang="en-US" dirty="0"/>
                  <a:t>加速定律 :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B050"/>
                    </a:solidFill>
                  </a:rPr>
                  <a:t>S</a:t>
                </a:r>
                <a:r>
                  <a:rPr lang="en-US" altLang="zh-CN" baseline="-25000" dirty="0">
                    <a:solidFill>
                      <a:srgbClr val="00B050"/>
                    </a:solidFill>
                  </a:rPr>
                  <a:t>g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=</a:t>
                </a:r>
                <a:r>
                  <a:rPr lang="en-US" altLang="zh-CN" i="1" dirty="0" err="1">
                    <a:solidFill>
                      <a:srgbClr val="00B050"/>
                    </a:solidFill>
                  </a:rPr>
                  <a:t>f+N</a:t>
                </a:r>
                <a:r>
                  <a:rPr lang="en-US" altLang="zh-CN" i="1" dirty="0">
                    <a:solidFill>
                      <a:srgbClr val="00B050"/>
                    </a:solidFill>
                  </a:rPr>
                  <a:t>(1-f)=N-(N-1)f</a:t>
                </a:r>
                <a:endParaRPr lang="zh-CN" altLang="en-US" i="1" dirty="0"/>
              </a:p>
              <a:p>
                <a:r>
                  <a:rPr lang="zh-CN" altLang="en-US" dirty="0"/>
                  <a:t>并行开销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 o </a:t>
                </a:r>
                <a:r>
                  <a:rPr lang="en-US" altLang="zh-CN" dirty="0"/>
                  <a:t>：</a:t>
                </a:r>
              </a:p>
              <a:p>
                <a:pPr lvl="1"/>
                <a:r>
                  <a:rPr lang="en-US" altLang="zh-CN" dirty="0">
                    <a:solidFill>
                      <a:srgbClr val="00B0F0"/>
                    </a:solidFill>
                  </a:rPr>
                  <a:t>S</a:t>
                </a:r>
                <a:r>
                  <a:rPr lang="en-US" altLang="zh-CN" baseline="-25000" dirty="0">
                    <a:solidFill>
                      <a:srgbClr val="00B0F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den>
                    </m:f>
                  </m:oMath>
                </a14:m>
                <a:endParaRPr lang="en-US" altLang="zh-CN" dirty="0">
                  <a:solidFill>
                    <a:srgbClr val="00B0F0"/>
                  </a:solidFill>
                </a:endParaRPr>
              </a:p>
              <a:p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0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EFB75F-BE9F-4A23-980B-ED35C970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41</a:t>
            </a:fld>
            <a:endParaRPr lang="en-US" altLang="zh-CN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524001" y="3026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Gustafson</a:t>
            </a:r>
            <a:r>
              <a:rPr lang="zh-CN" altLang="en-US" dirty="0"/>
              <a:t>定律（</a:t>
            </a:r>
            <a:r>
              <a:rPr lang="en-US" altLang="zh-CN" dirty="0"/>
              <a:t>cont</a:t>
            </a:r>
            <a:r>
              <a:rPr lang="en-US" altLang="zh-CN" dirty="0">
                <a:latin typeface="Arial"/>
              </a:rPr>
              <a:t>‘</a:t>
            </a:r>
            <a:r>
              <a:rPr lang="en-US" altLang="zh-CN" dirty="0"/>
              <a:t>d)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CA129F-6EBF-484C-A734-FCA6D6B4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1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584294"/>
              </p:ext>
            </p:extLst>
          </p:nvPr>
        </p:nvGraphicFramePr>
        <p:xfrm>
          <a:off x="1065615" y="1690687"/>
          <a:ext cx="9857714" cy="411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Visio" r:id="rId3" imgW="7182483" imgH="2698211" progId="Visio.Drawing.6">
                  <p:embed/>
                </p:oleObj>
              </mc:Choice>
              <mc:Fallback>
                <p:oleObj name="Visio" r:id="rId3" imgW="7182483" imgH="2698211" progId="Visio.Drawing.6">
                  <p:embed/>
                  <p:pic>
                    <p:nvPicPr>
                      <p:cNvPr id="561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615" y="1690687"/>
                        <a:ext cx="9857714" cy="411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(</a:t>
            </a:r>
            <a:r>
              <a:rPr lang="zh-CN" altLang="en-US" sz="4800" dirty="0"/>
              <a:t>高性能</a:t>
            </a:r>
            <a:r>
              <a:rPr lang="en-US" altLang="zh-CN" sz="4800" dirty="0"/>
              <a:t>)</a:t>
            </a:r>
            <a:r>
              <a:rPr lang="zh-CN" altLang="en-US" sz="4800" dirty="0"/>
              <a:t>计算机演化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D7EE3-0135-476D-89A3-16CD575D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1FABF-9C21-F644-87D1-DEA3539224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19" name="Rectangle 2">
            <a:extLst>
              <a:ext uri="{FF2B5EF4-FFF2-40B4-BE49-F238E27FC236}">
                <a16:creationId xmlns:a16="http://schemas.microsoft.com/office/drawing/2014/main" id="{D81ACFA3-12CD-4C8B-ACFE-57D3D05C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260" y="3748478"/>
            <a:ext cx="838200" cy="304800"/>
          </a:xfrm>
          <a:prstGeom prst="rect">
            <a:avLst/>
          </a:prstGeom>
          <a:solidFill>
            <a:srgbClr val="CC66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pic>
        <p:nvPicPr>
          <p:cNvPr id="120" name="Picture 4" descr="1946_eniac">
            <a:extLst>
              <a:ext uri="{FF2B5EF4-FFF2-40B4-BE49-F238E27FC236}">
                <a16:creationId xmlns:a16="http://schemas.microsoft.com/office/drawing/2014/main" id="{AAA42D85-C340-4B08-838F-BC264BFC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286660" y="2986478"/>
            <a:ext cx="1200150" cy="1295400"/>
          </a:xfrm>
          <a:prstGeom prst="rect">
            <a:avLst/>
          </a:prstGeom>
        </p:spPr>
      </p:pic>
      <p:pic>
        <p:nvPicPr>
          <p:cNvPr id="121" name="Picture 74" descr="1964_cdc6600">
            <a:extLst>
              <a:ext uri="{FF2B5EF4-FFF2-40B4-BE49-F238E27FC236}">
                <a16:creationId xmlns:a16="http://schemas.microsoft.com/office/drawing/2014/main" id="{BF542350-76EF-4075-962F-CBC162AD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563260" y="5196278"/>
            <a:ext cx="1447800" cy="1301750"/>
          </a:xfrm>
          <a:prstGeom prst="rect">
            <a:avLst/>
          </a:prstGeom>
        </p:spPr>
      </p:pic>
      <p:pic>
        <p:nvPicPr>
          <p:cNvPr id="122" name="Picture 5" descr="1949_edsac">
            <a:extLst>
              <a:ext uri="{FF2B5EF4-FFF2-40B4-BE49-F238E27FC236}">
                <a16:creationId xmlns:a16="http://schemas.microsoft.com/office/drawing/2014/main" id="{82C368DC-7800-4824-A24A-39ADE0DA4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124860" y="1614878"/>
            <a:ext cx="1189038" cy="1416050"/>
          </a:xfrm>
          <a:prstGeom prst="rect">
            <a:avLst/>
          </a:prstGeom>
        </p:spPr>
      </p:pic>
      <p:pic>
        <p:nvPicPr>
          <p:cNvPr id="123" name="Picture 6" descr="Cray-1-Supercomputer-1976-2">
            <a:extLst>
              <a:ext uri="{FF2B5EF4-FFF2-40B4-BE49-F238E27FC236}">
                <a16:creationId xmlns:a16="http://schemas.microsoft.com/office/drawing/2014/main" id="{9EA0A886-C67A-4BB9-A38D-ECE70A23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5020460" y="1691078"/>
            <a:ext cx="1339850" cy="1214438"/>
          </a:xfrm>
          <a:prstGeom prst="rect">
            <a:avLst/>
          </a:prstGeom>
        </p:spPr>
      </p:pic>
      <p:grpSp>
        <p:nvGrpSpPr>
          <p:cNvPr id="124" name="Group 7">
            <a:extLst>
              <a:ext uri="{FF2B5EF4-FFF2-40B4-BE49-F238E27FC236}">
                <a16:creationId xmlns:a16="http://schemas.microsoft.com/office/drawing/2014/main" id="{AA742E46-AF58-4C93-AD6B-4E5AFBB95E9B}"/>
              </a:ext>
            </a:extLst>
          </p:cNvPr>
          <p:cNvGrpSpPr>
            <a:grpSpLocks/>
          </p:cNvGrpSpPr>
          <p:nvPr/>
        </p:nvGrpSpPr>
        <p:grpSpPr bwMode="auto">
          <a:xfrm>
            <a:off x="2524910" y="3443678"/>
            <a:ext cx="7756830" cy="884238"/>
            <a:chOff x="432" y="1392"/>
            <a:chExt cx="4792" cy="557"/>
          </a:xfrm>
        </p:grpSpPr>
        <p:sp>
          <p:nvSpPr>
            <p:cNvPr id="125" name="Text Box 8">
              <a:extLst>
                <a:ext uri="{FF2B5EF4-FFF2-40B4-BE49-F238E27FC236}">
                  <a16:creationId xmlns:a16="http://schemas.microsoft.com/office/drawing/2014/main" id="{1713C627-9F16-4B16-9853-A3A8D014F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</a:t>
              </a:r>
            </a:p>
          </p:txBody>
        </p:sp>
        <p:sp>
          <p:nvSpPr>
            <p:cNvPr id="126" name="Text Box 9">
              <a:extLst>
                <a:ext uri="{FF2B5EF4-FFF2-40B4-BE49-F238E27FC236}">
                  <a16:creationId xmlns:a16="http://schemas.microsoft.com/office/drawing/2014/main" id="{2173B04B-BE66-4A64-8744-167E27D08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10</a:t>
              </a:r>
              <a:r>
                <a:rPr lang="en-US" sz="1200" baseline="30000">
                  <a:latin typeface="Calibri" charset="0"/>
                </a:rPr>
                <a:t>3</a:t>
              </a:r>
              <a:endParaRPr lang="en-US" sz="1200">
                <a:latin typeface="Calibri" charset="0"/>
              </a:endParaRPr>
            </a:p>
          </p:txBody>
        </p:sp>
        <p:sp>
          <p:nvSpPr>
            <p:cNvPr id="127" name="Text Box 10">
              <a:extLst>
                <a:ext uri="{FF2B5EF4-FFF2-40B4-BE49-F238E27FC236}">
                  <a16:creationId xmlns:a16="http://schemas.microsoft.com/office/drawing/2014/main" id="{6A41183D-E6F3-40FA-AA9F-9E89E0B1F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10</a:t>
              </a:r>
              <a:r>
                <a:rPr lang="en-US" sz="1200" baseline="30000">
                  <a:latin typeface="Calibri" charset="0"/>
                </a:rPr>
                <a:t>6</a:t>
              </a:r>
              <a:endParaRPr lang="en-US" sz="1200">
                <a:latin typeface="Calibri" charset="0"/>
              </a:endParaRPr>
            </a:p>
          </p:txBody>
        </p:sp>
        <p:sp>
          <p:nvSpPr>
            <p:cNvPr id="128" name="Text Box 11">
              <a:extLst>
                <a:ext uri="{FF2B5EF4-FFF2-40B4-BE49-F238E27FC236}">
                  <a16:creationId xmlns:a16="http://schemas.microsoft.com/office/drawing/2014/main" id="{2A530B8C-5F83-4534-A84B-06B757AC1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92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10</a:t>
              </a:r>
              <a:r>
                <a:rPr lang="en-US" sz="1200" baseline="30000">
                  <a:latin typeface="Calibri" charset="0"/>
                </a:rPr>
                <a:t>9</a:t>
              </a:r>
              <a:endParaRPr lang="en-US" sz="1200">
                <a:latin typeface="Calibri" charset="0"/>
              </a:endParaRPr>
            </a:p>
          </p:txBody>
        </p:sp>
        <p:sp>
          <p:nvSpPr>
            <p:cNvPr id="129" name="Text Box 12">
              <a:extLst>
                <a:ext uri="{FF2B5EF4-FFF2-40B4-BE49-F238E27FC236}">
                  <a16:creationId xmlns:a16="http://schemas.microsoft.com/office/drawing/2014/main" id="{1B4AA5E4-6EFD-4C47-998F-7C754D3BA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392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10</a:t>
              </a:r>
              <a:r>
                <a:rPr lang="en-US" sz="1200" baseline="30000">
                  <a:latin typeface="Calibri" charset="0"/>
                </a:rPr>
                <a:t>12</a:t>
              </a:r>
              <a:endParaRPr lang="en-US" sz="1200">
                <a:latin typeface="Calibri" charset="0"/>
              </a:endParaRPr>
            </a:p>
          </p:txBody>
        </p:sp>
        <p:sp>
          <p:nvSpPr>
            <p:cNvPr id="130" name="Text Box 13">
              <a:extLst>
                <a:ext uri="{FF2B5EF4-FFF2-40B4-BE49-F238E27FC236}">
                  <a16:creationId xmlns:a16="http://schemas.microsoft.com/office/drawing/2014/main" id="{FC7FBD15-2232-495F-8E8C-FC6938880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1429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Calibri" charset="0"/>
                </a:rPr>
                <a:t>10</a:t>
              </a:r>
              <a:r>
                <a:rPr lang="en-US" sz="1200" baseline="30000" dirty="0">
                  <a:latin typeface="Calibri" charset="0"/>
                </a:rPr>
                <a:t>15</a:t>
              </a:r>
              <a:endParaRPr lang="en-US" sz="1200" dirty="0">
                <a:latin typeface="Calibri" charset="0"/>
              </a:endParaRPr>
            </a:p>
          </p:txBody>
        </p:sp>
        <p:sp>
          <p:nvSpPr>
            <p:cNvPr id="131" name="Text Box 14">
              <a:extLst>
                <a:ext uri="{FF2B5EF4-FFF2-40B4-BE49-F238E27FC236}">
                  <a16:creationId xmlns:a16="http://schemas.microsoft.com/office/drawing/2014/main" id="{D1879FF4-3AB4-466A-A035-CDF7B089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76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KiloOPS</a:t>
              </a:r>
            </a:p>
          </p:txBody>
        </p:sp>
        <p:sp>
          <p:nvSpPr>
            <p:cNvPr id="132" name="Text Box 15">
              <a:extLst>
                <a:ext uri="{FF2B5EF4-FFF2-40B4-BE49-F238E27FC236}">
                  <a16:creationId xmlns:a16="http://schemas.microsoft.com/office/drawing/2014/main" id="{981941D3-8AB2-43C9-BBC0-490A0FF1B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76"/>
              <a:ext cx="5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MegaOPS</a:t>
              </a:r>
            </a:p>
          </p:txBody>
        </p:sp>
        <p:sp>
          <p:nvSpPr>
            <p:cNvPr id="133" name="Text Box 16">
              <a:extLst>
                <a:ext uri="{FF2B5EF4-FFF2-40B4-BE49-F238E27FC236}">
                  <a16:creationId xmlns:a16="http://schemas.microsoft.com/office/drawing/2014/main" id="{5949EC91-5D3D-4B55-9697-72EA24F06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776"/>
              <a:ext cx="5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GigaOPS</a:t>
              </a:r>
            </a:p>
          </p:txBody>
        </p:sp>
        <p:sp>
          <p:nvSpPr>
            <p:cNvPr id="134" name="Text Box 17">
              <a:extLst>
                <a:ext uri="{FF2B5EF4-FFF2-40B4-BE49-F238E27FC236}">
                  <a16:creationId xmlns:a16="http://schemas.microsoft.com/office/drawing/2014/main" id="{AF25EABA-F3DB-449A-AB34-AB650F01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776"/>
              <a:ext cx="5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TeraOPS</a:t>
              </a:r>
            </a:p>
          </p:txBody>
        </p:sp>
        <p:sp>
          <p:nvSpPr>
            <p:cNvPr id="135" name="Text Box 18">
              <a:extLst>
                <a:ext uri="{FF2B5EF4-FFF2-40B4-BE49-F238E27FC236}">
                  <a16:creationId xmlns:a16="http://schemas.microsoft.com/office/drawing/2014/main" id="{FC1E5387-CC92-4FB3-AA28-2804C6C01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" y="1776"/>
              <a:ext cx="5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err="1">
                  <a:latin typeface="Calibri" charset="0"/>
                </a:rPr>
                <a:t>PetaOPS</a:t>
              </a:r>
              <a:endParaRPr lang="en-US" sz="1200" dirty="0">
                <a:latin typeface="Calibri" charset="0"/>
              </a:endParaRPr>
            </a:p>
          </p:txBody>
        </p:sp>
        <p:grpSp>
          <p:nvGrpSpPr>
            <p:cNvPr id="136" name="Group 19">
              <a:extLst>
                <a:ext uri="{FF2B5EF4-FFF2-40B4-BE49-F238E27FC236}">
                  <a16:creationId xmlns:a16="http://schemas.microsoft.com/office/drawing/2014/main" id="{14ED28A2-5E98-4D82-ADAD-0DAE13BB7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584"/>
              <a:ext cx="4320" cy="192"/>
              <a:chOff x="624" y="2016"/>
              <a:chExt cx="4320" cy="192"/>
            </a:xfrm>
          </p:grpSpPr>
          <p:grpSp>
            <p:nvGrpSpPr>
              <p:cNvPr id="138" name="Group 20">
                <a:extLst>
                  <a:ext uri="{FF2B5EF4-FFF2-40B4-BE49-F238E27FC236}">
                    <a16:creationId xmlns:a16="http://schemas.microsoft.com/office/drawing/2014/main" id="{356180F2-BBBC-49EC-899A-510B3071EC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016"/>
                <a:ext cx="864" cy="192"/>
                <a:chOff x="624" y="2016"/>
                <a:chExt cx="864" cy="192"/>
              </a:xfrm>
            </p:grpSpPr>
            <p:sp>
              <p:nvSpPr>
                <p:cNvPr id="176" name="Line 21">
                  <a:extLst>
                    <a:ext uri="{FF2B5EF4-FFF2-40B4-BE49-F238E27FC236}">
                      <a16:creationId xmlns:a16="http://schemas.microsoft.com/office/drawing/2014/main" id="{B4CABCE7-E327-4222-B1C0-4A330AD43C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Line 22">
                  <a:extLst>
                    <a:ext uri="{FF2B5EF4-FFF2-40B4-BE49-F238E27FC236}">
                      <a16:creationId xmlns:a16="http://schemas.microsoft.com/office/drawing/2014/main" id="{7DF9D251-A415-4465-A6C3-0495B4A5A5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78" name="Group 23">
                  <a:extLst>
                    <a:ext uri="{FF2B5EF4-FFF2-40B4-BE49-F238E27FC236}">
                      <a16:creationId xmlns:a16="http://schemas.microsoft.com/office/drawing/2014/main" id="{20C08198-58C6-42A1-9E17-D3AE574090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82" name="Line 24">
                    <a:extLst>
                      <a:ext uri="{FF2B5EF4-FFF2-40B4-BE49-F238E27FC236}">
                        <a16:creationId xmlns:a16="http://schemas.microsoft.com/office/drawing/2014/main" id="{816F6E4F-1A62-4BFA-B8C3-07EDC8970E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25">
                    <a:extLst>
                      <a:ext uri="{FF2B5EF4-FFF2-40B4-BE49-F238E27FC236}">
                        <a16:creationId xmlns:a16="http://schemas.microsoft.com/office/drawing/2014/main" id="{0D1A1BB7-A295-4B74-965A-3F6FE8F32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9" name="Group 26">
                  <a:extLst>
                    <a:ext uri="{FF2B5EF4-FFF2-40B4-BE49-F238E27FC236}">
                      <a16:creationId xmlns:a16="http://schemas.microsoft.com/office/drawing/2014/main" id="{E94BFF97-2B84-4401-972C-B06C61FF8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80" name="Line 27">
                    <a:extLst>
                      <a:ext uri="{FF2B5EF4-FFF2-40B4-BE49-F238E27FC236}">
                        <a16:creationId xmlns:a16="http://schemas.microsoft.com/office/drawing/2014/main" id="{6B11961D-1F08-4E02-A83D-DA483151E4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Line 28">
                    <a:extLst>
                      <a:ext uri="{FF2B5EF4-FFF2-40B4-BE49-F238E27FC236}">
                        <a16:creationId xmlns:a16="http://schemas.microsoft.com/office/drawing/2014/main" id="{2B1EAD29-7DC4-49E5-83AF-ED5F51AF9E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9" name="Line 29">
                <a:extLst>
                  <a:ext uri="{FF2B5EF4-FFF2-40B4-BE49-F238E27FC236}">
                    <a16:creationId xmlns:a16="http://schemas.microsoft.com/office/drawing/2014/main" id="{2FFB2FD1-264D-4DAE-86B4-B84CBF65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0" name="Group 30">
                <a:extLst>
                  <a:ext uri="{FF2B5EF4-FFF2-40B4-BE49-F238E27FC236}">
                    <a16:creationId xmlns:a16="http://schemas.microsoft.com/office/drawing/2014/main" id="{67407584-C5A7-45F1-95CB-FE28B9062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016"/>
                <a:ext cx="864" cy="192"/>
                <a:chOff x="624" y="2016"/>
                <a:chExt cx="864" cy="192"/>
              </a:xfrm>
            </p:grpSpPr>
            <p:sp>
              <p:nvSpPr>
                <p:cNvPr id="168" name="Line 31">
                  <a:extLst>
                    <a:ext uri="{FF2B5EF4-FFF2-40B4-BE49-F238E27FC236}">
                      <a16:creationId xmlns:a16="http://schemas.microsoft.com/office/drawing/2014/main" id="{B2B6DC76-F9C5-4D10-AF3E-316A609B18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Line 32">
                  <a:extLst>
                    <a:ext uri="{FF2B5EF4-FFF2-40B4-BE49-F238E27FC236}">
                      <a16:creationId xmlns:a16="http://schemas.microsoft.com/office/drawing/2014/main" id="{0FDF3605-1B48-4969-A174-F3FCD4C3D6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70" name="Group 33">
                  <a:extLst>
                    <a:ext uri="{FF2B5EF4-FFF2-40B4-BE49-F238E27FC236}">
                      <a16:creationId xmlns:a16="http://schemas.microsoft.com/office/drawing/2014/main" id="{6DBECC67-EC0A-4E4F-8DF0-8E78B2B559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74" name="Line 34">
                    <a:extLst>
                      <a:ext uri="{FF2B5EF4-FFF2-40B4-BE49-F238E27FC236}">
                        <a16:creationId xmlns:a16="http://schemas.microsoft.com/office/drawing/2014/main" id="{4887BE4F-1AA2-42C6-97EF-5BCE3123C8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" name="Line 35">
                    <a:extLst>
                      <a:ext uri="{FF2B5EF4-FFF2-40B4-BE49-F238E27FC236}">
                        <a16:creationId xmlns:a16="http://schemas.microsoft.com/office/drawing/2014/main" id="{6CEB9CA9-44E2-420A-8ABC-4F3F79DF80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1" name="Group 36">
                  <a:extLst>
                    <a:ext uri="{FF2B5EF4-FFF2-40B4-BE49-F238E27FC236}">
                      <a16:creationId xmlns:a16="http://schemas.microsoft.com/office/drawing/2014/main" id="{AE4300BB-A113-448B-B989-654ABAF2D0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72" name="Line 37">
                    <a:extLst>
                      <a:ext uri="{FF2B5EF4-FFF2-40B4-BE49-F238E27FC236}">
                        <a16:creationId xmlns:a16="http://schemas.microsoft.com/office/drawing/2014/main" id="{01CF5E95-70FE-4A97-B3AF-8AF23FCEEA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" name="Line 38">
                    <a:extLst>
                      <a:ext uri="{FF2B5EF4-FFF2-40B4-BE49-F238E27FC236}">
                        <a16:creationId xmlns:a16="http://schemas.microsoft.com/office/drawing/2014/main" id="{FDFD2E61-CC57-4DCD-B71F-1AC53247CC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1" name="Group 39">
                <a:extLst>
                  <a:ext uri="{FF2B5EF4-FFF2-40B4-BE49-F238E27FC236}">
                    <a16:creationId xmlns:a16="http://schemas.microsoft.com/office/drawing/2014/main" id="{B5DE141F-A1DE-4AAD-B748-3027A6D3E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016"/>
                <a:ext cx="864" cy="192"/>
                <a:chOff x="624" y="2016"/>
                <a:chExt cx="864" cy="192"/>
              </a:xfrm>
            </p:grpSpPr>
            <p:sp>
              <p:nvSpPr>
                <p:cNvPr id="160" name="Line 40">
                  <a:extLst>
                    <a:ext uri="{FF2B5EF4-FFF2-40B4-BE49-F238E27FC236}">
                      <a16:creationId xmlns:a16="http://schemas.microsoft.com/office/drawing/2014/main" id="{8176D57F-4BC1-49DF-879E-4F3355BBFC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Line 41">
                  <a:extLst>
                    <a:ext uri="{FF2B5EF4-FFF2-40B4-BE49-F238E27FC236}">
                      <a16:creationId xmlns:a16="http://schemas.microsoft.com/office/drawing/2014/main" id="{7028552C-6921-435E-B6D0-11D3052DC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62" name="Group 42">
                  <a:extLst>
                    <a:ext uri="{FF2B5EF4-FFF2-40B4-BE49-F238E27FC236}">
                      <a16:creationId xmlns:a16="http://schemas.microsoft.com/office/drawing/2014/main" id="{43CDBACF-D5AD-431F-AE74-E7C7E52B2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66" name="Line 43">
                    <a:extLst>
                      <a:ext uri="{FF2B5EF4-FFF2-40B4-BE49-F238E27FC236}">
                        <a16:creationId xmlns:a16="http://schemas.microsoft.com/office/drawing/2014/main" id="{8FBCC245-0324-4D99-8A03-8F1872503F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" name="Line 44">
                    <a:extLst>
                      <a:ext uri="{FF2B5EF4-FFF2-40B4-BE49-F238E27FC236}">
                        <a16:creationId xmlns:a16="http://schemas.microsoft.com/office/drawing/2014/main" id="{7714BA12-D175-4571-9B6D-DA49A5D2F1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3" name="Group 45">
                  <a:extLst>
                    <a:ext uri="{FF2B5EF4-FFF2-40B4-BE49-F238E27FC236}">
                      <a16:creationId xmlns:a16="http://schemas.microsoft.com/office/drawing/2014/main" id="{CB077A9D-43A7-4A9D-BBBA-5D6481DB5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64" name="Line 46">
                    <a:extLst>
                      <a:ext uri="{FF2B5EF4-FFF2-40B4-BE49-F238E27FC236}">
                        <a16:creationId xmlns:a16="http://schemas.microsoft.com/office/drawing/2014/main" id="{758A0D6B-9A49-4FA7-B47E-EB219E6C72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" name="Line 47">
                    <a:extLst>
                      <a:ext uri="{FF2B5EF4-FFF2-40B4-BE49-F238E27FC236}">
                        <a16:creationId xmlns:a16="http://schemas.microsoft.com/office/drawing/2014/main" id="{7666FF0B-488D-4A01-81A9-8E10DB4613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2" name="Group 48">
                <a:extLst>
                  <a:ext uri="{FF2B5EF4-FFF2-40B4-BE49-F238E27FC236}">
                    <a16:creationId xmlns:a16="http://schemas.microsoft.com/office/drawing/2014/main" id="{337355CC-D91F-46F4-8ADC-7D0478F688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016"/>
                <a:ext cx="864" cy="192"/>
                <a:chOff x="624" y="2016"/>
                <a:chExt cx="864" cy="192"/>
              </a:xfrm>
            </p:grpSpPr>
            <p:sp>
              <p:nvSpPr>
                <p:cNvPr id="152" name="Line 49">
                  <a:extLst>
                    <a:ext uri="{FF2B5EF4-FFF2-40B4-BE49-F238E27FC236}">
                      <a16:creationId xmlns:a16="http://schemas.microsoft.com/office/drawing/2014/main" id="{1469A41A-E342-46BE-BC32-A4DE4E9579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Line 50">
                  <a:extLst>
                    <a:ext uri="{FF2B5EF4-FFF2-40B4-BE49-F238E27FC236}">
                      <a16:creationId xmlns:a16="http://schemas.microsoft.com/office/drawing/2014/main" id="{C2A3BA6B-CE77-45D8-8AE8-C5A155A46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54" name="Group 51">
                  <a:extLst>
                    <a:ext uri="{FF2B5EF4-FFF2-40B4-BE49-F238E27FC236}">
                      <a16:creationId xmlns:a16="http://schemas.microsoft.com/office/drawing/2014/main" id="{29309FBE-0C3E-4FA3-BF9F-9ACE578F82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58" name="Line 52">
                    <a:extLst>
                      <a:ext uri="{FF2B5EF4-FFF2-40B4-BE49-F238E27FC236}">
                        <a16:creationId xmlns:a16="http://schemas.microsoft.com/office/drawing/2014/main" id="{10810895-56E2-4334-9D4D-3E38E2EB3F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9" name="Line 53">
                    <a:extLst>
                      <a:ext uri="{FF2B5EF4-FFF2-40B4-BE49-F238E27FC236}">
                        <a16:creationId xmlns:a16="http://schemas.microsoft.com/office/drawing/2014/main" id="{C90B17F0-2FC3-4E2A-A8F8-31BC1BCA7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5" name="Group 54">
                  <a:extLst>
                    <a:ext uri="{FF2B5EF4-FFF2-40B4-BE49-F238E27FC236}">
                      <a16:creationId xmlns:a16="http://schemas.microsoft.com/office/drawing/2014/main" id="{053F0533-DB33-42F2-B509-6C513946C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56" name="Line 55">
                    <a:extLst>
                      <a:ext uri="{FF2B5EF4-FFF2-40B4-BE49-F238E27FC236}">
                        <a16:creationId xmlns:a16="http://schemas.microsoft.com/office/drawing/2014/main" id="{52D1A5C0-64E6-4106-83E1-A87C33C9E8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Line 56">
                    <a:extLst>
                      <a:ext uri="{FF2B5EF4-FFF2-40B4-BE49-F238E27FC236}">
                        <a16:creationId xmlns:a16="http://schemas.microsoft.com/office/drawing/2014/main" id="{05189867-F083-4863-BB51-E2B4AB77BF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3" name="Group 57">
                <a:extLst>
                  <a:ext uri="{FF2B5EF4-FFF2-40B4-BE49-F238E27FC236}">
                    <a16:creationId xmlns:a16="http://schemas.microsoft.com/office/drawing/2014/main" id="{EFC84840-5024-4D6A-9A5F-F0465CB83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2016"/>
                <a:ext cx="864" cy="192"/>
                <a:chOff x="624" y="2016"/>
                <a:chExt cx="864" cy="192"/>
              </a:xfrm>
            </p:grpSpPr>
            <p:sp>
              <p:nvSpPr>
                <p:cNvPr id="144" name="Line 58">
                  <a:extLst>
                    <a:ext uri="{FF2B5EF4-FFF2-40B4-BE49-F238E27FC236}">
                      <a16:creationId xmlns:a16="http://schemas.microsoft.com/office/drawing/2014/main" id="{50162AB5-35BC-4641-8272-A58E3E724D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Line 59">
                  <a:extLst>
                    <a:ext uri="{FF2B5EF4-FFF2-40B4-BE49-F238E27FC236}">
                      <a16:creationId xmlns:a16="http://schemas.microsoft.com/office/drawing/2014/main" id="{C587CDB6-378B-4E37-A958-FA7972DA1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46" name="Group 60">
                  <a:extLst>
                    <a:ext uri="{FF2B5EF4-FFF2-40B4-BE49-F238E27FC236}">
                      <a16:creationId xmlns:a16="http://schemas.microsoft.com/office/drawing/2014/main" id="{C79A92D8-6F20-484E-8DF5-EDB9CD48C3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50" name="Line 61">
                    <a:extLst>
                      <a:ext uri="{FF2B5EF4-FFF2-40B4-BE49-F238E27FC236}">
                        <a16:creationId xmlns:a16="http://schemas.microsoft.com/office/drawing/2014/main" id="{1A46AFC4-D20E-4C7D-A705-1BEAFEC556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Line 62">
                    <a:extLst>
                      <a:ext uri="{FF2B5EF4-FFF2-40B4-BE49-F238E27FC236}">
                        <a16:creationId xmlns:a16="http://schemas.microsoft.com/office/drawing/2014/main" id="{4FABA664-71C1-4F5F-B9B3-6A8B3B3331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7" name="Group 63">
                  <a:extLst>
                    <a:ext uri="{FF2B5EF4-FFF2-40B4-BE49-F238E27FC236}">
                      <a16:creationId xmlns:a16="http://schemas.microsoft.com/office/drawing/2014/main" id="{1A1745FF-BEE2-405E-925E-4AFBF57FD4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148" name="Line 64">
                    <a:extLst>
                      <a:ext uri="{FF2B5EF4-FFF2-40B4-BE49-F238E27FC236}">
                        <a16:creationId xmlns:a16="http://schemas.microsoft.com/office/drawing/2014/main" id="{E50EE31D-DE5D-4243-BE7D-47315BC02B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9" name="Line 65">
                    <a:extLst>
                      <a:ext uri="{FF2B5EF4-FFF2-40B4-BE49-F238E27FC236}">
                        <a16:creationId xmlns:a16="http://schemas.microsoft.com/office/drawing/2014/main" id="{9978786F-E5B2-4004-880F-D9A6DAEA8D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37" name="Text Box 66">
              <a:extLst>
                <a:ext uri="{FF2B5EF4-FFF2-40B4-BE49-F238E27FC236}">
                  <a16:creationId xmlns:a16="http://schemas.microsoft.com/office/drawing/2014/main" id="{ECD851A8-9C78-4DE1-BD93-6C7C0B64D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776"/>
              <a:ext cx="5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One OPS</a:t>
              </a:r>
            </a:p>
          </p:txBody>
        </p:sp>
      </p:grpSp>
      <p:sp>
        <p:nvSpPr>
          <p:cNvPr id="184" name="Text Box 67">
            <a:extLst>
              <a:ext uri="{FF2B5EF4-FFF2-40B4-BE49-F238E27FC236}">
                <a16:creationId xmlns:a16="http://schemas.microsoft.com/office/drawing/2014/main" id="{0516E163-0ED9-45C6-9AF6-5DAA6789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260" y="4434278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1951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Univac 1</a:t>
            </a:r>
          </a:p>
        </p:txBody>
      </p:sp>
      <p:sp>
        <p:nvSpPr>
          <p:cNvPr id="185" name="Text Box 68">
            <a:extLst>
              <a:ext uri="{FF2B5EF4-FFF2-40B4-BE49-F238E27FC236}">
                <a16:creationId xmlns:a16="http://schemas.microsoft.com/office/drawing/2014/main" id="{860FB470-D6D3-4D82-A766-1B663FED6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260" y="3215078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1949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Edsac</a:t>
            </a:r>
          </a:p>
        </p:txBody>
      </p:sp>
      <p:sp>
        <p:nvSpPr>
          <p:cNvPr id="186" name="Text Box 69">
            <a:extLst>
              <a:ext uri="{FF2B5EF4-FFF2-40B4-BE49-F238E27FC236}">
                <a16:creationId xmlns:a16="http://schemas.microsoft.com/office/drawing/2014/main" id="{FF6D5BD5-24B2-49C6-A106-4C3342F48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460" y="2986478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1976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Cray 1</a:t>
            </a:r>
          </a:p>
        </p:txBody>
      </p:sp>
      <p:sp>
        <p:nvSpPr>
          <p:cNvPr id="187" name="Text Box 70">
            <a:extLst>
              <a:ext uri="{FF2B5EF4-FFF2-40B4-BE49-F238E27FC236}">
                <a16:creationId xmlns:a16="http://schemas.microsoft.com/office/drawing/2014/main" id="{ADD4BDBF-00C6-4DF1-A36C-05863171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860" y="4434278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1982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Cray XMP</a:t>
            </a:r>
          </a:p>
        </p:txBody>
      </p:sp>
      <p:sp>
        <p:nvSpPr>
          <p:cNvPr id="188" name="Text Box 71">
            <a:extLst>
              <a:ext uri="{FF2B5EF4-FFF2-40B4-BE49-F238E27FC236}">
                <a16:creationId xmlns:a16="http://schemas.microsoft.com/office/drawing/2014/main" id="{27B04374-B86C-4267-950A-D8B231435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5460" y="4434278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1988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Cray YMP</a:t>
            </a:r>
          </a:p>
        </p:txBody>
      </p:sp>
      <p:pic>
        <p:nvPicPr>
          <p:cNvPr id="189" name="Picture 72" descr="difference_2">
            <a:extLst>
              <a:ext uri="{FF2B5EF4-FFF2-40B4-BE49-F238E27FC236}">
                <a16:creationId xmlns:a16="http://schemas.microsoft.com/office/drawing/2014/main" id="{0DC8A993-55FA-460B-A064-721A750B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86660" y="5196278"/>
            <a:ext cx="15240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" name="Text Box 73">
            <a:extLst>
              <a:ext uri="{FF2B5EF4-FFF2-40B4-BE49-F238E27FC236}">
                <a16:creationId xmlns:a16="http://schemas.microsoft.com/office/drawing/2014/main" id="{AAC139E5-02EE-444F-B71C-49F2C456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660" y="4434278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1964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CDC 6600</a:t>
            </a:r>
          </a:p>
        </p:txBody>
      </p:sp>
      <p:sp>
        <p:nvSpPr>
          <p:cNvPr id="191" name="Text Box 75">
            <a:extLst>
              <a:ext uri="{FF2B5EF4-FFF2-40B4-BE49-F238E27FC236}">
                <a16:creationId xmlns:a16="http://schemas.microsoft.com/office/drawing/2014/main" id="{493CF67C-0EE1-46C2-970C-FFDC6AFDC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660" y="2986478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1996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T3E</a:t>
            </a:r>
          </a:p>
        </p:txBody>
      </p:sp>
      <p:sp>
        <p:nvSpPr>
          <p:cNvPr id="192" name="Text Box 76">
            <a:extLst>
              <a:ext uri="{FF2B5EF4-FFF2-40B4-BE49-F238E27FC236}">
                <a16:creationId xmlns:a16="http://schemas.microsoft.com/office/drawing/2014/main" id="{349581A3-8CFF-408B-A329-2DEF9C56A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0" y="4358078"/>
            <a:ext cx="1752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1823 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Babbage Difference Engine</a:t>
            </a:r>
          </a:p>
        </p:txBody>
      </p:sp>
      <p:sp>
        <p:nvSpPr>
          <p:cNvPr id="193" name="Text Box 77">
            <a:extLst>
              <a:ext uri="{FF2B5EF4-FFF2-40B4-BE49-F238E27FC236}">
                <a16:creationId xmlns:a16="http://schemas.microsoft.com/office/drawing/2014/main" id="{9F5A4768-0E76-4C8E-8835-3AC07F400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260" y="2986478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1991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Intel Delta</a:t>
            </a:r>
          </a:p>
        </p:txBody>
      </p:sp>
      <p:pic>
        <p:nvPicPr>
          <p:cNvPr id="194" name="Picture 78" descr="IntelTouchstoneDelta">
            <a:extLst>
              <a:ext uri="{FF2B5EF4-FFF2-40B4-BE49-F238E27FC236}">
                <a16:creationId xmlns:a16="http://schemas.microsoft.com/office/drawing/2014/main" id="{B96D1442-5E29-4E62-A2C4-19098A1C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68260" y="1614879"/>
            <a:ext cx="20447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" name="Picture 79">
            <a:extLst>
              <a:ext uri="{FF2B5EF4-FFF2-40B4-BE49-F238E27FC236}">
                <a16:creationId xmlns:a16="http://schemas.microsoft.com/office/drawing/2014/main" id="{347FBCC9-0DF5-461E-BCE9-25670F7A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63460" y="5196278"/>
            <a:ext cx="19812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" name="Picture 80" descr="cray_x1">
            <a:extLst>
              <a:ext uri="{FF2B5EF4-FFF2-40B4-BE49-F238E27FC236}">
                <a16:creationId xmlns:a16="http://schemas.microsoft.com/office/drawing/2014/main" id="{4DA2F735-46D8-43DD-B9B4-1B128837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01860" y="1614878"/>
            <a:ext cx="15557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" name="Picture 81" descr="http://www.es.jamstec.go.jp/esc/gallary/images/01.jpg">
            <a:extLst>
              <a:ext uri="{FF2B5EF4-FFF2-40B4-BE49-F238E27FC236}">
                <a16:creationId xmlns:a16="http://schemas.microsoft.com/office/drawing/2014/main" id="{A66119AA-B487-4CC1-8312-82FA8924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97060" y="5196278"/>
            <a:ext cx="1752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" name="Text Box 82">
            <a:extLst>
              <a:ext uri="{FF2B5EF4-FFF2-40B4-BE49-F238E27FC236}">
                <a16:creationId xmlns:a16="http://schemas.microsoft.com/office/drawing/2014/main" id="{FEB55094-2056-4BD0-8229-56A85392E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860" y="4434278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1997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ASCI Red</a:t>
            </a:r>
          </a:p>
        </p:txBody>
      </p:sp>
      <p:sp>
        <p:nvSpPr>
          <p:cNvPr id="199" name="Text Box 83">
            <a:extLst>
              <a:ext uri="{FF2B5EF4-FFF2-40B4-BE49-F238E27FC236}">
                <a16:creationId xmlns:a16="http://schemas.microsoft.com/office/drawing/2014/main" id="{08117F8B-0E8D-4CCE-A60E-AF199ACD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660" y="4358078"/>
            <a:ext cx="1066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2001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Earth Simulator</a:t>
            </a:r>
          </a:p>
        </p:txBody>
      </p:sp>
      <p:sp>
        <p:nvSpPr>
          <p:cNvPr id="200" name="Line 84">
            <a:extLst>
              <a:ext uri="{FF2B5EF4-FFF2-40B4-BE49-F238E27FC236}">
                <a16:creationId xmlns:a16="http://schemas.microsoft.com/office/drawing/2014/main" id="{759BD002-549F-44F8-99FE-85D460D6A2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1460" y="3900878"/>
            <a:ext cx="609600" cy="533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Line 85">
            <a:extLst>
              <a:ext uri="{FF2B5EF4-FFF2-40B4-BE49-F238E27FC236}">
                <a16:creationId xmlns:a16="http://schemas.microsoft.com/office/drawing/2014/main" id="{64FE1044-62F4-440E-8A6D-F526B60052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4660" y="3900878"/>
            <a:ext cx="228600" cy="533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Line 86">
            <a:extLst>
              <a:ext uri="{FF2B5EF4-FFF2-40B4-BE49-F238E27FC236}">
                <a16:creationId xmlns:a16="http://schemas.microsoft.com/office/drawing/2014/main" id="{798E4011-287C-45F5-B349-6655CD7A3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3460" y="3291278"/>
            <a:ext cx="533400" cy="6096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Line 87">
            <a:extLst>
              <a:ext uri="{FF2B5EF4-FFF2-40B4-BE49-F238E27FC236}">
                <a16:creationId xmlns:a16="http://schemas.microsoft.com/office/drawing/2014/main" id="{A55577A1-59B3-404E-B503-6CC5E2342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0660" y="3900878"/>
            <a:ext cx="381000" cy="533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Line 88">
            <a:extLst>
              <a:ext uri="{FF2B5EF4-FFF2-40B4-BE49-F238E27FC236}">
                <a16:creationId xmlns:a16="http://schemas.microsoft.com/office/drawing/2014/main" id="{81F9B900-3C06-4A57-BEE3-E23B71052A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9460" y="3900878"/>
            <a:ext cx="76200" cy="533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89">
            <a:extLst>
              <a:ext uri="{FF2B5EF4-FFF2-40B4-BE49-F238E27FC236}">
                <a16:creationId xmlns:a16="http://schemas.microsoft.com/office/drawing/2014/main" id="{5B1E4B18-67A7-4BEB-BA68-9A8DF44280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5660" y="3900878"/>
            <a:ext cx="228600" cy="5334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90">
            <a:extLst>
              <a:ext uri="{FF2B5EF4-FFF2-40B4-BE49-F238E27FC236}">
                <a16:creationId xmlns:a16="http://schemas.microsoft.com/office/drawing/2014/main" id="{50DB3629-C175-4A8C-8221-F7052E0A1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860" y="3519878"/>
            <a:ext cx="304800" cy="381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91">
            <a:extLst>
              <a:ext uri="{FF2B5EF4-FFF2-40B4-BE49-F238E27FC236}">
                <a16:creationId xmlns:a16="http://schemas.microsoft.com/office/drawing/2014/main" id="{4729CEB7-9F46-40A2-BB44-181D553C09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3460" y="3900878"/>
            <a:ext cx="609600" cy="6858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92">
            <a:extLst>
              <a:ext uri="{FF2B5EF4-FFF2-40B4-BE49-F238E27FC236}">
                <a16:creationId xmlns:a16="http://schemas.microsoft.com/office/drawing/2014/main" id="{2E05A8BF-DDCD-45DA-B17A-F9F874451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5060" y="3519878"/>
            <a:ext cx="533400" cy="381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93">
            <a:extLst>
              <a:ext uri="{FF2B5EF4-FFF2-40B4-BE49-F238E27FC236}">
                <a16:creationId xmlns:a16="http://schemas.microsoft.com/office/drawing/2014/main" id="{A1D3713A-D9CE-4E30-BC44-D6E5F4859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2860" y="3900878"/>
            <a:ext cx="76200" cy="4572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Line 94">
            <a:extLst>
              <a:ext uri="{FF2B5EF4-FFF2-40B4-BE49-F238E27FC236}">
                <a16:creationId xmlns:a16="http://schemas.microsoft.com/office/drawing/2014/main" id="{BB134492-A9AB-4871-A359-0C0BCE2F2B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59060" y="3519878"/>
            <a:ext cx="152400" cy="381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Text Box 95">
            <a:extLst>
              <a:ext uri="{FF2B5EF4-FFF2-40B4-BE49-F238E27FC236}">
                <a16:creationId xmlns:a16="http://schemas.microsoft.com/office/drawing/2014/main" id="{188B9CA2-036A-4CE4-A5C8-7A097B25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8060" y="2986478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2003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Cray X1</a:t>
            </a:r>
          </a:p>
        </p:txBody>
      </p:sp>
      <p:sp>
        <p:nvSpPr>
          <p:cNvPr id="212" name="Line 96">
            <a:extLst>
              <a:ext uri="{FF2B5EF4-FFF2-40B4-BE49-F238E27FC236}">
                <a16:creationId xmlns:a16="http://schemas.microsoft.com/office/drawing/2014/main" id="{6A612266-8469-42FB-83C7-897616D579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6460" y="3900878"/>
            <a:ext cx="76200" cy="5334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Line 97">
            <a:extLst>
              <a:ext uri="{FF2B5EF4-FFF2-40B4-BE49-F238E27FC236}">
                <a16:creationId xmlns:a16="http://schemas.microsoft.com/office/drawing/2014/main" id="{337BB050-B729-4E5C-8C3F-F6C006556A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9460" y="3443678"/>
            <a:ext cx="76200" cy="4572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4" name="Picture 98" descr="AikenM1">
            <a:extLst>
              <a:ext uri="{FF2B5EF4-FFF2-40B4-BE49-F238E27FC236}">
                <a16:creationId xmlns:a16="http://schemas.microsoft.com/office/drawing/2014/main" id="{DD984C65-1664-4DBA-BCFB-743C2951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86860" y="5224854"/>
            <a:ext cx="15240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" name="Text Box 99">
            <a:extLst>
              <a:ext uri="{FF2B5EF4-FFF2-40B4-BE49-F238E27FC236}">
                <a16:creationId xmlns:a16="http://schemas.microsoft.com/office/drawing/2014/main" id="{75F9E802-BA6F-4020-AB86-06BE86C3F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860" y="4510478"/>
            <a:ext cx="1066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1943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Harvard Mark 1</a:t>
            </a:r>
          </a:p>
        </p:txBody>
      </p:sp>
      <p:sp>
        <p:nvSpPr>
          <p:cNvPr id="216" name="Line 100">
            <a:extLst>
              <a:ext uri="{FF2B5EF4-FFF2-40B4-BE49-F238E27FC236}">
                <a16:creationId xmlns:a16="http://schemas.microsoft.com/office/drawing/2014/main" id="{92F2F973-D1E5-4094-B46D-2F27D18F4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39260" y="3900878"/>
            <a:ext cx="381000" cy="6096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7" name="Picture 101" descr="ibm">
            <a:extLst>
              <a:ext uri="{FF2B5EF4-FFF2-40B4-BE49-F238E27FC236}">
                <a16:creationId xmlns:a16="http://schemas.microsoft.com/office/drawing/2014/main" id="{41B6E910-CE5F-4AA2-8072-8B4F73E4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6460" y="1843478"/>
            <a:ext cx="1371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" name="Text Box 102">
            <a:extLst>
              <a:ext uri="{FF2B5EF4-FFF2-40B4-BE49-F238E27FC236}">
                <a16:creationId xmlns:a16="http://schemas.microsoft.com/office/drawing/2014/main" id="{89C294C4-AFAA-4D6E-81A2-AB06593CD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7460" y="283407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1959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IBM 7094</a:t>
            </a:r>
          </a:p>
        </p:txBody>
      </p:sp>
      <p:sp>
        <p:nvSpPr>
          <p:cNvPr id="219" name="Line 103">
            <a:extLst>
              <a:ext uri="{FF2B5EF4-FFF2-40B4-BE49-F238E27FC236}">
                <a16:creationId xmlns:a16="http://schemas.microsoft.com/office/drawing/2014/main" id="{ADFB1E85-5AD0-4D1C-8D83-C86C3F0EC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1860" y="3138878"/>
            <a:ext cx="609600" cy="7620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Rectangle 104">
            <a:extLst>
              <a:ext uri="{FF2B5EF4-FFF2-40B4-BE49-F238E27FC236}">
                <a16:creationId xmlns:a16="http://schemas.microsoft.com/office/drawing/2014/main" id="{0F81A328-15E6-4162-ADF3-12E46E31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460" y="3748478"/>
            <a:ext cx="1447800" cy="304800"/>
          </a:xfrm>
          <a:prstGeom prst="rect">
            <a:avLst/>
          </a:prstGeom>
          <a:solidFill>
            <a:srgbClr val="FF33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21" name="Rectangle 105">
            <a:extLst>
              <a:ext uri="{FF2B5EF4-FFF2-40B4-BE49-F238E27FC236}">
                <a16:creationId xmlns:a16="http://schemas.microsoft.com/office/drawing/2014/main" id="{EC5BF400-8B4E-4AAF-8989-E186A471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260" y="3748478"/>
            <a:ext cx="990600" cy="304800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22" name="Rectangle 106">
            <a:extLst>
              <a:ext uri="{FF2B5EF4-FFF2-40B4-BE49-F238E27FC236}">
                <a16:creationId xmlns:a16="http://schemas.microsoft.com/office/drawing/2014/main" id="{63054652-950E-4FAD-A601-D2C11EBD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860" y="3748478"/>
            <a:ext cx="91440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23" name="Rectangle 107">
            <a:extLst>
              <a:ext uri="{FF2B5EF4-FFF2-40B4-BE49-F238E27FC236}">
                <a16:creationId xmlns:a16="http://schemas.microsoft.com/office/drawing/2014/main" id="{D47FABCB-D3D5-4349-80AD-B0578749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260" y="3748478"/>
            <a:ext cx="762000" cy="304800"/>
          </a:xfrm>
          <a:prstGeom prst="rect">
            <a:avLst/>
          </a:prstGeom>
          <a:solidFill>
            <a:srgbClr val="FF66CC">
              <a:alpha val="3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24" name="Rectangle 108">
            <a:extLst>
              <a:ext uri="{FF2B5EF4-FFF2-40B4-BE49-F238E27FC236}">
                <a16:creationId xmlns:a16="http://schemas.microsoft.com/office/drawing/2014/main" id="{48D4ADC6-BC8A-442D-81DF-EBB29E22C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260" y="3748478"/>
            <a:ext cx="1828800" cy="304800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25" name="Rectangle 108">
            <a:extLst>
              <a:ext uri="{FF2B5EF4-FFF2-40B4-BE49-F238E27FC236}">
                <a16:creationId xmlns:a16="http://schemas.microsoft.com/office/drawing/2014/main" id="{8D3A199A-03FF-436C-98EC-FE016ED89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060" y="3748478"/>
            <a:ext cx="838200" cy="304800"/>
          </a:xfrm>
          <a:prstGeom prst="rect">
            <a:avLst/>
          </a:prstGeom>
          <a:solidFill>
            <a:srgbClr val="46008F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26" name="Text Box 95">
            <a:extLst>
              <a:ext uri="{FF2B5EF4-FFF2-40B4-BE49-F238E27FC236}">
                <a16:creationId xmlns:a16="http://schemas.microsoft.com/office/drawing/2014/main" id="{8C77A5D8-C4CF-49E2-AD91-320FAB03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460" y="4358078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2006</a:t>
            </a:r>
          </a:p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BlueGene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/L</a:t>
            </a:r>
          </a:p>
        </p:txBody>
      </p:sp>
      <p:sp>
        <p:nvSpPr>
          <p:cNvPr id="227" name="Line 93">
            <a:extLst>
              <a:ext uri="{FF2B5EF4-FFF2-40B4-BE49-F238E27FC236}">
                <a16:creationId xmlns:a16="http://schemas.microsoft.com/office/drawing/2014/main" id="{85F6E31F-734A-4632-8E2B-F2560FAB76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87660" y="3977078"/>
            <a:ext cx="304800" cy="4572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Text Box 95">
            <a:extLst>
              <a:ext uri="{FF2B5EF4-FFF2-40B4-BE49-F238E27FC236}">
                <a16:creationId xmlns:a16="http://schemas.microsoft.com/office/drawing/2014/main" id="{E9471554-06F2-4068-BB88-CFF19372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525" y="2988191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2009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Cray XT5</a:t>
            </a:r>
          </a:p>
        </p:txBody>
      </p:sp>
      <p:sp>
        <p:nvSpPr>
          <p:cNvPr id="229" name="Line 90">
            <a:extLst>
              <a:ext uri="{FF2B5EF4-FFF2-40B4-BE49-F238E27FC236}">
                <a16:creationId xmlns:a16="http://schemas.microsoft.com/office/drawing/2014/main" id="{D48D0990-5A50-40FB-8425-B946F8556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7260" y="3367478"/>
            <a:ext cx="152400" cy="381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905598" y="1617463"/>
            <a:ext cx="1923604" cy="47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2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 b="0" dirty="0"/>
              <a:t>计算机设计</a:t>
            </a:r>
            <a:endParaRPr lang="en-US" altLang="en-US" sz="2800" b="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51679" y="2878754"/>
            <a:ext cx="4186169" cy="316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45000"/>
              </a:spcBef>
              <a:buSzTx/>
              <a:buFontTx/>
              <a:buNone/>
            </a:pPr>
            <a:r>
              <a:rPr lang="zh-CN" altLang="en-US" sz="2400" b="0" dirty="0">
                <a:latin typeface="+mj-ea"/>
                <a:ea typeface="+mj-ea"/>
              </a:rPr>
              <a:t>指令集设计</a:t>
            </a:r>
            <a:endParaRPr lang="en-US" altLang="en-US" sz="2400" b="0" dirty="0">
              <a:latin typeface="+mj-ea"/>
              <a:ea typeface="+mj-ea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View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"Computer Architecture"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"Instruction Set Processor"</a:t>
            </a:r>
          </a:p>
          <a:p>
            <a:pPr algn="l">
              <a:lnSpc>
                <a:spcPct val="90000"/>
              </a:lnSpc>
              <a:spcBef>
                <a:spcPct val="45000"/>
              </a:spcBef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ct val="45000"/>
              </a:spcBef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“Building Architect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建筑师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)"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计算机体系结构与计算机组成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7EE619-4CA7-4F45-91EB-B2DB0ADC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6440992" y="2820588"/>
            <a:ext cx="5413839" cy="32808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>
                <a:latin typeface="+mj-ea"/>
                <a:ea typeface="+mj-ea"/>
              </a:rPr>
              <a:t>计算机硬件设计</a:t>
            </a:r>
            <a:endParaRPr lang="en-US" altLang="en-US" sz="2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Designer's View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"Processor Architecture"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"Computer Organization”</a:t>
            </a:r>
          </a:p>
          <a:p>
            <a:pPr marL="342900" indent="-342900">
              <a:buNone/>
            </a:pPr>
            <a:endParaRPr lang="en-US" altLang="en-US" sz="2600" dirty="0"/>
          </a:p>
          <a:p>
            <a:pPr marL="342900" indent="-342900">
              <a:buNone/>
            </a:pPr>
            <a:r>
              <a:rPr lang="en-US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Construction Engineer (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建筑工程师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en-US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342900" indent="-342900">
              <a:buNone/>
            </a:pPr>
            <a:endParaRPr lang="en-US" altLang="en-US" sz="1400" dirty="0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632227" y="2112963"/>
            <a:ext cx="1676400" cy="673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3191098" y="2154800"/>
            <a:ext cx="171450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880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计算机体系结构</a:t>
            </a:r>
            <a:r>
              <a:rPr lang="en-US" altLang="zh-CN" dirty="0">
                <a:ea typeface="宋体" panose="02010600030101010101" pitchFamily="2" charset="-122"/>
              </a:rPr>
              <a:t>(Computer Architecture) Is …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the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attributes </a:t>
            </a:r>
            <a:r>
              <a:rPr lang="en-US" altLang="zh-CN" dirty="0">
                <a:ea typeface="宋体" panose="02010600030101010101" pitchFamily="2" charset="-122"/>
              </a:rPr>
              <a:t>of a [computing] system as seen by the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programmer,</a:t>
            </a:r>
            <a:r>
              <a:rPr lang="en-US" altLang="zh-CN" dirty="0">
                <a:ea typeface="宋体" panose="02010600030101010101" pitchFamily="2" charset="-122"/>
              </a:rPr>
              <a:t> i.e., the </a:t>
            </a:r>
            <a:r>
              <a:rPr lang="en-US" altLang="zh-CN" b="1" dirty="0">
                <a:solidFill>
                  <a:srgbClr val="FFC000"/>
                </a:solidFill>
                <a:ea typeface="宋体" panose="02010600030101010101" pitchFamily="2" charset="-122"/>
              </a:rPr>
              <a:t>conceptual structure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b="1" dirty="0">
                <a:solidFill>
                  <a:srgbClr val="FFC000"/>
                </a:solidFill>
                <a:ea typeface="宋体" panose="02010600030101010101" pitchFamily="2" charset="-122"/>
              </a:rPr>
              <a:t>functional behavior</a:t>
            </a:r>
            <a:r>
              <a:rPr lang="en-US" altLang="zh-CN" dirty="0">
                <a:ea typeface="宋体" panose="02010600030101010101" pitchFamily="2" charset="-122"/>
              </a:rPr>
              <a:t>, as distinct from the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organization of the data flows and controls the logic design, and the physical implementation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Amdahl, </a:t>
            </a:r>
            <a:r>
              <a:rPr lang="en-US" altLang="zh-CN" dirty="0" err="1">
                <a:ea typeface="宋体" panose="02010600030101010101" pitchFamily="2" charset="-122"/>
              </a:rPr>
              <a:t>Blaaw</a:t>
            </a:r>
            <a:r>
              <a:rPr lang="en-US" altLang="zh-CN" dirty="0">
                <a:ea typeface="宋体" panose="02010600030101010101" pitchFamily="2" charset="-122"/>
              </a:rPr>
              <a:t>, and Brooks,  1964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20EC05-61F5-407F-A55D-322D4DB4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7</a:t>
            </a:fld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41E9AA2-AC0E-470B-91B1-E5E2CB5A3253}"/>
              </a:ext>
            </a:extLst>
          </p:cNvPr>
          <p:cNvGrpSpPr/>
          <p:nvPr/>
        </p:nvGrpSpPr>
        <p:grpSpPr>
          <a:xfrm>
            <a:off x="6756753" y="4261192"/>
            <a:ext cx="3581400" cy="1981200"/>
            <a:chOff x="6403032" y="3933056"/>
            <a:chExt cx="3581400" cy="1981200"/>
          </a:xfrm>
        </p:grpSpPr>
        <p:sp>
          <p:nvSpPr>
            <p:cNvPr id="222212" name="Rectangle 4" descr="20%"/>
            <p:cNvSpPr>
              <a:spLocks noChangeArrowheads="1"/>
            </p:cNvSpPr>
            <p:nvPr/>
          </p:nvSpPr>
          <p:spPr bwMode="auto">
            <a:xfrm>
              <a:off x="6403032" y="4402956"/>
              <a:ext cx="3187700" cy="1511300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3" name="Line 5"/>
            <p:cNvSpPr>
              <a:spLocks noChangeShapeType="1"/>
            </p:cNvSpPr>
            <p:nvPr/>
          </p:nvSpPr>
          <p:spPr bwMode="auto">
            <a:xfrm flipV="1">
              <a:off x="6403032" y="3933056"/>
              <a:ext cx="520700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4" name="Line 6"/>
            <p:cNvSpPr>
              <a:spLocks noChangeShapeType="1"/>
            </p:cNvSpPr>
            <p:nvPr/>
          </p:nvSpPr>
          <p:spPr bwMode="auto">
            <a:xfrm>
              <a:off x="6936432" y="3939406"/>
              <a:ext cx="3035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5" name="Line 7"/>
            <p:cNvSpPr>
              <a:spLocks noChangeShapeType="1"/>
            </p:cNvSpPr>
            <p:nvPr/>
          </p:nvSpPr>
          <p:spPr bwMode="auto">
            <a:xfrm flipH="1">
              <a:off x="9590732" y="3945756"/>
              <a:ext cx="393700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6" name="Line 8"/>
            <p:cNvSpPr>
              <a:spLocks noChangeShapeType="1"/>
            </p:cNvSpPr>
            <p:nvPr/>
          </p:nvSpPr>
          <p:spPr bwMode="auto">
            <a:xfrm>
              <a:off x="9978082" y="3945756"/>
              <a:ext cx="0" cy="143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7" name="Line 9"/>
            <p:cNvSpPr>
              <a:spLocks noChangeShapeType="1"/>
            </p:cNvSpPr>
            <p:nvPr/>
          </p:nvSpPr>
          <p:spPr bwMode="auto">
            <a:xfrm flipH="1">
              <a:off x="9590732" y="5393556"/>
              <a:ext cx="3937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8" name="Rectangle 10"/>
            <p:cNvSpPr>
              <a:spLocks noChangeArrowheads="1"/>
            </p:cNvSpPr>
            <p:nvPr/>
          </p:nvSpPr>
          <p:spPr bwMode="auto">
            <a:xfrm>
              <a:off x="7220818" y="3964806"/>
              <a:ext cx="1923605" cy="409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222219" name="Oval 11"/>
            <p:cNvSpPr>
              <a:spLocks noChangeArrowheads="1"/>
            </p:cNvSpPr>
            <p:nvPr/>
          </p:nvSpPr>
          <p:spPr bwMode="auto">
            <a:xfrm>
              <a:off x="7012632" y="5469756"/>
              <a:ext cx="368300" cy="292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0" name="Oval 12"/>
            <p:cNvSpPr>
              <a:spLocks noChangeArrowheads="1"/>
            </p:cNvSpPr>
            <p:nvPr/>
          </p:nvSpPr>
          <p:spPr bwMode="auto">
            <a:xfrm>
              <a:off x="7927032" y="5393556"/>
              <a:ext cx="292100" cy="292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1" name="Oval 13"/>
            <p:cNvSpPr>
              <a:spLocks noChangeArrowheads="1"/>
            </p:cNvSpPr>
            <p:nvPr/>
          </p:nvSpPr>
          <p:spPr bwMode="auto">
            <a:xfrm>
              <a:off x="8765232" y="4783956"/>
              <a:ext cx="292100" cy="292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2" name="Line 14"/>
            <p:cNvSpPr>
              <a:spLocks noChangeShapeType="1"/>
            </p:cNvSpPr>
            <p:nvPr/>
          </p:nvSpPr>
          <p:spPr bwMode="auto">
            <a:xfrm flipV="1">
              <a:off x="7241232" y="5380856"/>
              <a:ext cx="8255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3" name="Line 15"/>
            <p:cNvSpPr>
              <a:spLocks noChangeShapeType="1"/>
            </p:cNvSpPr>
            <p:nvPr/>
          </p:nvSpPr>
          <p:spPr bwMode="auto">
            <a:xfrm flipV="1">
              <a:off x="7248128" y="5661248"/>
              <a:ext cx="9017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4" name="Line 16"/>
            <p:cNvSpPr>
              <a:spLocks noChangeShapeType="1"/>
            </p:cNvSpPr>
            <p:nvPr/>
          </p:nvSpPr>
          <p:spPr bwMode="auto">
            <a:xfrm flipV="1">
              <a:off x="8006804" y="4797152"/>
              <a:ext cx="8255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5" name="Line 17"/>
            <p:cNvSpPr>
              <a:spLocks noChangeShapeType="1"/>
            </p:cNvSpPr>
            <p:nvPr/>
          </p:nvSpPr>
          <p:spPr bwMode="auto">
            <a:xfrm flipV="1">
              <a:off x="8256240" y="5013176"/>
              <a:ext cx="7493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6" name="Rectangle 18"/>
            <p:cNvSpPr>
              <a:spLocks noChangeArrowheads="1"/>
            </p:cNvSpPr>
            <p:nvPr/>
          </p:nvSpPr>
          <p:spPr bwMode="auto">
            <a:xfrm>
              <a:off x="7165032" y="4860156"/>
              <a:ext cx="825500" cy="3683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7" name="Line 19"/>
            <p:cNvSpPr>
              <a:spLocks noChangeShapeType="1"/>
            </p:cNvSpPr>
            <p:nvPr/>
          </p:nvSpPr>
          <p:spPr bwMode="auto">
            <a:xfrm>
              <a:off x="7234882" y="4860156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8" name="Line 20"/>
            <p:cNvSpPr>
              <a:spLocks noChangeShapeType="1"/>
            </p:cNvSpPr>
            <p:nvPr/>
          </p:nvSpPr>
          <p:spPr bwMode="auto">
            <a:xfrm>
              <a:off x="7387282" y="4860156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9" name="Line 21"/>
            <p:cNvSpPr>
              <a:spLocks noChangeShapeType="1"/>
            </p:cNvSpPr>
            <p:nvPr/>
          </p:nvSpPr>
          <p:spPr bwMode="auto">
            <a:xfrm>
              <a:off x="7539682" y="4860156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>
              <a:off x="7768282" y="4860156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>
              <a:off x="7920682" y="4860156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2" name="Line 24"/>
            <p:cNvSpPr>
              <a:spLocks noChangeShapeType="1"/>
            </p:cNvSpPr>
            <p:nvPr/>
          </p:nvSpPr>
          <p:spPr bwMode="auto">
            <a:xfrm flipV="1">
              <a:off x="8917632" y="4847456"/>
              <a:ext cx="635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3" name="Line 25"/>
            <p:cNvSpPr>
              <a:spLocks noChangeShapeType="1"/>
            </p:cNvSpPr>
            <p:nvPr/>
          </p:nvSpPr>
          <p:spPr bwMode="auto">
            <a:xfrm flipH="1">
              <a:off x="7990532" y="5539606"/>
              <a:ext cx="88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4" name="Line 26"/>
            <p:cNvSpPr>
              <a:spLocks noChangeShapeType="1"/>
            </p:cNvSpPr>
            <p:nvPr/>
          </p:nvSpPr>
          <p:spPr bwMode="auto">
            <a:xfrm flipV="1">
              <a:off x="7165032" y="5533256"/>
              <a:ext cx="215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5" name="Oval 27"/>
            <p:cNvSpPr>
              <a:spLocks noChangeArrowheads="1"/>
            </p:cNvSpPr>
            <p:nvPr/>
          </p:nvSpPr>
          <p:spPr bwMode="auto">
            <a:xfrm>
              <a:off x="9146232" y="5241156"/>
              <a:ext cx="215900" cy="139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6" name="Line 28"/>
            <p:cNvSpPr>
              <a:spLocks noChangeShapeType="1"/>
            </p:cNvSpPr>
            <p:nvPr/>
          </p:nvSpPr>
          <p:spPr bwMode="auto">
            <a:xfrm>
              <a:off x="9216082" y="5393556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7" name="Line 29"/>
            <p:cNvSpPr>
              <a:spLocks noChangeShapeType="1"/>
            </p:cNvSpPr>
            <p:nvPr/>
          </p:nvSpPr>
          <p:spPr bwMode="auto">
            <a:xfrm flipH="1">
              <a:off x="9057332" y="5622156"/>
              <a:ext cx="1651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8" name="Line 30"/>
            <p:cNvSpPr>
              <a:spLocks noChangeShapeType="1"/>
            </p:cNvSpPr>
            <p:nvPr/>
          </p:nvSpPr>
          <p:spPr bwMode="auto">
            <a:xfrm>
              <a:off x="9063682" y="5774556"/>
              <a:ext cx="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9" name="Line 31"/>
            <p:cNvSpPr>
              <a:spLocks noChangeShapeType="1"/>
            </p:cNvSpPr>
            <p:nvPr/>
          </p:nvSpPr>
          <p:spPr bwMode="auto">
            <a:xfrm>
              <a:off x="9222432" y="5622156"/>
              <a:ext cx="1397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40" name="Line 32"/>
            <p:cNvSpPr>
              <a:spLocks noChangeShapeType="1"/>
            </p:cNvSpPr>
            <p:nvPr/>
          </p:nvSpPr>
          <p:spPr bwMode="auto">
            <a:xfrm flipH="1">
              <a:off x="9285932" y="5774556"/>
              <a:ext cx="8890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41" name="Line 33"/>
            <p:cNvSpPr>
              <a:spLocks noChangeShapeType="1"/>
            </p:cNvSpPr>
            <p:nvPr/>
          </p:nvSpPr>
          <p:spPr bwMode="auto">
            <a:xfrm flipH="1">
              <a:off x="9133532" y="5469756"/>
              <a:ext cx="8890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42" name="Line 34"/>
            <p:cNvSpPr>
              <a:spLocks noChangeShapeType="1"/>
            </p:cNvSpPr>
            <p:nvPr/>
          </p:nvSpPr>
          <p:spPr bwMode="auto">
            <a:xfrm flipH="1" flipV="1">
              <a:off x="8981132" y="5457056"/>
              <a:ext cx="1651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43" name="Line 35"/>
            <p:cNvSpPr>
              <a:spLocks noChangeShapeType="1"/>
            </p:cNvSpPr>
            <p:nvPr/>
          </p:nvSpPr>
          <p:spPr bwMode="auto">
            <a:xfrm flipH="1" flipV="1">
              <a:off x="8981132" y="5304656"/>
              <a:ext cx="2413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169105" y="4261192"/>
            <a:ext cx="50542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可编程的存储组织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数据类型与数据结构：编码及表示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指令格式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指令集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28967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en-US" dirty="0"/>
            </a:br>
            <a:r>
              <a:rPr lang="zh-CN" altLang="en-US" dirty="0"/>
              <a:t>计算机体系结构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</a:t>
            </a:r>
            <a:r>
              <a:rPr lang="en-US" altLang="en-US" dirty="0"/>
              <a:t>To design and engineer the </a:t>
            </a:r>
            <a:r>
              <a:rPr lang="en-US" altLang="en-US" b="1" dirty="0">
                <a:solidFill>
                  <a:srgbClr val="C00000"/>
                </a:solidFill>
              </a:rPr>
              <a:t>various levels</a:t>
            </a:r>
            <a:r>
              <a:rPr lang="en-US" altLang="en-US" dirty="0"/>
              <a:t> of a computer system to maximize </a:t>
            </a:r>
            <a:r>
              <a:rPr lang="en-US" altLang="en-US" b="1" i="1" dirty="0">
                <a:solidFill>
                  <a:srgbClr val="C00000"/>
                </a:solidFill>
              </a:rPr>
              <a:t>performance</a:t>
            </a:r>
            <a:r>
              <a:rPr lang="en-US" altLang="en-US" dirty="0"/>
              <a:t> and </a:t>
            </a:r>
            <a:r>
              <a:rPr lang="en-US" altLang="en-US" b="1" i="1" dirty="0">
                <a:solidFill>
                  <a:srgbClr val="C00000"/>
                </a:solidFill>
              </a:rPr>
              <a:t>programmability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within limits of </a:t>
            </a:r>
            <a:r>
              <a:rPr lang="en-US" altLang="en-US" i="1" dirty="0"/>
              <a:t>technology</a:t>
            </a:r>
            <a:r>
              <a:rPr lang="en-US" altLang="en-US" dirty="0"/>
              <a:t> and </a:t>
            </a:r>
            <a:r>
              <a:rPr lang="en-US" altLang="en-US" i="1" dirty="0"/>
              <a:t>cost</a:t>
            </a:r>
            <a:r>
              <a:rPr lang="en-US" altLang="en-US" dirty="0"/>
              <a:t>.</a:t>
            </a:r>
          </a:p>
          <a:p>
            <a:r>
              <a:rPr lang="zh-CN" altLang="en-US" dirty="0"/>
              <a:t>协调不同抽象层次，屏蔽低层快速的变化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4CBA88-5204-4F00-9825-9441F79C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8</a:t>
            </a:fld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386D3D5-F382-449E-9CD8-101275A9B82E}"/>
              </a:ext>
            </a:extLst>
          </p:cNvPr>
          <p:cNvGrpSpPr/>
          <p:nvPr/>
        </p:nvGrpSpPr>
        <p:grpSpPr>
          <a:xfrm>
            <a:off x="2757048" y="3741360"/>
            <a:ext cx="5068872" cy="2628900"/>
            <a:chOff x="2959415" y="3068960"/>
            <a:chExt cx="5068872" cy="2628900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5512205" y="4523111"/>
              <a:ext cx="897682" cy="322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/>
                <a:t>I/O</a:t>
              </a:r>
              <a:r>
                <a:rPr lang="zh-CN" altLang="en-US" dirty="0"/>
                <a:t>系统</a:t>
              </a:r>
              <a:endParaRPr lang="en-US" altLang="en-US" dirty="0"/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3505200" y="4523110"/>
              <a:ext cx="1744132" cy="3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/>
                <a:t>Instr. Set Proc.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3473450" y="4504060"/>
              <a:ext cx="31115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5295900" y="4504060"/>
              <a:ext cx="0" cy="40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4173845" y="3964311"/>
              <a:ext cx="589905" cy="322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zh-CN" altLang="en-US" dirty="0"/>
                <a:t>编译</a:t>
              </a:r>
              <a:endParaRPr lang="en-US" altLang="en-US" dirty="0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3867150" y="3983360"/>
              <a:ext cx="1130300" cy="33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5090758" y="3659511"/>
              <a:ext cx="1057982" cy="333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zh-CN" altLang="en-US" dirty="0"/>
                <a:t>操作系统</a:t>
              </a:r>
              <a:endParaRPr lang="en-US" altLang="en-US" dirty="0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V="1">
              <a:off x="4521200" y="3564260"/>
              <a:ext cx="0" cy="393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4527550" y="3570610"/>
              <a:ext cx="186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6413500" y="3576960"/>
              <a:ext cx="0" cy="749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4046844" y="3164211"/>
              <a:ext cx="589905" cy="322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zh-CN" altLang="en-US" dirty="0"/>
                <a:t>应用</a:t>
              </a:r>
              <a:endParaRPr lang="en-US" altLang="en-US" dirty="0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V="1">
              <a:off x="3416300" y="3068960"/>
              <a:ext cx="0" cy="1257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3448050" y="3081660"/>
              <a:ext cx="2743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6159500" y="3081660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4102101" y="4954910"/>
              <a:ext cx="1667123" cy="31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/>
                <a:t>Digital Design</a:t>
              </a:r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638550" y="4923160"/>
              <a:ext cx="2654300" cy="342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4195408" y="5323211"/>
              <a:ext cx="1057982" cy="333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zh-CN" altLang="en-US" dirty="0"/>
                <a:t>电路设计</a:t>
              </a:r>
              <a:endParaRPr lang="en-US" altLang="en-US" dirty="0"/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3790950" y="5304160"/>
              <a:ext cx="2247900" cy="393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3337" name="Rectangle 25" descr="50%"/>
            <p:cNvSpPr>
              <a:spLocks noChangeArrowheads="1"/>
            </p:cNvSpPr>
            <p:nvPr/>
          </p:nvSpPr>
          <p:spPr bwMode="auto">
            <a:xfrm>
              <a:off x="2959415" y="4338960"/>
              <a:ext cx="3924300" cy="13970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6944075" y="4157978"/>
              <a:ext cx="1084212" cy="523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dirty="0"/>
                <a:t>指令集体系结构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1763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计算机组成</a:t>
            </a:r>
            <a:endParaRPr lang="en-US" altLang="en-US" dirty="0"/>
          </a:p>
        </p:txBody>
      </p:sp>
      <p:sp>
        <p:nvSpPr>
          <p:cNvPr id="11303" name="Rectangle 3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6000"/>
              </a:lnSpc>
            </a:pPr>
            <a:r>
              <a:rPr lang="en-US" altLang="en-US" i="1" dirty="0"/>
              <a:t>Logic Designer's View</a:t>
            </a:r>
          </a:p>
          <a:p>
            <a:pPr lvl="1">
              <a:lnSpc>
                <a:spcPct val="86000"/>
              </a:lnSpc>
            </a:pPr>
            <a:r>
              <a:rPr lang="zh-CN" altLang="en-US" dirty="0"/>
              <a:t>基本功能单元的特性及性能</a:t>
            </a:r>
            <a:endParaRPr lang="en-US" altLang="en-US" dirty="0"/>
          </a:p>
          <a:p>
            <a:pPr marL="1074420" lvl="2" indent="-342900">
              <a:lnSpc>
                <a:spcPct val="86000"/>
              </a:lnSpc>
            </a:pPr>
            <a:r>
              <a:rPr lang="en-US" altLang="en-US" dirty="0"/>
              <a:t>Registers, ALUs, Shifters, Logic Units, etc.</a:t>
            </a:r>
          </a:p>
          <a:p>
            <a:pPr lvl="1">
              <a:lnSpc>
                <a:spcPct val="86000"/>
              </a:lnSpc>
              <a:spcBef>
                <a:spcPct val="45000"/>
              </a:spcBef>
            </a:pPr>
            <a:r>
              <a:rPr lang="zh-CN" altLang="en-US" dirty="0"/>
              <a:t>组件互连方式</a:t>
            </a:r>
            <a:endParaRPr lang="en-US" altLang="en-US" dirty="0"/>
          </a:p>
          <a:p>
            <a:pPr lvl="1">
              <a:lnSpc>
                <a:spcPct val="86000"/>
              </a:lnSpc>
              <a:spcBef>
                <a:spcPct val="45000"/>
              </a:spcBef>
            </a:pPr>
            <a:r>
              <a:rPr lang="zh-CN" altLang="en-US" dirty="0"/>
              <a:t>组件间信息流方式及控制逻辑</a:t>
            </a:r>
            <a:endParaRPr lang="en-US" altLang="en-US" dirty="0"/>
          </a:p>
          <a:p>
            <a:pPr>
              <a:lnSpc>
                <a:spcPct val="86000"/>
              </a:lnSpc>
            </a:pPr>
            <a:r>
              <a:rPr lang="en-US" altLang="en-US" dirty="0"/>
              <a:t>ISA</a:t>
            </a:r>
            <a:r>
              <a:rPr lang="zh-CN" altLang="en-US" dirty="0"/>
              <a:t>实现</a:t>
            </a:r>
            <a:endParaRPr lang="en-US" altLang="en-US" dirty="0"/>
          </a:p>
          <a:p>
            <a:pPr>
              <a:lnSpc>
                <a:spcPct val="86000"/>
              </a:lnSpc>
            </a:pPr>
            <a:r>
              <a:rPr lang="en-US" altLang="en-US" dirty="0"/>
              <a:t>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059B33-D09C-45F1-901D-BFCE643D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171700" y="1905000"/>
            <a:ext cx="2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19402" y="2133600"/>
            <a:ext cx="3581400" cy="1981200"/>
            <a:chOff x="5264150" y="3854450"/>
            <a:chExt cx="3581400" cy="1981200"/>
          </a:xfrm>
        </p:grpSpPr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5797550" y="3860800"/>
              <a:ext cx="3035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264150" y="4327769"/>
              <a:ext cx="3187700" cy="15078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 flipV="1">
              <a:off x="5264150" y="3854450"/>
              <a:ext cx="520700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>
              <a:off x="8451850" y="3867150"/>
              <a:ext cx="393700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8839200" y="3867150"/>
              <a:ext cx="0" cy="143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H="1">
              <a:off x="8451850" y="5314950"/>
              <a:ext cx="3937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5873750" y="5391150"/>
              <a:ext cx="368300" cy="292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6788150" y="5314950"/>
              <a:ext cx="292100" cy="292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7626350" y="4705350"/>
              <a:ext cx="292100" cy="292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 flipV="1">
              <a:off x="6102350" y="5302250"/>
              <a:ext cx="8255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V="1">
              <a:off x="6128246" y="5582642"/>
              <a:ext cx="9017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V="1">
              <a:off x="6814914" y="4718546"/>
              <a:ext cx="8255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V="1">
              <a:off x="7107138" y="4960342"/>
              <a:ext cx="7493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6026150" y="4781550"/>
              <a:ext cx="825500" cy="3683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60960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62484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64008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66294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67818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 flipV="1">
              <a:off x="7778750" y="4768850"/>
              <a:ext cx="635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H="1">
              <a:off x="6851650" y="5461000"/>
              <a:ext cx="88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V="1">
              <a:off x="6026150" y="5454650"/>
              <a:ext cx="215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Oval 30"/>
            <p:cNvSpPr>
              <a:spLocks noChangeArrowheads="1"/>
            </p:cNvSpPr>
            <p:nvPr/>
          </p:nvSpPr>
          <p:spPr bwMode="auto">
            <a:xfrm>
              <a:off x="8007350" y="5162550"/>
              <a:ext cx="215900" cy="139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8077200" y="5314950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H="1">
              <a:off x="7918450" y="5543550"/>
              <a:ext cx="1651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7924800" y="5695950"/>
              <a:ext cx="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8083550" y="5543550"/>
              <a:ext cx="1397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H="1">
              <a:off x="8147050" y="5695950"/>
              <a:ext cx="8890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H="1">
              <a:off x="7994650" y="5391150"/>
              <a:ext cx="8890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 flipH="1" flipV="1">
              <a:off x="7842250" y="5378450"/>
              <a:ext cx="1651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H="1" flipV="1">
              <a:off x="7842250" y="5226050"/>
              <a:ext cx="2413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0408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</TotalTime>
  <Words>2388</Words>
  <Application>Microsoft Office PowerPoint</Application>
  <PresentationFormat>宽屏</PresentationFormat>
  <Paragraphs>440</Paragraphs>
  <Slides>42</Slides>
  <Notes>16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ＭＳ 明朝</vt:lpstr>
      <vt:lpstr>等线</vt:lpstr>
      <vt:lpstr>等线 Light</vt:lpstr>
      <vt:lpstr>宋体</vt:lpstr>
      <vt:lpstr>Arial</vt:lpstr>
      <vt:lpstr>Calibri</vt:lpstr>
      <vt:lpstr>Cambria Math</vt:lpstr>
      <vt:lpstr>Century Schoolbook</vt:lpstr>
      <vt:lpstr>Comic Sans MS</vt:lpstr>
      <vt:lpstr>Courier New</vt:lpstr>
      <vt:lpstr>MV Boli</vt:lpstr>
      <vt:lpstr>Times New Roman</vt:lpstr>
      <vt:lpstr>Wingdings</vt:lpstr>
      <vt:lpstr>Wingdings 3</vt:lpstr>
      <vt:lpstr>Office 主题​​</vt:lpstr>
      <vt:lpstr>MSDraw.Drawing.8.2</vt:lpstr>
      <vt:lpstr>Visio</vt:lpstr>
      <vt:lpstr>PowerPoint 演示文稿</vt:lpstr>
      <vt:lpstr>Introduction to Parallel Architecture 并行计算系统体系结构概述</vt:lpstr>
      <vt:lpstr>目录</vt:lpstr>
      <vt:lpstr>PowerPoint 演示文稿</vt:lpstr>
      <vt:lpstr>(高性能)计算机演化</vt:lpstr>
      <vt:lpstr>计算机体系结构与计算机组成</vt:lpstr>
      <vt:lpstr>计算机体系结构(Computer Architecture) Is …</vt:lpstr>
      <vt:lpstr> 计算机体系结构</vt:lpstr>
      <vt:lpstr>计算机组成</vt:lpstr>
      <vt:lpstr>指令集：关键界面</vt:lpstr>
      <vt:lpstr>并行体系结构Parallel Architecture</vt:lpstr>
      <vt:lpstr>并行体系结构Parallel Architecture</vt:lpstr>
      <vt:lpstr>分类</vt:lpstr>
      <vt:lpstr>2 并行计算机系统结构模型</vt:lpstr>
      <vt:lpstr>系统互连</vt:lpstr>
      <vt:lpstr>并行计算机系统结构模型</vt:lpstr>
      <vt:lpstr>存储器层次 </vt:lpstr>
      <vt:lpstr>共享内存</vt:lpstr>
      <vt:lpstr>存储器存取模型( UMA NUMA COMA NORMA)</vt:lpstr>
      <vt:lpstr>不同存储结构</vt:lpstr>
      <vt:lpstr>并行计算机结构模型 </vt:lpstr>
      <vt:lpstr>并行计算机体系合一结构 </vt:lpstr>
      <vt:lpstr>4 并行计算性能评测</vt:lpstr>
      <vt:lpstr>性能评价层面</vt:lpstr>
      <vt:lpstr>评测粒度</vt:lpstr>
      <vt:lpstr>CPU的某些基本性能指标</vt:lpstr>
      <vt:lpstr>存储器性能</vt:lpstr>
      <vt:lpstr>并行操作开销</vt:lpstr>
      <vt:lpstr>通信开销</vt:lpstr>
      <vt:lpstr>高性能计算系统性能的评价指标</vt:lpstr>
      <vt:lpstr>高性能计算系统性能的评价指标---实测峰值</vt:lpstr>
      <vt:lpstr>机器的成本、价格与性/价比</vt:lpstr>
      <vt:lpstr>算法级性能评测</vt:lpstr>
      <vt:lpstr>加速比(Speedup)与效率</vt:lpstr>
      <vt:lpstr>Amdahl 定律</vt:lpstr>
      <vt:lpstr>Amdahl定律</vt:lpstr>
      <vt:lpstr>Amdahl 定律</vt:lpstr>
      <vt:lpstr>Amdahl定律</vt:lpstr>
      <vt:lpstr>Amdahl定律</vt:lpstr>
      <vt:lpstr>Amdahl定律(cont’d)</vt:lpstr>
      <vt:lpstr>Gustafson定律 </vt:lpstr>
      <vt:lpstr>Gustafson定律（cont‘d)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 并行计算系统体系结构概述</dc:title>
  <dc:creator>Yuan</dc:creator>
  <cp:lastModifiedBy>Yuan Pingpeng</cp:lastModifiedBy>
  <cp:revision>67</cp:revision>
  <dcterms:created xsi:type="dcterms:W3CDTF">2021-09-14T00:20:08Z</dcterms:created>
  <dcterms:modified xsi:type="dcterms:W3CDTF">2022-09-07T23:51:40Z</dcterms:modified>
</cp:coreProperties>
</file>