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02" r:id="rId3"/>
    <p:sldId id="301" r:id="rId4"/>
    <p:sldId id="303" r:id="rId5"/>
    <p:sldId id="295" r:id="rId6"/>
    <p:sldId id="296" r:id="rId7"/>
    <p:sldId id="306" r:id="rId8"/>
    <p:sldId id="298" r:id="rId9"/>
    <p:sldId id="307" r:id="rId10"/>
    <p:sldId id="299" r:id="rId11"/>
    <p:sldId id="308" r:id="rId12"/>
    <p:sldId id="261" r:id="rId13"/>
    <p:sldId id="291" r:id="rId14"/>
    <p:sldId id="289" r:id="rId15"/>
    <p:sldId id="262" r:id="rId16"/>
    <p:sldId id="263" r:id="rId17"/>
    <p:sldId id="264" r:id="rId18"/>
    <p:sldId id="265" r:id="rId19"/>
    <p:sldId id="266" r:id="rId20"/>
    <p:sldId id="267" r:id="rId21"/>
    <p:sldId id="304" r:id="rId22"/>
    <p:sldId id="269" r:id="rId23"/>
    <p:sldId id="270" r:id="rId24"/>
    <p:sldId id="271" r:id="rId25"/>
    <p:sldId id="272" r:id="rId26"/>
    <p:sldId id="288" r:id="rId27"/>
    <p:sldId id="273" r:id="rId28"/>
    <p:sldId id="274" r:id="rId29"/>
    <p:sldId id="275" r:id="rId30"/>
    <p:sldId id="276" r:id="rId31"/>
    <p:sldId id="277" r:id="rId32"/>
    <p:sldId id="293" r:id="rId33"/>
    <p:sldId id="278" r:id="rId34"/>
    <p:sldId id="279" r:id="rId35"/>
    <p:sldId id="294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1CCE6-435F-4AA7-A9AE-638239D7F193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7932-2EDA-4B8F-B7F5-3759FFCF7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0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00B7A-E05F-4BF8-87E8-78E24DC06B21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2B38B-E53F-494E-9B78-17AEEC392A7C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25018-83C4-48CA-A109-C43C8F44F260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7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25018-83C4-48CA-A109-C43C8F44F260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0A4B5-2176-4067-A247-13902BC11DB0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>
                <a:latin typeface="Times New Roman" pitchFamily="18" charset="0"/>
              </a:rPr>
              <a:t>39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6F0D9-F8FB-4CD4-B148-AFA67CECA082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如果进程数目与数的个数不相等？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06AED-C292-4FBB-8EF2-62CB7EC6A451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91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埃拉托斯特尼筛法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06AED-C292-4FBB-8EF2-62CB7EC6A45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CA618-5CBC-41E5-8559-DA50E524A620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7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0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9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2AB24E-17CA-48FF-B507-0FC596D73274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D107-E11C-4971-AE0D-312AB92AA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5C66D-F6BC-408C-9A71-91AA22F38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Pipelined Computations</a:t>
            </a:r>
            <a:br>
              <a:rPr lang="en-US" altLang="zh-CN" dirty="0"/>
            </a:br>
            <a:r>
              <a:rPr lang="zh-CN" altLang="en-US" dirty="0"/>
              <a:t>流水线计算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DFB9CA-ACF4-47DF-B805-7AF5FABD8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袁平鹏</a:t>
            </a:r>
          </a:p>
        </p:txBody>
      </p:sp>
    </p:spTree>
    <p:extLst>
      <p:ext uri="{BB962C8B-B14F-4D97-AF65-F5344CB8AC3E}">
        <p14:creationId xmlns:p14="http://schemas.microsoft.com/office/powerpoint/2010/main" val="220402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Speedup</a:t>
            </a:r>
            <a:r>
              <a:rPr lang="zh-CN" altLang="en-US" dirty="0"/>
              <a:t>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9F71-A717-42FE-B562-BA725977E0CC}" type="slidenum">
              <a:rPr lang="zh-CN" altLang="en-US" smtClean="0"/>
              <a:pPr/>
              <a:t>10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21156" y="2703228"/>
            <a:ext cx="522287" cy="484188"/>
            <a:chOff x="532" y="1705"/>
            <a:chExt cx="329" cy="305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80" y="1705"/>
              <a:ext cx="25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002060"/>
                  </a:solidFill>
                </a:rPr>
                <a:t>T</a:t>
              </a:r>
              <a:r>
                <a:rPr lang="en-GB" altLang="en-US" b="1" baseline="-25000" dirty="0">
                  <a:solidFill>
                    <a:srgbClr val="002060"/>
                  </a:solidFill>
                </a:rPr>
                <a:t>0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208455" y="3703354"/>
            <a:ext cx="522287" cy="496888"/>
            <a:chOff x="524" y="2233"/>
            <a:chExt cx="329" cy="313"/>
          </a:xfrm>
        </p:grpSpPr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73" y="2233"/>
              <a:ext cx="25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002060"/>
                  </a:solidFill>
                </a:rPr>
                <a:t>T</a:t>
              </a:r>
              <a:r>
                <a:rPr lang="en-GB" altLang="en-US" b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170355" y="4605055"/>
            <a:ext cx="522287" cy="484188"/>
            <a:chOff x="500" y="2713"/>
            <a:chExt cx="329" cy="305"/>
          </a:xfrm>
        </p:grpSpPr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79" y="2713"/>
              <a:ext cx="1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US" altLang="en-US" b="1" dirty="0">
                  <a:solidFill>
                    <a:srgbClr val="002060"/>
                  </a:solidFill>
                </a:rPr>
                <a:t>..</a:t>
              </a:r>
              <a:endParaRPr lang="en-GB" alt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170355" y="5382927"/>
            <a:ext cx="522287" cy="485775"/>
            <a:chOff x="500" y="3168"/>
            <a:chExt cx="329" cy="306"/>
          </a:xfrm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46" y="3168"/>
              <a:ext cx="26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002060"/>
                  </a:solidFill>
                </a:rPr>
                <a:t>T</a:t>
              </a:r>
              <a:r>
                <a:rPr lang="en-US" altLang="zh-CN" b="1" baseline="-25000" dirty="0">
                  <a:solidFill>
                    <a:srgbClr val="002060"/>
                  </a:solidFill>
                </a:rPr>
                <a:t>n</a:t>
              </a:r>
              <a:endParaRPr lang="en-GB" altLang="en-US" b="1" baseline="-25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849805" y="15776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540784" y="1131601"/>
            <a:ext cx="1327151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Time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135511" y="2453988"/>
            <a:ext cx="4685" cy="360203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9" name="Group 55"/>
          <p:cNvGrpSpPr>
            <a:grpSpLocks/>
          </p:cNvGrpSpPr>
          <p:nvPr/>
        </p:nvGrpSpPr>
        <p:grpSpPr bwMode="auto">
          <a:xfrm>
            <a:off x="1775173" y="2619088"/>
            <a:ext cx="482600" cy="709612"/>
            <a:chOff x="956" y="1652"/>
            <a:chExt cx="304" cy="447"/>
          </a:xfrm>
        </p:grpSpPr>
        <p:grpSp>
          <p:nvGrpSpPr>
            <p:cNvPr id="169" name="Group 56"/>
            <p:cNvGrpSpPr>
              <a:grpSpLocks/>
            </p:cNvGrpSpPr>
            <p:nvPr/>
          </p:nvGrpSpPr>
          <p:grpSpPr bwMode="auto">
            <a:xfrm>
              <a:off x="956" y="1652"/>
              <a:ext cx="304" cy="447"/>
              <a:chOff x="956" y="1652"/>
              <a:chExt cx="304" cy="447"/>
            </a:xfrm>
          </p:grpSpPr>
          <p:grpSp>
            <p:nvGrpSpPr>
              <p:cNvPr id="171" name="Group 57"/>
              <p:cNvGrpSpPr>
                <a:grpSpLocks/>
              </p:cNvGrpSpPr>
              <p:nvPr/>
            </p:nvGrpSpPr>
            <p:grpSpPr bwMode="auto">
              <a:xfrm>
                <a:off x="956" y="1723"/>
                <a:ext cx="304" cy="376"/>
                <a:chOff x="956" y="1723"/>
                <a:chExt cx="304" cy="376"/>
              </a:xfrm>
            </p:grpSpPr>
            <p:sp>
              <p:nvSpPr>
                <p:cNvPr id="176" name="Freeform 58"/>
                <p:cNvSpPr>
                  <a:spLocks noChangeArrowheads="1"/>
                </p:cNvSpPr>
                <p:nvPr/>
              </p:nvSpPr>
              <p:spPr bwMode="auto">
                <a:xfrm>
                  <a:off x="956" y="1723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Freeform 59"/>
                <p:cNvSpPr>
                  <a:spLocks noChangeArrowheads="1"/>
                </p:cNvSpPr>
                <p:nvPr/>
              </p:nvSpPr>
              <p:spPr bwMode="auto">
                <a:xfrm>
                  <a:off x="956" y="1723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Freeform 60"/>
                <p:cNvSpPr>
                  <a:spLocks noChangeArrowheads="1"/>
                </p:cNvSpPr>
                <p:nvPr/>
              </p:nvSpPr>
              <p:spPr bwMode="auto">
                <a:xfrm>
                  <a:off x="1185" y="1723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61"/>
              <p:cNvGrpSpPr>
                <a:grpSpLocks/>
              </p:cNvGrpSpPr>
              <p:nvPr/>
            </p:nvGrpSpPr>
            <p:grpSpPr bwMode="auto">
              <a:xfrm>
                <a:off x="1026" y="1652"/>
                <a:ext cx="234" cy="77"/>
                <a:chOff x="1026" y="1652"/>
                <a:chExt cx="234" cy="77"/>
              </a:xfrm>
            </p:grpSpPr>
            <p:sp>
              <p:nvSpPr>
                <p:cNvPr id="173" name="Freeform 62"/>
                <p:cNvSpPr>
                  <a:spLocks noChangeArrowheads="1"/>
                </p:cNvSpPr>
                <p:nvPr/>
              </p:nvSpPr>
              <p:spPr bwMode="auto">
                <a:xfrm>
                  <a:off x="1026" y="1652"/>
                  <a:ext cx="235" cy="78"/>
                </a:xfrm>
                <a:custGeom>
                  <a:avLst/>
                  <a:gdLst>
                    <a:gd name="T0" fmla="*/ 0 w 1038"/>
                    <a:gd name="T1" fmla="*/ 344 h 345"/>
                    <a:gd name="T2" fmla="*/ 0 w 1038"/>
                    <a:gd name="T3" fmla="*/ 85 h 345"/>
                    <a:gd name="T4" fmla="*/ 85 w 1038"/>
                    <a:gd name="T5" fmla="*/ 0 h 345"/>
                    <a:gd name="T6" fmla="*/ 1037 w 1038"/>
                    <a:gd name="T7" fmla="*/ 0 h 345"/>
                    <a:gd name="T8" fmla="*/ 1037 w 1038"/>
                    <a:gd name="T9" fmla="*/ 257 h 345"/>
                    <a:gd name="T10" fmla="*/ 950 w 1038"/>
                    <a:gd name="T11" fmla="*/ 344 h 345"/>
                    <a:gd name="T12" fmla="*/ 0 w 103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1037" y="257"/>
                      </a:lnTo>
                      <a:lnTo>
                        <a:pt x="95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Freeform 63"/>
                <p:cNvSpPr>
                  <a:spLocks noChangeArrowheads="1"/>
                </p:cNvSpPr>
                <p:nvPr/>
              </p:nvSpPr>
              <p:spPr bwMode="auto">
                <a:xfrm>
                  <a:off x="1026" y="1652"/>
                  <a:ext cx="235" cy="20"/>
                </a:xfrm>
                <a:custGeom>
                  <a:avLst/>
                  <a:gdLst>
                    <a:gd name="T0" fmla="*/ 0 w 1038"/>
                    <a:gd name="T1" fmla="*/ 85 h 86"/>
                    <a:gd name="T2" fmla="*/ 85 w 1038"/>
                    <a:gd name="T3" fmla="*/ 0 h 86"/>
                    <a:gd name="T4" fmla="*/ 1037 w 1038"/>
                    <a:gd name="T5" fmla="*/ 0 h 86"/>
                    <a:gd name="T6" fmla="*/ 950 w 1038"/>
                    <a:gd name="T7" fmla="*/ 85 h 86"/>
                    <a:gd name="T8" fmla="*/ 0 w 103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95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64"/>
                <p:cNvSpPr>
                  <a:spLocks noChangeArrowheads="1"/>
                </p:cNvSpPr>
                <p:nvPr/>
              </p:nvSpPr>
              <p:spPr bwMode="auto">
                <a:xfrm>
                  <a:off x="1241" y="16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0" name="Freeform 65"/>
            <p:cNvSpPr>
              <a:spLocks noChangeArrowheads="1"/>
            </p:cNvSpPr>
            <p:nvPr/>
          </p:nvSpPr>
          <p:spPr bwMode="auto">
            <a:xfrm>
              <a:off x="1018" y="1756"/>
              <a:ext cx="158" cy="27"/>
            </a:xfrm>
            <a:custGeom>
              <a:avLst/>
              <a:gdLst>
                <a:gd name="T0" fmla="*/ 173 w 698"/>
                <a:gd name="T1" fmla="*/ 0 h 121"/>
                <a:gd name="T2" fmla="*/ 697 w 698"/>
                <a:gd name="T3" fmla="*/ 0 h 121"/>
                <a:gd name="T4" fmla="*/ 522 w 698"/>
                <a:gd name="T5" fmla="*/ 120 h 121"/>
                <a:gd name="T6" fmla="*/ 0 w 698"/>
                <a:gd name="T7" fmla="*/ 120 h 121"/>
                <a:gd name="T8" fmla="*/ 173 w 69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1">
                  <a:moveTo>
                    <a:pt x="173" y="0"/>
                  </a:moveTo>
                  <a:lnTo>
                    <a:pt x="697" y="0"/>
                  </a:lnTo>
                  <a:lnTo>
                    <a:pt x="522" y="120"/>
                  </a:lnTo>
                  <a:lnTo>
                    <a:pt x="0" y="120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" name="Group 66"/>
          <p:cNvGrpSpPr>
            <a:grpSpLocks/>
          </p:cNvGrpSpPr>
          <p:nvPr/>
        </p:nvGrpSpPr>
        <p:grpSpPr bwMode="auto">
          <a:xfrm>
            <a:off x="2442022" y="2619088"/>
            <a:ext cx="598488" cy="709612"/>
            <a:chOff x="1257" y="1652"/>
            <a:chExt cx="377" cy="447"/>
          </a:xfrm>
        </p:grpSpPr>
        <p:grpSp>
          <p:nvGrpSpPr>
            <p:cNvPr id="158" name="Group 67"/>
            <p:cNvGrpSpPr>
              <a:grpSpLocks/>
            </p:cNvGrpSpPr>
            <p:nvPr/>
          </p:nvGrpSpPr>
          <p:grpSpPr bwMode="auto">
            <a:xfrm>
              <a:off x="1257" y="1652"/>
              <a:ext cx="377" cy="447"/>
              <a:chOff x="1257" y="1652"/>
              <a:chExt cx="377" cy="447"/>
            </a:xfrm>
          </p:grpSpPr>
          <p:grpSp>
            <p:nvGrpSpPr>
              <p:cNvPr id="161" name="Group 68"/>
              <p:cNvGrpSpPr>
                <a:grpSpLocks/>
              </p:cNvGrpSpPr>
              <p:nvPr/>
            </p:nvGrpSpPr>
            <p:grpSpPr bwMode="auto">
              <a:xfrm>
                <a:off x="1257" y="1723"/>
                <a:ext cx="377" cy="376"/>
                <a:chOff x="1257" y="1723"/>
                <a:chExt cx="377" cy="376"/>
              </a:xfrm>
            </p:grpSpPr>
            <p:sp>
              <p:nvSpPr>
                <p:cNvPr id="166" name="Freeform 69"/>
                <p:cNvSpPr>
                  <a:spLocks noChangeArrowheads="1"/>
                </p:cNvSpPr>
                <p:nvPr/>
              </p:nvSpPr>
              <p:spPr bwMode="auto">
                <a:xfrm>
                  <a:off x="1257" y="1723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Freeform 70"/>
                <p:cNvSpPr>
                  <a:spLocks noChangeArrowheads="1"/>
                </p:cNvSpPr>
                <p:nvPr/>
              </p:nvSpPr>
              <p:spPr bwMode="auto">
                <a:xfrm>
                  <a:off x="1257" y="1723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Freeform 71"/>
                <p:cNvSpPr>
                  <a:spLocks noChangeArrowheads="1"/>
                </p:cNvSpPr>
                <p:nvPr/>
              </p:nvSpPr>
              <p:spPr bwMode="auto">
                <a:xfrm>
                  <a:off x="1541" y="1723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72"/>
              <p:cNvGrpSpPr>
                <a:grpSpLocks/>
              </p:cNvGrpSpPr>
              <p:nvPr/>
            </p:nvGrpSpPr>
            <p:grpSpPr bwMode="auto">
              <a:xfrm>
                <a:off x="1343" y="1652"/>
                <a:ext cx="291" cy="77"/>
                <a:chOff x="1343" y="1652"/>
                <a:chExt cx="291" cy="77"/>
              </a:xfrm>
            </p:grpSpPr>
            <p:sp>
              <p:nvSpPr>
                <p:cNvPr id="163" name="Freeform 73"/>
                <p:cNvSpPr>
                  <a:spLocks noChangeArrowheads="1"/>
                </p:cNvSpPr>
                <p:nvPr/>
              </p:nvSpPr>
              <p:spPr bwMode="auto">
                <a:xfrm>
                  <a:off x="1343" y="1652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Freeform 74"/>
                <p:cNvSpPr>
                  <a:spLocks noChangeArrowheads="1"/>
                </p:cNvSpPr>
                <p:nvPr/>
              </p:nvSpPr>
              <p:spPr bwMode="auto">
                <a:xfrm>
                  <a:off x="1343" y="1652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Freeform 75"/>
                <p:cNvSpPr>
                  <a:spLocks noChangeArrowheads="1"/>
                </p:cNvSpPr>
                <p:nvPr/>
              </p:nvSpPr>
              <p:spPr bwMode="auto">
                <a:xfrm>
                  <a:off x="1615" y="16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9" name="Oval 76"/>
            <p:cNvSpPr>
              <a:spLocks noChangeArrowheads="1"/>
            </p:cNvSpPr>
            <p:nvPr/>
          </p:nvSpPr>
          <p:spPr bwMode="auto">
            <a:xfrm>
              <a:off x="1372" y="1688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77"/>
            <p:cNvSpPr>
              <a:spLocks noChangeArrowheads="1"/>
            </p:cNvSpPr>
            <p:nvPr/>
          </p:nvSpPr>
          <p:spPr bwMode="auto">
            <a:xfrm>
              <a:off x="1304" y="1898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86"/>
          <p:cNvGrpSpPr>
            <a:grpSpLocks/>
          </p:cNvGrpSpPr>
          <p:nvPr/>
        </p:nvGrpSpPr>
        <p:grpSpPr bwMode="auto">
          <a:xfrm>
            <a:off x="2460973" y="3517613"/>
            <a:ext cx="482600" cy="709612"/>
            <a:chOff x="1356" y="2116"/>
            <a:chExt cx="304" cy="447"/>
          </a:xfrm>
        </p:grpSpPr>
        <p:grpSp>
          <p:nvGrpSpPr>
            <p:cNvPr id="139" name="Group 87"/>
            <p:cNvGrpSpPr>
              <a:grpSpLocks/>
            </p:cNvGrpSpPr>
            <p:nvPr/>
          </p:nvGrpSpPr>
          <p:grpSpPr bwMode="auto">
            <a:xfrm>
              <a:off x="1356" y="2116"/>
              <a:ext cx="304" cy="447"/>
              <a:chOff x="1356" y="2116"/>
              <a:chExt cx="304" cy="447"/>
            </a:xfrm>
          </p:grpSpPr>
          <p:grpSp>
            <p:nvGrpSpPr>
              <p:cNvPr id="141" name="Group 88"/>
              <p:cNvGrpSpPr>
                <a:grpSpLocks/>
              </p:cNvGrpSpPr>
              <p:nvPr/>
            </p:nvGrpSpPr>
            <p:grpSpPr bwMode="auto">
              <a:xfrm>
                <a:off x="1356" y="2187"/>
                <a:ext cx="304" cy="376"/>
                <a:chOff x="1356" y="2187"/>
                <a:chExt cx="304" cy="376"/>
              </a:xfrm>
            </p:grpSpPr>
            <p:sp>
              <p:nvSpPr>
                <p:cNvPr id="146" name="Freeform 89"/>
                <p:cNvSpPr>
                  <a:spLocks noChangeArrowheads="1"/>
                </p:cNvSpPr>
                <p:nvPr/>
              </p:nvSpPr>
              <p:spPr bwMode="auto">
                <a:xfrm>
                  <a:off x="1356" y="2187"/>
                  <a:ext cx="305" cy="377"/>
                </a:xfrm>
                <a:custGeom>
                  <a:avLst/>
                  <a:gdLst>
                    <a:gd name="T0" fmla="*/ 0 w 1346"/>
                    <a:gd name="T1" fmla="*/ 1663 h 1664"/>
                    <a:gd name="T2" fmla="*/ 0 w 1346"/>
                    <a:gd name="T3" fmla="*/ 335 h 1664"/>
                    <a:gd name="T4" fmla="*/ 335 w 1346"/>
                    <a:gd name="T5" fmla="*/ 0 h 1664"/>
                    <a:gd name="T6" fmla="*/ 1345 w 1346"/>
                    <a:gd name="T7" fmla="*/ 0 h 1664"/>
                    <a:gd name="T8" fmla="*/ 1345 w 1346"/>
                    <a:gd name="T9" fmla="*/ 1326 h 1664"/>
                    <a:gd name="T10" fmla="*/ 1008 w 1346"/>
                    <a:gd name="T11" fmla="*/ 1663 h 1664"/>
                    <a:gd name="T12" fmla="*/ 0 w 1346"/>
                    <a:gd name="T13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4">
                      <a:moveTo>
                        <a:pt x="0" y="1663"/>
                      </a:moveTo>
                      <a:lnTo>
                        <a:pt x="0" y="335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3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Freeform 90"/>
                <p:cNvSpPr>
                  <a:spLocks noChangeArrowheads="1"/>
                </p:cNvSpPr>
                <p:nvPr/>
              </p:nvSpPr>
              <p:spPr bwMode="auto">
                <a:xfrm>
                  <a:off x="1356" y="2187"/>
                  <a:ext cx="305" cy="76"/>
                </a:xfrm>
                <a:custGeom>
                  <a:avLst/>
                  <a:gdLst>
                    <a:gd name="T0" fmla="*/ 0 w 1346"/>
                    <a:gd name="T1" fmla="*/ 335 h 336"/>
                    <a:gd name="T2" fmla="*/ 335 w 1346"/>
                    <a:gd name="T3" fmla="*/ 0 h 336"/>
                    <a:gd name="T4" fmla="*/ 1345 w 1346"/>
                    <a:gd name="T5" fmla="*/ 0 h 336"/>
                    <a:gd name="T6" fmla="*/ 1008 w 1346"/>
                    <a:gd name="T7" fmla="*/ 335 h 336"/>
                    <a:gd name="T8" fmla="*/ 0 w 1346"/>
                    <a:gd name="T9" fmla="*/ 335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6">
                      <a:moveTo>
                        <a:pt x="0" y="335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5"/>
                      </a:lnTo>
                      <a:lnTo>
                        <a:pt x="0" y="33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Freeform 91"/>
                <p:cNvSpPr>
                  <a:spLocks noChangeArrowheads="1"/>
                </p:cNvSpPr>
                <p:nvPr/>
              </p:nvSpPr>
              <p:spPr bwMode="auto">
                <a:xfrm>
                  <a:off x="1585" y="2187"/>
                  <a:ext cx="77" cy="377"/>
                </a:xfrm>
                <a:custGeom>
                  <a:avLst/>
                  <a:gdLst>
                    <a:gd name="T0" fmla="*/ 0 w 338"/>
                    <a:gd name="T1" fmla="*/ 1663 h 1664"/>
                    <a:gd name="T2" fmla="*/ 0 w 338"/>
                    <a:gd name="T3" fmla="*/ 335 h 1664"/>
                    <a:gd name="T4" fmla="*/ 337 w 338"/>
                    <a:gd name="T5" fmla="*/ 0 h 1664"/>
                    <a:gd name="T6" fmla="*/ 337 w 338"/>
                    <a:gd name="T7" fmla="*/ 1326 h 1664"/>
                    <a:gd name="T8" fmla="*/ 0 w 338"/>
                    <a:gd name="T9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4">
                      <a:moveTo>
                        <a:pt x="0" y="1663"/>
                      </a:moveTo>
                      <a:lnTo>
                        <a:pt x="0" y="335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92"/>
              <p:cNvGrpSpPr>
                <a:grpSpLocks/>
              </p:cNvGrpSpPr>
              <p:nvPr/>
            </p:nvGrpSpPr>
            <p:grpSpPr bwMode="auto">
              <a:xfrm>
                <a:off x="1426" y="2116"/>
                <a:ext cx="234" cy="77"/>
                <a:chOff x="1426" y="2116"/>
                <a:chExt cx="234" cy="77"/>
              </a:xfrm>
            </p:grpSpPr>
            <p:sp>
              <p:nvSpPr>
                <p:cNvPr id="143" name="Freeform 93"/>
                <p:cNvSpPr>
                  <a:spLocks noChangeArrowheads="1"/>
                </p:cNvSpPr>
                <p:nvPr/>
              </p:nvSpPr>
              <p:spPr bwMode="auto">
                <a:xfrm>
                  <a:off x="1426" y="2116"/>
                  <a:ext cx="235" cy="78"/>
                </a:xfrm>
                <a:custGeom>
                  <a:avLst/>
                  <a:gdLst>
                    <a:gd name="T0" fmla="*/ 0 w 1038"/>
                    <a:gd name="T1" fmla="*/ 344 h 345"/>
                    <a:gd name="T2" fmla="*/ 0 w 1038"/>
                    <a:gd name="T3" fmla="*/ 85 h 345"/>
                    <a:gd name="T4" fmla="*/ 85 w 1038"/>
                    <a:gd name="T5" fmla="*/ 0 h 345"/>
                    <a:gd name="T6" fmla="*/ 1037 w 1038"/>
                    <a:gd name="T7" fmla="*/ 0 h 345"/>
                    <a:gd name="T8" fmla="*/ 1037 w 1038"/>
                    <a:gd name="T9" fmla="*/ 257 h 345"/>
                    <a:gd name="T10" fmla="*/ 950 w 1038"/>
                    <a:gd name="T11" fmla="*/ 344 h 345"/>
                    <a:gd name="T12" fmla="*/ 0 w 103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1037" y="257"/>
                      </a:lnTo>
                      <a:lnTo>
                        <a:pt x="95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4"/>
                <p:cNvSpPr>
                  <a:spLocks noChangeArrowheads="1"/>
                </p:cNvSpPr>
                <p:nvPr/>
              </p:nvSpPr>
              <p:spPr bwMode="auto">
                <a:xfrm>
                  <a:off x="1426" y="2116"/>
                  <a:ext cx="235" cy="20"/>
                </a:xfrm>
                <a:custGeom>
                  <a:avLst/>
                  <a:gdLst>
                    <a:gd name="T0" fmla="*/ 0 w 1038"/>
                    <a:gd name="T1" fmla="*/ 85 h 86"/>
                    <a:gd name="T2" fmla="*/ 85 w 1038"/>
                    <a:gd name="T3" fmla="*/ 0 h 86"/>
                    <a:gd name="T4" fmla="*/ 1037 w 1038"/>
                    <a:gd name="T5" fmla="*/ 0 h 86"/>
                    <a:gd name="T6" fmla="*/ 950 w 1038"/>
                    <a:gd name="T7" fmla="*/ 85 h 86"/>
                    <a:gd name="T8" fmla="*/ 0 w 103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95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Freeform 95"/>
                <p:cNvSpPr>
                  <a:spLocks noChangeArrowheads="1"/>
                </p:cNvSpPr>
                <p:nvPr/>
              </p:nvSpPr>
              <p:spPr bwMode="auto">
                <a:xfrm>
                  <a:off x="1641" y="2116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" name="Freeform 96"/>
            <p:cNvSpPr>
              <a:spLocks noChangeArrowheads="1"/>
            </p:cNvSpPr>
            <p:nvPr/>
          </p:nvSpPr>
          <p:spPr bwMode="auto">
            <a:xfrm>
              <a:off x="1418" y="2220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97"/>
          <p:cNvGrpSpPr>
            <a:grpSpLocks/>
          </p:cNvGrpSpPr>
          <p:nvPr/>
        </p:nvGrpSpPr>
        <p:grpSpPr bwMode="auto">
          <a:xfrm>
            <a:off x="3204022" y="3517613"/>
            <a:ext cx="598488" cy="709612"/>
            <a:chOff x="1657" y="2116"/>
            <a:chExt cx="377" cy="447"/>
          </a:xfrm>
        </p:grpSpPr>
        <p:grpSp>
          <p:nvGrpSpPr>
            <p:cNvPr id="128" name="Group 98"/>
            <p:cNvGrpSpPr>
              <a:grpSpLocks/>
            </p:cNvGrpSpPr>
            <p:nvPr/>
          </p:nvGrpSpPr>
          <p:grpSpPr bwMode="auto">
            <a:xfrm>
              <a:off x="1657" y="2116"/>
              <a:ext cx="377" cy="447"/>
              <a:chOff x="1657" y="2116"/>
              <a:chExt cx="377" cy="447"/>
            </a:xfrm>
          </p:grpSpPr>
          <p:grpSp>
            <p:nvGrpSpPr>
              <p:cNvPr id="131" name="Group 99"/>
              <p:cNvGrpSpPr>
                <a:grpSpLocks/>
              </p:cNvGrpSpPr>
              <p:nvPr/>
            </p:nvGrpSpPr>
            <p:grpSpPr bwMode="auto">
              <a:xfrm>
                <a:off x="1657" y="2187"/>
                <a:ext cx="377" cy="376"/>
                <a:chOff x="1657" y="2187"/>
                <a:chExt cx="377" cy="376"/>
              </a:xfrm>
            </p:grpSpPr>
            <p:sp>
              <p:nvSpPr>
                <p:cNvPr id="136" name="Freeform 100"/>
                <p:cNvSpPr>
                  <a:spLocks noChangeArrowheads="1"/>
                </p:cNvSpPr>
                <p:nvPr/>
              </p:nvSpPr>
              <p:spPr bwMode="auto">
                <a:xfrm>
                  <a:off x="1657" y="2187"/>
                  <a:ext cx="378" cy="377"/>
                </a:xfrm>
                <a:custGeom>
                  <a:avLst/>
                  <a:gdLst>
                    <a:gd name="T0" fmla="*/ 0 w 1668"/>
                    <a:gd name="T1" fmla="*/ 1663 h 1664"/>
                    <a:gd name="T2" fmla="*/ 0 w 1668"/>
                    <a:gd name="T3" fmla="*/ 414 h 1664"/>
                    <a:gd name="T4" fmla="*/ 414 w 1668"/>
                    <a:gd name="T5" fmla="*/ 0 h 1664"/>
                    <a:gd name="T6" fmla="*/ 1667 w 1668"/>
                    <a:gd name="T7" fmla="*/ 0 h 1664"/>
                    <a:gd name="T8" fmla="*/ 1667 w 1668"/>
                    <a:gd name="T9" fmla="*/ 1247 h 1664"/>
                    <a:gd name="T10" fmla="*/ 1251 w 1668"/>
                    <a:gd name="T11" fmla="*/ 1663 h 1664"/>
                    <a:gd name="T12" fmla="*/ 0 w 1668"/>
                    <a:gd name="T13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4">
                      <a:moveTo>
                        <a:pt x="0" y="1663"/>
                      </a:moveTo>
                      <a:lnTo>
                        <a:pt x="0" y="414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3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Freeform 101"/>
                <p:cNvSpPr>
                  <a:spLocks noChangeArrowheads="1"/>
                </p:cNvSpPr>
                <p:nvPr/>
              </p:nvSpPr>
              <p:spPr bwMode="auto">
                <a:xfrm>
                  <a:off x="1657" y="2187"/>
                  <a:ext cx="378" cy="94"/>
                </a:xfrm>
                <a:custGeom>
                  <a:avLst/>
                  <a:gdLst>
                    <a:gd name="T0" fmla="*/ 0 w 1668"/>
                    <a:gd name="T1" fmla="*/ 414 h 415"/>
                    <a:gd name="T2" fmla="*/ 414 w 1668"/>
                    <a:gd name="T3" fmla="*/ 0 h 415"/>
                    <a:gd name="T4" fmla="*/ 1667 w 1668"/>
                    <a:gd name="T5" fmla="*/ 0 h 415"/>
                    <a:gd name="T6" fmla="*/ 1251 w 1668"/>
                    <a:gd name="T7" fmla="*/ 414 h 415"/>
                    <a:gd name="T8" fmla="*/ 0 w 1668"/>
                    <a:gd name="T9" fmla="*/ 41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5">
                      <a:moveTo>
                        <a:pt x="0" y="414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4"/>
                      </a:lnTo>
                      <a:lnTo>
                        <a:pt x="0" y="414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Freeform 102"/>
                <p:cNvSpPr>
                  <a:spLocks noChangeArrowheads="1"/>
                </p:cNvSpPr>
                <p:nvPr/>
              </p:nvSpPr>
              <p:spPr bwMode="auto">
                <a:xfrm>
                  <a:off x="1941" y="2187"/>
                  <a:ext cx="95" cy="377"/>
                </a:xfrm>
                <a:custGeom>
                  <a:avLst/>
                  <a:gdLst>
                    <a:gd name="T0" fmla="*/ 0 w 417"/>
                    <a:gd name="T1" fmla="*/ 1663 h 1664"/>
                    <a:gd name="T2" fmla="*/ 0 w 417"/>
                    <a:gd name="T3" fmla="*/ 414 h 1664"/>
                    <a:gd name="T4" fmla="*/ 416 w 417"/>
                    <a:gd name="T5" fmla="*/ 0 h 1664"/>
                    <a:gd name="T6" fmla="*/ 416 w 417"/>
                    <a:gd name="T7" fmla="*/ 1247 h 1664"/>
                    <a:gd name="T8" fmla="*/ 0 w 417"/>
                    <a:gd name="T9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4">
                      <a:moveTo>
                        <a:pt x="0" y="1663"/>
                      </a:moveTo>
                      <a:lnTo>
                        <a:pt x="0" y="414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03"/>
              <p:cNvGrpSpPr>
                <a:grpSpLocks/>
              </p:cNvGrpSpPr>
              <p:nvPr/>
            </p:nvGrpSpPr>
            <p:grpSpPr bwMode="auto">
              <a:xfrm>
                <a:off x="1743" y="2116"/>
                <a:ext cx="291" cy="77"/>
                <a:chOff x="1743" y="2116"/>
                <a:chExt cx="291" cy="77"/>
              </a:xfrm>
            </p:grpSpPr>
            <p:sp>
              <p:nvSpPr>
                <p:cNvPr id="133" name="Freeform 104"/>
                <p:cNvSpPr>
                  <a:spLocks noChangeArrowheads="1"/>
                </p:cNvSpPr>
                <p:nvPr/>
              </p:nvSpPr>
              <p:spPr bwMode="auto">
                <a:xfrm>
                  <a:off x="1743" y="2116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Freeform 105"/>
                <p:cNvSpPr>
                  <a:spLocks noChangeArrowheads="1"/>
                </p:cNvSpPr>
                <p:nvPr/>
              </p:nvSpPr>
              <p:spPr bwMode="auto">
                <a:xfrm>
                  <a:off x="1743" y="2116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Freeform 106"/>
                <p:cNvSpPr>
                  <a:spLocks noChangeArrowheads="1"/>
                </p:cNvSpPr>
                <p:nvPr/>
              </p:nvSpPr>
              <p:spPr bwMode="auto">
                <a:xfrm>
                  <a:off x="2015" y="2116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9" name="Oval 107"/>
            <p:cNvSpPr>
              <a:spLocks noChangeArrowheads="1"/>
            </p:cNvSpPr>
            <p:nvPr/>
          </p:nvSpPr>
          <p:spPr bwMode="auto">
            <a:xfrm>
              <a:off x="1772" y="2152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08"/>
            <p:cNvSpPr>
              <a:spLocks noChangeArrowheads="1"/>
            </p:cNvSpPr>
            <p:nvPr/>
          </p:nvSpPr>
          <p:spPr bwMode="auto">
            <a:xfrm>
              <a:off x="1704" y="2362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8355" y="3608100"/>
            <a:ext cx="450850" cy="576262"/>
            <a:chOff x="3433782" y="3495675"/>
            <a:chExt cx="450850" cy="576262"/>
          </a:xfrm>
        </p:grpSpPr>
        <p:sp>
          <p:nvSpPr>
            <p:cNvPr id="121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126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117"/>
          <p:cNvGrpSpPr>
            <a:grpSpLocks/>
          </p:cNvGrpSpPr>
          <p:nvPr/>
        </p:nvGrpSpPr>
        <p:grpSpPr bwMode="auto">
          <a:xfrm>
            <a:off x="3189654" y="4432013"/>
            <a:ext cx="482600" cy="709612"/>
            <a:chOff x="1772" y="2604"/>
            <a:chExt cx="304" cy="447"/>
          </a:xfrm>
        </p:grpSpPr>
        <p:grpSp>
          <p:nvGrpSpPr>
            <p:cNvPr id="109" name="Group 118"/>
            <p:cNvGrpSpPr>
              <a:grpSpLocks/>
            </p:cNvGrpSpPr>
            <p:nvPr/>
          </p:nvGrpSpPr>
          <p:grpSpPr bwMode="auto">
            <a:xfrm>
              <a:off x="1772" y="2604"/>
              <a:ext cx="304" cy="447"/>
              <a:chOff x="1772" y="2604"/>
              <a:chExt cx="304" cy="447"/>
            </a:xfrm>
          </p:grpSpPr>
          <p:grpSp>
            <p:nvGrpSpPr>
              <p:cNvPr id="111" name="Group 119"/>
              <p:cNvGrpSpPr>
                <a:grpSpLocks/>
              </p:cNvGrpSpPr>
              <p:nvPr/>
            </p:nvGrpSpPr>
            <p:grpSpPr bwMode="auto">
              <a:xfrm>
                <a:off x="1772" y="2675"/>
                <a:ext cx="304" cy="376"/>
                <a:chOff x="1772" y="2675"/>
                <a:chExt cx="304" cy="376"/>
              </a:xfrm>
            </p:grpSpPr>
            <p:sp>
              <p:nvSpPr>
                <p:cNvPr id="116" name="Freeform 120"/>
                <p:cNvSpPr>
                  <a:spLocks noChangeArrowheads="1"/>
                </p:cNvSpPr>
                <p:nvPr/>
              </p:nvSpPr>
              <p:spPr bwMode="auto">
                <a:xfrm>
                  <a:off x="1772" y="2675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Freeform 121"/>
                <p:cNvSpPr>
                  <a:spLocks noChangeArrowheads="1"/>
                </p:cNvSpPr>
                <p:nvPr/>
              </p:nvSpPr>
              <p:spPr bwMode="auto">
                <a:xfrm>
                  <a:off x="1772" y="2675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2"/>
                <p:cNvSpPr>
                  <a:spLocks noChangeArrowheads="1"/>
                </p:cNvSpPr>
                <p:nvPr/>
              </p:nvSpPr>
              <p:spPr bwMode="auto">
                <a:xfrm>
                  <a:off x="2001" y="2675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23"/>
              <p:cNvGrpSpPr>
                <a:grpSpLocks/>
              </p:cNvGrpSpPr>
              <p:nvPr/>
            </p:nvGrpSpPr>
            <p:grpSpPr bwMode="auto">
              <a:xfrm>
                <a:off x="1842" y="2604"/>
                <a:ext cx="234" cy="77"/>
                <a:chOff x="1842" y="2604"/>
                <a:chExt cx="234" cy="77"/>
              </a:xfrm>
            </p:grpSpPr>
            <p:sp>
              <p:nvSpPr>
                <p:cNvPr id="113" name="Freeform 124"/>
                <p:cNvSpPr>
                  <a:spLocks noChangeArrowheads="1"/>
                </p:cNvSpPr>
                <p:nvPr/>
              </p:nvSpPr>
              <p:spPr bwMode="auto">
                <a:xfrm>
                  <a:off x="1842" y="2604"/>
                  <a:ext cx="235" cy="78"/>
                </a:xfrm>
                <a:custGeom>
                  <a:avLst/>
                  <a:gdLst>
                    <a:gd name="T0" fmla="*/ 0 w 1037"/>
                    <a:gd name="T1" fmla="*/ 344 h 345"/>
                    <a:gd name="T2" fmla="*/ 0 w 1037"/>
                    <a:gd name="T3" fmla="*/ 85 h 345"/>
                    <a:gd name="T4" fmla="*/ 85 w 1037"/>
                    <a:gd name="T5" fmla="*/ 0 h 345"/>
                    <a:gd name="T6" fmla="*/ 1036 w 1037"/>
                    <a:gd name="T7" fmla="*/ 0 h 345"/>
                    <a:gd name="T8" fmla="*/ 1036 w 1037"/>
                    <a:gd name="T9" fmla="*/ 257 h 345"/>
                    <a:gd name="T10" fmla="*/ 949 w 1037"/>
                    <a:gd name="T11" fmla="*/ 344 h 345"/>
                    <a:gd name="T12" fmla="*/ 0 w 1037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7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1036" y="257"/>
                      </a:lnTo>
                      <a:lnTo>
                        <a:pt x="949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125"/>
                <p:cNvSpPr>
                  <a:spLocks noChangeArrowheads="1"/>
                </p:cNvSpPr>
                <p:nvPr/>
              </p:nvSpPr>
              <p:spPr bwMode="auto">
                <a:xfrm>
                  <a:off x="1842" y="2604"/>
                  <a:ext cx="235" cy="20"/>
                </a:xfrm>
                <a:custGeom>
                  <a:avLst/>
                  <a:gdLst>
                    <a:gd name="T0" fmla="*/ 0 w 1037"/>
                    <a:gd name="T1" fmla="*/ 85 h 86"/>
                    <a:gd name="T2" fmla="*/ 85 w 1037"/>
                    <a:gd name="T3" fmla="*/ 0 h 86"/>
                    <a:gd name="T4" fmla="*/ 1036 w 1037"/>
                    <a:gd name="T5" fmla="*/ 0 h 86"/>
                    <a:gd name="T6" fmla="*/ 949 w 1037"/>
                    <a:gd name="T7" fmla="*/ 85 h 86"/>
                    <a:gd name="T8" fmla="*/ 0 w 1037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949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Freeform 126"/>
                <p:cNvSpPr>
                  <a:spLocks noChangeArrowheads="1"/>
                </p:cNvSpPr>
                <p:nvPr/>
              </p:nvSpPr>
              <p:spPr bwMode="auto">
                <a:xfrm>
                  <a:off x="2057" y="2604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127"/>
            <p:cNvSpPr>
              <a:spLocks noChangeArrowheads="1"/>
            </p:cNvSpPr>
            <p:nvPr/>
          </p:nvSpPr>
          <p:spPr bwMode="auto">
            <a:xfrm>
              <a:off x="1834" y="2708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128"/>
          <p:cNvGrpSpPr>
            <a:grpSpLocks/>
          </p:cNvGrpSpPr>
          <p:nvPr/>
        </p:nvGrpSpPr>
        <p:grpSpPr bwMode="auto">
          <a:xfrm>
            <a:off x="4272330" y="4432013"/>
            <a:ext cx="598488" cy="709612"/>
            <a:chOff x="2073" y="2604"/>
            <a:chExt cx="377" cy="447"/>
          </a:xfrm>
        </p:grpSpPr>
        <p:grpSp>
          <p:nvGrpSpPr>
            <p:cNvPr id="98" name="Group 129"/>
            <p:cNvGrpSpPr>
              <a:grpSpLocks/>
            </p:cNvGrpSpPr>
            <p:nvPr/>
          </p:nvGrpSpPr>
          <p:grpSpPr bwMode="auto">
            <a:xfrm>
              <a:off x="2073" y="2604"/>
              <a:ext cx="377" cy="447"/>
              <a:chOff x="2073" y="2604"/>
              <a:chExt cx="377" cy="447"/>
            </a:xfrm>
          </p:grpSpPr>
          <p:grpSp>
            <p:nvGrpSpPr>
              <p:cNvPr id="101" name="Group 130"/>
              <p:cNvGrpSpPr>
                <a:grpSpLocks/>
              </p:cNvGrpSpPr>
              <p:nvPr/>
            </p:nvGrpSpPr>
            <p:grpSpPr bwMode="auto">
              <a:xfrm>
                <a:off x="2073" y="2675"/>
                <a:ext cx="377" cy="376"/>
                <a:chOff x="2073" y="2675"/>
                <a:chExt cx="377" cy="376"/>
              </a:xfrm>
            </p:grpSpPr>
            <p:sp>
              <p:nvSpPr>
                <p:cNvPr id="106" name="Freeform 131"/>
                <p:cNvSpPr>
                  <a:spLocks noChangeArrowheads="1"/>
                </p:cNvSpPr>
                <p:nvPr/>
              </p:nvSpPr>
              <p:spPr bwMode="auto">
                <a:xfrm>
                  <a:off x="2073" y="2675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Freeform 132"/>
                <p:cNvSpPr>
                  <a:spLocks noChangeArrowheads="1"/>
                </p:cNvSpPr>
                <p:nvPr/>
              </p:nvSpPr>
              <p:spPr bwMode="auto">
                <a:xfrm>
                  <a:off x="2073" y="2675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Freeform 133"/>
                <p:cNvSpPr>
                  <a:spLocks noChangeArrowheads="1"/>
                </p:cNvSpPr>
                <p:nvPr/>
              </p:nvSpPr>
              <p:spPr bwMode="auto">
                <a:xfrm>
                  <a:off x="2357" y="2675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34"/>
              <p:cNvGrpSpPr>
                <a:grpSpLocks/>
              </p:cNvGrpSpPr>
              <p:nvPr/>
            </p:nvGrpSpPr>
            <p:grpSpPr bwMode="auto">
              <a:xfrm>
                <a:off x="2159" y="2604"/>
                <a:ext cx="291" cy="77"/>
                <a:chOff x="2159" y="2604"/>
                <a:chExt cx="291" cy="77"/>
              </a:xfrm>
            </p:grpSpPr>
            <p:sp>
              <p:nvSpPr>
                <p:cNvPr id="103" name="Freeform 135"/>
                <p:cNvSpPr>
                  <a:spLocks noChangeArrowheads="1"/>
                </p:cNvSpPr>
                <p:nvPr/>
              </p:nvSpPr>
              <p:spPr bwMode="auto">
                <a:xfrm>
                  <a:off x="2159" y="2604"/>
                  <a:ext cx="292" cy="78"/>
                </a:xfrm>
                <a:custGeom>
                  <a:avLst/>
                  <a:gdLst>
                    <a:gd name="T0" fmla="*/ 0 w 1288"/>
                    <a:gd name="T1" fmla="*/ 344 h 345"/>
                    <a:gd name="T2" fmla="*/ 0 w 1288"/>
                    <a:gd name="T3" fmla="*/ 85 h 345"/>
                    <a:gd name="T4" fmla="*/ 85 w 1288"/>
                    <a:gd name="T5" fmla="*/ 0 h 345"/>
                    <a:gd name="T6" fmla="*/ 1287 w 1288"/>
                    <a:gd name="T7" fmla="*/ 0 h 345"/>
                    <a:gd name="T8" fmla="*/ 1287 w 1288"/>
                    <a:gd name="T9" fmla="*/ 257 h 345"/>
                    <a:gd name="T10" fmla="*/ 1200 w 1288"/>
                    <a:gd name="T11" fmla="*/ 344 h 345"/>
                    <a:gd name="T12" fmla="*/ 0 w 128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7" y="0"/>
                      </a:lnTo>
                      <a:lnTo>
                        <a:pt x="1287" y="257"/>
                      </a:lnTo>
                      <a:lnTo>
                        <a:pt x="120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Freeform 136"/>
                <p:cNvSpPr>
                  <a:spLocks noChangeArrowheads="1"/>
                </p:cNvSpPr>
                <p:nvPr/>
              </p:nvSpPr>
              <p:spPr bwMode="auto">
                <a:xfrm>
                  <a:off x="2159" y="2604"/>
                  <a:ext cx="292" cy="20"/>
                </a:xfrm>
                <a:custGeom>
                  <a:avLst/>
                  <a:gdLst>
                    <a:gd name="T0" fmla="*/ 0 w 1288"/>
                    <a:gd name="T1" fmla="*/ 85 h 86"/>
                    <a:gd name="T2" fmla="*/ 85 w 1288"/>
                    <a:gd name="T3" fmla="*/ 0 h 86"/>
                    <a:gd name="T4" fmla="*/ 1287 w 1288"/>
                    <a:gd name="T5" fmla="*/ 0 h 86"/>
                    <a:gd name="T6" fmla="*/ 1200 w 1288"/>
                    <a:gd name="T7" fmla="*/ 85 h 86"/>
                    <a:gd name="T8" fmla="*/ 0 w 128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7" y="0"/>
                      </a:lnTo>
                      <a:lnTo>
                        <a:pt x="120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Freeform 137"/>
                <p:cNvSpPr>
                  <a:spLocks noChangeArrowheads="1"/>
                </p:cNvSpPr>
                <p:nvPr/>
              </p:nvSpPr>
              <p:spPr bwMode="auto">
                <a:xfrm>
                  <a:off x="2431" y="2604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9" name="Oval 138"/>
            <p:cNvSpPr>
              <a:spLocks noChangeArrowheads="1"/>
            </p:cNvSpPr>
            <p:nvPr/>
          </p:nvSpPr>
          <p:spPr bwMode="auto">
            <a:xfrm>
              <a:off x="2188" y="2640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9"/>
            <p:cNvSpPr>
              <a:spLocks noChangeArrowheads="1"/>
            </p:cNvSpPr>
            <p:nvPr/>
          </p:nvSpPr>
          <p:spPr bwMode="auto">
            <a:xfrm>
              <a:off x="2120" y="2850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148"/>
          <p:cNvGrpSpPr>
            <a:grpSpLocks/>
          </p:cNvGrpSpPr>
          <p:nvPr/>
        </p:nvGrpSpPr>
        <p:grpSpPr bwMode="auto">
          <a:xfrm>
            <a:off x="4462910" y="5270213"/>
            <a:ext cx="482600" cy="709612"/>
            <a:chOff x="2188" y="3052"/>
            <a:chExt cx="304" cy="447"/>
          </a:xfrm>
        </p:grpSpPr>
        <p:grpSp>
          <p:nvGrpSpPr>
            <p:cNvPr id="79" name="Group 149"/>
            <p:cNvGrpSpPr>
              <a:grpSpLocks/>
            </p:cNvGrpSpPr>
            <p:nvPr/>
          </p:nvGrpSpPr>
          <p:grpSpPr bwMode="auto">
            <a:xfrm>
              <a:off x="2188" y="3052"/>
              <a:ext cx="304" cy="447"/>
              <a:chOff x="2188" y="3052"/>
              <a:chExt cx="304" cy="447"/>
            </a:xfrm>
          </p:grpSpPr>
          <p:grpSp>
            <p:nvGrpSpPr>
              <p:cNvPr id="81" name="Group 150"/>
              <p:cNvGrpSpPr>
                <a:grpSpLocks/>
              </p:cNvGrpSpPr>
              <p:nvPr/>
            </p:nvGrpSpPr>
            <p:grpSpPr bwMode="auto">
              <a:xfrm>
                <a:off x="2188" y="3123"/>
                <a:ext cx="304" cy="376"/>
                <a:chOff x="2188" y="3123"/>
                <a:chExt cx="304" cy="376"/>
              </a:xfrm>
            </p:grpSpPr>
            <p:sp>
              <p:nvSpPr>
                <p:cNvPr id="86" name="Freeform 151"/>
                <p:cNvSpPr>
                  <a:spLocks noChangeArrowheads="1"/>
                </p:cNvSpPr>
                <p:nvPr/>
              </p:nvSpPr>
              <p:spPr bwMode="auto">
                <a:xfrm>
                  <a:off x="2188" y="3123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152"/>
                <p:cNvSpPr>
                  <a:spLocks noChangeArrowheads="1"/>
                </p:cNvSpPr>
                <p:nvPr/>
              </p:nvSpPr>
              <p:spPr bwMode="auto">
                <a:xfrm>
                  <a:off x="2188" y="3123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153"/>
                <p:cNvSpPr>
                  <a:spLocks noChangeArrowheads="1"/>
                </p:cNvSpPr>
                <p:nvPr/>
              </p:nvSpPr>
              <p:spPr bwMode="auto">
                <a:xfrm>
                  <a:off x="2416" y="3123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154"/>
              <p:cNvGrpSpPr>
                <a:grpSpLocks/>
              </p:cNvGrpSpPr>
              <p:nvPr/>
            </p:nvGrpSpPr>
            <p:grpSpPr bwMode="auto">
              <a:xfrm>
                <a:off x="2258" y="3052"/>
                <a:ext cx="234" cy="77"/>
                <a:chOff x="2258" y="3052"/>
                <a:chExt cx="234" cy="77"/>
              </a:xfrm>
            </p:grpSpPr>
            <p:sp>
              <p:nvSpPr>
                <p:cNvPr id="83" name="Freeform 155"/>
                <p:cNvSpPr>
                  <a:spLocks noChangeArrowheads="1"/>
                </p:cNvSpPr>
                <p:nvPr/>
              </p:nvSpPr>
              <p:spPr bwMode="auto">
                <a:xfrm>
                  <a:off x="2258" y="3052"/>
                  <a:ext cx="235" cy="78"/>
                </a:xfrm>
                <a:custGeom>
                  <a:avLst/>
                  <a:gdLst>
                    <a:gd name="T0" fmla="*/ 0 w 1037"/>
                    <a:gd name="T1" fmla="*/ 344 h 345"/>
                    <a:gd name="T2" fmla="*/ 0 w 1037"/>
                    <a:gd name="T3" fmla="*/ 85 h 345"/>
                    <a:gd name="T4" fmla="*/ 85 w 1037"/>
                    <a:gd name="T5" fmla="*/ 0 h 345"/>
                    <a:gd name="T6" fmla="*/ 1036 w 1037"/>
                    <a:gd name="T7" fmla="*/ 0 h 345"/>
                    <a:gd name="T8" fmla="*/ 1036 w 1037"/>
                    <a:gd name="T9" fmla="*/ 257 h 345"/>
                    <a:gd name="T10" fmla="*/ 949 w 1037"/>
                    <a:gd name="T11" fmla="*/ 344 h 345"/>
                    <a:gd name="T12" fmla="*/ 0 w 1037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7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1036" y="257"/>
                      </a:lnTo>
                      <a:lnTo>
                        <a:pt x="949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156"/>
                <p:cNvSpPr>
                  <a:spLocks noChangeArrowheads="1"/>
                </p:cNvSpPr>
                <p:nvPr/>
              </p:nvSpPr>
              <p:spPr bwMode="auto">
                <a:xfrm>
                  <a:off x="2258" y="3052"/>
                  <a:ext cx="235" cy="20"/>
                </a:xfrm>
                <a:custGeom>
                  <a:avLst/>
                  <a:gdLst>
                    <a:gd name="T0" fmla="*/ 0 w 1037"/>
                    <a:gd name="T1" fmla="*/ 85 h 86"/>
                    <a:gd name="T2" fmla="*/ 85 w 1037"/>
                    <a:gd name="T3" fmla="*/ 0 h 86"/>
                    <a:gd name="T4" fmla="*/ 1036 w 1037"/>
                    <a:gd name="T5" fmla="*/ 0 h 86"/>
                    <a:gd name="T6" fmla="*/ 949 w 1037"/>
                    <a:gd name="T7" fmla="*/ 85 h 86"/>
                    <a:gd name="T8" fmla="*/ 0 w 1037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949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57"/>
                <p:cNvSpPr>
                  <a:spLocks noChangeArrowheads="1"/>
                </p:cNvSpPr>
                <p:nvPr/>
              </p:nvSpPr>
              <p:spPr bwMode="auto">
                <a:xfrm>
                  <a:off x="2473" y="30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" name="Freeform 158"/>
            <p:cNvSpPr>
              <a:spLocks noChangeArrowheads="1"/>
            </p:cNvSpPr>
            <p:nvPr/>
          </p:nvSpPr>
          <p:spPr bwMode="auto">
            <a:xfrm>
              <a:off x="2250" y="3156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59"/>
          <p:cNvGrpSpPr>
            <a:grpSpLocks/>
          </p:cNvGrpSpPr>
          <p:nvPr/>
        </p:nvGrpSpPr>
        <p:grpSpPr bwMode="auto">
          <a:xfrm>
            <a:off x="5185222" y="5270213"/>
            <a:ext cx="598488" cy="709612"/>
            <a:chOff x="2489" y="3052"/>
            <a:chExt cx="377" cy="447"/>
          </a:xfrm>
        </p:grpSpPr>
        <p:grpSp>
          <p:nvGrpSpPr>
            <p:cNvPr id="68" name="Group 160"/>
            <p:cNvGrpSpPr>
              <a:grpSpLocks/>
            </p:cNvGrpSpPr>
            <p:nvPr/>
          </p:nvGrpSpPr>
          <p:grpSpPr bwMode="auto">
            <a:xfrm>
              <a:off x="2489" y="3052"/>
              <a:ext cx="377" cy="447"/>
              <a:chOff x="2489" y="3052"/>
              <a:chExt cx="377" cy="447"/>
            </a:xfrm>
          </p:grpSpPr>
          <p:grpSp>
            <p:nvGrpSpPr>
              <p:cNvPr id="71" name="Group 161"/>
              <p:cNvGrpSpPr>
                <a:grpSpLocks/>
              </p:cNvGrpSpPr>
              <p:nvPr/>
            </p:nvGrpSpPr>
            <p:grpSpPr bwMode="auto">
              <a:xfrm>
                <a:off x="2489" y="3123"/>
                <a:ext cx="377" cy="376"/>
                <a:chOff x="2489" y="3123"/>
                <a:chExt cx="377" cy="376"/>
              </a:xfrm>
            </p:grpSpPr>
            <p:sp>
              <p:nvSpPr>
                <p:cNvPr id="76" name="Freeform 162"/>
                <p:cNvSpPr>
                  <a:spLocks noChangeArrowheads="1"/>
                </p:cNvSpPr>
                <p:nvPr/>
              </p:nvSpPr>
              <p:spPr bwMode="auto">
                <a:xfrm>
                  <a:off x="2489" y="3123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163"/>
                <p:cNvSpPr>
                  <a:spLocks noChangeArrowheads="1"/>
                </p:cNvSpPr>
                <p:nvPr/>
              </p:nvSpPr>
              <p:spPr bwMode="auto">
                <a:xfrm>
                  <a:off x="2489" y="3123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164"/>
                <p:cNvSpPr>
                  <a:spLocks noChangeArrowheads="1"/>
                </p:cNvSpPr>
                <p:nvPr/>
              </p:nvSpPr>
              <p:spPr bwMode="auto">
                <a:xfrm>
                  <a:off x="2773" y="3123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165"/>
              <p:cNvGrpSpPr>
                <a:grpSpLocks/>
              </p:cNvGrpSpPr>
              <p:nvPr/>
            </p:nvGrpSpPr>
            <p:grpSpPr bwMode="auto">
              <a:xfrm>
                <a:off x="2575" y="3052"/>
                <a:ext cx="291" cy="77"/>
                <a:chOff x="2575" y="3052"/>
                <a:chExt cx="291" cy="77"/>
              </a:xfrm>
            </p:grpSpPr>
            <p:sp>
              <p:nvSpPr>
                <p:cNvPr id="73" name="Freeform 166"/>
                <p:cNvSpPr>
                  <a:spLocks noChangeArrowheads="1"/>
                </p:cNvSpPr>
                <p:nvPr/>
              </p:nvSpPr>
              <p:spPr bwMode="auto">
                <a:xfrm>
                  <a:off x="2575" y="3052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167"/>
                <p:cNvSpPr>
                  <a:spLocks noChangeArrowheads="1"/>
                </p:cNvSpPr>
                <p:nvPr/>
              </p:nvSpPr>
              <p:spPr bwMode="auto">
                <a:xfrm>
                  <a:off x="2575" y="3052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68"/>
                <p:cNvSpPr>
                  <a:spLocks noChangeArrowheads="1"/>
                </p:cNvSpPr>
                <p:nvPr/>
              </p:nvSpPr>
              <p:spPr bwMode="auto">
                <a:xfrm>
                  <a:off x="2847" y="30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9" name="Oval 169"/>
            <p:cNvSpPr>
              <a:spLocks noChangeArrowheads="1"/>
            </p:cNvSpPr>
            <p:nvPr/>
          </p:nvSpPr>
          <p:spPr bwMode="auto">
            <a:xfrm>
              <a:off x="2604" y="3088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70"/>
            <p:cNvSpPr>
              <a:spLocks noChangeArrowheads="1"/>
            </p:cNvSpPr>
            <p:nvPr/>
          </p:nvSpPr>
          <p:spPr bwMode="auto">
            <a:xfrm>
              <a:off x="2536" y="3298"/>
              <a:ext cx="198" cy="84"/>
            </a:xfrm>
            <a:custGeom>
              <a:avLst/>
              <a:gdLst>
                <a:gd name="T0" fmla="*/ 107 w 874"/>
                <a:gd name="T1" fmla="*/ 0 h 372"/>
                <a:gd name="T2" fmla="*/ 764 w 874"/>
                <a:gd name="T3" fmla="*/ 0 h 372"/>
                <a:gd name="T4" fmla="*/ 873 w 874"/>
                <a:gd name="T5" fmla="*/ 107 h 372"/>
                <a:gd name="T6" fmla="*/ 873 w 874"/>
                <a:gd name="T7" fmla="*/ 262 h 372"/>
                <a:gd name="T8" fmla="*/ 764 w 874"/>
                <a:gd name="T9" fmla="*/ 371 h 372"/>
                <a:gd name="T10" fmla="*/ 107 w 874"/>
                <a:gd name="T11" fmla="*/ 371 h 372"/>
                <a:gd name="T12" fmla="*/ 0 w 874"/>
                <a:gd name="T13" fmla="*/ 262 h 372"/>
                <a:gd name="T14" fmla="*/ 0 w 874"/>
                <a:gd name="T15" fmla="*/ 107 h 372"/>
                <a:gd name="T16" fmla="*/ 107 w 87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2">
                  <a:moveTo>
                    <a:pt x="107" y="0"/>
                  </a:moveTo>
                  <a:lnTo>
                    <a:pt x="764" y="0"/>
                  </a:lnTo>
                  <a:lnTo>
                    <a:pt x="873" y="107"/>
                  </a:lnTo>
                  <a:lnTo>
                    <a:pt x="873" y="262"/>
                  </a:lnTo>
                  <a:lnTo>
                    <a:pt x="764" y="371"/>
                  </a:lnTo>
                  <a:lnTo>
                    <a:pt x="107" y="371"/>
                  </a:lnTo>
                  <a:lnTo>
                    <a:pt x="0" y="262"/>
                  </a:lnTo>
                  <a:lnTo>
                    <a:pt x="0" y="107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56152" y="1711039"/>
            <a:ext cx="4643716" cy="725670"/>
            <a:chOff x="1071580" y="1598614"/>
            <a:chExt cx="4169042" cy="72567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071580" y="1598614"/>
              <a:ext cx="4141787" cy="2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3524269" y="1752600"/>
              <a:ext cx="614362" cy="571500"/>
              <a:chOff x="2096" y="1292"/>
              <a:chExt cx="387" cy="360"/>
            </a:xfrm>
          </p:grpSpPr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2098" y="1403"/>
                <a:ext cx="36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 dirty="0"/>
                  <a:t>S</a:t>
                </a:r>
                <a:r>
                  <a:rPr lang="en-US" altLang="zh-CN" b="1" baseline="-25000" dirty="0"/>
                  <a:t>max</a:t>
                </a:r>
                <a:endParaRPr lang="en-GB" altLang="en-US" b="1" baseline="-25000" dirty="0"/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175143" y="1924050"/>
              <a:ext cx="573087" cy="1588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811731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280915" y="1928813"/>
              <a:ext cx="371068" cy="39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/>
                <a:t>…</a:t>
              </a:r>
            </a:p>
          </p:txBody>
        </p:sp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4740030" y="1928813"/>
              <a:ext cx="500592" cy="39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</a:pPr>
              <a:r>
                <a:rPr lang="en-GB" altLang="en-US" b="1" dirty="0"/>
                <a:t>S</a:t>
              </a:r>
              <a:r>
                <a:rPr lang="en-US" altLang="zh-CN" b="1" baseline="-25000" dirty="0"/>
                <a:t>k-1</a:t>
              </a:r>
              <a:endParaRPr lang="en-GB" altLang="en-US" b="1" dirty="0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4786331" y="1752600"/>
              <a:ext cx="1587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5194318" y="1752600"/>
              <a:ext cx="1587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638568" y="1873250"/>
              <a:ext cx="458787" cy="1588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84280" y="1752600"/>
              <a:ext cx="1798638" cy="571684"/>
              <a:chOff x="1509712" y="2286000"/>
              <a:chExt cx="1798638" cy="571684"/>
            </a:xfrm>
          </p:grpSpPr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560292" y="2462213"/>
                <a:ext cx="378265" cy="395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 dirty="0"/>
                  <a:t>S</a:t>
                </a:r>
                <a:r>
                  <a:rPr lang="en-GB" altLang="en-US" b="1" baseline="-25000" dirty="0"/>
                  <a:t>0</a:t>
                </a: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509712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19300" y="2286000"/>
                <a:ext cx="1587" cy="30480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2044700" y="2286000"/>
                <a:ext cx="614362" cy="571500"/>
                <a:chOff x="1277" y="1292"/>
                <a:chExt cx="387" cy="360"/>
              </a:xfrm>
            </p:grpSpPr>
            <p:sp>
              <p:nvSpPr>
                <p:cNvPr id="51" name="Line 30"/>
                <p:cNvSpPr>
                  <a:spLocks noChangeShapeType="1"/>
                </p:cNvSpPr>
                <p:nvPr/>
              </p:nvSpPr>
              <p:spPr bwMode="auto">
                <a:xfrm>
                  <a:off x="1277" y="1400"/>
                  <a:ext cx="361" cy="1"/>
                </a:xfrm>
                <a:prstGeom prst="line">
                  <a:avLst/>
                </a:prstGeom>
                <a:noFill/>
                <a:ln w="5076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44" y="1403"/>
                  <a:ext cx="234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hangingPunct="0">
                    <a:lnSpc>
                      <a:spcPct val="122000"/>
                    </a:lnSpc>
                    <a:buClr>
                      <a:srgbClr val="000000"/>
                    </a:buClr>
                    <a:buSzPct val="45000"/>
                    <a:buFont typeface="Times New Roman" pitchFamily="18" charset="0"/>
                    <a:buNone/>
                  </a:pPr>
                  <a:r>
                    <a:rPr lang="en-GB" altLang="en-US" b="1" dirty="0"/>
                    <a:t>…</a:t>
                  </a:r>
                  <a:endParaRPr lang="en-GB" altLang="en-US" b="1" baseline="-25000" dirty="0"/>
                </a:p>
              </p:txBody>
            </p:sp>
            <p:sp>
              <p:nvSpPr>
                <p:cNvPr id="53" name="Line 32"/>
                <p:cNvSpPr>
                  <a:spLocks noChangeShapeType="1"/>
                </p:cNvSpPr>
                <p:nvPr/>
              </p:nvSpPr>
              <p:spPr bwMode="auto">
                <a:xfrm>
                  <a:off x="1663" y="1292"/>
                  <a:ext cx="1" cy="192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3"/>
              <p:cNvGrpSpPr>
                <a:grpSpLocks/>
              </p:cNvGrpSpPr>
              <p:nvPr/>
            </p:nvGrpSpPr>
            <p:grpSpPr bwMode="auto">
              <a:xfrm>
                <a:off x="2695575" y="2286000"/>
                <a:ext cx="612775" cy="571500"/>
                <a:chOff x="1687" y="1292"/>
                <a:chExt cx="386" cy="360"/>
              </a:xfrm>
            </p:grpSpPr>
            <p:sp>
              <p:nvSpPr>
                <p:cNvPr id="48" name="Line 34"/>
                <p:cNvSpPr>
                  <a:spLocks noChangeShapeType="1"/>
                </p:cNvSpPr>
                <p:nvPr/>
              </p:nvSpPr>
              <p:spPr bwMode="auto">
                <a:xfrm>
                  <a:off x="1687" y="1400"/>
                  <a:ext cx="361" cy="1"/>
                </a:xfrm>
                <a:prstGeom prst="line">
                  <a:avLst/>
                </a:prstGeom>
                <a:noFill/>
                <a:ln w="5076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14" y="1403"/>
                  <a:ext cx="315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hangingPunct="0">
                    <a:lnSpc>
                      <a:spcPct val="122000"/>
                    </a:lnSpc>
                    <a:buClr>
                      <a:srgbClr val="000000"/>
                    </a:buClr>
                    <a:buSzPct val="45000"/>
                    <a:buFont typeface="Times New Roman" pitchFamily="18" charset="0"/>
                    <a:buNone/>
                  </a:pPr>
                  <a:r>
                    <a:rPr lang="en-GB" altLang="en-US" b="1" dirty="0" err="1"/>
                    <a:t>S</a:t>
                  </a:r>
                  <a:r>
                    <a:rPr lang="en-GB" altLang="en-US" b="1" baseline="-25000" dirty="0" err="1"/>
                    <a:t>k</a:t>
                  </a:r>
                  <a:r>
                    <a:rPr lang="en-US" altLang="zh-CN" b="1" baseline="-25000" dirty="0"/>
                    <a:t>-1</a:t>
                  </a:r>
                  <a:endParaRPr lang="en-GB" altLang="en-US" b="1" baseline="-25000" dirty="0"/>
                </a:p>
              </p:txBody>
            </p:sp>
            <p:sp>
              <p:nvSpPr>
                <p:cNvPr id="50" name="Line 36"/>
                <p:cNvSpPr>
                  <a:spLocks noChangeShapeType="1"/>
                </p:cNvSpPr>
                <p:nvPr/>
              </p:nvSpPr>
              <p:spPr bwMode="auto">
                <a:xfrm>
                  <a:off x="2072" y="1292"/>
                  <a:ext cx="1" cy="192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2160587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2809875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2695575" y="2508250"/>
                <a:ext cx="344487" cy="1588"/>
              </a:xfrm>
              <a:prstGeom prst="line">
                <a:avLst/>
              </a:prstGeom>
              <a:noFill/>
              <a:ln w="50760">
                <a:solidFill>
                  <a:srgbClr val="00DF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3524268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4175143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43"/>
            <p:cNvSpPr txBox="1">
              <a:spLocks noChangeArrowheads="1"/>
            </p:cNvSpPr>
            <p:nvPr/>
          </p:nvSpPr>
          <p:spPr bwMode="auto">
            <a:xfrm>
              <a:off x="3024408" y="1881434"/>
              <a:ext cx="371068" cy="39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/>
                <a:t>…</a:t>
              </a:r>
            </a:p>
          </p:txBody>
        </p:sp>
      </p:grpSp>
      <p:sp>
        <p:nvSpPr>
          <p:cNvPr id="180" name="Text Box 43"/>
          <p:cNvSpPr txBox="1">
            <a:spLocks noChangeArrowheads="1"/>
          </p:cNvSpPr>
          <p:nvPr/>
        </p:nvSpPr>
        <p:spPr bwMode="auto">
          <a:xfrm>
            <a:off x="3739442" y="3574764"/>
            <a:ext cx="41331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…</a:t>
            </a:r>
          </a:p>
        </p:txBody>
      </p:sp>
      <p:sp>
        <p:nvSpPr>
          <p:cNvPr id="181" name="Text Box 43"/>
          <p:cNvSpPr txBox="1">
            <a:spLocks noChangeArrowheads="1"/>
          </p:cNvSpPr>
          <p:nvPr/>
        </p:nvSpPr>
        <p:spPr bwMode="auto">
          <a:xfrm>
            <a:off x="3826752" y="4489163"/>
            <a:ext cx="41331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6902732" y="1496620"/>
                <a:ext cx="4243164" cy="50565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63360" tIns="25560" rIns="63360" bIns="25560" rtlCol="0">
                <a:noAutofit/>
              </a:bodyPr>
              <a:lstStyle/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/>
                  <a:t>n</a:t>
                </a:r>
                <a:r>
                  <a:rPr lang="zh-CN" altLang="en-US" sz="2400" dirty="0"/>
                  <a:t>个任务，</a:t>
                </a:r>
                <a:r>
                  <a:rPr lang="en-US" altLang="zh-CN" sz="2400" i="1" dirty="0"/>
                  <a:t>k</a:t>
                </a:r>
                <a:r>
                  <a:rPr lang="zh-CN" altLang="en-US" sz="2400" dirty="0"/>
                  <a:t>个流水线阶段</a:t>
                </a:r>
                <a:r>
                  <a:rPr lang="en-US" altLang="zh-CN" sz="2400" dirty="0"/>
                  <a:t>S</a:t>
                </a:r>
                <a:r>
                  <a:rPr lang="en-US" altLang="zh-CN" sz="2400" baseline="-25000" dirty="0"/>
                  <a:t>i</a:t>
                </a: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400" dirty="0"/>
                  <a:t>单个任务</a:t>
                </a:r>
                <a:r>
                  <a:rPr lang="en-US" altLang="zh-CN" sz="2400" i="1" dirty="0"/>
                  <a:t>t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 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i</a:t>
                </a:r>
                <a:endParaRPr lang="en-US" altLang="zh-CN" sz="24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 err="1"/>
                  <a:t>T</a:t>
                </a:r>
                <a:r>
                  <a:rPr lang="en-US" altLang="zh-CN" sz="2400" i="1" baseline="-25000" dirty="0" err="1"/>
                  <a:t>serial</a:t>
                </a:r>
                <a:r>
                  <a:rPr lang="en-US" altLang="zh-CN" sz="2400" i="1" dirty="0"/>
                  <a:t>= n∑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i</a:t>
                </a: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 err="1"/>
                  <a:t>T</a:t>
                </a:r>
                <a:r>
                  <a:rPr lang="en-US" altLang="zh-CN" sz="2400" i="1" baseline="-25000" dirty="0" err="1"/>
                  <a:t>parallel</a:t>
                </a:r>
                <a:r>
                  <a:rPr lang="en-US" altLang="zh-CN" sz="2400" i="1" baseline="-25000" dirty="0"/>
                  <a:t> </a:t>
                </a:r>
                <a:r>
                  <a:rPr lang="en-US" altLang="zh-CN" sz="2400" i="1" dirty="0"/>
                  <a:t>= 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i</a:t>
                </a:r>
                <a:r>
                  <a:rPr lang="en-US" altLang="zh-CN" sz="2400" i="1" dirty="0"/>
                  <a:t>+(n-2)</a:t>
                </a:r>
                <a:r>
                  <a:rPr lang="en-US" altLang="zh-CN" sz="2400" i="1" dirty="0" err="1"/>
                  <a:t>S</a:t>
                </a:r>
                <a:r>
                  <a:rPr lang="en-US" altLang="zh-CN" sz="2400" i="1" baseline="-25000" dirty="0" err="1"/>
                  <a:t>max</a:t>
                </a:r>
                <a:endParaRPr lang="en-US" altLang="zh-CN" sz="2400" i="1" baseline="-25000" dirty="0"/>
              </a:p>
              <a:p>
                <a:pPr marL="475933" lvl="1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i="1" dirty="0"/>
                  <a:t>T</a:t>
                </a:r>
                <a:r>
                  <a:rPr lang="en-US" altLang="zh-CN" i="1" baseline="-25000" dirty="0"/>
                  <a:t>0 </a:t>
                </a:r>
                <a:r>
                  <a:rPr lang="en-US" altLang="zh-CN" i="1" dirty="0"/>
                  <a:t>= ∑</a:t>
                </a:r>
                <a:r>
                  <a:rPr lang="en-US" altLang="zh-CN" i="1" baseline="-25000" dirty="0"/>
                  <a:t>(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i="1" baseline="-25000" dirty="0"/>
                  <a:t>&lt;k)</a:t>
                </a:r>
                <a:r>
                  <a:rPr lang="en-US" altLang="zh-CN" i="1" dirty="0"/>
                  <a:t>S</a:t>
                </a:r>
                <a:r>
                  <a:rPr lang="en-US" altLang="zh-CN" i="1" baseline="-25000" dirty="0"/>
                  <a:t>i</a:t>
                </a:r>
              </a:p>
              <a:p>
                <a:pPr marL="475933" lvl="1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i="1" dirty="0"/>
                  <a:t>T</a:t>
                </a:r>
                <a:r>
                  <a:rPr lang="en-US" altLang="zh-CN" i="1" baseline="-25000" dirty="0"/>
                  <a:t>1 </a:t>
                </a:r>
                <a:r>
                  <a:rPr lang="en-US" altLang="zh-CN" i="1" dirty="0"/>
                  <a:t>= T</a:t>
                </a:r>
                <a:r>
                  <a:rPr lang="en-US" altLang="zh-CN" i="1" baseline="-25000" dirty="0"/>
                  <a:t>0</a:t>
                </a:r>
                <a:r>
                  <a:rPr lang="en-US" altLang="zh-CN" i="1" dirty="0"/>
                  <a:t>+S</a:t>
                </a:r>
                <a:r>
                  <a:rPr lang="en-US" altLang="zh-CN" i="1" baseline="-25000" dirty="0"/>
                  <a:t>max</a:t>
                </a:r>
              </a:p>
              <a:p>
                <a:pPr marL="475933" lvl="1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i="1" baseline="-25000" dirty="0"/>
                  <a:t>…</a:t>
                </a:r>
              </a:p>
              <a:p>
                <a:pPr marL="475933" lvl="1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b="1" i="1" dirty="0"/>
                  <a:t>T</a:t>
                </a:r>
                <a:r>
                  <a:rPr lang="en-US" altLang="zh-CN" b="1" i="1" baseline="-25000" dirty="0"/>
                  <a:t>n-1 </a:t>
                </a:r>
                <a:r>
                  <a:rPr lang="en-US" altLang="zh-CN" b="1" i="1" dirty="0"/>
                  <a:t>= T</a:t>
                </a:r>
                <a:r>
                  <a:rPr lang="en-US" altLang="zh-CN" b="1" i="1" baseline="-25000" dirty="0"/>
                  <a:t>n-2</a:t>
                </a:r>
                <a:r>
                  <a:rPr lang="en-US" altLang="zh-CN" b="1" i="1" dirty="0"/>
                  <a:t>+S</a:t>
                </a:r>
                <a:r>
                  <a:rPr lang="en-US" altLang="zh-CN" b="1" i="1" baseline="-25000" dirty="0"/>
                  <a:t>max</a:t>
                </a: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parallel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&lt;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i="1" dirty="0"/>
                          <m:t>∑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&lt;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S</m:t>
                        </m:r>
                        <m:r>
                          <m:rPr>
                            <m:nor/>
                          </m:rPr>
                          <a:rPr lang="en-US" altLang="zh-CN" sz="24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+(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−2)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 baseline="-25000" dirty="0">
                            <a:latin typeface="Cambria Math" panose="02040503050406030204" pitchFamily="18" charset="0"/>
                          </a:rPr>
                          <m:t>max</m:t>
                        </m:r>
                      </m:den>
                    </m:f>
                  </m:oMath>
                </a14:m>
                <a:endParaRPr lang="en-US" altLang="zh-CN" sz="2400" i="1" baseline="-25000" dirty="0">
                  <a:latin typeface="Cambria Math" panose="02040503050406030204" pitchFamily="18" charset="0"/>
                </a:endParaRP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400" dirty="0"/>
                  <a:t>可能</a:t>
                </a:r>
                <a:r>
                  <a:rPr lang="en-GB" altLang="en-US" sz="2400" dirty="0"/>
                  <a:t>speedup = </a:t>
                </a:r>
                <a:r>
                  <a:rPr lang="zh-CN" altLang="en-US" sz="2400" dirty="0"/>
                  <a:t>流水阶段数量</a:t>
                </a:r>
                <a:endParaRPr lang="en-GB" altLang="en-US" sz="24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400" dirty="0"/>
                  <a:t>不均衡的流水阶段长度降低</a:t>
                </a:r>
                <a:r>
                  <a:rPr lang="en-GB" altLang="en-US" sz="2400" dirty="0"/>
                  <a:t>speedup</a:t>
                </a:r>
              </a:p>
            </p:txBody>
          </p:sp>
        </mc:Choice>
        <mc:Fallback>
          <p:sp>
            <p:nvSpPr>
              <p:cNvPr id="1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902732" y="1496620"/>
                <a:ext cx="4243164" cy="5056580"/>
              </a:xfrm>
              <a:blipFill>
                <a:blip r:embed="rId2"/>
                <a:stretch>
                  <a:fillRect l="-2299" t="-2654" r="-2874" b="-5066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 Box 43"/>
          <p:cNvSpPr txBox="1">
            <a:spLocks noChangeArrowheads="1"/>
          </p:cNvSpPr>
          <p:nvPr/>
        </p:nvSpPr>
        <p:spPr bwMode="auto">
          <a:xfrm>
            <a:off x="2937153" y="2808172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185" name="Text Box 43"/>
          <p:cNvSpPr txBox="1">
            <a:spLocks noChangeArrowheads="1"/>
          </p:cNvSpPr>
          <p:nvPr/>
        </p:nvSpPr>
        <p:spPr bwMode="auto">
          <a:xfrm>
            <a:off x="4888290" y="5446426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3275460" y="2627025"/>
            <a:ext cx="450850" cy="576262"/>
            <a:chOff x="3433782" y="3495675"/>
            <a:chExt cx="450850" cy="576262"/>
          </a:xfrm>
        </p:grpSpPr>
        <p:sp>
          <p:nvSpPr>
            <p:cNvPr id="193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198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0" name="Text Box 43"/>
          <p:cNvSpPr txBox="1">
            <a:spLocks noChangeArrowheads="1"/>
          </p:cNvSpPr>
          <p:nvPr/>
        </p:nvSpPr>
        <p:spPr bwMode="auto">
          <a:xfrm>
            <a:off x="4848503" y="4670310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5058123" y="4489163"/>
            <a:ext cx="450850" cy="576262"/>
            <a:chOff x="3433782" y="3495675"/>
            <a:chExt cx="450850" cy="576262"/>
          </a:xfrm>
        </p:grpSpPr>
        <p:sp>
          <p:nvSpPr>
            <p:cNvPr id="202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207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9" name="Text Box 43"/>
          <p:cNvSpPr txBox="1">
            <a:spLocks noChangeArrowheads="1"/>
          </p:cNvSpPr>
          <p:nvPr/>
        </p:nvSpPr>
        <p:spPr bwMode="auto">
          <a:xfrm>
            <a:off x="5726490" y="5446426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210" name="组合 209"/>
          <p:cNvGrpSpPr/>
          <p:nvPr/>
        </p:nvGrpSpPr>
        <p:grpSpPr>
          <a:xfrm>
            <a:off x="6018660" y="5403563"/>
            <a:ext cx="450850" cy="576262"/>
            <a:chOff x="3433782" y="3495675"/>
            <a:chExt cx="450850" cy="576262"/>
          </a:xfrm>
        </p:grpSpPr>
        <p:sp>
          <p:nvSpPr>
            <p:cNvPr id="211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216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6" name="Text Box 43"/>
          <p:cNvSpPr txBox="1">
            <a:spLocks noChangeArrowheads="1"/>
          </p:cNvSpPr>
          <p:nvPr/>
        </p:nvSpPr>
        <p:spPr bwMode="auto">
          <a:xfrm>
            <a:off x="2841974" y="3770026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237" name="Text Box 43"/>
          <p:cNvSpPr txBox="1">
            <a:spLocks noChangeArrowheads="1"/>
          </p:cNvSpPr>
          <p:nvPr/>
        </p:nvSpPr>
        <p:spPr bwMode="auto">
          <a:xfrm>
            <a:off x="2156174" y="2808172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239" name="Text Box 20"/>
          <p:cNvSpPr txBox="1">
            <a:spLocks noChangeArrowheads="1"/>
          </p:cNvSpPr>
          <p:nvPr/>
        </p:nvSpPr>
        <p:spPr bwMode="auto">
          <a:xfrm>
            <a:off x="1111598" y="6110527"/>
            <a:ext cx="1327151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73491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/>
      <p:bldP spid="2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流水线应用类型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流水线应用实例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36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1A638-4642-4378-80D1-F9A7DDFB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Pipelining</a:t>
            </a:r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2909D-FA84-45EA-BA2A-9F01A1AD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假设问题可以分解成一系列顺序任务，流水线方法可以提高如下三种类型计算的速度：</a:t>
            </a:r>
            <a:endParaRPr lang="en-US" altLang="zh-CN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可以同时运行多个解决完整问题的实例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汽车生产、指令执行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9900CC"/>
                </a:solidFill>
              </a:rPr>
              <a:t>一系列数据项需要处理，且每一数据项需要多个操作</a:t>
            </a:r>
            <a:endParaRPr lang="en-US" altLang="zh-CN" sz="2400" dirty="0">
              <a:solidFill>
                <a:srgbClr val="9900CC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900CC"/>
                </a:solidFill>
              </a:rPr>
              <a:t>图像处理</a:t>
            </a:r>
            <a:endParaRPr lang="en-US" altLang="zh-CN" dirty="0">
              <a:solidFill>
                <a:srgbClr val="9900CC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B050"/>
                </a:solidFill>
              </a:rPr>
              <a:t>启动下一步骤的信息可以在当前步骤结束之前先行传递给下一步骤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</a:rPr>
              <a:t>高斯消元法</a:t>
            </a:r>
            <a:endParaRPr lang="en-US" altLang="zh-CN" dirty="0">
              <a:solidFill>
                <a:srgbClr val="00B050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B050"/>
                </a:solidFill>
              </a:rPr>
              <a:t>如学生报到，前一流程知道学生名字后，告诉后一流程，后一流程准备该生的材料，如发票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1B04B-783B-4621-8605-B0115E3A3870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47800"/>
            <a:ext cx="2895600" cy="2087562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Six Stage </a:t>
            </a:r>
            <a:br>
              <a:rPr lang="en-GB" sz="3600" dirty="0"/>
            </a:br>
            <a:r>
              <a:rPr lang="en-GB" sz="3600" dirty="0"/>
              <a:t>Instruction Pipeline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A1C1-A59E-4E97-B4CB-B236F613E993}" type="slidenum">
              <a:rPr lang="zh-CN" altLang="en-US"/>
              <a:pPr/>
              <a:t>13</a:t>
            </a:fld>
            <a:endParaRPr lang="en-US" altLang="zh-CN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3325" r="7820" b="7666"/>
          <a:stretch>
            <a:fillRect/>
          </a:stretch>
        </p:blipFill>
        <p:spPr bwMode="auto">
          <a:xfrm>
            <a:off x="4419600" y="0"/>
            <a:ext cx="6248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48FF-8F9C-4F2C-9C69-9A324F8E90C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Timing Diagram for Instruction Pipeline Operation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7"/>
          <a:stretch>
            <a:fillRect/>
          </a:stretch>
        </p:blipFill>
        <p:spPr bwMode="auto">
          <a:xfrm>
            <a:off x="2286001" y="1676400"/>
            <a:ext cx="7362825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0969-A612-43D6-81E6-0CB6A94E53A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00200" y="730251"/>
            <a:ext cx="912044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ea typeface="宋体" pitchFamily="2" charset="-122"/>
              </a:rPr>
              <a:t>  </a:t>
            </a:r>
            <a:r>
              <a:rPr lang="en-US" altLang="zh-CN" sz="44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“Type 1” Pipeline Space-Time Diagram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5" y="1821305"/>
            <a:ext cx="9396840" cy="430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110-D287-4692-ABA9-BFEEA9BDD7BE}" type="slidenum">
              <a:rPr lang="zh-CN" altLang="en-US"/>
              <a:pPr/>
              <a:t>16</a:t>
            </a:fld>
            <a:endParaRPr lang="en-US" altLang="zh-CN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80" y="1753850"/>
            <a:ext cx="9101220" cy="44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362201" y="725270"/>
            <a:ext cx="757227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Alternative space-time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E6EE-1D28-4D32-83BF-701296277CE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752600" y="501651"/>
            <a:ext cx="88639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“Type 2” Pipeline Space-Time Diagram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3338"/>
            <a:ext cx="7543800" cy="555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716-21A2-496A-9628-382EEA96010C}" type="slidenum">
              <a:rPr lang="zh-CN" altLang="en-US"/>
              <a:pPr/>
              <a:t>18</a:t>
            </a:fld>
            <a:endParaRPr lang="en-US" altLang="zh-C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07" y="1433512"/>
            <a:ext cx="82867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752600" y="572870"/>
            <a:ext cx="88639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“Type 3” Pipeline Space-Time Diagram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076450" y="5696369"/>
            <a:ext cx="8039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ea typeface="宋体" pitchFamily="2" charset="-122"/>
              </a:rPr>
              <a:t>在当前阶段完成之前信息传递给下一阶段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任务划分及映射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20BB-E586-4C2B-91CB-D161D18E6A6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如果阶段的数量大于处理单元的数量，每一处理单元可分配一组阶段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028950"/>
            <a:ext cx="81724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流水线应用类型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流水线应用实例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071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5DB5-56A3-4D91-B2AD-806B5837599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流水线的算法模型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1676400" y="1828800"/>
            <a:ext cx="8077199" cy="7570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Multiprocessor system with a line configuration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7" y="2803525"/>
            <a:ext cx="8697721" cy="25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流水线应用类型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流水线应用实例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51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流水线实例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7E66-9230-4771-8666-4C16A2E134E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Adding Numbers</a:t>
            </a:r>
          </a:p>
          <a:p>
            <a:endParaRPr lang="zh-CN" alt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191000" y="5334000"/>
            <a:ext cx="3742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Type 1 pipeline computation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15" y="2585561"/>
            <a:ext cx="9365996" cy="267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1490-17EE-45B4-A848-AB226904CAB7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438400" y="838200"/>
            <a:ext cx="25072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process </a:t>
            </a:r>
            <a:r>
              <a:rPr lang="en-US" altLang="zh-CN" sz="2400" i="1" dirty="0">
                <a:ea typeface="宋体" pitchFamily="2" charset="-122"/>
              </a:rPr>
              <a:t>Pi</a:t>
            </a:r>
            <a:r>
              <a:rPr lang="zh-CN" altLang="en-US" sz="2400" dirty="0">
                <a:ea typeface="宋体" pitchFamily="2" charset="-122"/>
              </a:rPr>
              <a:t>的代码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68105" y="1462591"/>
            <a:ext cx="6781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recv(&amp;accumulation,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accumulation = accumulation +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local_accu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send(&amp;accumulation,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438400" y="2915747"/>
            <a:ext cx="35253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第一个进程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的代码如下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200400" y="3630239"/>
            <a:ext cx="3113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send(&amp;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local_accu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529591" y="4278802"/>
            <a:ext cx="3078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最后进程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i="1" baseline="-25000" dirty="0">
                <a:ea typeface="宋体" pitchFamily="2" charset="-122"/>
              </a:rPr>
              <a:t>n</a:t>
            </a:r>
            <a:r>
              <a:rPr lang="en-US" altLang="zh-CN" sz="2400" baseline="-25000" dirty="0">
                <a:ea typeface="宋体" pitchFamily="2" charset="-122"/>
              </a:rPr>
              <a:t>-1</a:t>
            </a:r>
            <a:r>
              <a:rPr lang="zh-CN" altLang="en-US" sz="2400" dirty="0">
                <a:ea typeface="宋体" pitchFamily="2" charset="-122"/>
              </a:rPr>
              <a:t>的代码：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200400" y="4979910"/>
            <a:ext cx="670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sz="2400" b="1" dirty="0">
                <a:solidFill>
                  <a:schemeClr val="accent2"/>
                </a:solidFill>
              </a:rPr>
              <a:t>(&amp;accumulation,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n-2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accumulation = accumulation +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local_accu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63E6-FDAB-4F5D-A3EE-51F595413D2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5C271F-0CAC-4169-BA18-0E33F760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SPMD program</a:t>
            </a:r>
            <a:br>
              <a:rPr lang="en-US" altLang="zh-CN" dirty="0">
                <a:solidFill>
                  <a:schemeClr val="accent1"/>
                </a:solidFill>
              </a:rPr>
            </a:br>
            <a:endParaRPr lang="zh-CN" altLang="en-US" dirty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57399" y="1450975"/>
            <a:ext cx="82858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if (process &gt; 0) {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recv(&amp;accumulation,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accumulation = accumulation +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local_accu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if (process &lt; n-1) 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send(&amp;accumulation,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133600" y="4267200"/>
            <a:ext cx="807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最终结果在最后进程里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47C2-EC70-430C-A725-25E5F9F651C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0" y="760274"/>
            <a:ext cx="9144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Pipelined addition numbers</a:t>
            </a:r>
          </a:p>
          <a:p>
            <a:pPr algn="ctr"/>
            <a:endParaRPr lang="en-US" altLang="zh-CN" sz="3600" b="1" dirty="0">
              <a:ea typeface="宋体" pitchFamily="2" charset="-122"/>
            </a:endParaRPr>
          </a:p>
          <a:p>
            <a:pPr algn="ctr"/>
            <a:r>
              <a:rPr lang="en-US" altLang="zh-CN" sz="3200" b="1" dirty="0">
                <a:ea typeface="宋体" pitchFamily="2" charset="-122"/>
              </a:rPr>
              <a:t>Master process and ring configuration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3667126"/>
            <a:ext cx="8458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插入排序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4000" dirty="0">
                <a:ea typeface="宋体" pitchFamily="2" charset="-122"/>
              </a:rPr>
              <a:t>Insertion Sort Algorithm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89660-1CE0-49B9-8F03-B93D03056457}" type="slidenum">
              <a:rPr lang="zh-CN" altLang="en-US"/>
              <a:pPr/>
              <a:t>26</a:t>
            </a:fld>
            <a:endParaRPr lang="en-US" altLang="zh-CN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1"/>
            <a:ext cx="5293568" cy="21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0" y="1533976"/>
            <a:ext cx="7520940" cy="3579849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对于从第二个元素开始的每一数组元素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nextPos</a:t>
            </a:r>
            <a:r>
              <a:rPr lang="en-US" altLang="zh-CN" dirty="0">
                <a:ea typeface="宋体" pitchFamily="2" charset="-122"/>
              </a:rPr>
              <a:t> = 1)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将位置</a:t>
            </a:r>
            <a:r>
              <a:rPr lang="en-US" altLang="zh-CN" dirty="0" err="1">
                <a:ea typeface="宋体" pitchFamily="2" charset="-122"/>
              </a:rPr>
              <a:t>nextPos</a:t>
            </a:r>
            <a:r>
              <a:rPr lang="zh-CN" altLang="en-US" dirty="0">
                <a:ea typeface="宋体" pitchFamily="2" charset="-122"/>
              </a:rPr>
              <a:t>的元素插入数组适当位置，将排序后的子数组长度增加</a:t>
            </a:r>
            <a:r>
              <a:rPr lang="en-US" altLang="zh-CN" dirty="0">
                <a:ea typeface="宋体" pitchFamily="2" charset="-122"/>
              </a:rPr>
              <a:t>1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836" y="4957440"/>
            <a:ext cx="6272164" cy="187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任意多边形 9"/>
          <p:cNvSpPr/>
          <p:nvPr/>
        </p:nvSpPr>
        <p:spPr>
          <a:xfrm>
            <a:off x="7662408" y="4118777"/>
            <a:ext cx="1846275" cy="1176793"/>
          </a:xfrm>
          <a:custGeom>
            <a:avLst/>
            <a:gdLst>
              <a:gd name="connsiteX0" fmla="*/ 0 w 1846275"/>
              <a:gd name="connsiteY0" fmla="*/ 0 h 1176793"/>
              <a:gd name="connsiteX1" fmla="*/ 1812897 w 1846275"/>
              <a:gd name="connsiteY1" fmla="*/ 206734 h 1176793"/>
              <a:gd name="connsiteX2" fmla="*/ 1001864 w 1846275"/>
              <a:gd name="connsiteY2" fmla="*/ 1176793 h 11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75" h="1176793">
                <a:moveTo>
                  <a:pt x="0" y="0"/>
                </a:moveTo>
                <a:cubicBezTo>
                  <a:pt x="822960" y="5301"/>
                  <a:pt x="1645920" y="10602"/>
                  <a:pt x="1812897" y="206734"/>
                </a:cubicBezTo>
                <a:cubicBezTo>
                  <a:pt x="1979874" y="402866"/>
                  <a:pt x="1490869" y="789829"/>
                  <a:pt x="1001864" y="1176793"/>
                </a:cubicBezTo>
              </a:path>
            </a:pathLst>
          </a:custGeom>
          <a:noFill/>
          <a:ln w="2222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63D20-7048-4A9F-A60E-1A0F9DA288DA}" type="slidenum">
              <a:rPr lang="zh-CN" altLang="en-US"/>
              <a:pPr/>
              <a:t>27</a:t>
            </a:fld>
            <a:endParaRPr lang="en-US" altLang="zh-CN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70" y="932686"/>
            <a:ext cx="6400800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981201" y="349250"/>
            <a:ext cx="36483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Sorting Numbers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940780" y="1381365"/>
            <a:ext cx="22860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ea typeface="宋体" pitchFamily="2" charset="-122"/>
              </a:rPr>
              <a:t>A parallel version of </a:t>
            </a:r>
            <a:r>
              <a:rPr lang="en-US" altLang="zh-CN" sz="3200" i="1" dirty="0">
                <a:ea typeface="宋体" pitchFamily="2" charset="-122"/>
              </a:rPr>
              <a:t>insertion sort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3810" y="4001632"/>
            <a:ext cx="3212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问题：如果数列长度远大于线程或进程数量时，如何设计流水线，同时负载均衡？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A441-871F-4740-ADA2-DF50DBCB625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81201" y="533400"/>
            <a:ext cx="8296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 for sorting using insertion sort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953000"/>
            <a:ext cx="286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Type 2 pipeline computation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6" y="2200276"/>
            <a:ext cx="84486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38CC8-45B0-47F2-99C8-8190F209F5B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86000" y="1143000"/>
            <a:ext cx="6258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宋体" pitchFamily="2" charset="-122"/>
              </a:rPr>
              <a:t>process </a:t>
            </a:r>
            <a:r>
              <a:rPr lang="en-US" altLang="zh-CN" sz="2800" i="1" dirty="0">
                <a:ea typeface="宋体" pitchFamily="2" charset="-122"/>
              </a:rPr>
              <a:t>P</a:t>
            </a:r>
            <a:r>
              <a:rPr lang="en-US" altLang="zh-CN" sz="2800" i="1" baseline="-25000" dirty="0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的算法如下：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0" y="1666220"/>
            <a:ext cx="6705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recv(&amp;number,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if (number &gt; x) {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send(&amp;x,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x = number;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else 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send(&amp;number,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063645" y="4330005"/>
            <a:ext cx="8305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itchFamily="2" charset="-122"/>
              </a:rPr>
              <a:t>对于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zh-CN" altLang="en-US" sz="2800" dirty="0">
                <a:ea typeface="宋体" pitchFamily="2" charset="-122"/>
              </a:rPr>
              <a:t>个进程，第</a:t>
            </a:r>
            <a:r>
              <a:rPr lang="en-US" altLang="zh-CN" sz="2800" i="1" dirty="0" err="1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进程接受第</a:t>
            </a:r>
            <a:r>
              <a:rPr lang="en-US" altLang="zh-CN" sz="2800" i="1" dirty="0">
                <a:ea typeface="宋体" pitchFamily="2" charset="-122"/>
              </a:rPr>
              <a:t>n </a:t>
            </a:r>
            <a:r>
              <a:rPr lang="en-US" altLang="zh-CN" sz="2800" dirty="0">
                <a:ea typeface="宋体" pitchFamily="2" charset="-122"/>
              </a:rPr>
              <a:t>- </a:t>
            </a:r>
            <a:r>
              <a:rPr lang="en-US" altLang="zh-CN" sz="2800" i="1" dirty="0" err="1">
                <a:ea typeface="宋体" pitchFamily="2" charset="-122"/>
              </a:rPr>
              <a:t>i</a:t>
            </a:r>
            <a:r>
              <a:rPr lang="zh-CN" altLang="en-US" sz="2800" dirty="0">
                <a:ea typeface="宋体" pitchFamily="2" charset="-122"/>
              </a:rPr>
              <a:t>进程的信息</a:t>
            </a:r>
            <a:endParaRPr lang="en-US" altLang="zh-CN" sz="2800" dirty="0"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因此，可以用一个简单的循环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1" name="标题 40">
            <a:extLst>
              <a:ext uri="{FF2B5EF4-FFF2-40B4-BE49-F238E27FC236}">
                <a16:creationId xmlns:a16="http://schemas.microsoft.com/office/drawing/2014/main" id="{0C0659CC-5398-4239-A074-A1E307EF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数据流、任务流、物流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1" y="1390535"/>
            <a:ext cx="2667750" cy="2014707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F39013C4-542E-4F0A-BAEE-6EB7513B6C06}"/>
              </a:ext>
            </a:extLst>
          </p:cNvPr>
          <p:cNvGrpSpPr/>
          <p:nvPr/>
        </p:nvGrpSpPr>
        <p:grpSpPr>
          <a:xfrm>
            <a:off x="3855720" y="4087630"/>
            <a:ext cx="3770456" cy="2404610"/>
            <a:chOff x="7379378" y="1967464"/>
            <a:chExt cx="3921847" cy="2550067"/>
          </a:xfrm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6381DAC1-7775-4995-9962-7F0E22716AB3}"/>
                </a:ext>
              </a:extLst>
            </p:cNvPr>
            <p:cNvSpPr/>
            <p:nvPr/>
          </p:nvSpPr>
          <p:spPr>
            <a:xfrm>
              <a:off x="7558307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82BB686-4434-4421-8450-E422DF3ECBBC}"/>
                </a:ext>
              </a:extLst>
            </p:cNvPr>
            <p:cNvSpPr/>
            <p:nvPr/>
          </p:nvSpPr>
          <p:spPr>
            <a:xfrm>
              <a:off x="7709289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C1DD043-9288-4ADB-8DA0-5A040015935A}"/>
                </a:ext>
              </a:extLst>
            </p:cNvPr>
            <p:cNvSpPr/>
            <p:nvPr/>
          </p:nvSpPr>
          <p:spPr>
            <a:xfrm>
              <a:off x="7861689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6C113E3-57FA-4E09-97F1-B5581379D512}"/>
                </a:ext>
              </a:extLst>
            </p:cNvPr>
            <p:cNvSpPr/>
            <p:nvPr/>
          </p:nvSpPr>
          <p:spPr>
            <a:xfrm>
              <a:off x="8014089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0100125-C597-473C-8A8C-756317A33FDA}"/>
                </a:ext>
              </a:extLst>
            </p:cNvPr>
            <p:cNvSpPr/>
            <p:nvPr/>
          </p:nvSpPr>
          <p:spPr>
            <a:xfrm>
              <a:off x="8166489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D3D9BD7-04E4-46B5-851B-EC4F3FB0DF68}"/>
                </a:ext>
              </a:extLst>
            </p:cNvPr>
            <p:cNvSpPr/>
            <p:nvPr/>
          </p:nvSpPr>
          <p:spPr>
            <a:xfrm>
              <a:off x="7502612" y="2537519"/>
              <a:ext cx="827867" cy="482166"/>
            </a:xfrm>
            <a:prstGeom prst="rect">
              <a:avLst/>
            </a:prstGeom>
            <a:noFill/>
            <a:ln>
              <a:solidFill>
                <a:srgbClr val="2DA0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pic>
          <p:nvPicPr>
            <p:cNvPr id="11" name="Picture 13" descr="flink_squirrel_1000.png">
              <a:extLst>
                <a:ext uri="{FF2B5EF4-FFF2-40B4-BE49-F238E27FC236}">
                  <a16:creationId xmlns:a16="http://schemas.microsoft.com/office/drawing/2014/main" id="{17457200-0542-4FBA-8AE3-09ACFDC86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741" y="2241715"/>
              <a:ext cx="1071857" cy="1071857"/>
            </a:xfrm>
            <a:prstGeom prst="rect">
              <a:avLst/>
            </a:prstGeom>
          </p:spPr>
        </p:pic>
        <p:cxnSp>
          <p:nvCxnSpPr>
            <p:cNvPr id="12" name="Straight Arrow Connector 14">
              <a:extLst>
                <a:ext uri="{FF2B5EF4-FFF2-40B4-BE49-F238E27FC236}">
                  <a16:creationId xmlns:a16="http://schemas.microsoft.com/office/drawing/2014/main" id="{3A5C34AC-B2DC-4411-BC03-4B6D87AB9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479" y="2777644"/>
              <a:ext cx="544262" cy="958"/>
            </a:xfrm>
            <a:prstGeom prst="straightConnector1">
              <a:avLst/>
            </a:prstGeom>
            <a:ln w="9525" cmpd="sng">
              <a:solidFill>
                <a:srgbClr val="2DA07E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FC29EB60-6FDD-4D64-95CA-974CC4518F3C}"/>
                </a:ext>
              </a:extLst>
            </p:cNvPr>
            <p:cNvSpPr txBox="1"/>
            <p:nvPr/>
          </p:nvSpPr>
          <p:spPr>
            <a:xfrm>
              <a:off x="7379378" y="1967464"/>
              <a:ext cx="1074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Credit card </a:t>
              </a:r>
            </a:p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transactions</a:t>
              </a:r>
            </a:p>
          </p:txBody>
        </p:sp>
        <p:cxnSp>
          <p:nvCxnSpPr>
            <p:cNvPr id="14" name="Straight Arrow Connector 18">
              <a:extLst>
                <a:ext uri="{FF2B5EF4-FFF2-40B4-BE49-F238E27FC236}">
                  <a16:creationId xmlns:a16="http://schemas.microsoft.com/office/drawing/2014/main" id="{6B23B725-2F8D-4511-B149-7E5B8E606BCF}"/>
                </a:ext>
              </a:extLst>
            </p:cNvPr>
            <p:cNvCxnSpPr>
              <a:cxnSpLocks/>
            </p:cNvCxnSpPr>
            <p:nvPr/>
          </p:nvCxnSpPr>
          <p:spPr>
            <a:xfrm>
              <a:off x="9946598" y="2777644"/>
              <a:ext cx="384292" cy="958"/>
            </a:xfrm>
            <a:prstGeom prst="straightConnector1">
              <a:avLst/>
            </a:prstGeom>
            <a:ln w="9525" cmpd="sng">
              <a:solidFill>
                <a:srgbClr val="2DA07E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18B50189-0433-46EE-BCA5-FD974CB11207}"/>
                </a:ext>
              </a:extLst>
            </p:cNvPr>
            <p:cNvSpPr/>
            <p:nvPr/>
          </p:nvSpPr>
          <p:spPr>
            <a:xfrm>
              <a:off x="10386585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7B50EEDA-FF0C-4018-A55F-643D49EFBAD6}"/>
                </a:ext>
              </a:extLst>
            </p:cNvPr>
            <p:cNvSpPr/>
            <p:nvPr/>
          </p:nvSpPr>
          <p:spPr>
            <a:xfrm>
              <a:off x="10537567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8F723253-41CA-45BF-9D2D-D53FFF4953A9}"/>
                </a:ext>
              </a:extLst>
            </p:cNvPr>
            <p:cNvSpPr/>
            <p:nvPr/>
          </p:nvSpPr>
          <p:spPr>
            <a:xfrm>
              <a:off x="10689967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7AC122C-3FE1-4F9B-AD7F-F9CC69C334DE}"/>
                </a:ext>
              </a:extLst>
            </p:cNvPr>
            <p:cNvSpPr/>
            <p:nvPr/>
          </p:nvSpPr>
          <p:spPr>
            <a:xfrm>
              <a:off x="10842367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24">
              <a:extLst>
                <a:ext uri="{FF2B5EF4-FFF2-40B4-BE49-F238E27FC236}">
                  <a16:creationId xmlns:a16="http://schemas.microsoft.com/office/drawing/2014/main" id="{E96FDB53-1797-47F0-8DB1-14A8A9133CF4}"/>
                </a:ext>
              </a:extLst>
            </p:cNvPr>
            <p:cNvSpPr/>
            <p:nvPr/>
          </p:nvSpPr>
          <p:spPr>
            <a:xfrm>
              <a:off x="10994767" y="2610746"/>
              <a:ext cx="111388" cy="338433"/>
            </a:xfrm>
            <a:prstGeom prst="rect">
              <a:avLst/>
            </a:prstGeom>
            <a:solidFill>
              <a:srgbClr val="2DA07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DB63886-B59B-47F6-A9EC-AB8265714B81}"/>
                </a:ext>
              </a:extLst>
            </p:cNvPr>
            <p:cNvSpPr/>
            <p:nvPr/>
          </p:nvSpPr>
          <p:spPr>
            <a:xfrm>
              <a:off x="10330890" y="2537519"/>
              <a:ext cx="827867" cy="482166"/>
            </a:xfrm>
            <a:prstGeom prst="rect">
              <a:avLst/>
            </a:prstGeom>
            <a:noFill/>
            <a:ln>
              <a:solidFill>
                <a:srgbClr val="2DA07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Next Regular"/>
                <a:cs typeface="Avenir Next Regular"/>
              </a:endParaRPr>
            </a:p>
          </p:txBody>
        </p:sp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5BC3FF60-4715-4055-B788-86F3437FB5E2}"/>
                </a:ext>
              </a:extLst>
            </p:cNvPr>
            <p:cNvSpPr txBox="1"/>
            <p:nvPr/>
          </p:nvSpPr>
          <p:spPr>
            <a:xfrm>
              <a:off x="10188420" y="2013341"/>
              <a:ext cx="1112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Notifications</a:t>
              </a:r>
            </a:p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and alerts</a:t>
              </a:r>
            </a:p>
          </p:txBody>
        </p:sp>
        <p:grpSp>
          <p:nvGrpSpPr>
            <p:cNvPr id="22" name="Group 35">
              <a:extLst>
                <a:ext uri="{FF2B5EF4-FFF2-40B4-BE49-F238E27FC236}">
                  <a16:creationId xmlns:a16="http://schemas.microsoft.com/office/drawing/2014/main" id="{181F73A5-39EE-4126-9ACF-745BD558925B}"/>
                </a:ext>
              </a:extLst>
            </p:cNvPr>
            <p:cNvGrpSpPr/>
            <p:nvPr/>
          </p:nvGrpSpPr>
          <p:grpSpPr>
            <a:xfrm rot="16200000">
              <a:off x="8997695" y="3862515"/>
              <a:ext cx="827867" cy="482166"/>
              <a:chOff x="1001485" y="4112459"/>
              <a:chExt cx="827867" cy="482166"/>
            </a:xfrm>
          </p:grpSpPr>
          <p:sp>
            <p:nvSpPr>
              <p:cNvPr id="23" name="Rectangle 29">
                <a:extLst>
                  <a:ext uri="{FF2B5EF4-FFF2-40B4-BE49-F238E27FC236}">
                    <a16:creationId xmlns:a16="http://schemas.microsoft.com/office/drawing/2014/main" id="{281FA9EF-A380-48C9-9CCF-33205364BF05}"/>
                  </a:ext>
                </a:extLst>
              </p:cNvPr>
              <p:cNvSpPr/>
              <p:nvPr/>
            </p:nvSpPr>
            <p:spPr>
              <a:xfrm>
                <a:off x="1057180" y="4185686"/>
                <a:ext cx="111388" cy="338433"/>
              </a:xfrm>
              <a:prstGeom prst="rect">
                <a:avLst/>
              </a:prstGeom>
              <a:solidFill>
                <a:srgbClr val="2DA0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4" name="Rectangle 30">
                <a:extLst>
                  <a:ext uri="{FF2B5EF4-FFF2-40B4-BE49-F238E27FC236}">
                    <a16:creationId xmlns:a16="http://schemas.microsoft.com/office/drawing/2014/main" id="{B40D4EE6-BAC8-4C6C-B4BF-35DD44EAC55F}"/>
                  </a:ext>
                </a:extLst>
              </p:cNvPr>
              <p:cNvSpPr/>
              <p:nvPr/>
            </p:nvSpPr>
            <p:spPr>
              <a:xfrm>
                <a:off x="1208162" y="4185686"/>
                <a:ext cx="111388" cy="338433"/>
              </a:xfrm>
              <a:prstGeom prst="rect">
                <a:avLst/>
              </a:prstGeom>
              <a:solidFill>
                <a:srgbClr val="2DA0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AB31D2A1-D9B0-4266-BADA-8261D731A30A}"/>
                  </a:ext>
                </a:extLst>
              </p:cNvPr>
              <p:cNvSpPr/>
              <p:nvPr/>
            </p:nvSpPr>
            <p:spPr>
              <a:xfrm>
                <a:off x="1360562" y="4185686"/>
                <a:ext cx="111388" cy="338433"/>
              </a:xfrm>
              <a:prstGeom prst="rect">
                <a:avLst/>
              </a:prstGeom>
              <a:solidFill>
                <a:srgbClr val="2DA0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6" name="Rectangle 32">
                <a:extLst>
                  <a:ext uri="{FF2B5EF4-FFF2-40B4-BE49-F238E27FC236}">
                    <a16:creationId xmlns:a16="http://schemas.microsoft.com/office/drawing/2014/main" id="{0DB76349-3A3C-4B29-A048-05DEBE84A118}"/>
                  </a:ext>
                </a:extLst>
              </p:cNvPr>
              <p:cNvSpPr/>
              <p:nvPr/>
            </p:nvSpPr>
            <p:spPr>
              <a:xfrm>
                <a:off x="1512962" y="4185686"/>
                <a:ext cx="111388" cy="338433"/>
              </a:xfrm>
              <a:prstGeom prst="rect">
                <a:avLst/>
              </a:prstGeom>
              <a:solidFill>
                <a:srgbClr val="2DA0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7B621609-963D-4021-B4EB-8268A323B922}"/>
                  </a:ext>
                </a:extLst>
              </p:cNvPr>
              <p:cNvSpPr/>
              <p:nvPr/>
            </p:nvSpPr>
            <p:spPr>
              <a:xfrm>
                <a:off x="1665362" y="4185686"/>
                <a:ext cx="111388" cy="338433"/>
              </a:xfrm>
              <a:prstGeom prst="rect">
                <a:avLst/>
              </a:prstGeom>
              <a:solidFill>
                <a:srgbClr val="2DA07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9E2355A2-8254-46D4-9605-94CBBD5EBF17}"/>
                  </a:ext>
                </a:extLst>
              </p:cNvPr>
              <p:cNvSpPr/>
              <p:nvPr/>
            </p:nvSpPr>
            <p:spPr>
              <a:xfrm>
                <a:off x="1001485" y="4112459"/>
                <a:ext cx="827867" cy="482166"/>
              </a:xfrm>
              <a:prstGeom prst="rect">
                <a:avLst/>
              </a:prstGeom>
              <a:noFill/>
              <a:ln>
                <a:solidFill>
                  <a:srgbClr val="2DA07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Next Regular"/>
                  <a:cs typeface="Avenir Next Regular"/>
                </a:endParaRPr>
              </a:p>
            </p:txBody>
          </p:sp>
        </p:grpSp>
        <p:cxnSp>
          <p:nvCxnSpPr>
            <p:cNvPr id="29" name="Straight Arrow Connector 36">
              <a:extLst>
                <a:ext uri="{FF2B5EF4-FFF2-40B4-BE49-F238E27FC236}">
                  <a16:creationId xmlns:a16="http://schemas.microsoft.com/office/drawing/2014/main" id="{0A2719FC-F0D3-4AC1-9AC3-6028AD2AE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0670" y="3313572"/>
              <a:ext cx="959" cy="376093"/>
            </a:xfrm>
            <a:prstGeom prst="straightConnector1">
              <a:avLst/>
            </a:prstGeom>
            <a:ln w="9525" cmpd="sng">
              <a:solidFill>
                <a:srgbClr val="2DA07E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39" descr="imgres.jpg">
              <a:extLst>
                <a:ext uri="{FF2B5EF4-FFF2-40B4-BE49-F238E27FC236}">
                  <a16:creationId xmlns:a16="http://schemas.microsoft.com/office/drawing/2014/main" id="{E52B0FD3-3547-4666-91E3-DDC26767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509" y="3689664"/>
              <a:ext cx="686562" cy="369687"/>
            </a:xfrm>
            <a:prstGeom prst="rect">
              <a:avLst/>
            </a:prstGeom>
          </p:spPr>
        </p:pic>
        <p:sp>
          <p:nvSpPr>
            <p:cNvPr id="31" name="TextBox 40">
              <a:extLst>
                <a:ext uri="{FF2B5EF4-FFF2-40B4-BE49-F238E27FC236}">
                  <a16:creationId xmlns:a16="http://schemas.microsoft.com/office/drawing/2014/main" id="{1294F943-1312-4FE6-90AA-3AA5D1677ABF}"/>
                </a:ext>
              </a:extLst>
            </p:cNvPr>
            <p:cNvSpPr txBox="1"/>
            <p:nvPr/>
          </p:nvSpPr>
          <p:spPr>
            <a:xfrm>
              <a:off x="9652712" y="3742266"/>
              <a:ext cx="13372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Evolving fraud</a:t>
              </a:r>
            </a:p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models built by</a:t>
              </a:r>
            </a:p>
            <a:p>
              <a:pPr algn="ctr"/>
              <a:r>
                <a:rPr lang="en-US" sz="1400" dirty="0">
                  <a:latin typeface="Segoe UI Light" panose="020B0502040204020203" pitchFamily="34" charset="0"/>
                  <a:cs typeface="Avenir Next Regular"/>
                </a:rPr>
                <a:t>data scientists</a:t>
              </a:r>
            </a:p>
          </p:txBody>
        </p:sp>
      </p:grpSp>
      <p:pic>
        <p:nvPicPr>
          <p:cNvPr id="1026" name="Picture 2" descr="Image result for 996 图片">
            <a:extLst>
              <a:ext uri="{FF2B5EF4-FFF2-40B4-BE49-F238E27FC236}">
                <a16:creationId xmlns:a16="http://schemas.microsoft.com/office/drawing/2014/main" id="{A46FD53D-2EC7-47AC-A735-D5E624BF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03" y="3854245"/>
            <a:ext cx="2825972" cy="284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物流 图片">
            <a:extLst>
              <a:ext uri="{FF2B5EF4-FFF2-40B4-BE49-F238E27FC236}">
                <a16:creationId xmlns:a16="http://schemas.microsoft.com/office/drawing/2014/main" id="{6BA08146-E3F5-4246-AED2-D6F0FF4C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74" y="4104246"/>
            <a:ext cx="3632464" cy="22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交通流 图片">
            <a:extLst>
              <a:ext uri="{FF2B5EF4-FFF2-40B4-BE49-F238E27FC236}">
                <a16:creationId xmlns:a16="http://schemas.microsoft.com/office/drawing/2014/main" id="{5855F641-9ED6-4018-9A5E-E41F2E64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342" y="1390535"/>
            <a:ext cx="2743537" cy="21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17D9F1A2-4D8A-4DA7-8491-671D59E8C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77" y="1390535"/>
            <a:ext cx="3153977" cy="210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See the source image">
            <a:extLst>
              <a:ext uri="{FF2B5EF4-FFF2-40B4-BE49-F238E27FC236}">
                <a16:creationId xmlns:a16="http://schemas.microsoft.com/office/drawing/2014/main" id="{C0F498A1-80D9-4EA7-842A-1E977044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08" y="1390535"/>
            <a:ext cx="2743537" cy="20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7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E581-0D15-4486-B417-8556F2CBF2D9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905000" y="9906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ea typeface="宋体" pitchFamily="2" charset="-122"/>
              </a:rPr>
              <a:t>Insertion sort with results returned to master process using bidirectional line configuration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3086100"/>
            <a:ext cx="84677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2C0A3-7DF4-40A2-A249-E4FBB9C9C5C3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829B38-1DA5-436C-A80F-53AAC546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返回结果的插入排序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1"/>
            <a:ext cx="79819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DEA7-64E0-4346-9C9B-5FAFBB286982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47800" y="2363788"/>
            <a:ext cx="9372600" cy="1179810"/>
          </a:xfr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itchFamily="2" charset="-122"/>
              </a:rPr>
              <a:t>2</a:t>
            </a:r>
            <a:r>
              <a:rPr lang="en-US" altLang="zh-CN" sz="2000" b="1" dirty="0">
                <a:ea typeface="宋体" pitchFamily="2" charset="-122"/>
              </a:rPr>
              <a:t>   3   4   5   6   7   8   9  10  11 12  13  14  15  16  17  18  19  20  21  22  23  24  25  26  27  </a:t>
            </a:r>
          </a:p>
          <a:p>
            <a:pPr>
              <a:buFontTx/>
              <a:buNone/>
            </a:pPr>
            <a:endParaRPr lang="en-US" altLang="zh-CN" sz="2000" b="1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28  29  30  31  32  33  34  35  36  37  38  39  40  41  42  43  44  45  46  47  48  49  50  51  52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5E1921-DB3F-4327-8CCC-E31FA22AA1E0}"/>
              </a:ext>
            </a:extLst>
          </p:cNvPr>
          <p:cNvGrpSpPr/>
          <p:nvPr/>
        </p:nvGrpSpPr>
        <p:grpSpPr>
          <a:xfrm>
            <a:off x="2110000" y="2347653"/>
            <a:ext cx="7910537" cy="387351"/>
            <a:chOff x="2110000" y="2347653"/>
            <a:chExt cx="7910537" cy="387351"/>
          </a:xfrm>
        </p:grpSpPr>
        <p:sp>
          <p:nvSpPr>
            <p:cNvPr id="48132" name="Line 4"/>
            <p:cNvSpPr>
              <a:spLocks noChangeShapeType="1"/>
            </p:cNvSpPr>
            <p:nvPr/>
          </p:nvSpPr>
          <p:spPr bwMode="auto">
            <a:xfrm flipH="1">
              <a:off x="2110000" y="2369879"/>
              <a:ext cx="162686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H="1">
              <a:off x="2721627" y="23682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H="1">
              <a:off x="3286777" y="2358766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 flipH="1">
              <a:off x="3942415" y="2360354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 flipH="1">
              <a:off x="4623452" y="2376229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5385452" y="2363529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H="1">
              <a:off x="6147452" y="23555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H="1">
              <a:off x="6899927" y="2352416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7627002" y="23682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H="1">
              <a:off x="8313975" y="23555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9036287" y="2347654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 flipH="1">
              <a:off x="9823687" y="2347653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79A4876-DD96-43C7-A501-7EB1F6DCFDB5}"/>
              </a:ext>
            </a:extLst>
          </p:cNvPr>
          <p:cNvGrpSpPr/>
          <p:nvPr/>
        </p:nvGrpSpPr>
        <p:grpSpPr>
          <a:xfrm>
            <a:off x="1571625" y="3118454"/>
            <a:ext cx="9121775" cy="421738"/>
            <a:chOff x="1571625" y="3118454"/>
            <a:chExt cx="9121775" cy="421738"/>
          </a:xfrm>
        </p:grpSpPr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>
              <a:off x="1571625" y="3173964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H="1">
              <a:off x="2286000" y="3134329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 flipH="1">
              <a:off x="3048000" y="31263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 flipH="1">
              <a:off x="3810000" y="3123216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>
              <a:off x="4572000" y="31390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5334000" y="31263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6096000" y="3118454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6848475" y="3134329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>
              <a:off x="7534275" y="3151791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>
              <a:off x="8339137" y="3167666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9020175" y="3154966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9742487" y="3147029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H="1">
              <a:off x="10496550" y="3181417"/>
              <a:ext cx="196850" cy="35877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1685925" y="1866901"/>
            <a:ext cx="663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Next_Prime = 2      ====&gt;   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Mark multiples of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2 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as non-prime.</a:t>
            </a:r>
            <a:endParaRPr lang="en-US" altLang="zh-CN" sz="200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1676401" y="4165601"/>
            <a:ext cx="663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 err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Next_Prime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= 3      ====&gt;    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Mark multiples of</a:t>
            </a:r>
            <a:r>
              <a:rPr lang="en-US" altLang="zh-CN" sz="2000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3 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as non-prime.</a:t>
            </a:r>
            <a:endParaRPr lang="en-US" altLang="zh-CN" sz="2000" dirty="0">
              <a:solidFill>
                <a:schemeClr val="hlink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215968-1A60-41EE-9848-2F9B2AE41B09}"/>
              </a:ext>
            </a:extLst>
          </p:cNvPr>
          <p:cNvGrpSpPr/>
          <p:nvPr/>
        </p:nvGrpSpPr>
        <p:grpSpPr>
          <a:xfrm>
            <a:off x="1447800" y="4686301"/>
            <a:ext cx="9510010" cy="1168870"/>
            <a:chOff x="1447800" y="4686301"/>
            <a:chExt cx="9510010" cy="1168870"/>
          </a:xfrm>
        </p:grpSpPr>
        <p:sp>
          <p:nvSpPr>
            <p:cNvPr id="48159" name="Rectangle 31"/>
            <p:cNvSpPr>
              <a:spLocks noChangeArrowheads="1"/>
            </p:cNvSpPr>
            <p:nvPr/>
          </p:nvSpPr>
          <p:spPr bwMode="auto">
            <a:xfrm>
              <a:off x="1447800" y="4692651"/>
              <a:ext cx="9510010" cy="1139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ea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chemeClr val="hlink"/>
                  </a:solidFill>
                  <a:ea typeface="宋体" pitchFamily="2" charset="-122"/>
                </a:rPr>
                <a:t>2</a:t>
              </a:r>
              <a:r>
                <a:rPr lang="en-US" altLang="zh-CN" sz="2000" b="1" dirty="0">
                  <a:ea typeface="宋体" pitchFamily="2" charset="-122"/>
                </a:rPr>
                <a:t>   </a:t>
              </a:r>
              <a:r>
                <a:rPr lang="en-US" altLang="zh-CN" sz="2000" b="1" dirty="0">
                  <a:solidFill>
                    <a:schemeClr val="hlink"/>
                  </a:solidFill>
                  <a:ea typeface="宋体" pitchFamily="2" charset="-122"/>
                </a:rPr>
                <a:t>3</a:t>
              </a:r>
              <a:r>
                <a:rPr lang="en-US" altLang="zh-CN" sz="2000" b="1" dirty="0">
                  <a:ea typeface="宋体" pitchFamily="2" charset="-122"/>
                </a:rPr>
                <a:t>   4   5   6   7   8   9  10  11 12  13  14  15  16  17  18  19  20  21  22  23  24  25  26  27  </a:t>
              </a:r>
            </a:p>
            <a:p>
              <a:pPr marL="342900" indent="-342900">
                <a:spcBef>
                  <a:spcPct val="20000"/>
                </a:spcBef>
              </a:pPr>
              <a:endParaRPr lang="en-US" altLang="zh-CN" sz="2000" b="1" dirty="0">
                <a:ea typeface="宋体" pitchFamily="2" charset="-12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altLang="zh-CN" sz="2000" b="1" dirty="0">
                  <a:ea typeface="宋体" pitchFamily="2" charset="-122"/>
                </a:rPr>
                <a:t>28  29  30  31  32  33  34  35  36  37  38  39  40  41  42  43  44  45  46  47  48  49  50  51  52 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0C13911-8292-4306-A8D8-FDD8325EE4BB}"/>
                </a:ext>
              </a:extLst>
            </p:cNvPr>
            <p:cNvGrpSpPr/>
            <p:nvPr/>
          </p:nvGrpSpPr>
          <p:grpSpPr>
            <a:xfrm>
              <a:off x="2221255" y="4686301"/>
              <a:ext cx="8279647" cy="401638"/>
              <a:chOff x="2221255" y="4686301"/>
              <a:chExt cx="8279647" cy="401638"/>
            </a:xfrm>
          </p:grpSpPr>
          <p:sp>
            <p:nvSpPr>
              <p:cNvPr id="48160" name="Line 32"/>
              <p:cNvSpPr>
                <a:spLocks noChangeShapeType="1"/>
              </p:cNvSpPr>
              <p:nvPr/>
            </p:nvSpPr>
            <p:spPr bwMode="auto">
              <a:xfrm flipH="1">
                <a:off x="2221255" y="472122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1" name="Line 33"/>
              <p:cNvSpPr>
                <a:spLocks noChangeShapeType="1"/>
              </p:cNvSpPr>
              <p:nvPr/>
            </p:nvSpPr>
            <p:spPr bwMode="auto">
              <a:xfrm flipH="1">
                <a:off x="2789580" y="471963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 flipH="1">
                <a:off x="3423800" y="471011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H="1">
                <a:off x="4135780" y="471170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4" name="Line 36"/>
              <p:cNvSpPr>
                <a:spLocks noChangeShapeType="1"/>
              </p:cNvSpPr>
              <p:nvPr/>
            </p:nvSpPr>
            <p:spPr bwMode="auto">
              <a:xfrm flipH="1">
                <a:off x="4688335" y="472757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Line 37"/>
              <p:cNvSpPr>
                <a:spLocks noChangeShapeType="1"/>
              </p:cNvSpPr>
              <p:nvPr/>
            </p:nvSpPr>
            <p:spPr bwMode="auto">
              <a:xfrm flipH="1">
                <a:off x="5499287" y="471487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Line 38"/>
              <p:cNvSpPr>
                <a:spLocks noChangeShapeType="1"/>
              </p:cNvSpPr>
              <p:nvPr/>
            </p:nvSpPr>
            <p:spPr bwMode="auto">
              <a:xfrm flipH="1">
                <a:off x="6229095" y="470693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 flipH="1">
                <a:off x="6932722" y="470376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H="1">
                <a:off x="7705132" y="471963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 flipH="1">
                <a:off x="8439885" y="470693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 flipH="1">
                <a:off x="9177187" y="469900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 flipH="1">
                <a:off x="9914489" y="468630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Line 58"/>
              <p:cNvSpPr>
                <a:spLocks noChangeShapeType="1"/>
              </p:cNvSpPr>
              <p:nvPr/>
            </p:nvSpPr>
            <p:spPr bwMode="auto">
              <a:xfrm flipH="1">
                <a:off x="2849905" y="472598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7" name="Line 59"/>
              <p:cNvSpPr>
                <a:spLocks noChangeShapeType="1"/>
              </p:cNvSpPr>
              <p:nvPr/>
            </p:nvSpPr>
            <p:spPr bwMode="auto">
              <a:xfrm flipH="1">
                <a:off x="3711580" y="472916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Line 60"/>
              <p:cNvSpPr>
                <a:spLocks noChangeShapeType="1"/>
              </p:cNvSpPr>
              <p:nvPr/>
            </p:nvSpPr>
            <p:spPr bwMode="auto">
              <a:xfrm flipH="1">
                <a:off x="4770885" y="470535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9" name="Line 61"/>
              <p:cNvSpPr>
                <a:spLocks noChangeShapeType="1"/>
              </p:cNvSpPr>
              <p:nvPr/>
            </p:nvSpPr>
            <p:spPr bwMode="auto">
              <a:xfrm flipH="1">
                <a:off x="5843255" y="472916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Line 62"/>
              <p:cNvSpPr>
                <a:spLocks noChangeShapeType="1"/>
              </p:cNvSpPr>
              <p:nvPr/>
            </p:nvSpPr>
            <p:spPr bwMode="auto">
              <a:xfrm flipH="1">
                <a:off x="6989872" y="471963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Line 63"/>
              <p:cNvSpPr>
                <a:spLocks noChangeShapeType="1"/>
              </p:cNvSpPr>
              <p:nvPr/>
            </p:nvSpPr>
            <p:spPr bwMode="auto">
              <a:xfrm flipH="1">
                <a:off x="8059587" y="472916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Line 64"/>
              <p:cNvSpPr>
                <a:spLocks noChangeShapeType="1"/>
              </p:cNvSpPr>
              <p:nvPr/>
            </p:nvSpPr>
            <p:spPr bwMode="auto">
              <a:xfrm flipH="1">
                <a:off x="9235925" y="470535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Line 65"/>
              <p:cNvSpPr>
                <a:spLocks noChangeShapeType="1"/>
              </p:cNvSpPr>
              <p:nvPr/>
            </p:nvSpPr>
            <p:spPr bwMode="auto">
              <a:xfrm flipH="1">
                <a:off x="10304052" y="4710113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F66D87C-870A-4F96-9E9A-577F7D71FA34}"/>
                </a:ext>
              </a:extLst>
            </p:cNvPr>
            <p:cNvGrpSpPr/>
            <p:nvPr/>
          </p:nvGrpSpPr>
          <p:grpSpPr>
            <a:xfrm>
              <a:off x="1558641" y="5458921"/>
              <a:ext cx="9130626" cy="396250"/>
              <a:chOff x="1558641" y="5458921"/>
              <a:chExt cx="9130626" cy="396250"/>
            </a:xfrm>
          </p:grpSpPr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 flipH="1">
                <a:off x="1558641" y="5493895"/>
                <a:ext cx="209833" cy="33288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Line 45"/>
              <p:cNvSpPr>
                <a:spLocks noChangeShapeType="1"/>
              </p:cNvSpPr>
              <p:nvPr/>
            </p:nvSpPr>
            <p:spPr bwMode="auto">
              <a:xfrm flipH="1">
                <a:off x="2245770" y="548528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Line 46"/>
              <p:cNvSpPr>
                <a:spLocks noChangeShapeType="1"/>
              </p:cNvSpPr>
              <p:nvPr/>
            </p:nvSpPr>
            <p:spPr bwMode="auto">
              <a:xfrm flipH="1">
                <a:off x="3060157" y="547734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Line 47"/>
              <p:cNvSpPr>
                <a:spLocks noChangeShapeType="1"/>
              </p:cNvSpPr>
              <p:nvPr/>
            </p:nvSpPr>
            <p:spPr bwMode="auto">
              <a:xfrm flipH="1">
                <a:off x="3807870" y="547417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6" name="Line 48"/>
              <p:cNvSpPr>
                <a:spLocks noChangeShapeType="1"/>
              </p:cNvSpPr>
              <p:nvPr/>
            </p:nvSpPr>
            <p:spPr bwMode="auto">
              <a:xfrm flipH="1">
                <a:off x="4519070" y="549004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7" name="Line 49"/>
              <p:cNvSpPr>
                <a:spLocks noChangeShapeType="1"/>
              </p:cNvSpPr>
              <p:nvPr/>
            </p:nvSpPr>
            <p:spPr bwMode="auto">
              <a:xfrm flipH="1">
                <a:off x="5352507" y="547734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Line 50"/>
              <p:cNvSpPr>
                <a:spLocks noChangeShapeType="1"/>
              </p:cNvSpPr>
              <p:nvPr/>
            </p:nvSpPr>
            <p:spPr bwMode="auto">
              <a:xfrm flipH="1">
                <a:off x="6074820" y="546940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Line 51"/>
              <p:cNvSpPr>
                <a:spLocks noChangeShapeType="1"/>
              </p:cNvSpPr>
              <p:nvPr/>
            </p:nvSpPr>
            <p:spPr bwMode="auto">
              <a:xfrm flipH="1">
                <a:off x="6749170" y="546279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0" name="Line 52"/>
              <p:cNvSpPr>
                <a:spLocks noChangeShapeType="1"/>
              </p:cNvSpPr>
              <p:nvPr/>
            </p:nvSpPr>
            <p:spPr bwMode="auto">
              <a:xfrm flipH="1">
                <a:off x="7544507" y="548026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Line 53"/>
              <p:cNvSpPr>
                <a:spLocks noChangeShapeType="1"/>
              </p:cNvSpPr>
              <p:nvPr/>
            </p:nvSpPr>
            <p:spPr bwMode="auto">
              <a:xfrm flipH="1">
                <a:off x="8279442" y="547955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Line 54"/>
              <p:cNvSpPr>
                <a:spLocks noChangeShapeType="1"/>
              </p:cNvSpPr>
              <p:nvPr/>
            </p:nvSpPr>
            <p:spPr bwMode="auto">
              <a:xfrm flipH="1">
                <a:off x="8960480" y="5466859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Line 55"/>
              <p:cNvSpPr>
                <a:spLocks noChangeShapeType="1"/>
              </p:cNvSpPr>
              <p:nvPr/>
            </p:nvSpPr>
            <p:spPr bwMode="auto">
              <a:xfrm flipH="1">
                <a:off x="9758992" y="545892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Line 56"/>
              <p:cNvSpPr>
                <a:spLocks noChangeShapeType="1"/>
              </p:cNvSpPr>
              <p:nvPr/>
            </p:nvSpPr>
            <p:spPr bwMode="auto">
              <a:xfrm flipH="1">
                <a:off x="10492417" y="546121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Line 66"/>
              <p:cNvSpPr>
                <a:spLocks noChangeShapeType="1"/>
              </p:cNvSpPr>
              <p:nvPr/>
            </p:nvSpPr>
            <p:spPr bwMode="auto">
              <a:xfrm flipH="1">
                <a:off x="2296570" y="548528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Line 67"/>
              <p:cNvSpPr>
                <a:spLocks noChangeShapeType="1"/>
              </p:cNvSpPr>
              <p:nvPr/>
            </p:nvSpPr>
            <p:spPr bwMode="auto">
              <a:xfrm flipH="1">
                <a:off x="3414170" y="549639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Line 68"/>
              <p:cNvSpPr>
                <a:spLocks noChangeShapeType="1"/>
              </p:cNvSpPr>
              <p:nvPr/>
            </p:nvSpPr>
            <p:spPr bwMode="auto">
              <a:xfrm flipH="1">
                <a:off x="4577807" y="549639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Line 69"/>
              <p:cNvSpPr>
                <a:spLocks noChangeShapeType="1"/>
              </p:cNvSpPr>
              <p:nvPr/>
            </p:nvSpPr>
            <p:spPr bwMode="auto">
              <a:xfrm flipH="1">
                <a:off x="5708107" y="5496396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Line 70"/>
              <p:cNvSpPr>
                <a:spLocks noChangeShapeType="1"/>
              </p:cNvSpPr>
              <p:nvPr/>
            </p:nvSpPr>
            <p:spPr bwMode="auto">
              <a:xfrm flipH="1">
                <a:off x="6811082" y="546121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Line 71"/>
              <p:cNvSpPr>
                <a:spLocks noChangeShapeType="1"/>
              </p:cNvSpPr>
              <p:nvPr/>
            </p:nvSpPr>
            <p:spPr bwMode="auto">
              <a:xfrm flipH="1">
                <a:off x="7876295" y="5486611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Line 72"/>
              <p:cNvSpPr>
                <a:spLocks noChangeShapeType="1"/>
              </p:cNvSpPr>
              <p:nvPr/>
            </p:nvSpPr>
            <p:spPr bwMode="auto">
              <a:xfrm flipH="1">
                <a:off x="9016042" y="5470034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Line 73"/>
              <p:cNvSpPr>
                <a:spLocks noChangeShapeType="1"/>
              </p:cNvSpPr>
              <p:nvPr/>
            </p:nvSpPr>
            <p:spPr bwMode="auto">
              <a:xfrm flipH="1">
                <a:off x="10111339" y="5466858"/>
                <a:ext cx="196850" cy="35877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D131C09E-8EBB-4115-840E-C6CE3DA1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 Number Generation</a:t>
            </a:r>
            <a:r>
              <a:rPr lang="zh-CN" altLang="en-US" dirty="0"/>
              <a:t>：</a:t>
            </a:r>
            <a:r>
              <a:rPr lang="en-US" altLang="zh-CN" dirty="0"/>
              <a:t>Sieve of Eratosthenes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D34E-1E4B-43FD-89EC-D27D832524D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3D0E91-A0F5-47A1-8010-B75A7F4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Prime Number Generation</a:t>
            </a:r>
            <a:r>
              <a:rPr lang="zh-CN" altLang="en-US" dirty="0"/>
              <a:t>：</a:t>
            </a:r>
            <a:r>
              <a:rPr lang="en-US" altLang="zh-CN" dirty="0"/>
              <a:t>Sieve of Eratosthenes</a:t>
            </a:r>
            <a:endParaRPr lang="zh-CN" altLang="en-US" dirty="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638300" y="1691322"/>
            <a:ext cx="8534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FontTx/>
              <a:buChar char="•"/>
              <a:tabLst>
                <a:tab pos="393700" algn="l"/>
              </a:tabLst>
            </a:pPr>
            <a:r>
              <a:rPr lang="zh-CN" altLang="en-US" sz="2400" dirty="0">
                <a:ea typeface="宋体" pitchFamily="2" charset="-122"/>
              </a:rPr>
              <a:t> 从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开始的所有整数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第一个数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是素数，所以保留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删除所有此数的倍数，因为不是素数</a:t>
            </a:r>
            <a:endParaRPr lang="en-US" altLang="zh-CN" sz="2400" dirty="0">
              <a:ea typeface="宋体" pitchFamily="2" charset="-122"/>
            </a:endParaRP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对于剩下的数重复以上过程。</a:t>
            </a:r>
            <a:endParaRPr lang="en-US" altLang="zh-CN" sz="2400" dirty="0">
              <a:ea typeface="宋体" pitchFamily="2" charset="-122"/>
            </a:endParaRPr>
          </a:p>
          <a:p>
            <a:pPr algn="just">
              <a:buFontTx/>
              <a:buChar char="•"/>
              <a:tabLst>
                <a:tab pos="393700" algn="l"/>
              </a:tabLst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该算法删掉所有非素数（合数），留下素数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114800" y="6019800"/>
            <a:ext cx="286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Type 2 pipeline computation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52" y="3724275"/>
            <a:ext cx="76962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8C48-51D1-45B6-B10A-EE74E0260C28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004933" y="855097"/>
            <a:ext cx="83532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process,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zh-CN" altLang="en-US" sz="2400" dirty="0">
                <a:ea typeface="宋体" pitchFamily="2" charset="-122"/>
              </a:rPr>
              <a:t>的示例代码如下</a:t>
            </a:r>
            <a:endParaRPr lang="en-US" altLang="zh-CN" sz="2400" dirty="0">
              <a:ea typeface="宋体" pitchFamily="2" charset="-122"/>
            </a:endParaRP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recv(&amp;x,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/* repeat following for each number */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recv(&amp;number,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if ((number % x) != 0) send(&amp;number,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057399" y="3212068"/>
            <a:ext cx="851816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由于每一进程接收到的整数数量不一样且事先无法得知，所以采用在整数序列的末尾发送终结（</a:t>
            </a:r>
            <a:r>
              <a:rPr lang="en-US" altLang="zh-CN" sz="2400" dirty="0">
                <a:ea typeface="宋体" pitchFamily="2" charset="-122"/>
              </a:rPr>
              <a:t>terminator</a:t>
            </a:r>
            <a:r>
              <a:rPr lang="zh-CN" altLang="en-US" sz="2400" dirty="0">
                <a:ea typeface="宋体" pitchFamily="2" charset="-122"/>
              </a:rPr>
              <a:t>）</a:t>
            </a:r>
            <a:r>
              <a:rPr lang="en-US" altLang="zh-CN" sz="2400" dirty="0">
                <a:ea typeface="宋体" pitchFamily="2" charset="-122"/>
              </a:rPr>
              <a:t>” :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recv(&amp;x,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for (i = 0; i &lt; n; i++) {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(&amp;number,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If (number == terminator) break;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If((number % x) != 0) send(&amp;number,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B41F9-72BC-41D7-A5A6-0B4427EDFB70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8700" y="517525"/>
            <a:ext cx="8369300" cy="1048492"/>
          </a:xfrm>
        </p:spPr>
        <p:txBody>
          <a:bodyPr vert="horz" wrap="square" lIns="63500" tIns="25400" rIns="63500" bIns="25400" rtlCol="0" anchor="t">
            <a:spAutoFit/>
          </a:bodyPr>
          <a:lstStyle/>
          <a:p>
            <a:r>
              <a:rPr lang="zh-CN" altLang="en-US" sz="3600" dirty="0">
                <a:ea typeface="宋体" pitchFamily="2" charset="-122"/>
              </a:rPr>
              <a:t>高斯消元法</a:t>
            </a:r>
            <a:r>
              <a:rPr lang="en-US" altLang="zh-CN" sz="3600" dirty="0">
                <a:ea typeface="宋体" pitchFamily="2" charset="-122"/>
              </a:rPr>
              <a:t>Gaussian Elimination (GE) </a:t>
            </a:r>
            <a:r>
              <a:rPr lang="zh-CN" altLang="en-US" sz="3600" dirty="0">
                <a:ea typeface="宋体" pitchFamily="2" charset="-122"/>
              </a:rPr>
              <a:t>求解</a:t>
            </a:r>
            <a:r>
              <a:rPr lang="en-US" altLang="zh-CN" sz="3600" dirty="0">
                <a:ea typeface="宋体" pitchFamily="2" charset="-122"/>
              </a:rPr>
              <a:t>Ax=b</a:t>
            </a:r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2590800" y="1981200"/>
            <a:ext cx="7335838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for each column i</a:t>
            </a:r>
          </a:p>
          <a:p>
            <a:pPr eaLnBrk="0" hangingPunct="0"/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zero it out below the diagonal by adding multiples of row i to later rows</a:t>
            </a:r>
            <a:endParaRPr lang="en-US" altLang="zh-CN" sz="1600" b="1">
              <a:ea typeface="宋体" pitchFamily="2" charset="-122"/>
            </a:endParaRP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for i = 1 to n-1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for each row j below row i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for j = i+1 to n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</a:t>
            </a:r>
            <a:r>
              <a:rPr lang="en-US" altLang="zh-CN" sz="1600" b="1">
                <a:solidFill>
                  <a:schemeClr val="accent2"/>
                </a:solidFill>
                <a:ea typeface="宋体" pitchFamily="2" charset="-122"/>
              </a:rPr>
              <a:t>… add a multiple of row i to row j</a:t>
            </a:r>
            <a:endParaRPr lang="en-US" altLang="zh-CN" sz="1600" b="1">
              <a:ea typeface="宋体" pitchFamily="2" charset="-122"/>
            </a:endParaRP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tmp = A(j,i);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for k = i to n</a:t>
            </a:r>
          </a:p>
          <a:p>
            <a:pPr eaLnBrk="0" hangingPunct="0"/>
            <a:r>
              <a:rPr lang="en-US" altLang="zh-CN" sz="1600" b="1">
                <a:ea typeface="宋体" pitchFamily="2" charset="-122"/>
              </a:rPr>
              <a:t>               A(j,k) = A(j,k) - (tmp/A(i,i)) * A(i,k)</a:t>
            </a:r>
          </a:p>
        </p:txBody>
      </p:sp>
      <p:sp>
        <p:nvSpPr>
          <p:cNvPr id="50184" name="Rectangle 15"/>
          <p:cNvSpPr>
            <a:spLocks noChangeArrowheads="1"/>
          </p:cNvSpPr>
          <p:nvPr/>
        </p:nvSpPr>
        <p:spPr bwMode="auto">
          <a:xfrm>
            <a:off x="83058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85" name="Rectangle 16"/>
          <p:cNvSpPr>
            <a:spLocks noChangeArrowheads="1"/>
          </p:cNvSpPr>
          <p:nvPr/>
        </p:nvSpPr>
        <p:spPr bwMode="auto">
          <a:xfrm>
            <a:off x="83058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8534400" y="4953000"/>
            <a:ext cx="228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7" name="Rectangle 19"/>
          <p:cNvSpPr>
            <a:spLocks noChangeArrowheads="1"/>
          </p:cNvSpPr>
          <p:nvPr/>
        </p:nvSpPr>
        <p:spPr bwMode="auto">
          <a:xfrm>
            <a:off x="8763000" y="5181600"/>
            <a:ext cx="228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8" name="Rectangle 20"/>
          <p:cNvSpPr>
            <a:spLocks noChangeArrowheads="1"/>
          </p:cNvSpPr>
          <p:nvPr/>
        </p:nvSpPr>
        <p:spPr bwMode="auto">
          <a:xfrm>
            <a:off x="9220200" y="56388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8991600" y="5410200"/>
            <a:ext cx="228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57912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91" name="Rectangle 23"/>
          <p:cNvSpPr>
            <a:spLocks noChangeArrowheads="1"/>
          </p:cNvSpPr>
          <p:nvPr/>
        </p:nvSpPr>
        <p:spPr bwMode="auto">
          <a:xfrm>
            <a:off x="57912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2" name="Rectangle 24"/>
          <p:cNvSpPr>
            <a:spLocks noChangeArrowheads="1"/>
          </p:cNvSpPr>
          <p:nvPr/>
        </p:nvSpPr>
        <p:spPr bwMode="auto">
          <a:xfrm>
            <a:off x="6019800" y="4953000"/>
            <a:ext cx="228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3" name="Rectangle 25"/>
          <p:cNvSpPr>
            <a:spLocks noChangeArrowheads="1"/>
          </p:cNvSpPr>
          <p:nvPr/>
        </p:nvSpPr>
        <p:spPr bwMode="auto">
          <a:xfrm>
            <a:off x="6248400" y="5181600"/>
            <a:ext cx="228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4" name="Rectangle 28"/>
          <p:cNvSpPr>
            <a:spLocks noChangeArrowheads="1"/>
          </p:cNvSpPr>
          <p:nvPr/>
        </p:nvSpPr>
        <p:spPr bwMode="auto">
          <a:xfrm>
            <a:off x="41148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95" name="Rectangle 29"/>
          <p:cNvSpPr>
            <a:spLocks noChangeArrowheads="1"/>
          </p:cNvSpPr>
          <p:nvPr/>
        </p:nvSpPr>
        <p:spPr bwMode="auto">
          <a:xfrm>
            <a:off x="41148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6" name="Rectangle 30"/>
          <p:cNvSpPr>
            <a:spLocks noChangeArrowheads="1"/>
          </p:cNvSpPr>
          <p:nvPr/>
        </p:nvSpPr>
        <p:spPr bwMode="auto">
          <a:xfrm>
            <a:off x="4343400" y="4953000"/>
            <a:ext cx="22860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5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7" name="Rectangle 34"/>
          <p:cNvSpPr>
            <a:spLocks noChangeArrowheads="1"/>
          </p:cNvSpPr>
          <p:nvPr/>
        </p:nvSpPr>
        <p:spPr bwMode="auto">
          <a:xfrm>
            <a:off x="2514600" y="4495800"/>
            <a:ext cx="1371600" cy="1371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zh-CN" altLang="en-US" sz="1200" b="1">
              <a:ea typeface="宋体" pitchFamily="2" charset="-122"/>
            </a:endParaRPr>
          </a:p>
        </p:txBody>
      </p:sp>
      <p:sp>
        <p:nvSpPr>
          <p:cNvPr id="50198" name="Rectangle 35"/>
          <p:cNvSpPr>
            <a:spLocks noChangeArrowheads="1"/>
          </p:cNvSpPr>
          <p:nvPr/>
        </p:nvSpPr>
        <p:spPr bwMode="auto">
          <a:xfrm>
            <a:off x="2514600" y="4724400"/>
            <a:ext cx="228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200" b="1">
                <a:ea typeface="宋体" pitchFamily="2" charset="-122"/>
              </a:rPr>
              <a:t>.</a:t>
            </a:r>
          </a:p>
          <a:p>
            <a:pPr algn="ctr" eaLnBrk="0" hangingPunct="0"/>
            <a:r>
              <a:rPr lang="en-US" altLang="zh-CN" sz="1200" b="1">
                <a:ea typeface="宋体" pitchFamily="2" charset="-122"/>
              </a:rPr>
              <a:t>0</a:t>
            </a:r>
          </a:p>
        </p:txBody>
      </p:sp>
      <p:sp>
        <p:nvSpPr>
          <p:cNvPr id="50199" name="Text Box 40"/>
          <p:cNvSpPr txBox="1">
            <a:spLocks noChangeArrowheads="1"/>
          </p:cNvSpPr>
          <p:nvPr/>
        </p:nvSpPr>
        <p:spPr bwMode="auto">
          <a:xfrm>
            <a:off x="2667001" y="5867400"/>
            <a:ext cx="79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i=1</a:t>
            </a:r>
          </a:p>
        </p:txBody>
      </p:sp>
      <p:sp>
        <p:nvSpPr>
          <p:cNvPr id="50200" name="Text Box 41"/>
          <p:cNvSpPr txBox="1">
            <a:spLocks noChangeArrowheads="1"/>
          </p:cNvSpPr>
          <p:nvPr/>
        </p:nvSpPr>
        <p:spPr bwMode="auto">
          <a:xfrm>
            <a:off x="4267201" y="5867400"/>
            <a:ext cx="79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i=2</a:t>
            </a:r>
          </a:p>
        </p:txBody>
      </p:sp>
      <p:sp>
        <p:nvSpPr>
          <p:cNvPr id="50201" name="Text Box 42"/>
          <p:cNvSpPr txBox="1">
            <a:spLocks noChangeArrowheads="1"/>
          </p:cNvSpPr>
          <p:nvPr/>
        </p:nvSpPr>
        <p:spPr bwMode="auto">
          <a:xfrm>
            <a:off x="5943601" y="5867400"/>
            <a:ext cx="796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i=3</a:t>
            </a:r>
          </a:p>
        </p:txBody>
      </p:sp>
      <p:sp>
        <p:nvSpPr>
          <p:cNvPr id="50202" name="Text Box 43"/>
          <p:cNvSpPr txBox="1">
            <a:spLocks noChangeArrowheads="1"/>
          </p:cNvSpPr>
          <p:nvPr/>
        </p:nvSpPr>
        <p:spPr bwMode="auto">
          <a:xfrm>
            <a:off x="8534400" y="5867400"/>
            <a:ext cx="941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1200" b="1">
                <a:ea typeface="宋体" pitchFamily="2" charset="-122"/>
              </a:rPr>
              <a:t>After i=n-1</a:t>
            </a:r>
          </a:p>
        </p:txBody>
      </p:sp>
      <p:sp>
        <p:nvSpPr>
          <p:cNvPr id="50203" name="Text Box 44"/>
          <p:cNvSpPr txBox="1">
            <a:spLocks noChangeArrowheads="1"/>
          </p:cNvSpPr>
          <p:nvPr/>
        </p:nvSpPr>
        <p:spPr bwMode="auto">
          <a:xfrm>
            <a:off x="7451725" y="4713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altLang="zh-CN" sz="2800" b="1">
                <a:ea typeface="宋体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E920-22D5-4351-AE22-2A2A3042256E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A28E62-5081-42A9-AC5F-1F7BFDC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求解线性方程组</a:t>
            </a:r>
            <a:endParaRPr lang="zh-CN" altLang="en-US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97052" y="1941403"/>
            <a:ext cx="6018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宋体" pitchFamily="2" charset="-122"/>
              </a:rPr>
              <a:t>上三角形式（</a:t>
            </a:r>
            <a:r>
              <a:rPr lang="en-US" altLang="zh-CN" sz="2800" b="1" dirty="0">
                <a:ea typeface="宋体" pitchFamily="2" charset="-122"/>
              </a:rPr>
              <a:t>Upper-triangular form</a:t>
            </a:r>
            <a:r>
              <a:rPr lang="zh-CN" altLang="en-US" sz="2800" b="1" dirty="0">
                <a:ea typeface="宋体" pitchFamily="2" charset="-122"/>
              </a:rPr>
              <a:t>）</a:t>
            </a:r>
            <a:endParaRPr lang="en-US" altLang="zh-CN" sz="2800" b="1" dirty="0">
              <a:ea typeface="宋体" pitchFamily="2" charset="-122"/>
            </a:endParaRP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627" y="2619394"/>
            <a:ext cx="7848600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D9B6-C36F-4B2E-B1A4-01EA9FD3DCF0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F7B932-4C5E-425A-BAC6-602036CC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 altLang="zh-CN" dirty="0"/>
              <a:t>Back Substitution</a:t>
            </a:r>
            <a:endParaRPr lang="zh-CN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722" y="1709139"/>
            <a:ext cx="14859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91" y="2671292"/>
            <a:ext cx="22479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24" y="3743795"/>
            <a:ext cx="32861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073727" y="1806394"/>
            <a:ext cx="4626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首先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可根据最后方程计算得出</a:t>
            </a:r>
            <a:r>
              <a:rPr lang="en-US" altLang="zh-CN" dirty="0">
                <a:ea typeface="宋体" pitchFamily="2" charset="-122"/>
              </a:rPr>
              <a:t>,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133600" y="2819400"/>
            <a:ext cx="5114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的值代入第二个方程后得出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的值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095500" y="3888431"/>
            <a:ext cx="521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的值代入下一方程后得出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的值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095500" y="4927135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依次类推，直到求出所有变量的值</a:t>
            </a:r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8D7B-B1A1-4083-BA21-A0BD3980C59F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F55A0F-5A08-4650-B6E2-B421967E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Pipeline Solution</a:t>
            </a:r>
            <a:endParaRPr lang="zh-CN" altLang="en-US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05000" y="1600201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ea typeface="宋体" pitchFamily="2" charset="-122"/>
              </a:rPr>
              <a:t>第一阶段计算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并将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的值传递给第二阶段，第二阶段发送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zh-CN" altLang="en-US" sz="2400" dirty="0">
                <a:ea typeface="宋体" pitchFamily="2" charset="-122"/>
              </a:rPr>
              <a:t>，计算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1 </a:t>
            </a:r>
            <a:r>
              <a:rPr lang="zh-CN" altLang="en-US" sz="2400" dirty="0">
                <a:ea typeface="宋体" pitchFamily="2" charset="-122"/>
              </a:rPr>
              <a:t>的值，并将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的值传给下一阶段，</a:t>
            </a:r>
            <a:r>
              <a:rPr lang="en-US" altLang="zh-CN" sz="2400" dirty="0">
                <a:ea typeface="宋体" pitchFamily="2" charset="-122"/>
              </a:rPr>
              <a:t>……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191000" y="5181600"/>
            <a:ext cx="2860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Type 3 pipeline computation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84391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EB0E-9AA5-4D14-BC89-503E24828B80}" type="slidenum">
              <a:rPr lang="zh-CN" altLang="en-US"/>
              <a:pPr/>
              <a:t>39</a:t>
            </a:fld>
            <a:endParaRPr lang="en-US" altLang="zh-CN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52" y="2186739"/>
            <a:ext cx="3982423" cy="249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81200" y="1371600"/>
            <a:ext cx="822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第</a:t>
            </a:r>
            <a:r>
              <a:rPr lang="en-US" altLang="zh-CN" sz="2400" i="1" dirty="0" err="1">
                <a:ea typeface="宋体" pitchFamily="2" charset="-122"/>
              </a:rPr>
              <a:t>i</a:t>
            </a:r>
            <a:r>
              <a:rPr lang="zh-CN" altLang="en-US" sz="2400" dirty="0">
                <a:ea typeface="宋体" pitchFamily="2" charset="-122"/>
              </a:rPr>
              <a:t>进程</a:t>
            </a:r>
            <a:r>
              <a:rPr lang="en-US" altLang="zh-CN" sz="2400" dirty="0">
                <a:ea typeface="宋体" pitchFamily="2" charset="-122"/>
              </a:rPr>
              <a:t> (0 &lt; </a:t>
            </a:r>
            <a:r>
              <a:rPr lang="en-US" altLang="zh-CN" sz="2400" i="1" dirty="0" err="1">
                <a:ea typeface="宋体" pitchFamily="2" charset="-122"/>
              </a:rPr>
              <a:t>i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&lt; </a:t>
            </a:r>
            <a:r>
              <a:rPr lang="en-US" altLang="zh-CN" sz="2400" i="1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zh-CN" altLang="en-US" sz="2400" dirty="0">
                <a:ea typeface="宋体" pitchFamily="2" charset="-122"/>
              </a:rPr>
              <a:t>接受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0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1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baseline="-25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, …, 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sz="2400" baseline="-25000" dirty="0">
                <a:ea typeface="宋体" pitchFamily="2" charset="-122"/>
              </a:rPr>
              <a:t>-1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的值，然后计算</a:t>
            </a:r>
            <a:r>
              <a:rPr lang="en-US" altLang="zh-CN" sz="2400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的值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1D52-312D-4938-8D06-60BD9F688EC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62200" y="572869"/>
            <a:ext cx="708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+mj-lt"/>
                <a:ea typeface="宋体" pitchFamily="2" charset="-122"/>
                <a:cs typeface="+mj-cs"/>
              </a:rPr>
              <a:t>Pipelined Computations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950027" y="1754605"/>
            <a:ext cx="8039100" cy="189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</a:pPr>
            <a:r>
              <a:rPr lang="zh-CN" altLang="en-US" sz="2800" dirty="0">
                <a:ea typeface="宋体" pitchFamily="2" charset="-122"/>
              </a:rPr>
              <a:t>问题分解成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一系列依次完成的任务</a:t>
            </a:r>
            <a:r>
              <a:rPr lang="en-US" altLang="zh-CN" sz="2800" dirty="0">
                <a:ea typeface="宋体" pitchFamily="2" charset="-122"/>
              </a:rPr>
              <a:t>(</a:t>
            </a:r>
            <a:r>
              <a:rPr lang="zh-CN" altLang="en-US" sz="2800" dirty="0">
                <a:ea typeface="宋体" pitchFamily="2" charset="-122"/>
              </a:rPr>
              <a:t>这也是顺序程序设计的基础</a:t>
            </a:r>
            <a:r>
              <a:rPr lang="en-US" altLang="zh-CN" sz="2800" dirty="0">
                <a:ea typeface="宋体" pitchFamily="2" charset="-122"/>
              </a:rPr>
              <a:t>). </a:t>
            </a:r>
            <a:r>
              <a:rPr lang="zh-CN" altLang="en-US" sz="2800" b="1" dirty="0">
                <a:solidFill>
                  <a:srgbClr val="FF0000"/>
                </a:solidFill>
                <a:ea typeface="宋体" pitchFamily="2" charset="-122"/>
              </a:rPr>
              <a:t>每一任务由一单独进程或处理器处理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3" y="4472941"/>
            <a:ext cx="74866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B467-2044-487A-8E52-1E5656BE1A6A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63E374-4D01-42DB-8775-74765ACC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串行代码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101777" y="1619250"/>
            <a:ext cx="9185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ea typeface="宋体" pitchFamily="2" charset="-122"/>
              </a:rPr>
              <a:t>设</a:t>
            </a:r>
            <a:r>
              <a:rPr lang="en-US" altLang="zh-CN" sz="2400" i="1" dirty="0" err="1">
                <a:ea typeface="宋体" pitchFamily="2" charset="-122"/>
              </a:rPr>
              <a:t>a</a:t>
            </a:r>
            <a:r>
              <a:rPr lang="en-US" altLang="zh-CN" sz="2400" i="1" baseline="-25000" dirty="0" err="1">
                <a:ea typeface="宋体" pitchFamily="2" charset="-122"/>
              </a:rPr>
              <a:t>i,j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i="1" dirty="0" err="1">
                <a:ea typeface="宋体" pitchFamily="2" charset="-122"/>
              </a:rPr>
              <a:t>b</a:t>
            </a:r>
            <a:r>
              <a:rPr lang="en-US" altLang="zh-CN" sz="2400" i="1" baseline="-25000" dirty="0" err="1">
                <a:ea typeface="宋体" pitchFamily="2" charset="-122"/>
              </a:rPr>
              <a:t>k</a:t>
            </a:r>
            <a:r>
              <a:rPr lang="zh-CN" altLang="en-US" sz="2400" dirty="0">
                <a:ea typeface="宋体" pitchFamily="2" charset="-122"/>
              </a:rPr>
              <a:t>分别存储在数组</a:t>
            </a:r>
            <a:r>
              <a:rPr lang="en-US" altLang="zh-CN" sz="2400" b="1" dirty="0">
                <a:ea typeface="宋体" pitchFamily="2" charset="-122"/>
              </a:rPr>
              <a:t>a[ ][ ]</a:t>
            </a:r>
            <a:r>
              <a:rPr lang="zh-CN" altLang="en-US" sz="2400" dirty="0">
                <a:ea typeface="宋体" pitchFamily="2" charset="-122"/>
              </a:rPr>
              <a:t>和</a:t>
            </a:r>
            <a:r>
              <a:rPr lang="en-US" altLang="zh-CN" sz="2400" b="1" dirty="0">
                <a:ea typeface="宋体" pitchFamily="2" charset="-122"/>
              </a:rPr>
              <a:t>b[ ]</a:t>
            </a:r>
            <a:r>
              <a:rPr lang="zh-CN" altLang="en-US" sz="2400" dirty="0">
                <a:ea typeface="宋体" pitchFamily="2" charset="-122"/>
              </a:rPr>
              <a:t>中，变量值存在数组</a:t>
            </a:r>
            <a:r>
              <a:rPr lang="en-US" altLang="zh-CN" sz="2400" b="1" dirty="0">
                <a:ea typeface="宋体" pitchFamily="2" charset="-122"/>
              </a:rPr>
              <a:t>x[ ]</a:t>
            </a:r>
            <a:r>
              <a:rPr lang="zh-CN" altLang="en-US" sz="2400" dirty="0">
                <a:ea typeface="宋体" pitchFamily="2" charset="-122"/>
              </a:rPr>
              <a:t>中，示例串行代码如下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392836" y="2762251"/>
            <a:ext cx="91852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x[0] = b[0]/a[0][0];              /* computed separately */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for (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= 1;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&lt; n;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++) {          /*for remaining unknowns*/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sum = 0;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for (j = 0; j &lt;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;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j++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	sum = sum + a[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][j]*x[j];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x[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 = (b[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 - sum)/a[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B357-11F6-4E1E-9AAB-30202B7E4E5D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6C1323-9A15-4CE7-98E2-A4BB9E27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并行代码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56019" y="1447800"/>
            <a:ext cx="559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process </a:t>
            </a:r>
            <a:r>
              <a:rPr lang="en-US" altLang="zh-CN" sz="2400" i="1" dirty="0">
                <a:ea typeface="宋体" pitchFamily="2" charset="-122"/>
              </a:rPr>
              <a:t>P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(1 &lt; </a:t>
            </a:r>
            <a:r>
              <a:rPr lang="en-US" altLang="zh-CN" sz="2400" i="1" dirty="0" err="1">
                <a:ea typeface="宋体" pitchFamily="2" charset="-122"/>
              </a:rPr>
              <a:t>i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&lt; </a:t>
            </a:r>
            <a:r>
              <a:rPr lang="en-US" altLang="zh-CN" sz="2400" i="1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zh-CN" altLang="en-US" sz="2400" dirty="0">
                <a:ea typeface="宋体" pitchFamily="2" charset="-122"/>
              </a:rPr>
              <a:t>的示例伪码如下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181069" y="2209801"/>
            <a:ext cx="79522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for (j = 0; j &lt;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; j++) {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recv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(&amp;x[j],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i-1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send(&amp;x[j],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sum = 0;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for (j = 0; j &lt;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; j++)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      sum = sum + a[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][j]*x[j];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x[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 = (b[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 - sum)/a[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];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send(&amp;x[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], P</a:t>
            </a:r>
            <a:r>
              <a:rPr lang="en-US" altLang="zh-CN" sz="2400" b="1" baseline="-25000" dirty="0">
                <a:solidFill>
                  <a:schemeClr val="accent2"/>
                </a:solidFill>
                <a:ea typeface="宋体" pitchFamily="2" charset="-122"/>
              </a:rPr>
              <a:t>i+1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0417-B970-4D9D-AE84-DF44A32014B8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03B2DB-8BD9-4645-9799-85391B1D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Pipeline processing using back substitution</a:t>
            </a:r>
            <a:br>
              <a:rPr lang="en-US" altLang="zh-CN" dirty="0">
                <a:solidFill>
                  <a:schemeClr val="accent1"/>
                </a:solidFill>
              </a:rPr>
            </a:br>
            <a:endParaRPr lang="zh-CN" alt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08" y="1292384"/>
            <a:ext cx="7064584" cy="491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9F71-A717-42FE-B562-BA725977E0CC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既然流水线加速比受限于最大步骤执行时间等，具体如何提高加速比</a:t>
            </a:r>
            <a:endParaRPr lang="en-US" altLang="zh-CN" dirty="0"/>
          </a:p>
          <a:p>
            <a:r>
              <a:rPr lang="zh-CN" altLang="en-US" dirty="0"/>
              <a:t>上述示例代码都用</a:t>
            </a:r>
            <a:r>
              <a:rPr lang="en-US" altLang="zh-CN" dirty="0"/>
              <a:t>Message Passing</a:t>
            </a:r>
            <a:r>
              <a:rPr lang="zh-CN" altLang="en-US" dirty="0"/>
              <a:t>实现，可否用其它方式实现，如何实现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43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SimSun" pitchFamily="2" charset="-122"/>
              </a:rPr>
              <a:t>流水线例子</a:t>
            </a:r>
            <a:r>
              <a:rPr lang="en-US" altLang="zh-CN" dirty="0">
                <a:ea typeface="SimSun" pitchFamily="2" charset="-122"/>
              </a:rPr>
              <a:t>-</a:t>
            </a:r>
            <a:r>
              <a:rPr lang="zh-CN" altLang="en-US" dirty="0">
                <a:ea typeface="SimSun" pitchFamily="2" charset="-122"/>
              </a:rPr>
              <a:t>洗衣房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45127" y="1828800"/>
            <a:ext cx="7172758" cy="43513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Autofit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600" dirty="0"/>
              <a:t>Ann, Brian, Cathy, Dave</a:t>
            </a:r>
            <a:r>
              <a:rPr lang="zh-CN" altLang="en-US" sz="3600" dirty="0"/>
              <a:t>有衣服要洗、甩干、折叠</a:t>
            </a:r>
            <a:endParaRPr lang="en-US" altLang="zh-CN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洗衣服需要</a:t>
            </a:r>
            <a:r>
              <a:rPr lang="en-GB" altLang="en-US" sz="3600" dirty="0"/>
              <a:t>30</a:t>
            </a:r>
            <a:r>
              <a:rPr lang="zh-CN" altLang="en-US" sz="3600" dirty="0"/>
              <a:t>分钟</a:t>
            </a: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烘干需要</a:t>
            </a:r>
            <a:r>
              <a:rPr lang="en-GB" altLang="en-US" sz="3600" dirty="0"/>
              <a:t>40</a:t>
            </a:r>
            <a:r>
              <a:rPr lang="zh-CN" altLang="en-US" sz="3600" dirty="0"/>
              <a:t>分钟</a:t>
            </a: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6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3600" dirty="0"/>
              <a:t>折叠需要</a:t>
            </a:r>
            <a:r>
              <a:rPr lang="en-GB" altLang="en-US" sz="3600" dirty="0"/>
              <a:t>20</a:t>
            </a:r>
            <a:r>
              <a:rPr lang="zh-CN" altLang="en-US" sz="3600" dirty="0"/>
              <a:t>分钟</a:t>
            </a:r>
            <a:endParaRPr lang="en-GB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5</a:t>
            </a:fld>
            <a:endParaRPr lang="en-US" altLang="zh-CN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8928620" y="4131024"/>
            <a:ext cx="671513" cy="798512"/>
            <a:chOff x="4012" y="2316"/>
            <a:chExt cx="423" cy="503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4012" y="2316"/>
              <a:ext cx="423" cy="503"/>
              <a:chOff x="4012" y="2316"/>
              <a:chExt cx="423" cy="503"/>
            </a:xfrm>
          </p:grpSpPr>
          <p:grpSp>
            <p:nvGrpSpPr>
              <p:cNvPr id="9222" name="Group 6"/>
              <p:cNvGrpSpPr>
                <a:grpSpLocks/>
              </p:cNvGrpSpPr>
              <p:nvPr/>
            </p:nvGrpSpPr>
            <p:grpSpPr bwMode="auto">
              <a:xfrm>
                <a:off x="4012" y="2396"/>
                <a:ext cx="423" cy="423"/>
                <a:chOff x="4012" y="2396"/>
                <a:chExt cx="423" cy="423"/>
              </a:xfrm>
            </p:grpSpPr>
            <p:sp>
              <p:nvSpPr>
                <p:cNvPr id="9223" name="Freeform 7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424"/>
                </a:xfrm>
                <a:custGeom>
                  <a:avLst/>
                  <a:gdLst>
                    <a:gd name="T0" fmla="*/ 0 w 1871"/>
                    <a:gd name="T1" fmla="*/ 1869 h 1870"/>
                    <a:gd name="T2" fmla="*/ 0 w 1871"/>
                    <a:gd name="T3" fmla="*/ 467 h 1870"/>
                    <a:gd name="T4" fmla="*/ 466 w 1871"/>
                    <a:gd name="T5" fmla="*/ 0 h 1870"/>
                    <a:gd name="T6" fmla="*/ 1870 w 1871"/>
                    <a:gd name="T7" fmla="*/ 0 h 1870"/>
                    <a:gd name="T8" fmla="*/ 1870 w 1871"/>
                    <a:gd name="T9" fmla="*/ 1402 h 1870"/>
                    <a:gd name="T10" fmla="*/ 1402 w 1871"/>
                    <a:gd name="T11" fmla="*/ 1869 h 1870"/>
                    <a:gd name="T12" fmla="*/ 0 w 1871"/>
                    <a:gd name="T13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1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870" y="1402"/>
                      </a:lnTo>
                      <a:lnTo>
                        <a:pt x="1402" y="1869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4" name="Freeform 8"/>
                <p:cNvSpPr>
                  <a:spLocks noChangeArrowheads="1"/>
                </p:cNvSpPr>
                <p:nvPr/>
              </p:nvSpPr>
              <p:spPr bwMode="auto">
                <a:xfrm>
                  <a:off x="4012" y="2396"/>
                  <a:ext cx="424" cy="106"/>
                </a:xfrm>
                <a:custGeom>
                  <a:avLst/>
                  <a:gdLst>
                    <a:gd name="T0" fmla="*/ 0 w 1871"/>
                    <a:gd name="T1" fmla="*/ 467 h 468"/>
                    <a:gd name="T2" fmla="*/ 466 w 1871"/>
                    <a:gd name="T3" fmla="*/ 0 h 468"/>
                    <a:gd name="T4" fmla="*/ 1870 w 1871"/>
                    <a:gd name="T5" fmla="*/ 0 h 468"/>
                    <a:gd name="T6" fmla="*/ 1402 w 1871"/>
                    <a:gd name="T7" fmla="*/ 467 h 468"/>
                    <a:gd name="T8" fmla="*/ 0 w 1871"/>
                    <a:gd name="T9" fmla="*/ 467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1" h="468">
                      <a:moveTo>
                        <a:pt x="0" y="467"/>
                      </a:moveTo>
                      <a:lnTo>
                        <a:pt x="466" y="0"/>
                      </a:lnTo>
                      <a:lnTo>
                        <a:pt x="1870" y="0"/>
                      </a:lnTo>
                      <a:lnTo>
                        <a:pt x="1402" y="467"/>
                      </a:lnTo>
                      <a:lnTo>
                        <a:pt x="0" y="467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5" name="Freeform 9"/>
                <p:cNvSpPr>
                  <a:spLocks noChangeArrowheads="1"/>
                </p:cNvSpPr>
                <p:nvPr/>
              </p:nvSpPr>
              <p:spPr bwMode="auto">
                <a:xfrm>
                  <a:off x="4330" y="2396"/>
                  <a:ext cx="106" cy="424"/>
                </a:xfrm>
                <a:custGeom>
                  <a:avLst/>
                  <a:gdLst>
                    <a:gd name="T0" fmla="*/ 0 w 469"/>
                    <a:gd name="T1" fmla="*/ 1869 h 1870"/>
                    <a:gd name="T2" fmla="*/ 0 w 469"/>
                    <a:gd name="T3" fmla="*/ 467 h 1870"/>
                    <a:gd name="T4" fmla="*/ 468 w 469"/>
                    <a:gd name="T5" fmla="*/ 0 h 1870"/>
                    <a:gd name="T6" fmla="*/ 468 w 469"/>
                    <a:gd name="T7" fmla="*/ 1402 h 1870"/>
                    <a:gd name="T8" fmla="*/ 0 w 469"/>
                    <a:gd name="T9" fmla="*/ 1869 h 1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9" h="1870">
                      <a:moveTo>
                        <a:pt x="0" y="1869"/>
                      </a:moveTo>
                      <a:lnTo>
                        <a:pt x="0" y="467"/>
                      </a:lnTo>
                      <a:lnTo>
                        <a:pt x="468" y="0"/>
                      </a:lnTo>
                      <a:lnTo>
                        <a:pt x="468" y="1402"/>
                      </a:lnTo>
                      <a:lnTo>
                        <a:pt x="0" y="1869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4108" y="2316"/>
                <a:ext cx="327" cy="87"/>
                <a:chOff x="4108" y="2316"/>
                <a:chExt cx="327" cy="87"/>
              </a:xfrm>
            </p:grpSpPr>
            <p:sp>
              <p:nvSpPr>
                <p:cNvPr id="9227" name="Freeform 11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88"/>
                </a:xfrm>
                <a:custGeom>
                  <a:avLst/>
                  <a:gdLst>
                    <a:gd name="T0" fmla="*/ 0 w 1448"/>
                    <a:gd name="T1" fmla="*/ 388 h 389"/>
                    <a:gd name="T2" fmla="*/ 0 w 1448"/>
                    <a:gd name="T3" fmla="*/ 96 h 389"/>
                    <a:gd name="T4" fmla="*/ 96 w 1448"/>
                    <a:gd name="T5" fmla="*/ 0 h 389"/>
                    <a:gd name="T6" fmla="*/ 1447 w 1448"/>
                    <a:gd name="T7" fmla="*/ 0 h 389"/>
                    <a:gd name="T8" fmla="*/ 1447 w 1448"/>
                    <a:gd name="T9" fmla="*/ 290 h 389"/>
                    <a:gd name="T10" fmla="*/ 1349 w 1448"/>
                    <a:gd name="T11" fmla="*/ 388 h 389"/>
                    <a:gd name="T12" fmla="*/ 0 w 1448"/>
                    <a:gd name="T13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48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447" y="290"/>
                      </a:lnTo>
                      <a:lnTo>
                        <a:pt x="1349" y="388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8" name="Freeform 12"/>
                <p:cNvSpPr>
                  <a:spLocks noChangeArrowheads="1"/>
                </p:cNvSpPr>
                <p:nvPr/>
              </p:nvSpPr>
              <p:spPr bwMode="auto">
                <a:xfrm>
                  <a:off x="4108" y="2316"/>
                  <a:ext cx="328" cy="22"/>
                </a:xfrm>
                <a:custGeom>
                  <a:avLst/>
                  <a:gdLst>
                    <a:gd name="T0" fmla="*/ 0 w 1448"/>
                    <a:gd name="T1" fmla="*/ 96 h 97"/>
                    <a:gd name="T2" fmla="*/ 96 w 1448"/>
                    <a:gd name="T3" fmla="*/ 0 h 97"/>
                    <a:gd name="T4" fmla="*/ 1447 w 1448"/>
                    <a:gd name="T5" fmla="*/ 0 h 97"/>
                    <a:gd name="T6" fmla="*/ 1349 w 1448"/>
                    <a:gd name="T7" fmla="*/ 96 h 97"/>
                    <a:gd name="T8" fmla="*/ 0 w 1448"/>
                    <a:gd name="T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8" h="97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447" y="0"/>
                      </a:lnTo>
                      <a:lnTo>
                        <a:pt x="1349" y="96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Freeform 13"/>
                <p:cNvSpPr>
                  <a:spLocks noChangeArrowheads="1"/>
                </p:cNvSpPr>
                <p:nvPr/>
              </p:nvSpPr>
              <p:spPr bwMode="auto">
                <a:xfrm>
                  <a:off x="4414" y="2316"/>
                  <a:ext cx="22" cy="88"/>
                </a:xfrm>
                <a:custGeom>
                  <a:avLst/>
                  <a:gdLst>
                    <a:gd name="T0" fmla="*/ 0 w 99"/>
                    <a:gd name="T1" fmla="*/ 388 h 389"/>
                    <a:gd name="T2" fmla="*/ 0 w 99"/>
                    <a:gd name="T3" fmla="*/ 96 h 389"/>
                    <a:gd name="T4" fmla="*/ 98 w 99"/>
                    <a:gd name="T5" fmla="*/ 0 h 389"/>
                    <a:gd name="T6" fmla="*/ 98 w 99"/>
                    <a:gd name="T7" fmla="*/ 290 h 389"/>
                    <a:gd name="T8" fmla="*/ 0 w 99"/>
                    <a:gd name="T9" fmla="*/ 388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389">
                      <a:moveTo>
                        <a:pt x="0" y="388"/>
                      </a:moveTo>
                      <a:lnTo>
                        <a:pt x="0" y="96"/>
                      </a:lnTo>
                      <a:lnTo>
                        <a:pt x="98" y="0"/>
                      </a:lnTo>
                      <a:lnTo>
                        <a:pt x="98" y="290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Freeform 15"/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custGeom>
              <a:avLst/>
              <a:gdLst>
                <a:gd name="T0" fmla="*/ 123 w 989"/>
                <a:gd name="T1" fmla="*/ 0 h 424"/>
                <a:gd name="T2" fmla="*/ 863 w 989"/>
                <a:gd name="T3" fmla="*/ 0 h 424"/>
                <a:gd name="T4" fmla="*/ 988 w 989"/>
                <a:gd name="T5" fmla="*/ 123 h 424"/>
                <a:gd name="T6" fmla="*/ 988 w 989"/>
                <a:gd name="T7" fmla="*/ 298 h 424"/>
                <a:gd name="T8" fmla="*/ 863 w 989"/>
                <a:gd name="T9" fmla="*/ 423 h 424"/>
                <a:gd name="T10" fmla="*/ 123 w 989"/>
                <a:gd name="T11" fmla="*/ 423 h 424"/>
                <a:gd name="T12" fmla="*/ 0 w 989"/>
                <a:gd name="T13" fmla="*/ 298 h 424"/>
                <a:gd name="T14" fmla="*/ 0 w 989"/>
                <a:gd name="T15" fmla="*/ 123 h 424"/>
                <a:gd name="T16" fmla="*/ 123 w 989"/>
                <a:gd name="T1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424">
                  <a:moveTo>
                    <a:pt x="123" y="0"/>
                  </a:moveTo>
                  <a:lnTo>
                    <a:pt x="863" y="0"/>
                  </a:lnTo>
                  <a:lnTo>
                    <a:pt x="988" y="123"/>
                  </a:lnTo>
                  <a:lnTo>
                    <a:pt x="988" y="298"/>
                  </a:lnTo>
                  <a:lnTo>
                    <a:pt x="863" y="423"/>
                  </a:lnTo>
                  <a:lnTo>
                    <a:pt x="123" y="423"/>
                  </a:lnTo>
                  <a:lnTo>
                    <a:pt x="0" y="298"/>
                  </a:lnTo>
                  <a:lnTo>
                    <a:pt x="0" y="123"/>
                  </a:lnTo>
                  <a:lnTo>
                    <a:pt x="123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8942908" y="5430800"/>
            <a:ext cx="660400" cy="647700"/>
            <a:chOff x="4007" y="2964"/>
            <a:chExt cx="416" cy="408"/>
          </a:xfrm>
        </p:grpSpPr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4009" y="3157"/>
              <a:ext cx="414" cy="215"/>
              <a:chOff x="4009" y="3157"/>
              <a:chExt cx="414" cy="215"/>
            </a:xfrm>
          </p:grpSpPr>
          <p:sp>
            <p:nvSpPr>
              <p:cNvPr id="9234" name="Freeform 18"/>
              <p:cNvSpPr>
                <a:spLocks noChangeArrowheads="1"/>
              </p:cNvSpPr>
              <p:nvPr/>
            </p:nvSpPr>
            <p:spPr bwMode="auto">
              <a:xfrm>
                <a:off x="4211" y="3158"/>
                <a:ext cx="95" cy="215"/>
              </a:xfrm>
              <a:custGeom>
                <a:avLst/>
                <a:gdLst>
                  <a:gd name="T0" fmla="*/ 305 w 421"/>
                  <a:gd name="T1" fmla="*/ 0 h 949"/>
                  <a:gd name="T2" fmla="*/ 420 w 421"/>
                  <a:gd name="T3" fmla="*/ 0 h 949"/>
                  <a:gd name="T4" fmla="*/ 115 w 421"/>
                  <a:gd name="T5" fmla="*/ 948 h 949"/>
                  <a:gd name="T6" fmla="*/ 0 w 421"/>
                  <a:gd name="T7" fmla="*/ 948 h 949"/>
                  <a:gd name="T8" fmla="*/ 305 w 421"/>
                  <a:gd name="T9" fmla="*/ 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949">
                    <a:moveTo>
                      <a:pt x="305" y="0"/>
                    </a:moveTo>
                    <a:lnTo>
                      <a:pt x="420" y="0"/>
                    </a:lnTo>
                    <a:lnTo>
                      <a:pt x="115" y="948"/>
                    </a:lnTo>
                    <a:lnTo>
                      <a:pt x="0" y="948"/>
                    </a:lnTo>
                    <a:lnTo>
                      <a:pt x="305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AutoShape 19"/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6" name="AutoShape 20"/>
              <p:cNvSpPr>
                <a:spLocks noChangeArrowheads="1"/>
              </p:cNvSpPr>
              <p:nvPr/>
            </p:nvSpPr>
            <p:spPr bwMode="auto">
              <a:xfrm>
                <a:off x="4205" y="3249"/>
                <a:ext cx="218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7" name="AutoShape 21"/>
              <p:cNvSpPr>
                <a:spLocks noChangeArrowheads="1"/>
              </p:cNvSpPr>
              <p:nvPr/>
            </p:nvSpPr>
            <p:spPr bwMode="auto">
              <a:xfrm>
                <a:off x="4009" y="3249"/>
                <a:ext cx="116" cy="13"/>
              </a:xfrm>
              <a:prstGeom prst="roundRect">
                <a:avLst>
                  <a:gd name="adj" fmla="val 8333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4007" y="2964"/>
              <a:ext cx="216" cy="408"/>
              <a:chOff x="4007" y="2964"/>
              <a:chExt cx="216" cy="408"/>
            </a:xfrm>
          </p:grpSpPr>
          <p:sp>
            <p:nvSpPr>
              <p:cNvPr id="9239" name="Oval 23"/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6" cy="55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0" name="Freeform 24"/>
              <p:cNvSpPr>
                <a:spLocks noChangeArrowheads="1"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8 w 958"/>
                  <a:gd name="T1" fmla="*/ 676 h 1463"/>
                  <a:gd name="T2" fmla="*/ 4 w 958"/>
                  <a:gd name="T3" fmla="*/ 693 h 1463"/>
                  <a:gd name="T4" fmla="*/ 0 w 958"/>
                  <a:gd name="T5" fmla="*/ 720 h 1463"/>
                  <a:gd name="T6" fmla="*/ 0 w 958"/>
                  <a:gd name="T7" fmla="*/ 742 h 1463"/>
                  <a:gd name="T8" fmla="*/ 8 w 958"/>
                  <a:gd name="T9" fmla="*/ 768 h 1463"/>
                  <a:gd name="T10" fmla="*/ 22 w 958"/>
                  <a:gd name="T11" fmla="*/ 790 h 1463"/>
                  <a:gd name="T12" fmla="*/ 39 w 958"/>
                  <a:gd name="T13" fmla="*/ 808 h 1463"/>
                  <a:gd name="T14" fmla="*/ 61 w 958"/>
                  <a:gd name="T15" fmla="*/ 821 h 1463"/>
                  <a:gd name="T16" fmla="*/ 75 w 958"/>
                  <a:gd name="T17" fmla="*/ 821 h 1463"/>
                  <a:gd name="T18" fmla="*/ 101 w 958"/>
                  <a:gd name="T19" fmla="*/ 821 h 1463"/>
                  <a:gd name="T20" fmla="*/ 625 w 958"/>
                  <a:gd name="T21" fmla="*/ 1462 h 1463"/>
                  <a:gd name="T22" fmla="*/ 788 w 958"/>
                  <a:gd name="T23" fmla="*/ 702 h 1463"/>
                  <a:gd name="T24" fmla="*/ 784 w 958"/>
                  <a:gd name="T25" fmla="*/ 684 h 1463"/>
                  <a:gd name="T26" fmla="*/ 779 w 958"/>
                  <a:gd name="T27" fmla="*/ 671 h 1463"/>
                  <a:gd name="T28" fmla="*/ 766 w 958"/>
                  <a:gd name="T29" fmla="*/ 658 h 1463"/>
                  <a:gd name="T30" fmla="*/ 753 w 958"/>
                  <a:gd name="T31" fmla="*/ 649 h 1463"/>
                  <a:gd name="T32" fmla="*/ 735 w 958"/>
                  <a:gd name="T33" fmla="*/ 640 h 1463"/>
                  <a:gd name="T34" fmla="*/ 713 w 958"/>
                  <a:gd name="T35" fmla="*/ 640 h 1463"/>
                  <a:gd name="T36" fmla="*/ 696 w 958"/>
                  <a:gd name="T37" fmla="*/ 640 h 1463"/>
                  <a:gd name="T38" fmla="*/ 678 w 958"/>
                  <a:gd name="T39" fmla="*/ 640 h 1463"/>
                  <a:gd name="T40" fmla="*/ 461 w 958"/>
                  <a:gd name="T41" fmla="*/ 370 h 1463"/>
                  <a:gd name="T42" fmla="*/ 891 w 958"/>
                  <a:gd name="T43" fmla="*/ 458 h 1463"/>
                  <a:gd name="T44" fmla="*/ 904 w 958"/>
                  <a:gd name="T45" fmla="*/ 454 h 1463"/>
                  <a:gd name="T46" fmla="*/ 917 w 958"/>
                  <a:gd name="T47" fmla="*/ 454 h 1463"/>
                  <a:gd name="T48" fmla="*/ 935 w 958"/>
                  <a:gd name="T49" fmla="*/ 441 h 1463"/>
                  <a:gd name="T50" fmla="*/ 948 w 958"/>
                  <a:gd name="T51" fmla="*/ 428 h 1463"/>
                  <a:gd name="T52" fmla="*/ 953 w 958"/>
                  <a:gd name="T53" fmla="*/ 410 h 1463"/>
                  <a:gd name="T54" fmla="*/ 957 w 958"/>
                  <a:gd name="T55" fmla="*/ 388 h 1463"/>
                  <a:gd name="T56" fmla="*/ 953 w 958"/>
                  <a:gd name="T57" fmla="*/ 366 h 1463"/>
                  <a:gd name="T58" fmla="*/ 944 w 958"/>
                  <a:gd name="T59" fmla="*/ 348 h 1463"/>
                  <a:gd name="T60" fmla="*/ 931 w 958"/>
                  <a:gd name="T61" fmla="*/ 335 h 1463"/>
                  <a:gd name="T62" fmla="*/ 913 w 958"/>
                  <a:gd name="T63" fmla="*/ 322 h 1463"/>
                  <a:gd name="T64" fmla="*/ 900 w 958"/>
                  <a:gd name="T65" fmla="*/ 317 h 1463"/>
                  <a:gd name="T66" fmla="*/ 607 w 958"/>
                  <a:gd name="T67" fmla="*/ 317 h 1463"/>
                  <a:gd name="T68" fmla="*/ 553 w 958"/>
                  <a:gd name="T69" fmla="*/ 207 h 1463"/>
                  <a:gd name="T70" fmla="*/ 558 w 958"/>
                  <a:gd name="T71" fmla="*/ 180 h 1463"/>
                  <a:gd name="T72" fmla="*/ 562 w 958"/>
                  <a:gd name="T73" fmla="*/ 150 h 1463"/>
                  <a:gd name="T74" fmla="*/ 562 w 958"/>
                  <a:gd name="T75" fmla="*/ 119 h 1463"/>
                  <a:gd name="T76" fmla="*/ 553 w 958"/>
                  <a:gd name="T77" fmla="*/ 92 h 1463"/>
                  <a:gd name="T78" fmla="*/ 545 w 958"/>
                  <a:gd name="T79" fmla="*/ 75 h 1463"/>
                  <a:gd name="T80" fmla="*/ 531 w 958"/>
                  <a:gd name="T81" fmla="*/ 52 h 1463"/>
                  <a:gd name="T82" fmla="*/ 509 w 958"/>
                  <a:gd name="T83" fmla="*/ 35 h 1463"/>
                  <a:gd name="T84" fmla="*/ 487 w 958"/>
                  <a:gd name="T85" fmla="*/ 17 h 1463"/>
                  <a:gd name="T86" fmla="*/ 461 w 958"/>
                  <a:gd name="T87" fmla="*/ 4 h 1463"/>
                  <a:gd name="T88" fmla="*/ 430 w 958"/>
                  <a:gd name="T89" fmla="*/ 0 h 1463"/>
                  <a:gd name="T90" fmla="*/ 403 w 958"/>
                  <a:gd name="T91" fmla="*/ 0 h 1463"/>
                  <a:gd name="T92" fmla="*/ 372 w 958"/>
                  <a:gd name="T93" fmla="*/ 4 h 1463"/>
                  <a:gd name="T94" fmla="*/ 340 w 958"/>
                  <a:gd name="T95" fmla="*/ 13 h 1463"/>
                  <a:gd name="T96" fmla="*/ 310 w 958"/>
                  <a:gd name="T97" fmla="*/ 30 h 1463"/>
                  <a:gd name="T98" fmla="*/ 292 w 958"/>
                  <a:gd name="T99" fmla="*/ 57 h 1463"/>
                  <a:gd name="T100" fmla="*/ 274 w 958"/>
                  <a:gd name="T101" fmla="*/ 83 h 1463"/>
                  <a:gd name="T102" fmla="*/ 261 w 958"/>
                  <a:gd name="T103" fmla="*/ 110 h 1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8" h="1463">
                    <a:moveTo>
                      <a:pt x="261" y="110"/>
                    </a:moveTo>
                    <a:lnTo>
                      <a:pt x="8" y="676"/>
                    </a:lnTo>
                    <a:lnTo>
                      <a:pt x="4" y="684"/>
                    </a:lnTo>
                    <a:lnTo>
                      <a:pt x="4" y="693"/>
                    </a:lnTo>
                    <a:lnTo>
                      <a:pt x="0" y="702"/>
                    </a:lnTo>
                    <a:lnTo>
                      <a:pt x="0" y="720"/>
                    </a:lnTo>
                    <a:lnTo>
                      <a:pt x="0" y="729"/>
                    </a:lnTo>
                    <a:lnTo>
                      <a:pt x="0" y="742"/>
                    </a:lnTo>
                    <a:lnTo>
                      <a:pt x="4" y="755"/>
                    </a:lnTo>
                    <a:lnTo>
                      <a:pt x="8" y="768"/>
                    </a:lnTo>
                    <a:lnTo>
                      <a:pt x="13" y="777"/>
                    </a:lnTo>
                    <a:lnTo>
                      <a:pt x="22" y="790"/>
                    </a:lnTo>
                    <a:lnTo>
                      <a:pt x="30" y="799"/>
                    </a:lnTo>
                    <a:lnTo>
                      <a:pt x="39" y="808"/>
                    </a:lnTo>
                    <a:lnTo>
                      <a:pt x="52" y="812"/>
                    </a:lnTo>
                    <a:lnTo>
                      <a:pt x="61" y="821"/>
                    </a:lnTo>
                    <a:lnTo>
                      <a:pt x="66" y="821"/>
                    </a:lnTo>
                    <a:lnTo>
                      <a:pt x="75" y="821"/>
                    </a:lnTo>
                    <a:lnTo>
                      <a:pt x="88" y="821"/>
                    </a:lnTo>
                    <a:lnTo>
                      <a:pt x="101" y="821"/>
                    </a:lnTo>
                    <a:lnTo>
                      <a:pt x="625" y="821"/>
                    </a:lnTo>
                    <a:lnTo>
                      <a:pt x="625" y="1462"/>
                    </a:lnTo>
                    <a:lnTo>
                      <a:pt x="788" y="1462"/>
                    </a:lnTo>
                    <a:lnTo>
                      <a:pt x="788" y="702"/>
                    </a:lnTo>
                    <a:lnTo>
                      <a:pt x="788" y="693"/>
                    </a:lnTo>
                    <a:lnTo>
                      <a:pt x="784" y="684"/>
                    </a:lnTo>
                    <a:lnTo>
                      <a:pt x="779" y="676"/>
                    </a:lnTo>
                    <a:lnTo>
                      <a:pt x="779" y="671"/>
                    </a:lnTo>
                    <a:lnTo>
                      <a:pt x="775" y="667"/>
                    </a:lnTo>
                    <a:lnTo>
                      <a:pt x="766" y="658"/>
                    </a:lnTo>
                    <a:lnTo>
                      <a:pt x="762" y="654"/>
                    </a:lnTo>
                    <a:lnTo>
                      <a:pt x="753" y="649"/>
                    </a:lnTo>
                    <a:lnTo>
                      <a:pt x="744" y="645"/>
                    </a:lnTo>
                    <a:lnTo>
                      <a:pt x="735" y="640"/>
                    </a:lnTo>
                    <a:lnTo>
                      <a:pt x="727" y="640"/>
                    </a:lnTo>
                    <a:lnTo>
                      <a:pt x="713" y="640"/>
                    </a:lnTo>
                    <a:lnTo>
                      <a:pt x="704" y="640"/>
                    </a:lnTo>
                    <a:lnTo>
                      <a:pt x="696" y="640"/>
                    </a:lnTo>
                    <a:lnTo>
                      <a:pt x="687" y="640"/>
                    </a:lnTo>
                    <a:lnTo>
                      <a:pt x="678" y="640"/>
                    </a:lnTo>
                    <a:lnTo>
                      <a:pt x="377" y="623"/>
                    </a:lnTo>
                    <a:lnTo>
                      <a:pt x="461" y="370"/>
                    </a:lnTo>
                    <a:lnTo>
                      <a:pt x="522" y="458"/>
                    </a:lnTo>
                    <a:lnTo>
                      <a:pt x="891" y="458"/>
                    </a:lnTo>
                    <a:lnTo>
                      <a:pt x="900" y="454"/>
                    </a:lnTo>
                    <a:lnTo>
                      <a:pt x="904" y="454"/>
                    </a:lnTo>
                    <a:lnTo>
                      <a:pt x="913" y="454"/>
                    </a:lnTo>
                    <a:lnTo>
                      <a:pt x="917" y="454"/>
                    </a:lnTo>
                    <a:lnTo>
                      <a:pt x="926" y="445"/>
                    </a:lnTo>
                    <a:lnTo>
                      <a:pt x="935" y="441"/>
                    </a:lnTo>
                    <a:lnTo>
                      <a:pt x="939" y="432"/>
                    </a:lnTo>
                    <a:lnTo>
                      <a:pt x="948" y="428"/>
                    </a:lnTo>
                    <a:lnTo>
                      <a:pt x="953" y="419"/>
                    </a:lnTo>
                    <a:lnTo>
                      <a:pt x="953" y="410"/>
                    </a:lnTo>
                    <a:lnTo>
                      <a:pt x="957" y="401"/>
                    </a:lnTo>
                    <a:lnTo>
                      <a:pt x="957" y="388"/>
                    </a:lnTo>
                    <a:lnTo>
                      <a:pt x="957" y="375"/>
                    </a:lnTo>
                    <a:lnTo>
                      <a:pt x="953" y="366"/>
                    </a:lnTo>
                    <a:lnTo>
                      <a:pt x="948" y="357"/>
                    </a:lnTo>
                    <a:lnTo>
                      <a:pt x="944" y="348"/>
                    </a:lnTo>
                    <a:lnTo>
                      <a:pt x="935" y="339"/>
                    </a:lnTo>
                    <a:lnTo>
                      <a:pt x="931" y="335"/>
                    </a:lnTo>
                    <a:lnTo>
                      <a:pt x="922" y="326"/>
                    </a:lnTo>
                    <a:lnTo>
                      <a:pt x="913" y="322"/>
                    </a:lnTo>
                    <a:lnTo>
                      <a:pt x="909" y="317"/>
                    </a:lnTo>
                    <a:lnTo>
                      <a:pt x="900" y="317"/>
                    </a:lnTo>
                    <a:lnTo>
                      <a:pt x="891" y="317"/>
                    </a:lnTo>
                    <a:lnTo>
                      <a:pt x="607" y="317"/>
                    </a:lnTo>
                    <a:lnTo>
                      <a:pt x="545" y="216"/>
                    </a:lnTo>
                    <a:lnTo>
                      <a:pt x="553" y="207"/>
                    </a:lnTo>
                    <a:lnTo>
                      <a:pt x="558" y="194"/>
                    </a:lnTo>
                    <a:lnTo>
                      <a:pt x="558" y="180"/>
                    </a:lnTo>
                    <a:lnTo>
                      <a:pt x="562" y="167"/>
                    </a:lnTo>
                    <a:lnTo>
                      <a:pt x="562" y="150"/>
                    </a:lnTo>
                    <a:lnTo>
                      <a:pt x="562" y="136"/>
                    </a:lnTo>
                    <a:lnTo>
                      <a:pt x="562" y="119"/>
                    </a:lnTo>
                    <a:lnTo>
                      <a:pt x="558" y="105"/>
                    </a:lnTo>
                    <a:lnTo>
                      <a:pt x="553" y="92"/>
                    </a:lnTo>
                    <a:lnTo>
                      <a:pt x="549" y="88"/>
                    </a:lnTo>
                    <a:lnTo>
                      <a:pt x="545" y="75"/>
                    </a:lnTo>
                    <a:lnTo>
                      <a:pt x="540" y="66"/>
                    </a:lnTo>
                    <a:lnTo>
                      <a:pt x="531" y="52"/>
                    </a:lnTo>
                    <a:lnTo>
                      <a:pt x="522" y="44"/>
                    </a:lnTo>
                    <a:lnTo>
                      <a:pt x="509" y="35"/>
                    </a:lnTo>
                    <a:lnTo>
                      <a:pt x="500" y="26"/>
                    </a:lnTo>
                    <a:lnTo>
                      <a:pt x="487" y="17"/>
                    </a:lnTo>
                    <a:lnTo>
                      <a:pt x="474" y="13"/>
                    </a:lnTo>
                    <a:lnTo>
                      <a:pt x="461" y="4"/>
                    </a:lnTo>
                    <a:lnTo>
                      <a:pt x="443" y="4"/>
                    </a:lnTo>
                    <a:lnTo>
                      <a:pt x="430" y="0"/>
                    </a:lnTo>
                    <a:lnTo>
                      <a:pt x="421" y="0"/>
                    </a:lnTo>
                    <a:lnTo>
                      <a:pt x="403" y="0"/>
                    </a:lnTo>
                    <a:lnTo>
                      <a:pt x="390" y="0"/>
                    </a:lnTo>
                    <a:lnTo>
                      <a:pt x="372" y="4"/>
                    </a:lnTo>
                    <a:lnTo>
                      <a:pt x="358" y="8"/>
                    </a:lnTo>
                    <a:lnTo>
                      <a:pt x="340" y="13"/>
                    </a:lnTo>
                    <a:lnTo>
                      <a:pt x="327" y="22"/>
                    </a:lnTo>
                    <a:lnTo>
                      <a:pt x="310" y="30"/>
                    </a:lnTo>
                    <a:lnTo>
                      <a:pt x="301" y="44"/>
                    </a:lnTo>
                    <a:lnTo>
                      <a:pt x="292" y="57"/>
                    </a:lnTo>
                    <a:lnTo>
                      <a:pt x="283" y="66"/>
                    </a:lnTo>
                    <a:lnTo>
                      <a:pt x="274" y="83"/>
                    </a:lnTo>
                    <a:lnTo>
                      <a:pt x="265" y="92"/>
                    </a:lnTo>
                    <a:lnTo>
                      <a:pt x="261" y="11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41" name="Group 25"/>
          <p:cNvGrpSpPr>
            <a:grpSpLocks/>
          </p:cNvGrpSpPr>
          <p:nvPr/>
        </p:nvGrpSpPr>
        <p:grpSpPr bwMode="auto">
          <a:xfrm>
            <a:off x="8961958" y="2945124"/>
            <a:ext cx="671513" cy="798512"/>
            <a:chOff x="4020" y="1580"/>
            <a:chExt cx="423" cy="503"/>
          </a:xfrm>
        </p:grpSpPr>
        <p:grpSp>
          <p:nvGrpSpPr>
            <p:cNvPr id="9242" name="Group 26"/>
            <p:cNvGrpSpPr>
              <a:grpSpLocks/>
            </p:cNvGrpSpPr>
            <p:nvPr/>
          </p:nvGrpSpPr>
          <p:grpSpPr bwMode="auto">
            <a:xfrm>
              <a:off x="4020" y="1580"/>
              <a:ext cx="423" cy="503"/>
              <a:chOff x="4020" y="1580"/>
              <a:chExt cx="423" cy="503"/>
            </a:xfrm>
          </p:grpSpPr>
          <p:grpSp>
            <p:nvGrpSpPr>
              <p:cNvPr id="9243" name="Group 27"/>
              <p:cNvGrpSpPr>
                <a:grpSpLocks/>
              </p:cNvGrpSpPr>
              <p:nvPr/>
            </p:nvGrpSpPr>
            <p:grpSpPr bwMode="auto">
              <a:xfrm>
                <a:off x="4020" y="1580"/>
                <a:ext cx="423" cy="503"/>
                <a:chOff x="4020" y="1580"/>
                <a:chExt cx="423" cy="503"/>
              </a:xfrm>
            </p:grpSpPr>
            <p:grpSp>
              <p:nvGrpSpPr>
                <p:cNvPr id="9244" name="Group 28"/>
                <p:cNvGrpSpPr>
                  <a:grpSpLocks/>
                </p:cNvGrpSpPr>
                <p:nvPr/>
              </p:nvGrpSpPr>
              <p:grpSpPr bwMode="auto">
                <a:xfrm>
                  <a:off x="4020" y="1660"/>
                  <a:ext cx="423" cy="423"/>
                  <a:chOff x="4020" y="1660"/>
                  <a:chExt cx="423" cy="423"/>
                </a:xfrm>
              </p:grpSpPr>
              <p:sp>
                <p:nvSpPr>
                  <p:cNvPr id="9245" name="Freeform 29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424"/>
                  </a:xfrm>
                  <a:custGeom>
                    <a:avLst/>
                    <a:gdLst>
                      <a:gd name="T0" fmla="*/ 0 w 1871"/>
                      <a:gd name="T1" fmla="*/ 1870 h 1871"/>
                      <a:gd name="T2" fmla="*/ 0 w 1871"/>
                      <a:gd name="T3" fmla="*/ 466 h 1871"/>
                      <a:gd name="T4" fmla="*/ 466 w 1871"/>
                      <a:gd name="T5" fmla="*/ 0 h 1871"/>
                      <a:gd name="T6" fmla="*/ 1870 w 1871"/>
                      <a:gd name="T7" fmla="*/ 0 h 1871"/>
                      <a:gd name="T8" fmla="*/ 1870 w 1871"/>
                      <a:gd name="T9" fmla="*/ 1402 h 1871"/>
                      <a:gd name="T10" fmla="*/ 1402 w 1871"/>
                      <a:gd name="T11" fmla="*/ 1870 h 1871"/>
                      <a:gd name="T12" fmla="*/ 0 w 1871"/>
                      <a:gd name="T13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71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870" y="1402"/>
                        </a:lnTo>
                        <a:lnTo>
                          <a:pt x="1402" y="1870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6" name="Freeform 30"/>
                  <p:cNvSpPr>
                    <a:spLocks noChangeArrowheads="1"/>
                  </p:cNvSpPr>
                  <p:nvPr/>
                </p:nvSpPr>
                <p:spPr bwMode="auto">
                  <a:xfrm>
                    <a:off x="4020" y="1660"/>
                    <a:ext cx="424" cy="106"/>
                  </a:xfrm>
                  <a:custGeom>
                    <a:avLst/>
                    <a:gdLst>
                      <a:gd name="T0" fmla="*/ 0 w 1871"/>
                      <a:gd name="T1" fmla="*/ 466 h 467"/>
                      <a:gd name="T2" fmla="*/ 466 w 1871"/>
                      <a:gd name="T3" fmla="*/ 0 h 467"/>
                      <a:gd name="T4" fmla="*/ 1870 w 1871"/>
                      <a:gd name="T5" fmla="*/ 0 h 467"/>
                      <a:gd name="T6" fmla="*/ 1402 w 1871"/>
                      <a:gd name="T7" fmla="*/ 466 h 467"/>
                      <a:gd name="T8" fmla="*/ 0 w 1871"/>
                      <a:gd name="T9" fmla="*/ 466 h 4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71" h="467">
                        <a:moveTo>
                          <a:pt x="0" y="466"/>
                        </a:moveTo>
                        <a:lnTo>
                          <a:pt x="466" y="0"/>
                        </a:lnTo>
                        <a:lnTo>
                          <a:pt x="1870" y="0"/>
                        </a:lnTo>
                        <a:lnTo>
                          <a:pt x="1402" y="466"/>
                        </a:lnTo>
                        <a:lnTo>
                          <a:pt x="0" y="46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7" name="Freeform 31"/>
                  <p:cNvSpPr>
                    <a:spLocks noChangeArrowheads="1"/>
                  </p:cNvSpPr>
                  <p:nvPr/>
                </p:nvSpPr>
                <p:spPr bwMode="auto">
                  <a:xfrm>
                    <a:off x="4338" y="1660"/>
                    <a:ext cx="106" cy="424"/>
                  </a:xfrm>
                  <a:custGeom>
                    <a:avLst/>
                    <a:gdLst>
                      <a:gd name="T0" fmla="*/ 0 w 469"/>
                      <a:gd name="T1" fmla="*/ 1870 h 1871"/>
                      <a:gd name="T2" fmla="*/ 0 w 469"/>
                      <a:gd name="T3" fmla="*/ 466 h 1871"/>
                      <a:gd name="T4" fmla="*/ 468 w 469"/>
                      <a:gd name="T5" fmla="*/ 0 h 1871"/>
                      <a:gd name="T6" fmla="*/ 468 w 469"/>
                      <a:gd name="T7" fmla="*/ 1402 h 1871"/>
                      <a:gd name="T8" fmla="*/ 0 w 469"/>
                      <a:gd name="T9" fmla="*/ 1870 h 18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69" h="1871">
                        <a:moveTo>
                          <a:pt x="0" y="1870"/>
                        </a:moveTo>
                        <a:lnTo>
                          <a:pt x="0" y="466"/>
                        </a:lnTo>
                        <a:lnTo>
                          <a:pt x="468" y="0"/>
                        </a:lnTo>
                        <a:lnTo>
                          <a:pt x="468" y="1402"/>
                        </a:lnTo>
                        <a:lnTo>
                          <a:pt x="0" y="1870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248" name="Group 32"/>
                <p:cNvGrpSpPr>
                  <a:grpSpLocks/>
                </p:cNvGrpSpPr>
                <p:nvPr/>
              </p:nvGrpSpPr>
              <p:grpSpPr bwMode="auto">
                <a:xfrm>
                  <a:off x="4116" y="1580"/>
                  <a:ext cx="327" cy="87"/>
                  <a:chOff x="4116" y="1580"/>
                  <a:chExt cx="327" cy="87"/>
                </a:xfrm>
              </p:grpSpPr>
              <p:sp>
                <p:nvSpPr>
                  <p:cNvPr id="9249" name="Freeform 33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88"/>
                  </a:xfrm>
                  <a:custGeom>
                    <a:avLst/>
                    <a:gdLst>
                      <a:gd name="T0" fmla="*/ 0 w 1448"/>
                      <a:gd name="T1" fmla="*/ 388 h 389"/>
                      <a:gd name="T2" fmla="*/ 0 w 1448"/>
                      <a:gd name="T3" fmla="*/ 96 h 389"/>
                      <a:gd name="T4" fmla="*/ 96 w 1448"/>
                      <a:gd name="T5" fmla="*/ 0 h 389"/>
                      <a:gd name="T6" fmla="*/ 1447 w 1448"/>
                      <a:gd name="T7" fmla="*/ 0 h 389"/>
                      <a:gd name="T8" fmla="*/ 1447 w 1448"/>
                      <a:gd name="T9" fmla="*/ 290 h 389"/>
                      <a:gd name="T10" fmla="*/ 1349 w 1448"/>
                      <a:gd name="T11" fmla="*/ 388 h 389"/>
                      <a:gd name="T12" fmla="*/ 0 w 1448"/>
                      <a:gd name="T13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48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447" y="290"/>
                        </a:lnTo>
                        <a:lnTo>
                          <a:pt x="1349" y="388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0" name="Freeform 34"/>
                  <p:cNvSpPr>
                    <a:spLocks noChangeArrowheads="1"/>
                  </p:cNvSpPr>
                  <p:nvPr/>
                </p:nvSpPr>
                <p:spPr bwMode="auto">
                  <a:xfrm>
                    <a:off x="4116" y="1580"/>
                    <a:ext cx="328" cy="22"/>
                  </a:xfrm>
                  <a:custGeom>
                    <a:avLst/>
                    <a:gdLst>
                      <a:gd name="T0" fmla="*/ 0 w 1448"/>
                      <a:gd name="T1" fmla="*/ 96 h 97"/>
                      <a:gd name="T2" fmla="*/ 96 w 1448"/>
                      <a:gd name="T3" fmla="*/ 0 h 97"/>
                      <a:gd name="T4" fmla="*/ 1447 w 1448"/>
                      <a:gd name="T5" fmla="*/ 0 h 97"/>
                      <a:gd name="T6" fmla="*/ 1349 w 1448"/>
                      <a:gd name="T7" fmla="*/ 96 h 97"/>
                      <a:gd name="T8" fmla="*/ 0 w 1448"/>
                      <a:gd name="T9" fmla="*/ 96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48" h="97">
                        <a:moveTo>
                          <a:pt x="0" y="96"/>
                        </a:moveTo>
                        <a:lnTo>
                          <a:pt x="96" y="0"/>
                        </a:lnTo>
                        <a:lnTo>
                          <a:pt x="1447" y="0"/>
                        </a:lnTo>
                        <a:lnTo>
                          <a:pt x="1349" y="96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1" name="Freeform 3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580"/>
                    <a:ext cx="22" cy="88"/>
                  </a:xfrm>
                  <a:custGeom>
                    <a:avLst/>
                    <a:gdLst>
                      <a:gd name="T0" fmla="*/ 0 w 99"/>
                      <a:gd name="T1" fmla="*/ 388 h 389"/>
                      <a:gd name="T2" fmla="*/ 0 w 99"/>
                      <a:gd name="T3" fmla="*/ 96 h 389"/>
                      <a:gd name="T4" fmla="*/ 98 w 99"/>
                      <a:gd name="T5" fmla="*/ 0 h 389"/>
                      <a:gd name="T6" fmla="*/ 98 w 99"/>
                      <a:gd name="T7" fmla="*/ 290 h 389"/>
                      <a:gd name="T8" fmla="*/ 0 w 99"/>
                      <a:gd name="T9" fmla="*/ 388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389">
                        <a:moveTo>
                          <a:pt x="0" y="388"/>
                        </a:moveTo>
                        <a:lnTo>
                          <a:pt x="0" y="96"/>
                        </a:lnTo>
                        <a:lnTo>
                          <a:pt x="98" y="0"/>
                        </a:lnTo>
                        <a:lnTo>
                          <a:pt x="98" y="290"/>
                        </a:lnTo>
                        <a:lnTo>
                          <a:pt x="0" y="388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52" name="Freeform 36"/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custGeom>
                <a:avLst/>
                <a:gdLst>
                  <a:gd name="T0" fmla="*/ 245 w 988"/>
                  <a:gd name="T1" fmla="*/ 0 h 142"/>
                  <a:gd name="T2" fmla="*/ 987 w 988"/>
                  <a:gd name="T3" fmla="*/ 0 h 142"/>
                  <a:gd name="T4" fmla="*/ 740 w 988"/>
                  <a:gd name="T5" fmla="*/ 141 h 142"/>
                  <a:gd name="T6" fmla="*/ 0 w 988"/>
                  <a:gd name="T7" fmla="*/ 141 h 142"/>
                  <a:gd name="T8" fmla="*/ 245 w 988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8" h="142">
                    <a:moveTo>
                      <a:pt x="245" y="0"/>
                    </a:moveTo>
                    <a:lnTo>
                      <a:pt x="987" y="0"/>
                    </a:lnTo>
                    <a:lnTo>
                      <a:pt x="740" y="141"/>
                    </a:lnTo>
                    <a:lnTo>
                      <a:pt x="0" y="141"/>
                    </a:lnTo>
                    <a:lnTo>
                      <a:pt x="245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8347869" y="1685925"/>
            <a:ext cx="2224088" cy="571500"/>
            <a:chOff x="3668" y="964"/>
            <a:chExt cx="1401" cy="360"/>
          </a:xfrm>
        </p:grpSpPr>
        <p:grpSp>
          <p:nvGrpSpPr>
            <p:cNvPr id="9255" name="Group 39"/>
            <p:cNvGrpSpPr>
              <a:grpSpLocks/>
            </p:cNvGrpSpPr>
            <p:nvPr/>
          </p:nvGrpSpPr>
          <p:grpSpPr bwMode="auto">
            <a:xfrm>
              <a:off x="3668" y="964"/>
              <a:ext cx="329" cy="360"/>
              <a:chOff x="3668" y="964"/>
              <a:chExt cx="329" cy="360"/>
            </a:xfrm>
          </p:grpSpPr>
          <p:sp>
            <p:nvSpPr>
              <p:cNvPr id="9256" name="Freeform 40"/>
              <p:cNvSpPr>
                <a:spLocks noChangeArrowheads="1"/>
              </p:cNvSpPr>
              <p:nvPr/>
            </p:nvSpPr>
            <p:spPr bwMode="auto">
              <a:xfrm>
                <a:off x="366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371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A</a:t>
                </a:r>
              </a:p>
            </p:txBody>
          </p:sp>
        </p:grpSp>
        <p:grpSp>
          <p:nvGrpSpPr>
            <p:cNvPr id="9258" name="Group 42"/>
            <p:cNvGrpSpPr>
              <a:grpSpLocks/>
            </p:cNvGrpSpPr>
            <p:nvPr/>
          </p:nvGrpSpPr>
          <p:grpSpPr bwMode="auto">
            <a:xfrm>
              <a:off x="4028" y="964"/>
              <a:ext cx="329" cy="360"/>
              <a:chOff x="4028" y="964"/>
              <a:chExt cx="329" cy="360"/>
            </a:xfrm>
          </p:grpSpPr>
          <p:sp>
            <p:nvSpPr>
              <p:cNvPr id="9259" name="Freeform 43"/>
              <p:cNvSpPr>
                <a:spLocks noChangeArrowheads="1"/>
              </p:cNvSpPr>
              <p:nvPr/>
            </p:nvSpPr>
            <p:spPr bwMode="auto">
              <a:xfrm>
                <a:off x="402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07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B</a:t>
                </a:r>
              </a:p>
            </p:txBody>
          </p:sp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4388" y="964"/>
              <a:ext cx="329" cy="360"/>
              <a:chOff x="4388" y="964"/>
              <a:chExt cx="329" cy="360"/>
            </a:xfrm>
          </p:grpSpPr>
          <p:sp>
            <p:nvSpPr>
              <p:cNvPr id="9262" name="Freeform 46"/>
              <p:cNvSpPr>
                <a:spLocks noChangeArrowheads="1"/>
              </p:cNvSpPr>
              <p:nvPr/>
            </p:nvSpPr>
            <p:spPr bwMode="auto">
              <a:xfrm>
                <a:off x="4388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3" name="Text Box 47"/>
              <p:cNvSpPr txBox="1">
                <a:spLocks noChangeArrowheads="1"/>
              </p:cNvSpPr>
              <p:nvPr/>
            </p:nvSpPr>
            <p:spPr bwMode="auto">
              <a:xfrm>
                <a:off x="4438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C</a:t>
                </a:r>
              </a:p>
            </p:txBody>
          </p:sp>
        </p:grpSp>
        <p:grpSp>
          <p:nvGrpSpPr>
            <p:cNvPr id="9264" name="Group 48"/>
            <p:cNvGrpSpPr>
              <a:grpSpLocks/>
            </p:cNvGrpSpPr>
            <p:nvPr/>
          </p:nvGrpSpPr>
          <p:grpSpPr bwMode="auto">
            <a:xfrm>
              <a:off x="4740" y="964"/>
              <a:ext cx="329" cy="360"/>
              <a:chOff x="4740" y="964"/>
              <a:chExt cx="329" cy="360"/>
            </a:xfrm>
          </p:grpSpPr>
          <p:sp>
            <p:nvSpPr>
              <p:cNvPr id="9265" name="Freeform 49"/>
              <p:cNvSpPr>
                <a:spLocks noChangeArrowheads="1"/>
              </p:cNvSpPr>
              <p:nvPr/>
            </p:nvSpPr>
            <p:spPr bwMode="auto">
              <a:xfrm>
                <a:off x="4740" y="964"/>
                <a:ext cx="329" cy="294"/>
              </a:xfrm>
              <a:custGeom>
                <a:avLst/>
                <a:gdLst>
                  <a:gd name="T0" fmla="*/ 411 w 1452"/>
                  <a:gd name="T1" fmla="*/ 61 h 1297"/>
                  <a:gd name="T2" fmla="*/ 690 w 1452"/>
                  <a:gd name="T3" fmla="*/ 70 h 1297"/>
                  <a:gd name="T4" fmla="*/ 991 w 1452"/>
                  <a:gd name="T5" fmla="*/ 0 h 1297"/>
                  <a:gd name="T6" fmla="*/ 1350 w 1452"/>
                  <a:gd name="T7" fmla="*/ 0 h 1297"/>
                  <a:gd name="T8" fmla="*/ 951 w 1452"/>
                  <a:gd name="T9" fmla="*/ 370 h 1297"/>
                  <a:gd name="T10" fmla="*/ 1057 w 1452"/>
                  <a:gd name="T11" fmla="*/ 392 h 1297"/>
                  <a:gd name="T12" fmla="*/ 1163 w 1452"/>
                  <a:gd name="T13" fmla="*/ 436 h 1297"/>
                  <a:gd name="T14" fmla="*/ 1260 w 1452"/>
                  <a:gd name="T15" fmla="*/ 489 h 1297"/>
                  <a:gd name="T16" fmla="*/ 1336 w 1452"/>
                  <a:gd name="T17" fmla="*/ 556 h 1297"/>
                  <a:gd name="T18" fmla="*/ 1398 w 1452"/>
                  <a:gd name="T19" fmla="*/ 635 h 1297"/>
                  <a:gd name="T20" fmla="*/ 1438 w 1452"/>
                  <a:gd name="T21" fmla="*/ 728 h 1297"/>
                  <a:gd name="T22" fmla="*/ 1451 w 1452"/>
                  <a:gd name="T23" fmla="*/ 824 h 1297"/>
                  <a:gd name="T24" fmla="*/ 1433 w 1452"/>
                  <a:gd name="T25" fmla="*/ 925 h 1297"/>
                  <a:gd name="T26" fmla="*/ 1403 w 1452"/>
                  <a:gd name="T27" fmla="*/ 1005 h 1297"/>
                  <a:gd name="T28" fmla="*/ 1341 w 1452"/>
                  <a:gd name="T29" fmla="*/ 1089 h 1297"/>
                  <a:gd name="T30" fmla="*/ 1238 w 1452"/>
                  <a:gd name="T31" fmla="*/ 1177 h 1297"/>
                  <a:gd name="T32" fmla="*/ 1137 w 1452"/>
                  <a:gd name="T33" fmla="*/ 1230 h 1297"/>
                  <a:gd name="T34" fmla="*/ 1044 w 1452"/>
                  <a:gd name="T35" fmla="*/ 1265 h 1297"/>
                  <a:gd name="T36" fmla="*/ 951 w 1452"/>
                  <a:gd name="T37" fmla="*/ 1287 h 1297"/>
                  <a:gd name="T38" fmla="*/ 836 w 1452"/>
                  <a:gd name="T39" fmla="*/ 1296 h 1297"/>
                  <a:gd name="T40" fmla="*/ 539 w 1452"/>
                  <a:gd name="T41" fmla="*/ 1292 h 1297"/>
                  <a:gd name="T42" fmla="*/ 398 w 1452"/>
                  <a:gd name="T43" fmla="*/ 1265 h 1297"/>
                  <a:gd name="T44" fmla="*/ 248 w 1452"/>
                  <a:gd name="T45" fmla="*/ 1199 h 1297"/>
                  <a:gd name="T46" fmla="*/ 132 w 1452"/>
                  <a:gd name="T47" fmla="*/ 1115 h 1297"/>
                  <a:gd name="T48" fmla="*/ 57 w 1452"/>
                  <a:gd name="T49" fmla="*/ 1022 h 1297"/>
                  <a:gd name="T50" fmla="*/ 17 w 1452"/>
                  <a:gd name="T51" fmla="*/ 925 h 1297"/>
                  <a:gd name="T52" fmla="*/ 0 w 1452"/>
                  <a:gd name="T53" fmla="*/ 841 h 1297"/>
                  <a:gd name="T54" fmla="*/ 13 w 1452"/>
                  <a:gd name="T55" fmla="*/ 745 h 1297"/>
                  <a:gd name="T56" fmla="*/ 61 w 1452"/>
                  <a:gd name="T57" fmla="*/ 622 h 1297"/>
                  <a:gd name="T58" fmla="*/ 154 w 1452"/>
                  <a:gd name="T59" fmla="*/ 520 h 1297"/>
                  <a:gd name="T60" fmla="*/ 279 w 1452"/>
                  <a:gd name="T61" fmla="*/ 436 h 1297"/>
                  <a:gd name="T62" fmla="*/ 451 w 1452"/>
                  <a:gd name="T63" fmla="*/ 379 h 1297"/>
                  <a:gd name="T64" fmla="*/ 176 w 1452"/>
                  <a:gd name="T65" fmla="*/ 17 h 1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2" h="1297">
                    <a:moveTo>
                      <a:pt x="176" y="17"/>
                    </a:moveTo>
                    <a:lnTo>
                      <a:pt x="411" y="61"/>
                    </a:lnTo>
                    <a:lnTo>
                      <a:pt x="407" y="0"/>
                    </a:lnTo>
                    <a:lnTo>
                      <a:pt x="690" y="70"/>
                    </a:lnTo>
                    <a:lnTo>
                      <a:pt x="690" y="0"/>
                    </a:lnTo>
                    <a:lnTo>
                      <a:pt x="991" y="0"/>
                    </a:lnTo>
                    <a:lnTo>
                      <a:pt x="987" y="66"/>
                    </a:lnTo>
                    <a:lnTo>
                      <a:pt x="1350" y="0"/>
                    </a:lnTo>
                    <a:lnTo>
                      <a:pt x="906" y="366"/>
                    </a:lnTo>
                    <a:lnTo>
                      <a:pt x="951" y="370"/>
                    </a:lnTo>
                    <a:lnTo>
                      <a:pt x="1000" y="379"/>
                    </a:lnTo>
                    <a:lnTo>
                      <a:pt x="1057" y="392"/>
                    </a:lnTo>
                    <a:lnTo>
                      <a:pt x="1106" y="410"/>
                    </a:lnTo>
                    <a:lnTo>
                      <a:pt x="1163" y="436"/>
                    </a:lnTo>
                    <a:lnTo>
                      <a:pt x="1212" y="459"/>
                    </a:lnTo>
                    <a:lnTo>
                      <a:pt x="1260" y="489"/>
                    </a:lnTo>
                    <a:lnTo>
                      <a:pt x="1301" y="525"/>
                    </a:lnTo>
                    <a:lnTo>
                      <a:pt x="1336" y="556"/>
                    </a:lnTo>
                    <a:lnTo>
                      <a:pt x="1367" y="595"/>
                    </a:lnTo>
                    <a:lnTo>
                      <a:pt x="1398" y="635"/>
                    </a:lnTo>
                    <a:lnTo>
                      <a:pt x="1420" y="684"/>
                    </a:lnTo>
                    <a:lnTo>
                      <a:pt x="1438" y="728"/>
                    </a:lnTo>
                    <a:lnTo>
                      <a:pt x="1447" y="766"/>
                    </a:lnTo>
                    <a:lnTo>
                      <a:pt x="1451" y="824"/>
                    </a:lnTo>
                    <a:lnTo>
                      <a:pt x="1447" y="881"/>
                    </a:lnTo>
                    <a:lnTo>
                      <a:pt x="1433" y="925"/>
                    </a:lnTo>
                    <a:lnTo>
                      <a:pt x="1420" y="969"/>
                    </a:lnTo>
                    <a:lnTo>
                      <a:pt x="1403" y="1005"/>
                    </a:lnTo>
                    <a:lnTo>
                      <a:pt x="1376" y="1045"/>
                    </a:lnTo>
                    <a:lnTo>
                      <a:pt x="1341" y="1089"/>
                    </a:lnTo>
                    <a:lnTo>
                      <a:pt x="1292" y="1137"/>
                    </a:lnTo>
                    <a:lnTo>
                      <a:pt x="1238" y="1177"/>
                    </a:lnTo>
                    <a:lnTo>
                      <a:pt x="1185" y="1208"/>
                    </a:lnTo>
                    <a:lnTo>
                      <a:pt x="1137" y="1230"/>
                    </a:lnTo>
                    <a:lnTo>
                      <a:pt x="1088" y="1252"/>
                    </a:lnTo>
                    <a:lnTo>
                      <a:pt x="1044" y="1265"/>
                    </a:lnTo>
                    <a:lnTo>
                      <a:pt x="991" y="1278"/>
                    </a:lnTo>
                    <a:lnTo>
                      <a:pt x="951" y="1287"/>
                    </a:lnTo>
                    <a:lnTo>
                      <a:pt x="889" y="1292"/>
                    </a:lnTo>
                    <a:lnTo>
                      <a:pt x="836" y="1296"/>
                    </a:lnTo>
                    <a:lnTo>
                      <a:pt x="588" y="1296"/>
                    </a:lnTo>
                    <a:lnTo>
                      <a:pt x="539" y="1292"/>
                    </a:lnTo>
                    <a:lnTo>
                      <a:pt x="477" y="1283"/>
                    </a:lnTo>
                    <a:lnTo>
                      <a:pt x="398" y="1265"/>
                    </a:lnTo>
                    <a:lnTo>
                      <a:pt x="323" y="1234"/>
                    </a:lnTo>
                    <a:lnTo>
                      <a:pt x="248" y="1199"/>
                    </a:lnTo>
                    <a:lnTo>
                      <a:pt x="180" y="1155"/>
                    </a:lnTo>
                    <a:lnTo>
                      <a:pt x="132" y="1115"/>
                    </a:lnTo>
                    <a:lnTo>
                      <a:pt x="92" y="1075"/>
                    </a:lnTo>
                    <a:lnTo>
                      <a:pt x="57" y="1022"/>
                    </a:lnTo>
                    <a:lnTo>
                      <a:pt x="30" y="965"/>
                    </a:lnTo>
                    <a:lnTo>
                      <a:pt x="17" y="925"/>
                    </a:lnTo>
                    <a:lnTo>
                      <a:pt x="4" y="886"/>
                    </a:lnTo>
                    <a:lnTo>
                      <a:pt x="0" y="841"/>
                    </a:lnTo>
                    <a:lnTo>
                      <a:pt x="4" y="806"/>
                    </a:lnTo>
                    <a:lnTo>
                      <a:pt x="13" y="745"/>
                    </a:lnTo>
                    <a:lnTo>
                      <a:pt x="30" y="688"/>
                    </a:lnTo>
                    <a:lnTo>
                      <a:pt x="61" y="622"/>
                    </a:lnTo>
                    <a:lnTo>
                      <a:pt x="105" y="569"/>
                    </a:lnTo>
                    <a:lnTo>
                      <a:pt x="154" y="520"/>
                    </a:lnTo>
                    <a:lnTo>
                      <a:pt x="217" y="472"/>
                    </a:lnTo>
                    <a:lnTo>
                      <a:pt x="279" y="436"/>
                    </a:lnTo>
                    <a:lnTo>
                      <a:pt x="362" y="401"/>
                    </a:lnTo>
                    <a:lnTo>
                      <a:pt x="451" y="379"/>
                    </a:lnTo>
                    <a:lnTo>
                      <a:pt x="508" y="366"/>
                    </a:lnTo>
                    <a:lnTo>
                      <a:pt x="176" y="17"/>
                    </a:lnTo>
                  </a:path>
                </a:pathLst>
              </a:custGeom>
              <a:solidFill>
                <a:srgbClr val="D49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6" name="Text Box 50"/>
              <p:cNvSpPr txBox="1">
                <a:spLocks noChangeArrowheads="1"/>
              </p:cNvSpPr>
              <p:nvPr/>
            </p:nvSpPr>
            <p:spPr bwMode="auto">
              <a:xfrm>
                <a:off x="4790" y="1011"/>
                <a:ext cx="255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sz="2400" b="1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9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zh-CN" altLang="en-US" dirty="0">
                <a:ea typeface="SimSun" pitchFamily="2" charset="-122"/>
              </a:rPr>
              <a:t>流水线例子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14991" y="2621379"/>
            <a:ext cx="2577177" cy="167757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Autofit/>
          </a:bodyPr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顺序洗衣对</a:t>
            </a:r>
            <a:r>
              <a:rPr lang="en-US" altLang="zh-CN" sz="2400" dirty="0"/>
              <a:t>4</a:t>
            </a:r>
            <a:r>
              <a:rPr lang="zh-CN" altLang="en-US" sz="2400" dirty="0"/>
              <a:t>项任务需要</a:t>
            </a:r>
            <a:r>
              <a:rPr lang="en-US" altLang="zh-CN" sz="2400" dirty="0"/>
              <a:t>6</a:t>
            </a:r>
            <a:r>
              <a:rPr lang="zh-CN" altLang="en-US" sz="2400" dirty="0"/>
              <a:t>小时</a:t>
            </a:r>
            <a:endParaRPr lang="en-GB" altLang="en-US" sz="2400" dirty="0"/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如果用流水线？</a:t>
            </a:r>
            <a:endParaRPr lang="en-GB" altLang="en-US" sz="2400" dirty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218890" y="3430588"/>
            <a:ext cx="522288" cy="469900"/>
            <a:chOff x="441" y="1529"/>
            <a:chExt cx="329" cy="296"/>
          </a:xfrm>
        </p:grpSpPr>
        <p:sp>
          <p:nvSpPr>
            <p:cNvPr id="10245" name="Freeform 5"/>
            <p:cNvSpPr>
              <a:spLocks noChangeArrowheads="1"/>
            </p:cNvSpPr>
            <p:nvPr/>
          </p:nvSpPr>
          <p:spPr bwMode="auto">
            <a:xfrm>
              <a:off x="441" y="1529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08" y="1576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1206190" y="4256088"/>
            <a:ext cx="522288" cy="469900"/>
            <a:chOff x="433" y="2049"/>
            <a:chExt cx="329" cy="296"/>
          </a:xfrm>
        </p:grpSpPr>
        <p:sp>
          <p:nvSpPr>
            <p:cNvPr id="10248" name="Freeform 8"/>
            <p:cNvSpPr>
              <a:spLocks noChangeArrowheads="1"/>
            </p:cNvSpPr>
            <p:nvPr/>
          </p:nvSpPr>
          <p:spPr bwMode="auto">
            <a:xfrm>
              <a:off x="433" y="2049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0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8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40 w 1452"/>
                <a:gd name="T41" fmla="*/ 1291 h 1296"/>
                <a:gd name="T42" fmla="*/ 397 w 1452"/>
                <a:gd name="T43" fmla="*/ 1264 h 1296"/>
                <a:gd name="T44" fmla="*/ 247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5 w 1452"/>
                <a:gd name="T59" fmla="*/ 519 h 1296"/>
                <a:gd name="T60" fmla="*/ 278 w 1452"/>
                <a:gd name="T61" fmla="*/ 435 h 1296"/>
                <a:gd name="T62" fmla="*/ 451 w 1452"/>
                <a:gd name="T63" fmla="*/ 378 h 1296"/>
                <a:gd name="T64" fmla="*/ 177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7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50" y="0"/>
                  </a:lnTo>
                  <a:lnTo>
                    <a:pt x="907" y="366"/>
                  </a:lnTo>
                  <a:lnTo>
                    <a:pt x="951" y="369"/>
                  </a:lnTo>
                  <a:lnTo>
                    <a:pt x="999" y="378"/>
                  </a:lnTo>
                  <a:lnTo>
                    <a:pt x="1058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0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1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0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40" y="1291"/>
                  </a:lnTo>
                  <a:lnTo>
                    <a:pt x="478" y="1282"/>
                  </a:lnTo>
                  <a:lnTo>
                    <a:pt x="397" y="1264"/>
                  </a:lnTo>
                  <a:lnTo>
                    <a:pt x="322" y="1233"/>
                  </a:lnTo>
                  <a:lnTo>
                    <a:pt x="247" y="1198"/>
                  </a:lnTo>
                  <a:lnTo>
                    <a:pt x="181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5" y="519"/>
                  </a:lnTo>
                  <a:lnTo>
                    <a:pt x="217" y="471"/>
                  </a:lnTo>
                  <a:lnTo>
                    <a:pt x="278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9" y="366"/>
                  </a:lnTo>
                  <a:lnTo>
                    <a:pt x="177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0" y="2096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1180790" y="4992688"/>
            <a:ext cx="522288" cy="469900"/>
            <a:chOff x="417" y="2513"/>
            <a:chExt cx="329" cy="296"/>
          </a:xfrm>
        </p:grpSpPr>
        <p:sp>
          <p:nvSpPr>
            <p:cNvPr id="10251" name="Freeform 11"/>
            <p:cNvSpPr>
              <a:spLocks noChangeArrowheads="1"/>
            </p:cNvSpPr>
            <p:nvPr/>
          </p:nvSpPr>
          <p:spPr bwMode="auto">
            <a:xfrm>
              <a:off x="417" y="2513"/>
              <a:ext cx="329" cy="294"/>
            </a:xfrm>
            <a:custGeom>
              <a:avLst/>
              <a:gdLst>
                <a:gd name="T0" fmla="*/ 411 w 1452"/>
                <a:gd name="T1" fmla="*/ 61 h 1296"/>
                <a:gd name="T2" fmla="*/ 690 w 1452"/>
                <a:gd name="T3" fmla="*/ 70 h 1296"/>
                <a:gd name="T4" fmla="*/ 991 w 1452"/>
                <a:gd name="T5" fmla="*/ 0 h 1296"/>
                <a:gd name="T6" fmla="*/ 1350 w 1452"/>
                <a:gd name="T7" fmla="*/ 0 h 1296"/>
                <a:gd name="T8" fmla="*/ 951 w 1452"/>
                <a:gd name="T9" fmla="*/ 369 h 1296"/>
                <a:gd name="T10" fmla="*/ 1057 w 1452"/>
                <a:gd name="T11" fmla="*/ 391 h 1296"/>
                <a:gd name="T12" fmla="*/ 1163 w 1452"/>
                <a:gd name="T13" fmla="*/ 435 h 1296"/>
                <a:gd name="T14" fmla="*/ 1260 w 1452"/>
                <a:gd name="T15" fmla="*/ 488 h 1296"/>
                <a:gd name="T16" fmla="*/ 1336 w 1452"/>
                <a:gd name="T17" fmla="*/ 555 h 1296"/>
                <a:gd name="T18" fmla="*/ 1398 w 1452"/>
                <a:gd name="T19" fmla="*/ 634 h 1296"/>
                <a:gd name="T20" fmla="*/ 1438 w 1452"/>
                <a:gd name="T21" fmla="*/ 727 h 1296"/>
                <a:gd name="T22" fmla="*/ 1451 w 1452"/>
                <a:gd name="T23" fmla="*/ 824 h 1296"/>
                <a:gd name="T24" fmla="*/ 1433 w 1452"/>
                <a:gd name="T25" fmla="*/ 925 h 1296"/>
                <a:gd name="T26" fmla="*/ 1403 w 1452"/>
                <a:gd name="T27" fmla="*/ 1005 h 1296"/>
                <a:gd name="T28" fmla="*/ 1341 w 1452"/>
                <a:gd name="T29" fmla="*/ 1089 h 1296"/>
                <a:gd name="T30" fmla="*/ 1238 w 1452"/>
                <a:gd name="T31" fmla="*/ 1176 h 1296"/>
                <a:gd name="T32" fmla="*/ 1137 w 1452"/>
                <a:gd name="T33" fmla="*/ 1229 h 1296"/>
                <a:gd name="T34" fmla="*/ 1044 w 1452"/>
                <a:gd name="T35" fmla="*/ 1264 h 1296"/>
                <a:gd name="T36" fmla="*/ 951 w 1452"/>
                <a:gd name="T37" fmla="*/ 1286 h 1296"/>
                <a:gd name="T38" fmla="*/ 836 w 1452"/>
                <a:gd name="T39" fmla="*/ 1295 h 1296"/>
                <a:gd name="T40" fmla="*/ 539 w 1452"/>
                <a:gd name="T41" fmla="*/ 1291 h 1296"/>
                <a:gd name="T42" fmla="*/ 398 w 1452"/>
                <a:gd name="T43" fmla="*/ 1264 h 1296"/>
                <a:gd name="T44" fmla="*/ 248 w 1452"/>
                <a:gd name="T45" fmla="*/ 1198 h 1296"/>
                <a:gd name="T46" fmla="*/ 132 w 1452"/>
                <a:gd name="T47" fmla="*/ 1114 h 1296"/>
                <a:gd name="T48" fmla="*/ 57 w 1452"/>
                <a:gd name="T49" fmla="*/ 1022 h 1296"/>
                <a:gd name="T50" fmla="*/ 17 w 1452"/>
                <a:gd name="T51" fmla="*/ 925 h 1296"/>
                <a:gd name="T52" fmla="*/ 0 w 1452"/>
                <a:gd name="T53" fmla="*/ 841 h 1296"/>
                <a:gd name="T54" fmla="*/ 13 w 1452"/>
                <a:gd name="T55" fmla="*/ 744 h 1296"/>
                <a:gd name="T56" fmla="*/ 61 w 1452"/>
                <a:gd name="T57" fmla="*/ 621 h 1296"/>
                <a:gd name="T58" fmla="*/ 154 w 1452"/>
                <a:gd name="T59" fmla="*/ 519 h 1296"/>
                <a:gd name="T60" fmla="*/ 279 w 1452"/>
                <a:gd name="T61" fmla="*/ 435 h 1296"/>
                <a:gd name="T62" fmla="*/ 451 w 1452"/>
                <a:gd name="T63" fmla="*/ 378 h 1296"/>
                <a:gd name="T64" fmla="*/ 176 w 1452"/>
                <a:gd name="T65" fmla="*/ 17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6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69"/>
                  </a:lnTo>
                  <a:lnTo>
                    <a:pt x="1000" y="378"/>
                  </a:lnTo>
                  <a:lnTo>
                    <a:pt x="1057" y="391"/>
                  </a:lnTo>
                  <a:lnTo>
                    <a:pt x="1106" y="409"/>
                  </a:lnTo>
                  <a:lnTo>
                    <a:pt x="1163" y="435"/>
                  </a:lnTo>
                  <a:lnTo>
                    <a:pt x="1212" y="458"/>
                  </a:lnTo>
                  <a:lnTo>
                    <a:pt x="1260" y="488"/>
                  </a:lnTo>
                  <a:lnTo>
                    <a:pt x="1301" y="524"/>
                  </a:lnTo>
                  <a:lnTo>
                    <a:pt x="1336" y="555"/>
                  </a:lnTo>
                  <a:lnTo>
                    <a:pt x="1367" y="594"/>
                  </a:lnTo>
                  <a:lnTo>
                    <a:pt x="1398" y="634"/>
                  </a:lnTo>
                  <a:lnTo>
                    <a:pt x="1420" y="683"/>
                  </a:lnTo>
                  <a:lnTo>
                    <a:pt x="1438" y="727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6"/>
                  </a:lnTo>
                  <a:lnTo>
                    <a:pt x="1238" y="1176"/>
                  </a:lnTo>
                  <a:lnTo>
                    <a:pt x="1185" y="1207"/>
                  </a:lnTo>
                  <a:lnTo>
                    <a:pt x="1137" y="1229"/>
                  </a:lnTo>
                  <a:lnTo>
                    <a:pt x="1088" y="1251"/>
                  </a:lnTo>
                  <a:lnTo>
                    <a:pt x="1044" y="1264"/>
                  </a:lnTo>
                  <a:lnTo>
                    <a:pt x="991" y="1277"/>
                  </a:lnTo>
                  <a:lnTo>
                    <a:pt x="951" y="1286"/>
                  </a:lnTo>
                  <a:lnTo>
                    <a:pt x="889" y="1291"/>
                  </a:lnTo>
                  <a:lnTo>
                    <a:pt x="836" y="1295"/>
                  </a:lnTo>
                  <a:lnTo>
                    <a:pt x="588" y="1295"/>
                  </a:lnTo>
                  <a:lnTo>
                    <a:pt x="539" y="1291"/>
                  </a:lnTo>
                  <a:lnTo>
                    <a:pt x="477" y="1282"/>
                  </a:lnTo>
                  <a:lnTo>
                    <a:pt x="398" y="1264"/>
                  </a:lnTo>
                  <a:lnTo>
                    <a:pt x="323" y="1233"/>
                  </a:lnTo>
                  <a:lnTo>
                    <a:pt x="248" y="1198"/>
                  </a:lnTo>
                  <a:lnTo>
                    <a:pt x="180" y="1154"/>
                  </a:lnTo>
                  <a:lnTo>
                    <a:pt x="132" y="1114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7"/>
                  </a:lnTo>
                  <a:lnTo>
                    <a:pt x="61" y="621"/>
                  </a:lnTo>
                  <a:lnTo>
                    <a:pt x="105" y="568"/>
                  </a:lnTo>
                  <a:lnTo>
                    <a:pt x="154" y="519"/>
                  </a:lnTo>
                  <a:lnTo>
                    <a:pt x="217" y="471"/>
                  </a:lnTo>
                  <a:lnTo>
                    <a:pt x="279" y="435"/>
                  </a:lnTo>
                  <a:lnTo>
                    <a:pt x="362" y="400"/>
                  </a:lnTo>
                  <a:lnTo>
                    <a:pt x="451" y="378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85" y="2560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0253" name="Group 13"/>
          <p:cNvGrpSpPr>
            <a:grpSpLocks/>
          </p:cNvGrpSpPr>
          <p:nvPr/>
        </p:nvGrpSpPr>
        <p:grpSpPr bwMode="auto">
          <a:xfrm>
            <a:off x="1168090" y="5741988"/>
            <a:ext cx="522288" cy="469900"/>
            <a:chOff x="409" y="2985"/>
            <a:chExt cx="329" cy="296"/>
          </a:xfrm>
        </p:grpSpPr>
        <p:sp>
          <p:nvSpPr>
            <p:cNvPr id="10254" name="Freeform 14"/>
            <p:cNvSpPr>
              <a:spLocks noChangeArrowheads="1"/>
            </p:cNvSpPr>
            <p:nvPr/>
          </p:nvSpPr>
          <p:spPr bwMode="auto">
            <a:xfrm>
              <a:off x="409" y="2985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89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0 w 1451"/>
                <a:gd name="T9" fmla="*/ 370 h 1297"/>
                <a:gd name="T10" fmla="*/ 1056 w 1451"/>
                <a:gd name="T11" fmla="*/ 392 h 1297"/>
                <a:gd name="T12" fmla="*/ 1162 w 1451"/>
                <a:gd name="T13" fmla="*/ 436 h 1297"/>
                <a:gd name="T14" fmla="*/ 1260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8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0 w 1451"/>
                <a:gd name="T37" fmla="*/ 1287 h 1297"/>
                <a:gd name="T38" fmla="*/ 836 w 1451"/>
                <a:gd name="T39" fmla="*/ 1296 h 1297"/>
                <a:gd name="T40" fmla="*/ 539 w 1451"/>
                <a:gd name="T41" fmla="*/ 1292 h 1297"/>
                <a:gd name="T42" fmla="*/ 398 w 1451"/>
                <a:gd name="T43" fmla="*/ 1265 h 1297"/>
                <a:gd name="T44" fmla="*/ 248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4 h 1297"/>
                <a:gd name="T56" fmla="*/ 61 w 1451"/>
                <a:gd name="T57" fmla="*/ 622 h 1297"/>
                <a:gd name="T58" fmla="*/ 154 w 1451"/>
                <a:gd name="T59" fmla="*/ 520 h 1297"/>
                <a:gd name="T60" fmla="*/ 279 w 1451"/>
                <a:gd name="T61" fmla="*/ 436 h 1297"/>
                <a:gd name="T62" fmla="*/ 451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89" y="70"/>
                  </a:lnTo>
                  <a:lnTo>
                    <a:pt x="689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6" y="366"/>
                  </a:lnTo>
                  <a:lnTo>
                    <a:pt x="950" y="370"/>
                  </a:lnTo>
                  <a:lnTo>
                    <a:pt x="999" y="379"/>
                  </a:lnTo>
                  <a:lnTo>
                    <a:pt x="1056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8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0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7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4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6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476" y="3032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18931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1885641" y="2928938"/>
            <a:ext cx="1497013" cy="0"/>
            <a:chOff x="861" y="1213"/>
            <a:chExt cx="943" cy="0"/>
          </a:xfrm>
        </p:grpSpPr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861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189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589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24773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29980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3809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0159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4223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34679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3460441" y="2928938"/>
            <a:ext cx="1497013" cy="0"/>
            <a:chOff x="1853" y="1213"/>
            <a:chExt cx="943" cy="0"/>
          </a:xfrm>
        </p:grpSpPr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1853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181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581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40521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5728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39557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45907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49971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50427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5035241" y="2928938"/>
            <a:ext cx="1497013" cy="0"/>
            <a:chOff x="2845" y="1213"/>
            <a:chExt cx="943" cy="0"/>
          </a:xfrm>
        </p:grpSpPr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845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9"/>
            <p:cNvSpPr>
              <a:spLocks noChangeShapeType="1"/>
            </p:cNvSpPr>
            <p:nvPr/>
          </p:nvSpPr>
          <p:spPr bwMode="auto">
            <a:xfrm>
              <a:off x="3173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40"/>
            <p:cNvSpPr>
              <a:spLocks noChangeShapeType="1"/>
            </p:cNvSpPr>
            <p:nvPr/>
          </p:nvSpPr>
          <p:spPr bwMode="auto">
            <a:xfrm>
              <a:off x="3573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6269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61476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83" name="Line 43"/>
          <p:cNvSpPr>
            <a:spLocks noChangeShapeType="1"/>
          </p:cNvSpPr>
          <p:nvPr/>
        </p:nvSpPr>
        <p:spPr bwMode="auto">
          <a:xfrm>
            <a:off x="55305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>
            <a:off x="61655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5"/>
          <p:cNvSpPr>
            <a:spLocks noChangeShapeType="1"/>
          </p:cNvSpPr>
          <p:nvPr/>
        </p:nvSpPr>
        <p:spPr bwMode="auto">
          <a:xfrm>
            <a:off x="65719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66175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30</a:t>
            </a:r>
          </a:p>
        </p:txBody>
      </p: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6610041" y="2928938"/>
            <a:ext cx="1497013" cy="0"/>
            <a:chOff x="3837" y="1213"/>
            <a:chExt cx="943" cy="0"/>
          </a:xfrm>
        </p:grpSpPr>
        <p:sp>
          <p:nvSpPr>
            <p:cNvPr id="10288" name="Line 48"/>
            <p:cNvSpPr>
              <a:spLocks noChangeShapeType="1"/>
            </p:cNvSpPr>
            <p:nvPr/>
          </p:nvSpPr>
          <p:spPr bwMode="auto">
            <a:xfrm>
              <a:off x="3837" y="1213"/>
              <a:ext cx="288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49"/>
            <p:cNvSpPr>
              <a:spLocks noChangeShapeType="1"/>
            </p:cNvSpPr>
            <p:nvPr/>
          </p:nvSpPr>
          <p:spPr bwMode="auto">
            <a:xfrm>
              <a:off x="4165" y="1213"/>
              <a:ext cx="360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50"/>
            <p:cNvSpPr>
              <a:spLocks noChangeShapeType="1"/>
            </p:cNvSpPr>
            <p:nvPr/>
          </p:nvSpPr>
          <p:spPr bwMode="auto">
            <a:xfrm>
              <a:off x="4565" y="1213"/>
              <a:ext cx="216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72017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40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7722471" y="29337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20</a:t>
            </a:r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>
            <a:off x="71053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>
            <a:off x="77403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>
            <a:off x="8146740" y="27574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6" name="Group 56"/>
          <p:cNvGrpSpPr>
            <a:grpSpLocks/>
          </p:cNvGrpSpPr>
          <p:nvPr/>
        </p:nvGrpSpPr>
        <p:grpSpPr bwMode="auto">
          <a:xfrm>
            <a:off x="1866591" y="3328988"/>
            <a:ext cx="1533525" cy="709612"/>
            <a:chOff x="849" y="1465"/>
            <a:chExt cx="966" cy="447"/>
          </a:xfrm>
        </p:grpSpPr>
        <p:grpSp>
          <p:nvGrpSpPr>
            <p:cNvPr id="10297" name="Group 57"/>
            <p:cNvGrpSpPr>
              <a:grpSpLocks/>
            </p:cNvGrpSpPr>
            <p:nvPr/>
          </p:nvGrpSpPr>
          <p:grpSpPr bwMode="auto">
            <a:xfrm>
              <a:off x="849" y="1465"/>
              <a:ext cx="304" cy="447"/>
              <a:chOff x="849" y="1465"/>
              <a:chExt cx="304" cy="447"/>
            </a:xfrm>
          </p:grpSpPr>
          <p:grpSp>
            <p:nvGrpSpPr>
              <p:cNvPr id="10298" name="Group 58"/>
              <p:cNvGrpSpPr>
                <a:grpSpLocks/>
              </p:cNvGrpSpPr>
              <p:nvPr/>
            </p:nvGrpSpPr>
            <p:grpSpPr bwMode="auto">
              <a:xfrm>
                <a:off x="849" y="1465"/>
                <a:ext cx="304" cy="447"/>
                <a:chOff x="849" y="1465"/>
                <a:chExt cx="304" cy="447"/>
              </a:xfrm>
            </p:grpSpPr>
            <p:grpSp>
              <p:nvGrpSpPr>
                <p:cNvPr id="10299" name="Group 59"/>
                <p:cNvGrpSpPr>
                  <a:grpSpLocks/>
                </p:cNvGrpSpPr>
                <p:nvPr/>
              </p:nvGrpSpPr>
              <p:grpSpPr bwMode="auto">
                <a:xfrm>
                  <a:off x="849" y="1536"/>
                  <a:ext cx="304" cy="376"/>
                  <a:chOff x="849" y="1536"/>
                  <a:chExt cx="304" cy="376"/>
                </a:xfrm>
              </p:grpSpPr>
              <p:sp>
                <p:nvSpPr>
                  <p:cNvPr id="10300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1" name="Freeform 61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1536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2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78" y="1536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03" name="Group 63"/>
                <p:cNvGrpSpPr>
                  <a:grpSpLocks/>
                </p:cNvGrpSpPr>
                <p:nvPr/>
              </p:nvGrpSpPr>
              <p:grpSpPr bwMode="auto">
                <a:xfrm>
                  <a:off x="919" y="1465"/>
                  <a:ext cx="234" cy="77"/>
                  <a:chOff x="919" y="1465"/>
                  <a:chExt cx="234" cy="77"/>
                </a:xfrm>
              </p:grpSpPr>
              <p:sp>
                <p:nvSpPr>
                  <p:cNvPr id="10304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5" name="Freeform 65"/>
                  <p:cNvSpPr>
                    <a:spLocks noChangeArrowheads="1"/>
                  </p:cNvSpPr>
                  <p:nvPr/>
                </p:nvSpPr>
                <p:spPr bwMode="auto">
                  <a:xfrm>
                    <a:off x="919" y="1465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06" name="Freeform 66"/>
                  <p:cNvSpPr>
                    <a:spLocks noChangeArrowheads="1"/>
                  </p:cNvSpPr>
                  <p:nvPr/>
                </p:nvSpPr>
                <p:spPr bwMode="auto">
                  <a:xfrm>
                    <a:off x="1134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7" name="Freeform 67"/>
              <p:cNvSpPr>
                <a:spLocks noChangeArrowheads="1"/>
              </p:cNvSpPr>
              <p:nvPr/>
            </p:nvSpPr>
            <p:spPr bwMode="auto">
              <a:xfrm>
                <a:off x="911" y="1569"/>
                <a:ext cx="158" cy="27"/>
              </a:xfrm>
              <a:custGeom>
                <a:avLst/>
                <a:gdLst>
                  <a:gd name="T0" fmla="*/ 174 w 697"/>
                  <a:gd name="T1" fmla="*/ 0 h 121"/>
                  <a:gd name="T2" fmla="*/ 696 w 697"/>
                  <a:gd name="T3" fmla="*/ 0 h 121"/>
                  <a:gd name="T4" fmla="*/ 522 w 697"/>
                  <a:gd name="T5" fmla="*/ 120 h 121"/>
                  <a:gd name="T6" fmla="*/ 0 w 697"/>
                  <a:gd name="T7" fmla="*/ 120 h 121"/>
                  <a:gd name="T8" fmla="*/ 174 w 697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1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08" name="Group 68"/>
            <p:cNvGrpSpPr>
              <a:grpSpLocks/>
            </p:cNvGrpSpPr>
            <p:nvPr/>
          </p:nvGrpSpPr>
          <p:grpSpPr bwMode="auto">
            <a:xfrm>
              <a:off x="1150" y="1465"/>
              <a:ext cx="377" cy="447"/>
              <a:chOff x="1150" y="1465"/>
              <a:chExt cx="377" cy="447"/>
            </a:xfrm>
          </p:grpSpPr>
          <p:grpSp>
            <p:nvGrpSpPr>
              <p:cNvPr id="10309" name="Group 69"/>
              <p:cNvGrpSpPr>
                <a:grpSpLocks/>
              </p:cNvGrpSpPr>
              <p:nvPr/>
            </p:nvGrpSpPr>
            <p:grpSpPr bwMode="auto">
              <a:xfrm>
                <a:off x="1150" y="1465"/>
                <a:ext cx="377" cy="447"/>
                <a:chOff x="1150" y="1465"/>
                <a:chExt cx="377" cy="447"/>
              </a:xfrm>
            </p:grpSpPr>
            <p:grpSp>
              <p:nvGrpSpPr>
                <p:cNvPr id="10310" name="Group 70"/>
                <p:cNvGrpSpPr>
                  <a:grpSpLocks/>
                </p:cNvGrpSpPr>
                <p:nvPr/>
              </p:nvGrpSpPr>
              <p:grpSpPr bwMode="auto">
                <a:xfrm>
                  <a:off x="1150" y="1536"/>
                  <a:ext cx="377" cy="376"/>
                  <a:chOff x="1150" y="1536"/>
                  <a:chExt cx="377" cy="376"/>
                </a:xfrm>
              </p:grpSpPr>
              <p:sp>
                <p:nvSpPr>
                  <p:cNvPr id="10311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5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8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8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2" name="Freeform 72"/>
                  <p:cNvSpPr>
                    <a:spLocks noChangeArrowheads="1"/>
                  </p:cNvSpPr>
                  <p:nvPr/>
                </p:nvSpPr>
                <p:spPr bwMode="auto">
                  <a:xfrm>
                    <a:off x="1150" y="1536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3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1536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14" name="Group 74"/>
                <p:cNvGrpSpPr>
                  <a:grpSpLocks/>
                </p:cNvGrpSpPr>
                <p:nvPr/>
              </p:nvGrpSpPr>
              <p:grpSpPr bwMode="auto">
                <a:xfrm>
                  <a:off x="1236" y="1465"/>
                  <a:ext cx="291" cy="77"/>
                  <a:chOff x="1236" y="1465"/>
                  <a:chExt cx="291" cy="77"/>
                </a:xfrm>
              </p:grpSpPr>
              <p:sp>
                <p:nvSpPr>
                  <p:cNvPr id="10315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6" name="Freeform 76"/>
                  <p:cNvSpPr>
                    <a:spLocks noChangeArrowheads="1"/>
                  </p:cNvSpPr>
                  <p:nvPr/>
                </p:nvSpPr>
                <p:spPr bwMode="auto">
                  <a:xfrm>
                    <a:off x="1236" y="1465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17" name="Freeform 77"/>
                  <p:cNvSpPr>
                    <a:spLocks noChangeArrowheads="1"/>
                  </p:cNvSpPr>
                  <p:nvPr/>
                </p:nvSpPr>
                <p:spPr bwMode="auto">
                  <a:xfrm>
                    <a:off x="1508" y="1465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18" name="Oval 78"/>
              <p:cNvSpPr>
                <a:spLocks noChangeArrowheads="1"/>
              </p:cNvSpPr>
              <p:nvPr/>
            </p:nvSpPr>
            <p:spPr bwMode="auto">
              <a:xfrm>
                <a:off x="1265" y="1501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9" name="Freeform 79"/>
              <p:cNvSpPr>
                <a:spLocks noChangeArrowheads="1"/>
              </p:cNvSpPr>
              <p:nvPr/>
            </p:nvSpPr>
            <p:spPr bwMode="auto">
              <a:xfrm>
                <a:off x="1197" y="1711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20" name="Freeform 80"/>
            <p:cNvSpPr>
              <a:spLocks noChangeArrowheads="1"/>
            </p:cNvSpPr>
            <p:nvPr/>
          </p:nvSpPr>
          <p:spPr bwMode="auto">
            <a:xfrm>
              <a:off x="1714" y="1694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AutoShape 81"/>
            <p:cNvSpPr>
              <a:spLocks noChangeArrowheads="1"/>
            </p:cNvSpPr>
            <p:nvPr/>
          </p:nvSpPr>
          <p:spPr bwMode="auto">
            <a:xfrm>
              <a:off x="1710" y="1694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AutoShape 82"/>
            <p:cNvSpPr>
              <a:spLocks noChangeArrowheads="1"/>
            </p:cNvSpPr>
            <p:nvPr/>
          </p:nvSpPr>
          <p:spPr bwMode="auto">
            <a:xfrm>
              <a:off x="1717" y="1775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AutoShape 83"/>
            <p:cNvSpPr>
              <a:spLocks noChangeArrowheads="1"/>
            </p:cNvSpPr>
            <p:nvPr/>
          </p:nvSpPr>
          <p:spPr bwMode="auto">
            <a:xfrm>
              <a:off x="1534" y="1775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4" name="Group 84"/>
            <p:cNvGrpSpPr>
              <a:grpSpLocks/>
            </p:cNvGrpSpPr>
            <p:nvPr/>
          </p:nvGrpSpPr>
          <p:grpSpPr bwMode="auto">
            <a:xfrm>
              <a:off x="1532" y="1522"/>
              <a:ext cx="193" cy="364"/>
              <a:chOff x="1532" y="1522"/>
              <a:chExt cx="193" cy="364"/>
            </a:xfrm>
          </p:grpSpPr>
          <p:sp>
            <p:nvSpPr>
              <p:cNvPr id="10325" name="Oval 85"/>
              <p:cNvSpPr>
                <a:spLocks noChangeArrowheads="1"/>
              </p:cNvSpPr>
              <p:nvPr/>
            </p:nvSpPr>
            <p:spPr bwMode="auto">
              <a:xfrm>
                <a:off x="1608" y="1522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6" name="Freeform 86"/>
              <p:cNvSpPr>
                <a:spLocks noChangeArrowheads="1"/>
              </p:cNvSpPr>
              <p:nvPr/>
            </p:nvSpPr>
            <p:spPr bwMode="auto">
              <a:xfrm>
                <a:off x="1532" y="1590"/>
                <a:ext cx="194" cy="296"/>
              </a:xfrm>
              <a:custGeom>
                <a:avLst/>
                <a:gdLst>
                  <a:gd name="T0" fmla="*/ 8 w 856"/>
                  <a:gd name="T1" fmla="*/ 606 h 1306"/>
                  <a:gd name="T2" fmla="*/ 4 w 856"/>
                  <a:gd name="T3" fmla="*/ 619 h 1306"/>
                  <a:gd name="T4" fmla="*/ 0 w 856"/>
                  <a:gd name="T5" fmla="*/ 641 h 1306"/>
                  <a:gd name="T6" fmla="*/ 0 w 856"/>
                  <a:gd name="T7" fmla="*/ 663 h 1306"/>
                  <a:gd name="T8" fmla="*/ 8 w 856"/>
                  <a:gd name="T9" fmla="*/ 685 h 1306"/>
                  <a:gd name="T10" fmla="*/ 17 w 856"/>
                  <a:gd name="T11" fmla="*/ 704 h 1306"/>
                  <a:gd name="T12" fmla="*/ 35 w 856"/>
                  <a:gd name="T13" fmla="*/ 722 h 1306"/>
                  <a:gd name="T14" fmla="*/ 52 w 856"/>
                  <a:gd name="T15" fmla="*/ 731 h 1306"/>
                  <a:gd name="T16" fmla="*/ 70 w 856"/>
                  <a:gd name="T17" fmla="*/ 735 h 1306"/>
                  <a:gd name="T18" fmla="*/ 92 w 856"/>
                  <a:gd name="T19" fmla="*/ 735 h 1306"/>
                  <a:gd name="T20" fmla="*/ 558 w 856"/>
                  <a:gd name="T21" fmla="*/ 1305 h 1306"/>
                  <a:gd name="T22" fmla="*/ 704 w 856"/>
                  <a:gd name="T23" fmla="*/ 628 h 1306"/>
                  <a:gd name="T24" fmla="*/ 704 w 856"/>
                  <a:gd name="T25" fmla="*/ 610 h 1306"/>
                  <a:gd name="T26" fmla="*/ 695 w 856"/>
                  <a:gd name="T27" fmla="*/ 602 h 1306"/>
                  <a:gd name="T28" fmla="*/ 682 w 856"/>
                  <a:gd name="T29" fmla="*/ 588 h 1306"/>
                  <a:gd name="T30" fmla="*/ 673 w 856"/>
                  <a:gd name="T31" fmla="*/ 579 h 1306"/>
                  <a:gd name="T32" fmla="*/ 656 w 856"/>
                  <a:gd name="T33" fmla="*/ 575 h 1306"/>
                  <a:gd name="T34" fmla="*/ 638 w 856"/>
                  <a:gd name="T35" fmla="*/ 571 h 1306"/>
                  <a:gd name="T36" fmla="*/ 620 w 856"/>
                  <a:gd name="T37" fmla="*/ 571 h 1306"/>
                  <a:gd name="T38" fmla="*/ 607 w 856"/>
                  <a:gd name="T39" fmla="*/ 571 h 1306"/>
                  <a:gd name="T40" fmla="*/ 412 w 856"/>
                  <a:gd name="T41" fmla="*/ 331 h 1306"/>
                  <a:gd name="T42" fmla="*/ 793 w 856"/>
                  <a:gd name="T43" fmla="*/ 411 h 1306"/>
                  <a:gd name="T44" fmla="*/ 811 w 856"/>
                  <a:gd name="T45" fmla="*/ 406 h 1306"/>
                  <a:gd name="T46" fmla="*/ 820 w 856"/>
                  <a:gd name="T47" fmla="*/ 402 h 1306"/>
                  <a:gd name="T48" fmla="*/ 837 w 856"/>
                  <a:gd name="T49" fmla="*/ 393 h 1306"/>
                  <a:gd name="T50" fmla="*/ 846 w 856"/>
                  <a:gd name="T51" fmla="*/ 380 h 1306"/>
                  <a:gd name="T52" fmla="*/ 851 w 856"/>
                  <a:gd name="T53" fmla="*/ 367 h 1306"/>
                  <a:gd name="T54" fmla="*/ 855 w 856"/>
                  <a:gd name="T55" fmla="*/ 345 h 1306"/>
                  <a:gd name="T56" fmla="*/ 851 w 856"/>
                  <a:gd name="T57" fmla="*/ 327 h 1306"/>
                  <a:gd name="T58" fmla="*/ 842 w 856"/>
                  <a:gd name="T59" fmla="*/ 309 h 1306"/>
                  <a:gd name="T60" fmla="*/ 833 w 856"/>
                  <a:gd name="T61" fmla="*/ 300 h 1306"/>
                  <a:gd name="T62" fmla="*/ 815 w 856"/>
                  <a:gd name="T63" fmla="*/ 286 h 1306"/>
                  <a:gd name="T64" fmla="*/ 802 w 856"/>
                  <a:gd name="T65" fmla="*/ 282 h 1306"/>
                  <a:gd name="T66" fmla="*/ 541 w 856"/>
                  <a:gd name="T67" fmla="*/ 282 h 1306"/>
                  <a:gd name="T68" fmla="*/ 496 w 856"/>
                  <a:gd name="T69" fmla="*/ 185 h 1306"/>
                  <a:gd name="T70" fmla="*/ 500 w 856"/>
                  <a:gd name="T71" fmla="*/ 163 h 1306"/>
                  <a:gd name="T72" fmla="*/ 505 w 856"/>
                  <a:gd name="T73" fmla="*/ 132 h 1306"/>
                  <a:gd name="T74" fmla="*/ 505 w 856"/>
                  <a:gd name="T75" fmla="*/ 105 h 1306"/>
                  <a:gd name="T76" fmla="*/ 496 w 856"/>
                  <a:gd name="T77" fmla="*/ 83 h 1306"/>
                  <a:gd name="T78" fmla="*/ 487 w 856"/>
                  <a:gd name="T79" fmla="*/ 66 h 1306"/>
                  <a:gd name="T80" fmla="*/ 474 w 856"/>
                  <a:gd name="T81" fmla="*/ 44 h 1306"/>
                  <a:gd name="T82" fmla="*/ 456 w 856"/>
                  <a:gd name="T83" fmla="*/ 30 h 1306"/>
                  <a:gd name="T84" fmla="*/ 434 w 856"/>
                  <a:gd name="T85" fmla="*/ 13 h 1306"/>
                  <a:gd name="T86" fmla="*/ 412 w 856"/>
                  <a:gd name="T87" fmla="*/ 4 h 1306"/>
                  <a:gd name="T88" fmla="*/ 385 w 856"/>
                  <a:gd name="T89" fmla="*/ 0 h 1306"/>
                  <a:gd name="T90" fmla="*/ 359 w 856"/>
                  <a:gd name="T91" fmla="*/ 0 h 1306"/>
                  <a:gd name="T92" fmla="*/ 332 w 856"/>
                  <a:gd name="T93" fmla="*/ 4 h 1306"/>
                  <a:gd name="T94" fmla="*/ 305 w 856"/>
                  <a:gd name="T95" fmla="*/ 13 h 1306"/>
                  <a:gd name="T96" fmla="*/ 278 w 856"/>
                  <a:gd name="T97" fmla="*/ 26 h 1306"/>
                  <a:gd name="T98" fmla="*/ 261 w 856"/>
                  <a:gd name="T99" fmla="*/ 48 h 1306"/>
                  <a:gd name="T100" fmla="*/ 243 w 856"/>
                  <a:gd name="T101" fmla="*/ 75 h 1306"/>
                  <a:gd name="T102" fmla="*/ 234 w 856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6">
                    <a:moveTo>
                      <a:pt x="234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2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8" y="735"/>
                    </a:lnTo>
                    <a:lnTo>
                      <a:pt x="558" y="1305"/>
                    </a:lnTo>
                    <a:lnTo>
                      <a:pt x="704" y="1305"/>
                    </a:lnTo>
                    <a:lnTo>
                      <a:pt x="704" y="628"/>
                    </a:lnTo>
                    <a:lnTo>
                      <a:pt x="704" y="619"/>
                    </a:lnTo>
                    <a:lnTo>
                      <a:pt x="704" y="610"/>
                    </a:lnTo>
                    <a:lnTo>
                      <a:pt x="700" y="606"/>
                    </a:lnTo>
                    <a:lnTo>
                      <a:pt x="695" y="602"/>
                    </a:lnTo>
                    <a:lnTo>
                      <a:pt x="691" y="597"/>
                    </a:lnTo>
                    <a:lnTo>
                      <a:pt x="682" y="588"/>
                    </a:lnTo>
                    <a:lnTo>
                      <a:pt x="678" y="584"/>
                    </a:lnTo>
                    <a:lnTo>
                      <a:pt x="673" y="579"/>
                    </a:lnTo>
                    <a:lnTo>
                      <a:pt x="664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8" y="571"/>
                    </a:lnTo>
                    <a:lnTo>
                      <a:pt x="629" y="571"/>
                    </a:lnTo>
                    <a:lnTo>
                      <a:pt x="620" y="571"/>
                    </a:lnTo>
                    <a:lnTo>
                      <a:pt x="616" y="571"/>
                    </a:lnTo>
                    <a:lnTo>
                      <a:pt x="607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27" name="Text Box 87"/>
          <p:cNvSpPr txBox="1">
            <a:spLocks noChangeArrowheads="1"/>
          </p:cNvSpPr>
          <p:nvPr/>
        </p:nvSpPr>
        <p:spPr bwMode="auto">
          <a:xfrm>
            <a:off x="1484003" y="1828801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1853890" y="2420939"/>
            <a:ext cx="63246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>
            <a:off x="1847540" y="2287588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Text Box 90"/>
          <p:cNvSpPr txBox="1">
            <a:spLocks noChangeArrowheads="1"/>
          </p:cNvSpPr>
          <p:nvPr/>
        </p:nvSpPr>
        <p:spPr bwMode="auto">
          <a:xfrm>
            <a:off x="271590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378270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4798704" y="1841501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5738504" y="1854201"/>
            <a:ext cx="43896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10</a:t>
            </a:r>
          </a:p>
        </p:txBody>
      </p:sp>
      <p:sp>
        <p:nvSpPr>
          <p:cNvPr id="10334" name="Text Box 94"/>
          <p:cNvSpPr txBox="1">
            <a:spLocks noChangeArrowheads="1"/>
          </p:cNvSpPr>
          <p:nvPr/>
        </p:nvSpPr>
        <p:spPr bwMode="auto">
          <a:xfrm>
            <a:off x="6830703" y="1841501"/>
            <a:ext cx="426206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11</a:t>
            </a:r>
          </a:p>
        </p:txBody>
      </p:sp>
      <p:sp>
        <p:nvSpPr>
          <p:cNvPr id="10335" name="Text Box 95"/>
          <p:cNvSpPr txBox="1">
            <a:spLocks noChangeArrowheads="1"/>
          </p:cNvSpPr>
          <p:nvPr/>
        </p:nvSpPr>
        <p:spPr bwMode="auto">
          <a:xfrm>
            <a:off x="7663498" y="1828801"/>
            <a:ext cx="114428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Midnight</a:t>
            </a:r>
          </a:p>
        </p:txBody>
      </p:sp>
      <p:grpSp>
        <p:nvGrpSpPr>
          <p:cNvPr id="10336" name="Group 96"/>
          <p:cNvGrpSpPr>
            <a:grpSpLocks/>
          </p:cNvGrpSpPr>
          <p:nvPr/>
        </p:nvGrpSpPr>
        <p:grpSpPr bwMode="auto">
          <a:xfrm>
            <a:off x="3390591" y="4065588"/>
            <a:ext cx="1533525" cy="709612"/>
            <a:chOff x="1809" y="1929"/>
            <a:chExt cx="966" cy="447"/>
          </a:xfrm>
        </p:grpSpPr>
        <p:grpSp>
          <p:nvGrpSpPr>
            <p:cNvPr id="10337" name="Group 97"/>
            <p:cNvGrpSpPr>
              <a:grpSpLocks/>
            </p:cNvGrpSpPr>
            <p:nvPr/>
          </p:nvGrpSpPr>
          <p:grpSpPr bwMode="auto">
            <a:xfrm>
              <a:off x="1809" y="1929"/>
              <a:ext cx="304" cy="447"/>
              <a:chOff x="1809" y="1929"/>
              <a:chExt cx="304" cy="447"/>
            </a:xfrm>
          </p:grpSpPr>
          <p:grpSp>
            <p:nvGrpSpPr>
              <p:cNvPr id="10338" name="Group 98"/>
              <p:cNvGrpSpPr>
                <a:grpSpLocks/>
              </p:cNvGrpSpPr>
              <p:nvPr/>
            </p:nvGrpSpPr>
            <p:grpSpPr bwMode="auto">
              <a:xfrm>
                <a:off x="1809" y="1929"/>
                <a:ext cx="304" cy="447"/>
                <a:chOff x="1809" y="1929"/>
                <a:chExt cx="304" cy="447"/>
              </a:xfrm>
            </p:grpSpPr>
            <p:grpSp>
              <p:nvGrpSpPr>
                <p:cNvPr id="10339" name="Group 99"/>
                <p:cNvGrpSpPr>
                  <a:grpSpLocks/>
                </p:cNvGrpSpPr>
                <p:nvPr/>
              </p:nvGrpSpPr>
              <p:grpSpPr bwMode="auto">
                <a:xfrm>
                  <a:off x="1809" y="2000"/>
                  <a:ext cx="304" cy="376"/>
                  <a:chOff x="1809" y="2000"/>
                  <a:chExt cx="304" cy="376"/>
                </a:xfrm>
              </p:grpSpPr>
              <p:sp>
                <p:nvSpPr>
                  <p:cNvPr id="10340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1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809" y="2000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2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2038" y="2000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43" name="Group 103"/>
                <p:cNvGrpSpPr>
                  <a:grpSpLocks/>
                </p:cNvGrpSpPr>
                <p:nvPr/>
              </p:nvGrpSpPr>
              <p:grpSpPr bwMode="auto">
                <a:xfrm>
                  <a:off x="1879" y="1929"/>
                  <a:ext cx="234" cy="77"/>
                  <a:chOff x="1879" y="1929"/>
                  <a:chExt cx="234" cy="77"/>
                </a:xfrm>
              </p:grpSpPr>
              <p:sp>
                <p:nvSpPr>
                  <p:cNvPr id="10344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5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879" y="1929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46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94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47" name="Freeform 107"/>
              <p:cNvSpPr>
                <a:spLocks noChangeArrowheads="1"/>
              </p:cNvSpPr>
              <p:nvPr/>
            </p:nvSpPr>
            <p:spPr bwMode="auto">
              <a:xfrm>
                <a:off x="1871" y="2033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48" name="Group 108"/>
            <p:cNvGrpSpPr>
              <a:grpSpLocks/>
            </p:cNvGrpSpPr>
            <p:nvPr/>
          </p:nvGrpSpPr>
          <p:grpSpPr bwMode="auto">
            <a:xfrm>
              <a:off x="2110" y="1929"/>
              <a:ext cx="377" cy="447"/>
              <a:chOff x="2110" y="1929"/>
              <a:chExt cx="377" cy="447"/>
            </a:xfrm>
          </p:grpSpPr>
          <p:grpSp>
            <p:nvGrpSpPr>
              <p:cNvPr id="10349" name="Group 109"/>
              <p:cNvGrpSpPr>
                <a:grpSpLocks/>
              </p:cNvGrpSpPr>
              <p:nvPr/>
            </p:nvGrpSpPr>
            <p:grpSpPr bwMode="auto">
              <a:xfrm>
                <a:off x="2110" y="1929"/>
                <a:ext cx="377" cy="447"/>
                <a:chOff x="2110" y="1929"/>
                <a:chExt cx="377" cy="447"/>
              </a:xfrm>
            </p:grpSpPr>
            <p:grpSp>
              <p:nvGrpSpPr>
                <p:cNvPr id="10350" name="Group 110"/>
                <p:cNvGrpSpPr>
                  <a:grpSpLocks/>
                </p:cNvGrpSpPr>
                <p:nvPr/>
              </p:nvGrpSpPr>
              <p:grpSpPr bwMode="auto">
                <a:xfrm>
                  <a:off x="2110" y="2000"/>
                  <a:ext cx="377" cy="376"/>
                  <a:chOff x="2110" y="2000"/>
                  <a:chExt cx="377" cy="376"/>
                </a:xfrm>
              </p:grpSpPr>
              <p:sp>
                <p:nvSpPr>
                  <p:cNvPr id="10351" name="Freeform 111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4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7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7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2" name="Freeform 112"/>
                  <p:cNvSpPr>
                    <a:spLocks noChangeArrowheads="1"/>
                  </p:cNvSpPr>
                  <p:nvPr/>
                </p:nvSpPr>
                <p:spPr bwMode="auto">
                  <a:xfrm>
                    <a:off x="2110" y="2000"/>
                    <a:ext cx="378" cy="94"/>
                  </a:xfrm>
                  <a:custGeom>
                    <a:avLst/>
                    <a:gdLst>
                      <a:gd name="T0" fmla="*/ 0 w 1667"/>
                      <a:gd name="T1" fmla="*/ 414 h 415"/>
                      <a:gd name="T2" fmla="*/ 414 w 1667"/>
                      <a:gd name="T3" fmla="*/ 0 h 415"/>
                      <a:gd name="T4" fmla="*/ 1666 w 1667"/>
                      <a:gd name="T5" fmla="*/ 0 h 415"/>
                      <a:gd name="T6" fmla="*/ 1250 w 1667"/>
                      <a:gd name="T7" fmla="*/ 414 h 415"/>
                      <a:gd name="T8" fmla="*/ 0 w 1667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3" name="Freeform 113"/>
                  <p:cNvSpPr>
                    <a:spLocks noChangeArrowheads="1"/>
                  </p:cNvSpPr>
                  <p:nvPr/>
                </p:nvSpPr>
                <p:spPr bwMode="auto">
                  <a:xfrm>
                    <a:off x="2394" y="2000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54" name="Group 114"/>
                <p:cNvGrpSpPr>
                  <a:grpSpLocks/>
                </p:cNvGrpSpPr>
                <p:nvPr/>
              </p:nvGrpSpPr>
              <p:grpSpPr bwMode="auto">
                <a:xfrm>
                  <a:off x="2196" y="1929"/>
                  <a:ext cx="291" cy="77"/>
                  <a:chOff x="2196" y="1929"/>
                  <a:chExt cx="291" cy="77"/>
                </a:xfrm>
              </p:grpSpPr>
              <p:sp>
                <p:nvSpPr>
                  <p:cNvPr id="10355" name="Freeform 115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6" name="Freeform 116"/>
                  <p:cNvSpPr>
                    <a:spLocks noChangeArrowheads="1"/>
                  </p:cNvSpPr>
                  <p:nvPr/>
                </p:nvSpPr>
                <p:spPr bwMode="auto">
                  <a:xfrm>
                    <a:off x="2196" y="1929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57" name="Freeform 117"/>
                  <p:cNvSpPr>
                    <a:spLocks noChangeArrowheads="1"/>
                  </p:cNvSpPr>
                  <p:nvPr/>
                </p:nvSpPr>
                <p:spPr bwMode="auto">
                  <a:xfrm>
                    <a:off x="2468" y="1929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58" name="Oval 118"/>
              <p:cNvSpPr>
                <a:spLocks noChangeArrowheads="1"/>
              </p:cNvSpPr>
              <p:nvPr/>
            </p:nvSpPr>
            <p:spPr bwMode="auto">
              <a:xfrm>
                <a:off x="2225" y="1965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9" name="Freeform 119"/>
              <p:cNvSpPr>
                <a:spLocks noChangeArrowheads="1"/>
              </p:cNvSpPr>
              <p:nvPr/>
            </p:nvSpPr>
            <p:spPr bwMode="auto">
              <a:xfrm>
                <a:off x="2157" y="2175"/>
                <a:ext cx="198" cy="84"/>
              </a:xfrm>
              <a:custGeom>
                <a:avLst/>
                <a:gdLst>
                  <a:gd name="T0" fmla="*/ 107 w 873"/>
                  <a:gd name="T1" fmla="*/ 0 h 371"/>
                  <a:gd name="T2" fmla="*/ 763 w 873"/>
                  <a:gd name="T3" fmla="*/ 0 h 371"/>
                  <a:gd name="T4" fmla="*/ 872 w 873"/>
                  <a:gd name="T5" fmla="*/ 108 h 371"/>
                  <a:gd name="T6" fmla="*/ 872 w 873"/>
                  <a:gd name="T7" fmla="*/ 262 h 371"/>
                  <a:gd name="T8" fmla="*/ 763 w 873"/>
                  <a:gd name="T9" fmla="*/ 370 h 371"/>
                  <a:gd name="T10" fmla="*/ 107 w 873"/>
                  <a:gd name="T11" fmla="*/ 370 h 371"/>
                  <a:gd name="T12" fmla="*/ 0 w 873"/>
                  <a:gd name="T13" fmla="*/ 262 h 371"/>
                  <a:gd name="T14" fmla="*/ 0 w 873"/>
                  <a:gd name="T15" fmla="*/ 108 h 371"/>
                  <a:gd name="T16" fmla="*/ 107 w 873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3" h="371">
                    <a:moveTo>
                      <a:pt x="107" y="0"/>
                    </a:moveTo>
                    <a:lnTo>
                      <a:pt x="763" y="0"/>
                    </a:lnTo>
                    <a:lnTo>
                      <a:pt x="872" y="108"/>
                    </a:lnTo>
                    <a:lnTo>
                      <a:pt x="872" y="262"/>
                    </a:lnTo>
                    <a:lnTo>
                      <a:pt x="763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60" name="Freeform 120"/>
            <p:cNvSpPr>
              <a:spLocks noChangeArrowheads="1"/>
            </p:cNvSpPr>
            <p:nvPr/>
          </p:nvSpPr>
          <p:spPr bwMode="auto">
            <a:xfrm>
              <a:off x="2674" y="2158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1" name="AutoShape 121"/>
            <p:cNvSpPr>
              <a:spLocks noChangeArrowheads="1"/>
            </p:cNvSpPr>
            <p:nvPr/>
          </p:nvSpPr>
          <p:spPr bwMode="auto">
            <a:xfrm>
              <a:off x="2670" y="2158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2" name="AutoShape 122"/>
            <p:cNvSpPr>
              <a:spLocks noChangeArrowheads="1"/>
            </p:cNvSpPr>
            <p:nvPr/>
          </p:nvSpPr>
          <p:spPr bwMode="auto">
            <a:xfrm>
              <a:off x="2677" y="2239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3" name="AutoShape 123"/>
            <p:cNvSpPr>
              <a:spLocks noChangeArrowheads="1"/>
            </p:cNvSpPr>
            <p:nvPr/>
          </p:nvSpPr>
          <p:spPr bwMode="auto">
            <a:xfrm>
              <a:off x="2494" y="2239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4" name="Group 124"/>
            <p:cNvGrpSpPr>
              <a:grpSpLocks/>
            </p:cNvGrpSpPr>
            <p:nvPr/>
          </p:nvGrpSpPr>
          <p:grpSpPr bwMode="auto">
            <a:xfrm>
              <a:off x="2492" y="1986"/>
              <a:ext cx="193" cy="363"/>
              <a:chOff x="2492" y="1986"/>
              <a:chExt cx="193" cy="363"/>
            </a:xfrm>
          </p:grpSpPr>
          <p:sp>
            <p:nvSpPr>
              <p:cNvPr id="10365" name="Oval 125"/>
              <p:cNvSpPr>
                <a:spLocks noChangeArrowheads="1"/>
              </p:cNvSpPr>
              <p:nvPr/>
            </p:nvSpPr>
            <p:spPr bwMode="auto">
              <a:xfrm>
                <a:off x="2568" y="1986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6" name="Freeform 126"/>
              <p:cNvSpPr>
                <a:spLocks noChangeArrowheads="1"/>
              </p:cNvSpPr>
              <p:nvPr/>
            </p:nvSpPr>
            <p:spPr bwMode="auto">
              <a:xfrm>
                <a:off x="2492" y="2054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67" name="Group 127"/>
          <p:cNvGrpSpPr>
            <a:grpSpLocks/>
          </p:cNvGrpSpPr>
          <p:nvPr/>
        </p:nvGrpSpPr>
        <p:grpSpPr bwMode="auto">
          <a:xfrm>
            <a:off x="4838391" y="4776788"/>
            <a:ext cx="1533525" cy="709612"/>
            <a:chOff x="2721" y="2377"/>
            <a:chExt cx="966" cy="447"/>
          </a:xfrm>
        </p:grpSpPr>
        <p:grpSp>
          <p:nvGrpSpPr>
            <p:cNvPr id="10368" name="Group 128"/>
            <p:cNvGrpSpPr>
              <a:grpSpLocks/>
            </p:cNvGrpSpPr>
            <p:nvPr/>
          </p:nvGrpSpPr>
          <p:grpSpPr bwMode="auto">
            <a:xfrm>
              <a:off x="2721" y="2377"/>
              <a:ext cx="304" cy="447"/>
              <a:chOff x="2721" y="2377"/>
              <a:chExt cx="304" cy="447"/>
            </a:xfrm>
          </p:grpSpPr>
          <p:grpSp>
            <p:nvGrpSpPr>
              <p:cNvPr id="10369" name="Group 129"/>
              <p:cNvGrpSpPr>
                <a:grpSpLocks/>
              </p:cNvGrpSpPr>
              <p:nvPr/>
            </p:nvGrpSpPr>
            <p:grpSpPr bwMode="auto">
              <a:xfrm>
                <a:off x="2721" y="2377"/>
                <a:ext cx="304" cy="447"/>
                <a:chOff x="2721" y="2377"/>
                <a:chExt cx="304" cy="447"/>
              </a:xfrm>
            </p:grpSpPr>
            <p:grpSp>
              <p:nvGrpSpPr>
                <p:cNvPr id="10370" name="Group 130"/>
                <p:cNvGrpSpPr>
                  <a:grpSpLocks/>
                </p:cNvGrpSpPr>
                <p:nvPr/>
              </p:nvGrpSpPr>
              <p:grpSpPr bwMode="auto">
                <a:xfrm>
                  <a:off x="2721" y="2448"/>
                  <a:ext cx="304" cy="376"/>
                  <a:chOff x="2721" y="2448"/>
                  <a:chExt cx="304" cy="376"/>
                </a:xfrm>
              </p:grpSpPr>
              <p:sp>
                <p:nvSpPr>
                  <p:cNvPr id="10371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2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2448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3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950" y="2448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74" name="Group 134"/>
                <p:cNvGrpSpPr>
                  <a:grpSpLocks/>
                </p:cNvGrpSpPr>
                <p:nvPr/>
              </p:nvGrpSpPr>
              <p:grpSpPr bwMode="auto">
                <a:xfrm>
                  <a:off x="2791" y="2377"/>
                  <a:ext cx="234" cy="77"/>
                  <a:chOff x="2791" y="2377"/>
                  <a:chExt cx="234" cy="77"/>
                </a:xfrm>
              </p:grpSpPr>
              <p:sp>
                <p:nvSpPr>
                  <p:cNvPr id="10375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78"/>
                  </a:xfrm>
                  <a:custGeom>
                    <a:avLst/>
                    <a:gdLst>
                      <a:gd name="T0" fmla="*/ 0 w 1037"/>
                      <a:gd name="T1" fmla="*/ 343 h 344"/>
                      <a:gd name="T2" fmla="*/ 0 w 1037"/>
                      <a:gd name="T3" fmla="*/ 84 h 344"/>
                      <a:gd name="T4" fmla="*/ 84 w 1037"/>
                      <a:gd name="T5" fmla="*/ 0 h 344"/>
                      <a:gd name="T6" fmla="*/ 1036 w 1037"/>
                      <a:gd name="T7" fmla="*/ 0 h 344"/>
                      <a:gd name="T8" fmla="*/ 1036 w 1037"/>
                      <a:gd name="T9" fmla="*/ 257 h 344"/>
                      <a:gd name="T10" fmla="*/ 950 w 1037"/>
                      <a:gd name="T11" fmla="*/ 343 h 344"/>
                      <a:gd name="T12" fmla="*/ 0 w 1037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50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6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791" y="2377"/>
                    <a:ext cx="235" cy="19"/>
                  </a:xfrm>
                  <a:custGeom>
                    <a:avLst/>
                    <a:gdLst>
                      <a:gd name="T0" fmla="*/ 0 w 1037"/>
                      <a:gd name="T1" fmla="*/ 84 h 85"/>
                      <a:gd name="T2" fmla="*/ 84 w 1037"/>
                      <a:gd name="T3" fmla="*/ 0 h 85"/>
                      <a:gd name="T4" fmla="*/ 1036 w 1037"/>
                      <a:gd name="T5" fmla="*/ 0 h 85"/>
                      <a:gd name="T6" fmla="*/ 950 w 1037"/>
                      <a:gd name="T7" fmla="*/ 84 h 85"/>
                      <a:gd name="T8" fmla="*/ 0 w 1037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036" y="0"/>
                        </a:lnTo>
                        <a:lnTo>
                          <a:pt x="950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7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3007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78" name="Freeform 138"/>
              <p:cNvSpPr>
                <a:spLocks noChangeArrowheads="1"/>
              </p:cNvSpPr>
              <p:nvPr/>
            </p:nvSpPr>
            <p:spPr bwMode="auto">
              <a:xfrm>
                <a:off x="2783" y="2481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79" name="Group 139"/>
            <p:cNvGrpSpPr>
              <a:grpSpLocks/>
            </p:cNvGrpSpPr>
            <p:nvPr/>
          </p:nvGrpSpPr>
          <p:grpSpPr bwMode="auto">
            <a:xfrm>
              <a:off x="3022" y="2377"/>
              <a:ext cx="377" cy="447"/>
              <a:chOff x="3022" y="2377"/>
              <a:chExt cx="377" cy="447"/>
            </a:xfrm>
          </p:grpSpPr>
          <p:grpSp>
            <p:nvGrpSpPr>
              <p:cNvPr id="10380" name="Group 140"/>
              <p:cNvGrpSpPr>
                <a:grpSpLocks/>
              </p:cNvGrpSpPr>
              <p:nvPr/>
            </p:nvGrpSpPr>
            <p:grpSpPr bwMode="auto">
              <a:xfrm>
                <a:off x="3022" y="2377"/>
                <a:ext cx="377" cy="447"/>
                <a:chOff x="3022" y="2377"/>
                <a:chExt cx="377" cy="447"/>
              </a:xfrm>
            </p:grpSpPr>
            <p:grpSp>
              <p:nvGrpSpPr>
                <p:cNvPr id="10381" name="Group 141"/>
                <p:cNvGrpSpPr>
                  <a:grpSpLocks/>
                </p:cNvGrpSpPr>
                <p:nvPr/>
              </p:nvGrpSpPr>
              <p:grpSpPr bwMode="auto">
                <a:xfrm>
                  <a:off x="3022" y="2448"/>
                  <a:ext cx="377" cy="376"/>
                  <a:chOff x="3022" y="2448"/>
                  <a:chExt cx="377" cy="376"/>
                </a:xfrm>
              </p:grpSpPr>
              <p:sp>
                <p:nvSpPr>
                  <p:cNvPr id="10382" name="Freeform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3" name="Freeform 143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448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4" name="Freeform 144"/>
                  <p:cNvSpPr>
                    <a:spLocks noChangeArrowheads="1"/>
                  </p:cNvSpPr>
                  <p:nvPr/>
                </p:nvSpPr>
                <p:spPr bwMode="auto">
                  <a:xfrm>
                    <a:off x="3306" y="2448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85" name="Group 145"/>
                <p:cNvGrpSpPr>
                  <a:grpSpLocks/>
                </p:cNvGrpSpPr>
                <p:nvPr/>
              </p:nvGrpSpPr>
              <p:grpSpPr bwMode="auto">
                <a:xfrm>
                  <a:off x="3108" y="2377"/>
                  <a:ext cx="291" cy="77"/>
                  <a:chOff x="3108" y="2377"/>
                  <a:chExt cx="291" cy="77"/>
                </a:xfrm>
              </p:grpSpPr>
              <p:sp>
                <p:nvSpPr>
                  <p:cNvPr id="10386" name="Freeform 146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78"/>
                  </a:xfrm>
                  <a:custGeom>
                    <a:avLst/>
                    <a:gdLst>
                      <a:gd name="T0" fmla="*/ 0 w 1288"/>
                      <a:gd name="T1" fmla="*/ 343 h 344"/>
                      <a:gd name="T2" fmla="*/ 0 w 1288"/>
                      <a:gd name="T3" fmla="*/ 84 h 344"/>
                      <a:gd name="T4" fmla="*/ 84 w 1288"/>
                      <a:gd name="T5" fmla="*/ 0 h 344"/>
                      <a:gd name="T6" fmla="*/ 1287 w 1288"/>
                      <a:gd name="T7" fmla="*/ 0 h 344"/>
                      <a:gd name="T8" fmla="*/ 1287 w 1288"/>
                      <a:gd name="T9" fmla="*/ 257 h 344"/>
                      <a:gd name="T10" fmla="*/ 1201 w 1288"/>
                      <a:gd name="T11" fmla="*/ 343 h 344"/>
                      <a:gd name="T12" fmla="*/ 0 w 1288"/>
                      <a:gd name="T13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1" y="343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7" name="Freeform 147"/>
                  <p:cNvSpPr>
                    <a:spLocks noChangeArrowheads="1"/>
                  </p:cNvSpPr>
                  <p:nvPr/>
                </p:nvSpPr>
                <p:spPr bwMode="auto">
                  <a:xfrm>
                    <a:off x="3108" y="2377"/>
                    <a:ext cx="292" cy="19"/>
                  </a:xfrm>
                  <a:custGeom>
                    <a:avLst/>
                    <a:gdLst>
                      <a:gd name="T0" fmla="*/ 0 w 1288"/>
                      <a:gd name="T1" fmla="*/ 84 h 85"/>
                      <a:gd name="T2" fmla="*/ 84 w 1288"/>
                      <a:gd name="T3" fmla="*/ 0 h 85"/>
                      <a:gd name="T4" fmla="*/ 1287 w 1288"/>
                      <a:gd name="T5" fmla="*/ 0 h 85"/>
                      <a:gd name="T6" fmla="*/ 1201 w 1288"/>
                      <a:gd name="T7" fmla="*/ 84 h 85"/>
                      <a:gd name="T8" fmla="*/ 0 w 1288"/>
                      <a:gd name="T9" fmla="*/ 84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5">
                        <a:moveTo>
                          <a:pt x="0" y="84"/>
                        </a:moveTo>
                        <a:lnTo>
                          <a:pt x="84" y="0"/>
                        </a:lnTo>
                        <a:lnTo>
                          <a:pt x="1287" y="0"/>
                        </a:lnTo>
                        <a:lnTo>
                          <a:pt x="1201" y="84"/>
                        </a:lnTo>
                        <a:lnTo>
                          <a:pt x="0" y="8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88" name="Freeform 148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2377"/>
                    <a:ext cx="20" cy="78"/>
                  </a:xfrm>
                  <a:custGeom>
                    <a:avLst/>
                    <a:gdLst>
                      <a:gd name="T0" fmla="*/ 0 w 87"/>
                      <a:gd name="T1" fmla="*/ 343 h 344"/>
                      <a:gd name="T2" fmla="*/ 0 w 87"/>
                      <a:gd name="T3" fmla="*/ 84 h 344"/>
                      <a:gd name="T4" fmla="*/ 86 w 87"/>
                      <a:gd name="T5" fmla="*/ 0 h 344"/>
                      <a:gd name="T6" fmla="*/ 86 w 87"/>
                      <a:gd name="T7" fmla="*/ 257 h 344"/>
                      <a:gd name="T8" fmla="*/ 0 w 87"/>
                      <a:gd name="T9" fmla="*/ 343 h 3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344">
                        <a:moveTo>
                          <a:pt x="0" y="343"/>
                        </a:moveTo>
                        <a:lnTo>
                          <a:pt x="0" y="84"/>
                        </a:lnTo>
                        <a:lnTo>
                          <a:pt x="86" y="0"/>
                        </a:lnTo>
                        <a:lnTo>
                          <a:pt x="86" y="257"/>
                        </a:lnTo>
                        <a:lnTo>
                          <a:pt x="0" y="34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9" name="Oval 149"/>
              <p:cNvSpPr>
                <a:spLocks noChangeArrowheads="1"/>
              </p:cNvSpPr>
              <p:nvPr/>
            </p:nvSpPr>
            <p:spPr bwMode="auto">
              <a:xfrm>
                <a:off x="3137" y="2413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0" name="Freeform 150"/>
              <p:cNvSpPr>
                <a:spLocks noChangeArrowheads="1"/>
              </p:cNvSpPr>
              <p:nvPr/>
            </p:nvSpPr>
            <p:spPr bwMode="auto">
              <a:xfrm>
                <a:off x="3069" y="2623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91" name="Freeform 151"/>
            <p:cNvSpPr>
              <a:spLocks noChangeArrowheads="1"/>
            </p:cNvSpPr>
            <p:nvPr/>
          </p:nvSpPr>
          <p:spPr bwMode="auto">
            <a:xfrm>
              <a:off x="3586" y="2606"/>
              <a:ext cx="85" cy="191"/>
            </a:xfrm>
            <a:custGeom>
              <a:avLst/>
              <a:gdLst>
                <a:gd name="T0" fmla="*/ 273 w 376"/>
                <a:gd name="T1" fmla="*/ 0 h 844"/>
                <a:gd name="T2" fmla="*/ 375 w 376"/>
                <a:gd name="T3" fmla="*/ 0 h 844"/>
                <a:gd name="T4" fmla="*/ 101 w 376"/>
                <a:gd name="T5" fmla="*/ 843 h 844"/>
                <a:gd name="T6" fmla="*/ 0 w 376"/>
                <a:gd name="T7" fmla="*/ 843 h 844"/>
                <a:gd name="T8" fmla="*/ 273 w 376"/>
                <a:gd name="T9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4">
                  <a:moveTo>
                    <a:pt x="273" y="0"/>
                  </a:moveTo>
                  <a:lnTo>
                    <a:pt x="375" y="0"/>
                  </a:lnTo>
                  <a:lnTo>
                    <a:pt x="101" y="843"/>
                  </a:lnTo>
                  <a:lnTo>
                    <a:pt x="0" y="843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2" name="AutoShape 152"/>
            <p:cNvSpPr>
              <a:spLocks noChangeArrowheads="1"/>
            </p:cNvSpPr>
            <p:nvPr/>
          </p:nvSpPr>
          <p:spPr bwMode="auto">
            <a:xfrm>
              <a:off x="3582" y="2606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3" name="AutoShape 153"/>
            <p:cNvSpPr>
              <a:spLocks noChangeArrowheads="1"/>
            </p:cNvSpPr>
            <p:nvPr/>
          </p:nvSpPr>
          <p:spPr bwMode="auto">
            <a:xfrm>
              <a:off x="3589" y="2687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4" name="AutoShape 154"/>
            <p:cNvSpPr>
              <a:spLocks noChangeArrowheads="1"/>
            </p:cNvSpPr>
            <p:nvPr/>
          </p:nvSpPr>
          <p:spPr bwMode="auto">
            <a:xfrm>
              <a:off x="3406" y="2687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95" name="Group 155"/>
            <p:cNvGrpSpPr>
              <a:grpSpLocks/>
            </p:cNvGrpSpPr>
            <p:nvPr/>
          </p:nvGrpSpPr>
          <p:grpSpPr bwMode="auto">
            <a:xfrm>
              <a:off x="3404" y="2434"/>
              <a:ext cx="193" cy="363"/>
              <a:chOff x="3404" y="2434"/>
              <a:chExt cx="193" cy="363"/>
            </a:xfrm>
          </p:grpSpPr>
          <p:sp>
            <p:nvSpPr>
              <p:cNvPr id="10396" name="Oval 156"/>
              <p:cNvSpPr>
                <a:spLocks noChangeArrowheads="1"/>
              </p:cNvSpPr>
              <p:nvPr/>
            </p:nvSpPr>
            <p:spPr bwMode="auto">
              <a:xfrm>
                <a:off x="3480" y="2434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7" name="Freeform 157"/>
              <p:cNvSpPr>
                <a:spLocks noChangeArrowheads="1"/>
              </p:cNvSpPr>
              <p:nvPr/>
            </p:nvSpPr>
            <p:spPr bwMode="auto">
              <a:xfrm>
                <a:off x="3404" y="2502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398" name="Group 158"/>
          <p:cNvGrpSpPr>
            <a:grpSpLocks/>
          </p:cNvGrpSpPr>
          <p:nvPr/>
        </p:nvGrpSpPr>
        <p:grpSpPr bwMode="auto">
          <a:xfrm>
            <a:off x="6489391" y="5564188"/>
            <a:ext cx="1533525" cy="709612"/>
            <a:chOff x="3761" y="2873"/>
            <a:chExt cx="966" cy="447"/>
          </a:xfrm>
        </p:grpSpPr>
        <p:grpSp>
          <p:nvGrpSpPr>
            <p:cNvPr id="10399" name="Group 159"/>
            <p:cNvGrpSpPr>
              <a:grpSpLocks/>
            </p:cNvGrpSpPr>
            <p:nvPr/>
          </p:nvGrpSpPr>
          <p:grpSpPr bwMode="auto">
            <a:xfrm>
              <a:off x="3761" y="2873"/>
              <a:ext cx="304" cy="447"/>
              <a:chOff x="3761" y="2873"/>
              <a:chExt cx="304" cy="447"/>
            </a:xfrm>
          </p:grpSpPr>
          <p:grpSp>
            <p:nvGrpSpPr>
              <p:cNvPr id="10400" name="Group 160"/>
              <p:cNvGrpSpPr>
                <a:grpSpLocks/>
              </p:cNvGrpSpPr>
              <p:nvPr/>
            </p:nvGrpSpPr>
            <p:grpSpPr bwMode="auto">
              <a:xfrm>
                <a:off x="3761" y="2873"/>
                <a:ext cx="304" cy="447"/>
                <a:chOff x="3761" y="2873"/>
                <a:chExt cx="304" cy="447"/>
              </a:xfrm>
            </p:grpSpPr>
            <p:grpSp>
              <p:nvGrpSpPr>
                <p:cNvPr id="10401" name="Group 161"/>
                <p:cNvGrpSpPr>
                  <a:grpSpLocks/>
                </p:cNvGrpSpPr>
                <p:nvPr/>
              </p:nvGrpSpPr>
              <p:grpSpPr bwMode="auto">
                <a:xfrm>
                  <a:off x="3761" y="2944"/>
                  <a:ext cx="304" cy="376"/>
                  <a:chOff x="3761" y="2944"/>
                  <a:chExt cx="304" cy="376"/>
                </a:xfrm>
              </p:grpSpPr>
              <p:sp>
                <p:nvSpPr>
                  <p:cNvPr id="10402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6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7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7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3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2944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4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3990" y="2944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6 h 1664"/>
                      <a:gd name="T4" fmla="*/ 337 w 338"/>
                      <a:gd name="T5" fmla="*/ 0 h 1664"/>
                      <a:gd name="T6" fmla="*/ 337 w 338"/>
                      <a:gd name="T7" fmla="*/ 1327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05" name="Group 165"/>
                <p:cNvGrpSpPr>
                  <a:grpSpLocks/>
                </p:cNvGrpSpPr>
                <p:nvPr/>
              </p:nvGrpSpPr>
              <p:grpSpPr bwMode="auto">
                <a:xfrm>
                  <a:off x="3831" y="2873"/>
                  <a:ext cx="234" cy="77"/>
                  <a:chOff x="3831" y="2873"/>
                  <a:chExt cx="234" cy="77"/>
                </a:xfrm>
              </p:grpSpPr>
              <p:sp>
                <p:nvSpPr>
                  <p:cNvPr id="10406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7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3831" y="2873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08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4046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09" name="Freeform 169"/>
              <p:cNvSpPr>
                <a:spLocks noChangeArrowheads="1"/>
              </p:cNvSpPr>
              <p:nvPr/>
            </p:nvSpPr>
            <p:spPr bwMode="auto">
              <a:xfrm>
                <a:off x="3823" y="2977"/>
                <a:ext cx="158" cy="27"/>
              </a:xfrm>
              <a:custGeom>
                <a:avLst/>
                <a:gdLst>
                  <a:gd name="T0" fmla="*/ 174 w 697"/>
                  <a:gd name="T1" fmla="*/ 0 h 120"/>
                  <a:gd name="T2" fmla="*/ 696 w 697"/>
                  <a:gd name="T3" fmla="*/ 0 h 120"/>
                  <a:gd name="T4" fmla="*/ 522 w 697"/>
                  <a:gd name="T5" fmla="*/ 119 h 120"/>
                  <a:gd name="T6" fmla="*/ 0 w 697"/>
                  <a:gd name="T7" fmla="*/ 119 h 120"/>
                  <a:gd name="T8" fmla="*/ 174 w 697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120">
                    <a:moveTo>
                      <a:pt x="174" y="0"/>
                    </a:moveTo>
                    <a:lnTo>
                      <a:pt x="696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10" name="Group 170"/>
            <p:cNvGrpSpPr>
              <a:grpSpLocks/>
            </p:cNvGrpSpPr>
            <p:nvPr/>
          </p:nvGrpSpPr>
          <p:grpSpPr bwMode="auto">
            <a:xfrm>
              <a:off x="4062" y="2873"/>
              <a:ext cx="377" cy="447"/>
              <a:chOff x="4062" y="2873"/>
              <a:chExt cx="377" cy="447"/>
            </a:xfrm>
          </p:grpSpPr>
          <p:grpSp>
            <p:nvGrpSpPr>
              <p:cNvPr id="10411" name="Group 171"/>
              <p:cNvGrpSpPr>
                <a:grpSpLocks/>
              </p:cNvGrpSpPr>
              <p:nvPr/>
            </p:nvGrpSpPr>
            <p:grpSpPr bwMode="auto">
              <a:xfrm>
                <a:off x="4062" y="2873"/>
                <a:ext cx="377" cy="447"/>
                <a:chOff x="4062" y="2873"/>
                <a:chExt cx="377" cy="447"/>
              </a:xfrm>
            </p:grpSpPr>
            <p:grpSp>
              <p:nvGrpSpPr>
                <p:cNvPr id="10412" name="Group 172"/>
                <p:cNvGrpSpPr>
                  <a:grpSpLocks/>
                </p:cNvGrpSpPr>
                <p:nvPr/>
              </p:nvGrpSpPr>
              <p:grpSpPr bwMode="auto">
                <a:xfrm>
                  <a:off x="4062" y="2944"/>
                  <a:ext cx="377" cy="376"/>
                  <a:chOff x="4062" y="2944"/>
                  <a:chExt cx="377" cy="376"/>
                </a:xfrm>
              </p:grpSpPr>
              <p:sp>
                <p:nvSpPr>
                  <p:cNvPr id="10413" name="Freeform 173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377"/>
                  </a:xfrm>
                  <a:custGeom>
                    <a:avLst/>
                    <a:gdLst>
                      <a:gd name="T0" fmla="*/ 0 w 1667"/>
                      <a:gd name="T1" fmla="*/ 1663 h 1664"/>
                      <a:gd name="T2" fmla="*/ 0 w 1667"/>
                      <a:gd name="T3" fmla="*/ 415 h 1664"/>
                      <a:gd name="T4" fmla="*/ 414 w 1667"/>
                      <a:gd name="T5" fmla="*/ 0 h 1664"/>
                      <a:gd name="T6" fmla="*/ 1666 w 1667"/>
                      <a:gd name="T7" fmla="*/ 0 h 1664"/>
                      <a:gd name="T8" fmla="*/ 1666 w 1667"/>
                      <a:gd name="T9" fmla="*/ 1248 h 1664"/>
                      <a:gd name="T10" fmla="*/ 1250 w 1667"/>
                      <a:gd name="T11" fmla="*/ 1663 h 1664"/>
                      <a:gd name="T12" fmla="*/ 0 w 1667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666" y="1248"/>
                        </a:lnTo>
                        <a:lnTo>
                          <a:pt x="1250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4" name="Freeform 174"/>
                  <p:cNvSpPr>
                    <a:spLocks noChangeArrowheads="1"/>
                  </p:cNvSpPr>
                  <p:nvPr/>
                </p:nvSpPr>
                <p:spPr bwMode="auto">
                  <a:xfrm>
                    <a:off x="4062" y="2944"/>
                    <a:ext cx="378" cy="94"/>
                  </a:xfrm>
                  <a:custGeom>
                    <a:avLst/>
                    <a:gdLst>
                      <a:gd name="T0" fmla="*/ 0 w 1667"/>
                      <a:gd name="T1" fmla="*/ 415 h 416"/>
                      <a:gd name="T2" fmla="*/ 414 w 1667"/>
                      <a:gd name="T3" fmla="*/ 0 h 416"/>
                      <a:gd name="T4" fmla="*/ 1666 w 1667"/>
                      <a:gd name="T5" fmla="*/ 0 h 416"/>
                      <a:gd name="T6" fmla="*/ 1250 w 1667"/>
                      <a:gd name="T7" fmla="*/ 415 h 416"/>
                      <a:gd name="T8" fmla="*/ 0 w 1667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7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6" y="0"/>
                        </a:lnTo>
                        <a:lnTo>
                          <a:pt x="1250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5" name="Freeform 175"/>
                  <p:cNvSpPr>
                    <a:spLocks noChangeArrowheads="1"/>
                  </p:cNvSpPr>
                  <p:nvPr/>
                </p:nvSpPr>
                <p:spPr bwMode="auto">
                  <a:xfrm>
                    <a:off x="4346" y="2944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5 h 1664"/>
                      <a:gd name="T4" fmla="*/ 416 w 417"/>
                      <a:gd name="T5" fmla="*/ 0 h 1664"/>
                      <a:gd name="T6" fmla="*/ 416 w 417"/>
                      <a:gd name="T7" fmla="*/ 1248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8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16" name="Group 176"/>
                <p:cNvGrpSpPr>
                  <a:grpSpLocks/>
                </p:cNvGrpSpPr>
                <p:nvPr/>
              </p:nvGrpSpPr>
              <p:grpSpPr bwMode="auto">
                <a:xfrm>
                  <a:off x="4148" y="2873"/>
                  <a:ext cx="291" cy="77"/>
                  <a:chOff x="4148" y="2873"/>
                  <a:chExt cx="291" cy="77"/>
                </a:xfrm>
              </p:grpSpPr>
              <p:sp>
                <p:nvSpPr>
                  <p:cNvPr id="10417" name="Freeform 177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8" name="Freeform 178"/>
                  <p:cNvSpPr>
                    <a:spLocks noChangeArrowheads="1"/>
                  </p:cNvSpPr>
                  <p:nvPr/>
                </p:nvSpPr>
                <p:spPr bwMode="auto">
                  <a:xfrm>
                    <a:off x="4148" y="2873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19" name="Freeform 17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873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420" name="Oval 180"/>
              <p:cNvSpPr>
                <a:spLocks noChangeArrowheads="1"/>
              </p:cNvSpPr>
              <p:nvPr/>
            </p:nvSpPr>
            <p:spPr bwMode="auto">
              <a:xfrm>
                <a:off x="4177" y="2909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1" name="Freeform 181"/>
              <p:cNvSpPr>
                <a:spLocks noChangeArrowheads="1"/>
              </p:cNvSpPr>
              <p:nvPr/>
            </p:nvSpPr>
            <p:spPr bwMode="auto">
              <a:xfrm>
                <a:off x="4109" y="3119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22" name="Freeform 182"/>
            <p:cNvSpPr>
              <a:spLocks noChangeArrowheads="1"/>
            </p:cNvSpPr>
            <p:nvPr/>
          </p:nvSpPr>
          <p:spPr bwMode="auto">
            <a:xfrm>
              <a:off x="4626" y="3102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3" name="AutoShape 183"/>
            <p:cNvSpPr>
              <a:spLocks noChangeArrowheads="1"/>
            </p:cNvSpPr>
            <p:nvPr/>
          </p:nvSpPr>
          <p:spPr bwMode="auto">
            <a:xfrm>
              <a:off x="4622" y="3102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4" name="AutoShape 184"/>
            <p:cNvSpPr>
              <a:spLocks noChangeArrowheads="1"/>
            </p:cNvSpPr>
            <p:nvPr/>
          </p:nvSpPr>
          <p:spPr bwMode="auto">
            <a:xfrm>
              <a:off x="4629" y="3183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5" name="AutoShape 185"/>
            <p:cNvSpPr>
              <a:spLocks noChangeArrowheads="1"/>
            </p:cNvSpPr>
            <p:nvPr/>
          </p:nvSpPr>
          <p:spPr bwMode="auto">
            <a:xfrm>
              <a:off x="4446" y="3183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26" name="Group 186"/>
            <p:cNvGrpSpPr>
              <a:grpSpLocks/>
            </p:cNvGrpSpPr>
            <p:nvPr/>
          </p:nvGrpSpPr>
          <p:grpSpPr bwMode="auto">
            <a:xfrm>
              <a:off x="4444" y="2930"/>
              <a:ext cx="193" cy="364"/>
              <a:chOff x="4444" y="2930"/>
              <a:chExt cx="193" cy="364"/>
            </a:xfrm>
          </p:grpSpPr>
          <p:sp>
            <p:nvSpPr>
              <p:cNvPr id="10427" name="Oval 187"/>
              <p:cNvSpPr>
                <a:spLocks noChangeArrowheads="1"/>
              </p:cNvSpPr>
              <p:nvPr/>
            </p:nvSpPr>
            <p:spPr bwMode="auto">
              <a:xfrm>
                <a:off x="4520" y="2930"/>
                <a:ext cx="49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8" name="Freeform 188"/>
              <p:cNvSpPr>
                <a:spLocks noChangeArrowheads="1"/>
              </p:cNvSpPr>
              <p:nvPr/>
            </p:nvSpPr>
            <p:spPr bwMode="auto">
              <a:xfrm>
                <a:off x="4444" y="2998"/>
                <a:ext cx="194" cy="296"/>
              </a:xfrm>
              <a:custGeom>
                <a:avLst/>
                <a:gdLst>
                  <a:gd name="T0" fmla="*/ 8 w 857"/>
                  <a:gd name="T1" fmla="*/ 606 h 1306"/>
                  <a:gd name="T2" fmla="*/ 4 w 857"/>
                  <a:gd name="T3" fmla="*/ 619 h 1306"/>
                  <a:gd name="T4" fmla="*/ 0 w 857"/>
                  <a:gd name="T5" fmla="*/ 641 h 1306"/>
                  <a:gd name="T6" fmla="*/ 0 w 857"/>
                  <a:gd name="T7" fmla="*/ 663 h 1306"/>
                  <a:gd name="T8" fmla="*/ 8 w 857"/>
                  <a:gd name="T9" fmla="*/ 685 h 1306"/>
                  <a:gd name="T10" fmla="*/ 17 w 857"/>
                  <a:gd name="T11" fmla="*/ 704 h 1306"/>
                  <a:gd name="T12" fmla="*/ 35 w 857"/>
                  <a:gd name="T13" fmla="*/ 722 h 1306"/>
                  <a:gd name="T14" fmla="*/ 53 w 857"/>
                  <a:gd name="T15" fmla="*/ 731 h 1306"/>
                  <a:gd name="T16" fmla="*/ 70 w 857"/>
                  <a:gd name="T17" fmla="*/ 735 h 1306"/>
                  <a:gd name="T18" fmla="*/ 92 w 857"/>
                  <a:gd name="T19" fmla="*/ 735 h 1306"/>
                  <a:gd name="T20" fmla="*/ 559 w 857"/>
                  <a:gd name="T21" fmla="*/ 1305 h 1306"/>
                  <a:gd name="T22" fmla="*/ 705 w 857"/>
                  <a:gd name="T23" fmla="*/ 628 h 1306"/>
                  <a:gd name="T24" fmla="*/ 705 w 857"/>
                  <a:gd name="T25" fmla="*/ 610 h 1306"/>
                  <a:gd name="T26" fmla="*/ 696 w 857"/>
                  <a:gd name="T27" fmla="*/ 602 h 1306"/>
                  <a:gd name="T28" fmla="*/ 683 w 857"/>
                  <a:gd name="T29" fmla="*/ 588 h 1306"/>
                  <a:gd name="T30" fmla="*/ 674 w 857"/>
                  <a:gd name="T31" fmla="*/ 579 h 1306"/>
                  <a:gd name="T32" fmla="*/ 656 w 857"/>
                  <a:gd name="T33" fmla="*/ 575 h 1306"/>
                  <a:gd name="T34" fmla="*/ 639 w 857"/>
                  <a:gd name="T35" fmla="*/ 571 h 1306"/>
                  <a:gd name="T36" fmla="*/ 621 w 857"/>
                  <a:gd name="T37" fmla="*/ 571 h 1306"/>
                  <a:gd name="T38" fmla="*/ 608 w 857"/>
                  <a:gd name="T39" fmla="*/ 571 h 1306"/>
                  <a:gd name="T40" fmla="*/ 412 w 857"/>
                  <a:gd name="T41" fmla="*/ 331 h 1306"/>
                  <a:gd name="T42" fmla="*/ 794 w 857"/>
                  <a:gd name="T43" fmla="*/ 411 h 1306"/>
                  <a:gd name="T44" fmla="*/ 812 w 857"/>
                  <a:gd name="T45" fmla="*/ 406 h 1306"/>
                  <a:gd name="T46" fmla="*/ 821 w 857"/>
                  <a:gd name="T47" fmla="*/ 402 h 1306"/>
                  <a:gd name="T48" fmla="*/ 838 w 857"/>
                  <a:gd name="T49" fmla="*/ 393 h 1306"/>
                  <a:gd name="T50" fmla="*/ 847 w 857"/>
                  <a:gd name="T51" fmla="*/ 380 h 1306"/>
                  <a:gd name="T52" fmla="*/ 852 w 857"/>
                  <a:gd name="T53" fmla="*/ 367 h 1306"/>
                  <a:gd name="T54" fmla="*/ 856 w 857"/>
                  <a:gd name="T55" fmla="*/ 345 h 1306"/>
                  <a:gd name="T56" fmla="*/ 852 w 857"/>
                  <a:gd name="T57" fmla="*/ 327 h 1306"/>
                  <a:gd name="T58" fmla="*/ 843 w 857"/>
                  <a:gd name="T59" fmla="*/ 309 h 1306"/>
                  <a:gd name="T60" fmla="*/ 834 w 857"/>
                  <a:gd name="T61" fmla="*/ 300 h 1306"/>
                  <a:gd name="T62" fmla="*/ 816 w 857"/>
                  <a:gd name="T63" fmla="*/ 286 h 1306"/>
                  <a:gd name="T64" fmla="*/ 803 w 857"/>
                  <a:gd name="T65" fmla="*/ 282 h 1306"/>
                  <a:gd name="T66" fmla="*/ 541 w 857"/>
                  <a:gd name="T67" fmla="*/ 282 h 1306"/>
                  <a:gd name="T68" fmla="*/ 496 w 857"/>
                  <a:gd name="T69" fmla="*/ 185 h 1306"/>
                  <a:gd name="T70" fmla="*/ 501 w 857"/>
                  <a:gd name="T71" fmla="*/ 163 h 1306"/>
                  <a:gd name="T72" fmla="*/ 505 w 857"/>
                  <a:gd name="T73" fmla="*/ 132 h 1306"/>
                  <a:gd name="T74" fmla="*/ 505 w 857"/>
                  <a:gd name="T75" fmla="*/ 105 h 1306"/>
                  <a:gd name="T76" fmla="*/ 496 w 857"/>
                  <a:gd name="T77" fmla="*/ 83 h 1306"/>
                  <a:gd name="T78" fmla="*/ 487 w 857"/>
                  <a:gd name="T79" fmla="*/ 66 h 1306"/>
                  <a:gd name="T80" fmla="*/ 474 w 857"/>
                  <a:gd name="T81" fmla="*/ 44 h 1306"/>
                  <a:gd name="T82" fmla="*/ 457 w 857"/>
                  <a:gd name="T83" fmla="*/ 30 h 1306"/>
                  <a:gd name="T84" fmla="*/ 434 w 857"/>
                  <a:gd name="T85" fmla="*/ 13 h 1306"/>
                  <a:gd name="T86" fmla="*/ 412 w 857"/>
                  <a:gd name="T87" fmla="*/ 4 h 1306"/>
                  <a:gd name="T88" fmla="*/ 386 w 857"/>
                  <a:gd name="T89" fmla="*/ 0 h 1306"/>
                  <a:gd name="T90" fmla="*/ 359 w 857"/>
                  <a:gd name="T91" fmla="*/ 0 h 1306"/>
                  <a:gd name="T92" fmla="*/ 333 w 857"/>
                  <a:gd name="T93" fmla="*/ 4 h 1306"/>
                  <a:gd name="T94" fmla="*/ 305 w 857"/>
                  <a:gd name="T95" fmla="*/ 13 h 1306"/>
                  <a:gd name="T96" fmla="*/ 279 w 857"/>
                  <a:gd name="T97" fmla="*/ 26 h 1306"/>
                  <a:gd name="T98" fmla="*/ 261 w 857"/>
                  <a:gd name="T99" fmla="*/ 48 h 1306"/>
                  <a:gd name="T100" fmla="*/ 243 w 857"/>
                  <a:gd name="T101" fmla="*/ 75 h 1306"/>
                  <a:gd name="T102" fmla="*/ 235 w 857"/>
                  <a:gd name="T103" fmla="*/ 101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6">
                    <a:moveTo>
                      <a:pt x="235" y="101"/>
                    </a:moveTo>
                    <a:lnTo>
                      <a:pt x="8" y="606"/>
                    </a:lnTo>
                    <a:lnTo>
                      <a:pt x="4" y="610"/>
                    </a:lnTo>
                    <a:lnTo>
                      <a:pt x="4" y="619"/>
                    </a:lnTo>
                    <a:lnTo>
                      <a:pt x="0" y="628"/>
                    </a:lnTo>
                    <a:lnTo>
                      <a:pt x="0" y="641"/>
                    </a:lnTo>
                    <a:lnTo>
                      <a:pt x="0" y="650"/>
                    </a:lnTo>
                    <a:lnTo>
                      <a:pt x="0" y="663"/>
                    </a:lnTo>
                    <a:lnTo>
                      <a:pt x="4" y="672"/>
                    </a:lnTo>
                    <a:lnTo>
                      <a:pt x="8" y="685"/>
                    </a:lnTo>
                    <a:lnTo>
                      <a:pt x="13" y="694"/>
                    </a:lnTo>
                    <a:lnTo>
                      <a:pt x="17" y="704"/>
                    </a:lnTo>
                    <a:lnTo>
                      <a:pt x="26" y="713"/>
                    </a:lnTo>
                    <a:lnTo>
                      <a:pt x="35" y="722"/>
                    </a:lnTo>
                    <a:lnTo>
                      <a:pt x="44" y="726"/>
                    </a:lnTo>
                    <a:lnTo>
                      <a:pt x="53" y="731"/>
                    </a:lnTo>
                    <a:lnTo>
                      <a:pt x="61" y="731"/>
                    </a:lnTo>
                    <a:lnTo>
                      <a:pt x="70" y="735"/>
                    </a:lnTo>
                    <a:lnTo>
                      <a:pt x="79" y="735"/>
                    </a:lnTo>
                    <a:lnTo>
                      <a:pt x="92" y="735"/>
                    </a:lnTo>
                    <a:lnTo>
                      <a:pt x="559" y="735"/>
                    </a:lnTo>
                    <a:lnTo>
                      <a:pt x="559" y="1305"/>
                    </a:lnTo>
                    <a:lnTo>
                      <a:pt x="705" y="1305"/>
                    </a:lnTo>
                    <a:lnTo>
                      <a:pt x="705" y="628"/>
                    </a:lnTo>
                    <a:lnTo>
                      <a:pt x="705" y="619"/>
                    </a:lnTo>
                    <a:lnTo>
                      <a:pt x="705" y="610"/>
                    </a:lnTo>
                    <a:lnTo>
                      <a:pt x="700" y="606"/>
                    </a:lnTo>
                    <a:lnTo>
                      <a:pt x="696" y="602"/>
                    </a:lnTo>
                    <a:lnTo>
                      <a:pt x="692" y="597"/>
                    </a:lnTo>
                    <a:lnTo>
                      <a:pt x="683" y="588"/>
                    </a:lnTo>
                    <a:lnTo>
                      <a:pt x="678" y="584"/>
                    </a:lnTo>
                    <a:lnTo>
                      <a:pt x="674" y="579"/>
                    </a:lnTo>
                    <a:lnTo>
                      <a:pt x="665" y="579"/>
                    </a:lnTo>
                    <a:lnTo>
                      <a:pt x="656" y="575"/>
                    </a:lnTo>
                    <a:lnTo>
                      <a:pt x="647" y="575"/>
                    </a:lnTo>
                    <a:lnTo>
                      <a:pt x="639" y="571"/>
                    </a:lnTo>
                    <a:lnTo>
                      <a:pt x="630" y="571"/>
                    </a:lnTo>
                    <a:lnTo>
                      <a:pt x="621" y="571"/>
                    </a:lnTo>
                    <a:lnTo>
                      <a:pt x="617" y="571"/>
                    </a:lnTo>
                    <a:lnTo>
                      <a:pt x="608" y="571"/>
                    </a:lnTo>
                    <a:lnTo>
                      <a:pt x="337" y="553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29" name="Line 189"/>
          <p:cNvSpPr>
            <a:spLocks noChangeShapeType="1"/>
          </p:cNvSpPr>
          <p:nvPr/>
        </p:nvSpPr>
        <p:spPr bwMode="auto">
          <a:xfrm>
            <a:off x="1009340" y="3163888"/>
            <a:ext cx="1588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0" name="Text Box 190"/>
          <p:cNvSpPr txBox="1">
            <a:spLocks noChangeArrowheads="1"/>
          </p:cNvSpPr>
          <p:nvPr/>
        </p:nvSpPr>
        <p:spPr bwMode="auto">
          <a:xfrm>
            <a:off x="4493903" y="2379664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2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Traditional Pipeline Concept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02119" y="1846262"/>
            <a:ext cx="3411537" cy="14271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Autofit/>
          </a:bodyPr>
          <a:lstStyle/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A:30+40+20=90</a:t>
            </a:r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r>
              <a:rPr lang="zh-CN" altLang="en-US" sz="2400" dirty="0"/>
              <a:t>的完成时刻</a:t>
            </a:r>
            <a:r>
              <a:rPr lang="en-US" altLang="zh-CN" sz="2400" dirty="0"/>
              <a:t>?</a:t>
            </a:r>
            <a:endParaRPr lang="en-GB" alt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386014" y="3141663"/>
            <a:ext cx="522287" cy="469900"/>
            <a:chOff x="532" y="1716"/>
            <a:chExt cx="329" cy="296"/>
          </a:xfrm>
        </p:grpSpPr>
        <p:sp>
          <p:nvSpPr>
            <p:cNvPr id="12293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99" y="1763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373314" y="3992563"/>
            <a:ext cx="522287" cy="469900"/>
            <a:chOff x="524" y="2252"/>
            <a:chExt cx="329" cy="296"/>
          </a:xfrm>
        </p:grpSpPr>
        <p:sp>
          <p:nvSpPr>
            <p:cNvPr id="12296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91" y="2299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2335214" y="4741863"/>
            <a:ext cx="522287" cy="469900"/>
            <a:chOff x="500" y="2724"/>
            <a:chExt cx="329" cy="296"/>
          </a:xfrm>
        </p:grpSpPr>
        <p:sp>
          <p:nvSpPr>
            <p:cNvPr id="12299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567" y="2771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2335214" y="5465763"/>
            <a:ext cx="522287" cy="469900"/>
            <a:chOff x="500" y="3180"/>
            <a:chExt cx="329" cy="296"/>
          </a:xfrm>
        </p:grpSpPr>
        <p:sp>
          <p:nvSpPr>
            <p:cNvPr id="12302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7" y="3227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651125" y="1539876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021013" y="2132014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014664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8830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949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965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44839" y="2519213"/>
            <a:ext cx="358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i="1" dirty="0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r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2176464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661025" y="2090739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3033714" y="2468563"/>
            <a:ext cx="3519487" cy="571500"/>
            <a:chOff x="940" y="1292"/>
            <a:chExt cx="2217" cy="360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53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30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1277" y="1292"/>
              <a:ext cx="387" cy="360"/>
              <a:chOff x="1277" y="1292"/>
              <a:chExt cx="387" cy="360"/>
            </a:xfrm>
          </p:grpSpPr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132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1" name="Group 33"/>
            <p:cNvGrpSpPr>
              <a:grpSpLocks/>
            </p:cNvGrpSpPr>
            <p:nvPr/>
          </p:nvGrpSpPr>
          <p:grpSpPr bwMode="auto">
            <a:xfrm>
              <a:off x="1687" y="1292"/>
              <a:ext cx="386" cy="360"/>
              <a:chOff x="1687" y="1292"/>
              <a:chExt cx="386" cy="360"/>
            </a:xfrm>
          </p:grpSpPr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Text Box 35"/>
              <p:cNvSpPr txBox="1">
                <a:spLocks noChangeArrowheads="1"/>
              </p:cNvSpPr>
              <p:nvPr/>
            </p:nvSpPr>
            <p:spPr bwMode="auto">
              <a:xfrm>
                <a:off x="173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2096" y="1292"/>
              <a:ext cx="387" cy="360"/>
              <a:chOff x="2096" y="1292"/>
              <a:chExt cx="387" cy="360"/>
            </a:xfrm>
          </p:grpSpPr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Text Box 39"/>
              <p:cNvSpPr txBox="1">
                <a:spLocks noChangeArrowheads="1"/>
              </p:cNvSpPr>
              <p:nvPr/>
            </p:nvSpPr>
            <p:spPr bwMode="auto">
              <a:xfrm>
                <a:off x="214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551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40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880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20</a:t>
              </a:r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42" name="Group 54"/>
          <p:cNvGrpSpPr>
            <a:grpSpLocks/>
          </p:cNvGrpSpPr>
          <p:nvPr/>
        </p:nvGrpSpPr>
        <p:grpSpPr bwMode="auto">
          <a:xfrm>
            <a:off x="3059114" y="3040063"/>
            <a:ext cx="1533525" cy="709612"/>
            <a:chOff x="956" y="1652"/>
            <a:chExt cx="966" cy="447"/>
          </a:xfrm>
        </p:grpSpPr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956" y="1652"/>
              <a:ext cx="304" cy="447"/>
              <a:chOff x="956" y="1652"/>
              <a:chExt cx="304" cy="447"/>
            </a:xfrm>
          </p:grpSpPr>
          <p:grpSp>
            <p:nvGrpSpPr>
              <p:cNvPr id="12344" name="Group 56"/>
              <p:cNvGrpSpPr>
                <a:grpSpLocks/>
              </p:cNvGrpSpPr>
              <p:nvPr/>
            </p:nvGrpSpPr>
            <p:grpSpPr bwMode="auto">
              <a:xfrm>
                <a:off x="956" y="1652"/>
                <a:ext cx="304" cy="447"/>
                <a:chOff x="956" y="1652"/>
                <a:chExt cx="304" cy="447"/>
              </a:xfrm>
            </p:grpSpPr>
            <p:grpSp>
              <p:nvGrpSpPr>
                <p:cNvPr id="12345" name="Group 57"/>
                <p:cNvGrpSpPr>
                  <a:grpSpLocks/>
                </p:cNvGrpSpPr>
                <p:nvPr/>
              </p:nvGrpSpPr>
              <p:grpSpPr bwMode="auto">
                <a:xfrm>
                  <a:off x="956" y="1723"/>
                  <a:ext cx="304" cy="376"/>
                  <a:chOff x="956" y="1723"/>
                  <a:chExt cx="304" cy="376"/>
                </a:xfrm>
              </p:grpSpPr>
              <p:sp>
                <p:nvSpPr>
                  <p:cNvPr id="12346" name="Freeform 58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7" name="Freeform 59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8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1185" y="1723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49" name="Group 61"/>
                <p:cNvGrpSpPr>
                  <a:grpSpLocks/>
                </p:cNvGrpSpPr>
                <p:nvPr/>
              </p:nvGrpSpPr>
              <p:grpSpPr bwMode="auto">
                <a:xfrm>
                  <a:off x="1026" y="1652"/>
                  <a:ext cx="234" cy="77"/>
                  <a:chOff x="1026" y="1652"/>
                  <a:chExt cx="234" cy="77"/>
                </a:xfrm>
              </p:grpSpPr>
              <p:sp>
                <p:nvSpPr>
                  <p:cNvPr id="12350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custGeom>
                    <a:avLst/>
                    <a:gdLst>
                      <a:gd name="T0" fmla="*/ 0 w 1038"/>
                      <a:gd name="T1" fmla="*/ 344 h 345"/>
                      <a:gd name="T2" fmla="*/ 0 w 1038"/>
                      <a:gd name="T3" fmla="*/ 85 h 345"/>
                      <a:gd name="T4" fmla="*/ 85 w 1038"/>
                      <a:gd name="T5" fmla="*/ 0 h 345"/>
                      <a:gd name="T6" fmla="*/ 1037 w 1038"/>
                      <a:gd name="T7" fmla="*/ 0 h 345"/>
                      <a:gd name="T8" fmla="*/ 1037 w 1038"/>
                      <a:gd name="T9" fmla="*/ 257 h 345"/>
                      <a:gd name="T10" fmla="*/ 950 w 1038"/>
                      <a:gd name="T11" fmla="*/ 344 h 345"/>
                      <a:gd name="T12" fmla="*/ 0 w 103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1037" y="257"/>
                        </a:lnTo>
                        <a:lnTo>
                          <a:pt x="95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1" name="Freeform 63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20"/>
                  </a:xfrm>
                  <a:custGeom>
                    <a:avLst/>
                    <a:gdLst>
                      <a:gd name="T0" fmla="*/ 0 w 1038"/>
                      <a:gd name="T1" fmla="*/ 85 h 86"/>
                      <a:gd name="T2" fmla="*/ 85 w 1038"/>
                      <a:gd name="T3" fmla="*/ 0 h 86"/>
                      <a:gd name="T4" fmla="*/ 1037 w 1038"/>
                      <a:gd name="T5" fmla="*/ 0 h 86"/>
                      <a:gd name="T6" fmla="*/ 950 w 1038"/>
                      <a:gd name="T7" fmla="*/ 85 h 86"/>
                      <a:gd name="T8" fmla="*/ 0 w 103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95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2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16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53" name="Freeform 65"/>
              <p:cNvSpPr>
                <a:spLocks noChangeArrowheads="1"/>
              </p:cNvSpPr>
              <p:nvPr/>
            </p:nvSpPr>
            <p:spPr bwMode="auto">
              <a:xfrm>
                <a:off x="1018" y="1756"/>
                <a:ext cx="158" cy="27"/>
              </a:xfrm>
              <a:custGeom>
                <a:avLst/>
                <a:gdLst>
                  <a:gd name="T0" fmla="*/ 173 w 698"/>
                  <a:gd name="T1" fmla="*/ 0 h 121"/>
                  <a:gd name="T2" fmla="*/ 697 w 698"/>
                  <a:gd name="T3" fmla="*/ 0 h 121"/>
                  <a:gd name="T4" fmla="*/ 522 w 698"/>
                  <a:gd name="T5" fmla="*/ 120 h 121"/>
                  <a:gd name="T6" fmla="*/ 0 w 698"/>
                  <a:gd name="T7" fmla="*/ 120 h 121"/>
                  <a:gd name="T8" fmla="*/ 173 w 698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1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54" name="Group 66"/>
            <p:cNvGrpSpPr>
              <a:grpSpLocks/>
            </p:cNvGrpSpPr>
            <p:nvPr/>
          </p:nvGrpSpPr>
          <p:grpSpPr bwMode="auto">
            <a:xfrm>
              <a:off x="1257" y="1652"/>
              <a:ext cx="377" cy="447"/>
              <a:chOff x="1257" y="1652"/>
              <a:chExt cx="377" cy="447"/>
            </a:xfrm>
          </p:grpSpPr>
          <p:grpSp>
            <p:nvGrpSpPr>
              <p:cNvPr id="12355" name="Group 67"/>
              <p:cNvGrpSpPr>
                <a:grpSpLocks/>
              </p:cNvGrpSpPr>
              <p:nvPr/>
            </p:nvGrpSpPr>
            <p:grpSpPr bwMode="auto">
              <a:xfrm>
                <a:off x="1257" y="1652"/>
                <a:ext cx="377" cy="447"/>
                <a:chOff x="1257" y="1652"/>
                <a:chExt cx="377" cy="447"/>
              </a:xfrm>
            </p:grpSpPr>
            <p:grpSp>
              <p:nvGrpSpPr>
                <p:cNvPr id="12356" name="Group 68"/>
                <p:cNvGrpSpPr>
                  <a:grpSpLocks/>
                </p:cNvGrpSpPr>
                <p:nvPr/>
              </p:nvGrpSpPr>
              <p:grpSpPr bwMode="auto">
                <a:xfrm>
                  <a:off x="1257" y="1723"/>
                  <a:ext cx="377" cy="376"/>
                  <a:chOff x="1257" y="1723"/>
                  <a:chExt cx="377" cy="376"/>
                </a:xfrm>
              </p:grpSpPr>
              <p:sp>
                <p:nvSpPr>
                  <p:cNvPr id="12357" name="Freeform 69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8" name="Freeform 70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9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541" y="1723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60" name="Group 72"/>
                <p:cNvGrpSpPr>
                  <a:grpSpLocks/>
                </p:cNvGrpSpPr>
                <p:nvPr/>
              </p:nvGrpSpPr>
              <p:grpSpPr bwMode="auto">
                <a:xfrm>
                  <a:off x="1343" y="1652"/>
                  <a:ext cx="291" cy="77"/>
                  <a:chOff x="1343" y="1652"/>
                  <a:chExt cx="291" cy="77"/>
                </a:xfrm>
              </p:grpSpPr>
              <p:sp>
                <p:nvSpPr>
                  <p:cNvPr id="12361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custGeom>
                    <a:avLst/>
                    <a:gdLst>
                      <a:gd name="T0" fmla="*/ 0 w 1289"/>
                      <a:gd name="T1" fmla="*/ 344 h 345"/>
                      <a:gd name="T2" fmla="*/ 0 w 1289"/>
                      <a:gd name="T3" fmla="*/ 85 h 345"/>
                      <a:gd name="T4" fmla="*/ 85 w 1289"/>
                      <a:gd name="T5" fmla="*/ 0 h 345"/>
                      <a:gd name="T6" fmla="*/ 1288 w 1289"/>
                      <a:gd name="T7" fmla="*/ 0 h 345"/>
                      <a:gd name="T8" fmla="*/ 1288 w 1289"/>
                      <a:gd name="T9" fmla="*/ 257 h 345"/>
                      <a:gd name="T10" fmla="*/ 1201 w 1289"/>
                      <a:gd name="T11" fmla="*/ 344 h 345"/>
                      <a:gd name="T12" fmla="*/ 0 w 1289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9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88" y="257"/>
                        </a:lnTo>
                        <a:lnTo>
                          <a:pt x="1201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62" name="Freeform 74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20"/>
                  </a:xfrm>
                  <a:custGeom>
                    <a:avLst/>
                    <a:gdLst>
                      <a:gd name="T0" fmla="*/ 0 w 1289"/>
                      <a:gd name="T1" fmla="*/ 85 h 86"/>
                      <a:gd name="T2" fmla="*/ 85 w 1289"/>
                      <a:gd name="T3" fmla="*/ 0 h 86"/>
                      <a:gd name="T4" fmla="*/ 1288 w 1289"/>
                      <a:gd name="T5" fmla="*/ 0 h 86"/>
                      <a:gd name="T6" fmla="*/ 1201 w 1289"/>
                      <a:gd name="T7" fmla="*/ 85 h 86"/>
                      <a:gd name="T8" fmla="*/ 0 w 1289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9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01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63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615" y="16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64" name="Oval 76"/>
              <p:cNvSpPr>
                <a:spLocks noChangeArrowheads="1"/>
              </p:cNvSpPr>
              <p:nvPr/>
            </p:nvSpPr>
            <p:spPr bwMode="auto">
              <a:xfrm>
                <a:off x="1372" y="1688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5" name="Freeform 77"/>
              <p:cNvSpPr>
                <a:spLocks noChangeArrowheads="1"/>
              </p:cNvSpPr>
              <p:nvPr/>
            </p:nvSpPr>
            <p:spPr bwMode="auto">
              <a:xfrm>
                <a:off x="1304" y="1898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66" name="Freeform 78"/>
            <p:cNvSpPr>
              <a:spLocks noChangeArrowheads="1"/>
            </p:cNvSpPr>
            <p:nvPr/>
          </p:nvSpPr>
          <p:spPr bwMode="auto">
            <a:xfrm>
              <a:off x="1821" y="1881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7" name="AutoShape 79"/>
            <p:cNvSpPr>
              <a:spLocks noChangeArrowheads="1"/>
            </p:cNvSpPr>
            <p:nvPr/>
          </p:nvSpPr>
          <p:spPr bwMode="auto">
            <a:xfrm>
              <a:off x="1817" y="1881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8" name="AutoShape 80"/>
            <p:cNvSpPr>
              <a:spLocks noChangeArrowheads="1"/>
            </p:cNvSpPr>
            <p:nvPr/>
          </p:nvSpPr>
          <p:spPr bwMode="auto">
            <a:xfrm>
              <a:off x="1824" y="1962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9" name="AutoShape 81"/>
            <p:cNvSpPr>
              <a:spLocks noChangeArrowheads="1"/>
            </p:cNvSpPr>
            <p:nvPr/>
          </p:nvSpPr>
          <p:spPr bwMode="auto">
            <a:xfrm>
              <a:off x="1641" y="1962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70" name="Group 82"/>
            <p:cNvGrpSpPr>
              <a:grpSpLocks/>
            </p:cNvGrpSpPr>
            <p:nvPr/>
          </p:nvGrpSpPr>
          <p:grpSpPr bwMode="auto">
            <a:xfrm>
              <a:off x="1639" y="1709"/>
              <a:ext cx="193" cy="363"/>
              <a:chOff x="1639" y="1709"/>
              <a:chExt cx="193" cy="363"/>
            </a:xfrm>
          </p:grpSpPr>
          <p:sp>
            <p:nvSpPr>
              <p:cNvPr id="12371" name="Oval 83"/>
              <p:cNvSpPr>
                <a:spLocks noChangeArrowheads="1"/>
              </p:cNvSpPr>
              <p:nvPr/>
            </p:nvSpPr>
            <p:spPr bwMode="auto">
              <a:xfrm>
                <a:off x="1716" y="1709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Freeform 84"/>
              <p:cNvSpPr>
                <a:spLocks noChangeArrowheads="1"/>
              </p:cNvSpPr>
              <p:nvPr/>
            </p:nvSpPr>
            <p:spPr bwMode="auto">
              <a:xfrm>
                <a:off x="1639" y="1777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556000" y="3776663"/>
            <a:ext cx="1778000" cy="709612"/>
            <a:chOff x="2032000" y="3776663"/>
            <a:chExt cx="1778000" cy="709612"/>
          </a:xfrm>
        </p:grpSpPr>
        <p:grpSp>
          <p:nvGrpSpPr>
            <p:cNvPr id="12374" name="Group 86"/>
            <p:cNvGrpSpPr>
              <a:grpSpLocks/>
            </p:cNvGrpSpPr>
            <p:nvPr/>
          </p:nvGrpSpPr>
          <p:grpSpPr bwMode="auto">
            <a:xfrm>
              <a:off x="2032000" y="3776663"/>
              <a:ext cx="482600" cy="709612"/>
              <a:chOff x="1356" y="2116"/>
              <a:chExt cx="304" cy="447"/>
            </a:xfrm>
          </p:grpSpPr>
          <p:grpSp>
            <p:nvGrpSpPr>
              <p:cNvPr id="12375" name="Group 87"/>
              <p:cNvGrpSpPr>
                <a:grpSpLocks/>
              </p:cNvGrpSpPr>
              <p:nvPr/>
            </p:nvGrpSpPr>
            <p:grpSpPr bwMode="auto">
              <a:xfrm>
                <a:off x="1356" y="2116"/>
                <a:ext cx="304" cy="447"/>
                <a:chOff x="1356" y="2116"/>
                <a:chExt cx="304" cy="447"/>
              </a:xfrm>
            </p:grpSpPr>
            <p:grpSp>
              <p:nvGrpSpPr>
                <p:cNvPr id="12376" name="Group 88"/>
                <p:cNvGrpSpPr>
                  <a:grpSpLocks/>
                </p:cNvGrpSpPr>
                <p:nvPr/>
              </p:nvGrpSpPr>
              <p:grpSpPr bwMode="auto">
                <a:xfrm>
                  <a:off x="1356" y="2187"/>
                  <a:ext cx="304" cy="376"/>
                  <a:chOff x="1356" y="2187"/>
                  <a:chExt cx="304" cy="376"/>
                </a:xfrm>
              </p:grpSpPr>
              <p:sp>
                <p:nvSpPr>
                  <p:cNvPr id="12377" name="Freeform 89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78" name="Freeform 90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79" name="Freeform 91"/>
                  <p:cNvSpPr>
                    <a:spLocks noChangeArrowheads="1"/>
                  </p:cNvSpPr>
                  <p:nvPr/>
                </p:nvSpPr>
                <p:spPr bwMode="auto">
                  <a:xfrm>
                    <a:off x="1585" y="2187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80" name="Group 92"/>
                <p:cNvGrpSpPr>
                  <a:grpSpLocks/>
                </p:cNvGrpSpPr>
                <p:nvPr/>
              </p:nvGrpSpPr>
              <p:grpSpPr bwMode="auto">
                <a:xfrm>
                  <a:off x="1426" y="2116"/>
                  <a:ext cx="234" cy="77"/>
                  <a:chOff x="1426" y="2116"/>
                  <a:chExt cx="234" cy="77"/>
                </a:xfrm>
              </p:grpSpPr>
              <p:sp>
                <p:nvSpPr>
                  <p:cNvPr id="12381" name="Freeform 93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custGeom>
                    <a:avLst/>
                    <a:gdLst>
                      <a:gd name="T0" fmla="*/ 0 w 1038"/>
                      <a:gd name="T1" fmla="*/ 344 h 345"/>
                      <a:gd name="T2" fmla="*/ 0 w 1038"/>
                      <a:gd name="T3" fmla="*/ 85 h 345"/>
                      <a:gd name="T4" fmla="*/ 85 w 1038"/>
                      <a:gd name="T5" fmla="*/ 0 h 345"/>
                      <a:gd name="T6" fmla="*/ 1037 w 1038"/>
                      <a:gd name="T7" fmla="*/ 0 h 345"/>
                      <a:gd name="T8" fmla="*/ 1037 w 1038"/>
                      <a:gd name="T9" fmla="*/ 257 h 345"/>
                      <a:gd name="T10" fmla="*/ 950 w 1038"/>
                      <a:gd name="T11" fmla="*/ 344 h 345"/>
                      <a:gd name="T12" fmla="*/ 0 w 103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1037" y="257"/>
                        </a:lnTo>
                        <a:lnTo>
                          <a:pt x="95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2" name="Freeform 94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20"/>
                  </a:xfrm>
                  <a:custGeom>
                    <a:avLst/>
                    <a:gdLst>
                      <a:gd name="T0" fmla="*/ 0 w 1038"/>
                      <a:gd name="T1" fmla="*/ 85 h 86"/>
                      <a:gd name="T2" fmla="*/ 85 w 1038"/>
                      <a:gd name="T3" fmla="*/ 0 h 86"/>
                      <a:gd name="T4" fmla="*/ 1037 w 1038"/>
                      <a:gd name="T5" fmla="*/ 0 h 86"/>
                      <a:gd name="T6" fmla="*/ 950 w 1038"/>
                      <a:gd name="T7" fmla="*/ 85 h 86"/>
                      <a:gd name="T8" fmla="*/ 0 w 103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95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3" name="Freeform 95"/>
                  <p:cNvSpPr>
                    <a:spLocks noChangeArrowheads="1"/>
                  </p:cNvSpPr>
                  <p:nvPr/>
                </p:nvSpPr>
                <p:spPr bwMode="auto">
                  <a:xfrm>
                    <a:off x="1641" y="2116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84" name="Freeform 96"/>
              <p:cNvSpPr>
                <a:spLocks noChangeArrowheads="1"/>
              </p:cNvSpPr>
              <p:nvPr/>
            </p:nvSpPr>
            <p:spPr bwMode="auto">
              <a:xfrm>
                <a:off x="1418" y="2220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85" name="Group 97"/>
            <p:cNvGrpSpPr>
              <a:grpSpLocks/>
            </p:cNvGrpSpPr>
            <p:nvPr/>
          </p:nvGrpSpPr>
          <p:grpSpPr bwMode="auto">
            <a:xfrm>
              <a:off x="2678112" y="3776663"/>
              <a:ext cx="598488" cy="709612"/>
              <a:chOff x="1657" y="2116"/>
              <a:chExt cx="377" cy="447"/>
            </a:xfrm>
          </p:grpSpPr>
          <p:grpSp>
            <p:nvGrpSpPr>
              <p:cNvPr id="12386" name="Group 98"/>
              <p:cNvGrpSpPr>
                <a:grpSpLocks/>
              </p:cNvGrpSpPr>
              <p:nvPr/>
            </p:nvGrpSpPr>
            <p:grpSpPr bwMode="auto">
              <a:xfrm>
                <a:off x="1657" y="2116"/>
                <a:ext cx="377" cy="447"/>
                <a:chOff x="1657" y="2116"/>
                <a:chExt cx="377" cy="447"/>
              </a:xfrm>
            </p:grpSpPr>
            <p:grpSp>
              <p:nvGrpSpPr>
                <p:cNvPr id="12387" name="Group 99"/>
                <p:cNvGrpSpPr>
                  <a:grpSpLocks/>
                </p:cNvGrpSpPr>
                <p:nvPr/>
              </p:nvGrpSpPr>
              <p:grpSpPr bwMode="auto">
                <a:xfrm>
                  <a:off x="1657" y="2187"/>
                  <a:ext cx="377" cy="376"/>
                  <a:chOff x="1657" y="2187"/>
                  <a:chExt cx="377" cy="376"/>
                </a:xfrm>
              </p:grpSpPr>
              <p:sp>
                <p:nvSpPr>
                  <p:cNvPr id="12388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4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7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9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94"/>
                  </a:xfrm>
                  <a:custGeom>
                    <a:avLst/>
                    <a:gdLst>
                      <a:gd name="T0" fmla="*/ 0 w 1668"/>
                      <a:gd name="T1" fmla="*/ 414 h 415"/>
                      <a:gd name="T2" fmla="*/ 414 w 1668"/>
                      <a:gd name="T3" fmla="*/ 0 h 415"/>
                      <a:gd name="T4" fmla="*/ 1667 w 1668"/>
                      <a:gd name="T5" fmla="*/ 0 h 415"/>
                      <a:gd name="T6" fmla="*/ 1251 w 1668"/>
                      <a:gd name="T7" fmla="*/ 414 h 415"/>
                      <a:gd name="T8" fmla="*/ 0 w 1668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90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1941" y="2187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91" name="Group 103"/>
                <p:cNvGrpSpPr>
                  <a:grpSpLocks/>
                </p:cNvGrpSpPr>
                <p:nvPr/>
              </p:nvGrpSpPr>
              <p:grpSpPr bwMode="auto">
                <a:xfrm>
                  <a:off x="1743" y="2116"/>
                  <a:ext cx="291" cy="77"/>
                  <a:chOff x="1743" y="2116"/>
                  <a:chExt cx="291" cy="77"/>
                </a:xfrm>
              </p:grpSpPr>
              <p:sp>
                <p:nvSpPr>
                  <p:cNvPr id="12392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custGeom>
                    <a:avLst/>
                    <a:gdLst>
                      <a:gd name="T0" fmla="*/ 0 w 1289"/>
                      <a:gd name="T1" fmla="*/ 344 h 345"/>
                      <a:gd name="T2" fmla="*/ 0 w 1289"/>
                      <a:gd name="T3" fmla="*/ 85 h 345"/>
                      <a:gd name="T4" fmla="*/ 85 w 1289"/>
                      <a:gd name="T5" fmla="*/ 0 h 345"/>
                      <a:gd name="T6" fmla="*/ 1288 w 1289"/>
                      <a:gd name="T7" fmla="*/ 0 h 345"/>
                      <a:gd name="T8" fmla="*/ 1288 w 1289"/>
                      <a:gd name="T9" fmla="*/ 257 h 345"/>
                      <a:gd name="T10" fmla="*/ 1201 w 1289"/>
                      <a:gd name="T11" fmla="*/ 344 h 345"/>
                      <a:gd name="T12" fmla="*/ 0 w 1289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9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88" y="257"/>
                        </a:lnTo>
                        <a:lnTo>
                          <a:pt x="1201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93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20"/>
                  </a:xfrm>
                  <a:custGeom>
                    <a:avLst/>
                    <a:gdLst>
                      <a:gd name="T0" fmla="*/ 0 w 1289"/>
                      <a:gd name="T1" fmla="*/ 85 h 86"/>
                      <a:gd name="T2" fmla="*/ 85 w 1289"/>
                      <a:gd name="T3" fmla="*/ 0 h 86"/>
                      <a:gd name="T4" fmla="*/ 1288 w 1289"/>
                      <a:gd name="T5" fmla="*/ 0 h 86"/>
                      <a:gd name="T6" fmla="*/ 1201 w 1289"/>
                      <a:gd name="T7" fmla="*/ 85 h 86"/>
                      <a:gd name="T8" fmla="*/ 0 w 1289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9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01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94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15" y="2116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95" name="Oval 107"/>
              <p:cNvSpPr>
                <a:spLocks noChangeArrowheads="1"/>
              </p:cNvSpPr>
              <p:nvPr/>
            </p:nvSpPr>
            <p:spPr bwMode="auto">
              <a:xfrm>
                <a:off x="1772" y="2152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Freeform 108"/>
              <p:cNvSpPr>
                <a:spLocks noChangeArrowheads="1"/>
              </p:cNvSpPr>
              <p:nvPr/>
            </p:nvSpPr>
            <p:spPr bwMode="auto">
              <a:xfrm>
                <a:off x="1704" y="2362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59150" y="3867150"/>
              <a:ext cx="450850" cy="576262"/>
              <a:chOff x="3254376" y="3867150"/>
              <a:chExt cx="450850" cy="576262"/>
            </a:xfrm>
          </p:grpSpPr>
          <p:sp>
            <p:nvSpPr>
              <p:cNvPr id="12397" name="Freeform 109"/>
              <p:cNvSpPr>
                <a:spLocks noChangeArrowheads="1"/>
              </p:cNvSpPr>
              <p:nvPr/>
            </p:nvSpPr>
            <p:spPr bwMode="auto">
              <a:xfrm>
                <a:off x="3543301" y="4140200"/>
                <a:ext cx="134938" cy="303212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AutoShape 110"/>
              <p:cNvSpPr>
                <a:spLocks noChangeArrowheads="1"/>
              </p:cNvSpPr>
              <p:nvPr/>
            </p:nvSpPr>
            <p:spPr bwMode="auto">
              <a:xfrm>
                <a:off x="3536951" y="4140200"/>
                <a:ext cx="1682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9" name="AutoShape 111"/>
              <p:cNvSpPr>
                <a:spLocks noChangeArrowheads="1"/>
              </p:cNvSpPr>
              <p:nvPr/>
            </p:nvSpPr>
            <p:spPr bwMode="auto">
              <a:xfrm>
                <a:off x="3548063" y="4268788"/>
                <a:ext cx="1301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0" name="AutoShape 112"/>
              <p:cNvSpPr>
                <a:spLocks noChangeArrowheads="1"/>
              </p:cNvSpPr>
              <p:nvPr/>
            </p:nvSpPr>
            <p:spPr bwMode="auto">
              <a:xfrm>
                <a:off x="3257551" y="4268788"/>
                <a:ext cx="163513" cy="17462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01" name="Group 113"/>
              <p:cNvGrpSpPr>
                <a:grpSpLocks/>
              </p:cNvGrpSpPr>
              <p:nvPr/>
            </p:nvGrpSpPr>
            <p:grpSpPr bwMode="auto">
              <a:xfrm>
                <a:off x="3254376" y="3867150"/>
                <a:ext cx="306388" cy="576262"/>
                <a:chOff x="2039" y="2173"/>
                <a:chExt cx="193" cy="363"/>
              </a:xfrm>
            </p:grpSpPr>
            <p:sp>
              <p:nvSpPr>
                <p:cNvPr id="12402" name="Oval 114"/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3" name="Freeform 115"/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4038600" y="4551360"/>
            <a:ext cx="1981200" cy="711199"/>
            <a:chOff x="2514600" y="4551360"/>
            <a:chExt cx="1981200" cy="711199"/>
          </a:xfrm>
        </p:grpSpPr>
        <p:grpSp>
          <p:nvGrpSpPr>
            <p:cNvPr id="12405" name="Group 117"/>
            <p:cNvGrpSpPr>
              <a:grpSpLocks/>
            </p:cNvGrpSpPr>
            <p:nvPr/>
          </p:nvGrpSpPr>
          <p:grpSpPr bwMode="auto">
            <a:xfrm>
              <a:off x="2514600" y="4551360"/>
              <a:ext cx="485775" cy="711199"/>
              <a:chOff x="1772" y="2604"/>
              <a:chExt cx="306" cy="448"/>
            </a:xfrm>
          </p:grpSpPr>
          <p:grpSp>
            <p:nvGrpSpPr>
              <p:cNvPr id="12406" name="Group 118"/>
              <p:cNvGrpSpPr>
                <a:grpSpLocks/>
              </p:cNvGrpSpPr>
              <p:nvPr/>
            </p:nvGrpSpPr>
            <p:grpSpPr bwMode="auto">
              <a:xfrm>
                <a:off x="1772" y="2604"/>
                <a:ext cx="306" cy="448"/>
                <a:chOff x="1772" y="2604"/>
                <a:chExt cx="306" cy="448"/>
              </a:xfrm>
            </p:grpSpPr>
            <p:grpSp>
              <p:nvGrpSpPr>
                <p:cNvPr id="12407" name="Group 119"/>
                <p:cNvGrpSpPr>
                  <a:grpSpLocks/>
                </p:cNvGrpSpPr>
                <p:nvPr/>
              </p:nvGrpSpPr>
              <p:grpSpPr bwMode="auto">
                <a:xfrm>
                  <a:off x="1772" y="2675"/>
                  <a:ext cx="306" cy="377"/>
                  <a:chOff x="1772" y="2675"/>
                  <a:chExt cx="306" cy="377"/>
                </a:xfrm>
              </p:grpSpPr>
              <p:sp>
                <p:nvSpPr>
                  <p:cNvPr id="12408" name="Freeform 120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9" name="Freeform 121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10" name="Freeform 122"/>
                  <p:cNvSpPr>
                    <a:spLocks noChangeArrowheads="1"/>
                  </p:cNvSpPr>
                  <p:nvPr/>
                </p:nvSpPr>
                <p:spPr bwMode="auto">
                  <a:xfrm>
                    <a:off x="2001" y="2675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11" name="Group 123"/>
                <p:cNvGrpSpPr>
                  <a:grpSpLocks/>
                </p:cNvGrpSpPr>
                <p:nvPr/>
              </p:nvGrpSpPr>
              <p:grpSpPr bwMode="auto">
                <a:xfrm>
                  <a:off x="1842" y="2604"/>
                  <a:ext cx="234" cy="77"/>
                  <a:chOff x="1842" y="2604"/>
                  <a:chExt cx="234" cy="77"/>
                </a:xfrm>
              </p:grpSpPr>
              <p:sp>
                <p:nvSpPr>
                  <p:cNvPr id="12412" name="Freeform 124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13" name="Freeform 125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14" name="Freeform 12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604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15" name="Freeform 127"/>
              <p:cNvSpPr>
                <a:spLocks noChangeArrowheads="1"/>
              </p:cNvSpPr>
              <p:nvPr/>
            </p:nvSpPr>
            <p:spPr bwMode="auto">
              <a:xfrm>
                <a:off x="1834" y="2708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28"/>
            <p:cNvGrpSpPr>
              <a:grpSpLocks/>
            </p:cNvGrpSpPr>
            <p:nvPr/>
          </p:nvGrpSpPr>
          <p:grpSpPr bwMode="auto">
            <a:xfrm>
              <a:off x="3352800" y="4551363"/>
              <a:ext cx="598488" cy="709612"/>
              <a:chOff x="2073" y="2604"/>
              <a:chExt cx="377" cy="447"/>
            </a:xfrm>
          </p:grpSpPr>
          <p:grpSp>
            <p:nvGrpSpPr>
              <p:cNvPr id="12417" name="Group 129"/>
              <p:cNvGrpSpPr>
                <a:grpSpLocks/>
              </p:cNvGrpSpPr>
              <p:nvPr/>
            </p:nvGrpSpPr>
            <p:grpSpPr bwMode="auto">
              <a:xfrm>
                <a:off x="2073" y="2604"/>
                <a:ext cx="377" cy="447"/>
                <a:chOff x="2073" y="2604"/>
                <a:chExt cx="377" cy="447"/>
              </a:xfrm>
            </p:grpSpPr>
            <p:grpSp>
              <p:nvGrpSpPr>
                <p:cNvPr id="12418" name="Group 130"/>
                <p:cNvGrpSpPr>
                  <a:grpSpLocks/>
                </p:cNvGrpSpPr>
                <p:nvPr/>
              </p:nvGrpSpPr>
              <p:grpSpPr bwMode="auto">
                <a:xfrm>
                  <a:off x="2073" y="2675"/>
                  <a:ext cx="377" cy="376"/>
                  <a:chOff x="2073" y="2675"/>
                  <a:chExt cx="377" cy="376"/>
                </a:xfrm>
              </p:grpSpPr>
              <p:sp>
                <p:nvSpPr>
                  <p:cNvPr id="12419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0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1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2675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22" name="Group 134"/>
                <p:cNvGrpSpPr>
                  <a:grpSpLocks/>
                </p:cNvGrpSpPr>
                <p:nvPr/>
              </p:nvGrpSpPr>
              <p:grpSpPr bwMode="auto">
                <a:xfrm>
                  <a:off x="2159" y="2604"/>
                  <a:ext cx="291" cy="77"/>
                  <a:chOff x="2159" y="2604"/>
                  <a:chExt cx="291" cy="77"/>
                </a:xfrm>
              </p:grpSpPr>
              <p:sp>
                <p:nvSpPr>
                  <p:cNvPr id="12423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4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5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2431" y="2604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26" name="Oval 138"/>
              <p:cNvSpPr>
                <a:spLocks noChangeArrowheads="1"/>
              </p:cNvSpPr>
              <p:nvPr/>
            </p:nvSpPr>
            <p:spPr bwMode="auto">
              <a:xfrm>
                <a:off x="2188" y="2640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7" name="Freeform 139"/>
              <p:cNvSpPr>
                <a:spLocks noChangeArrowheads="1"/>
              </p:cNvSpPr>
              <p:nvPr/>
            </p:nvSpPr>
            <p:spPr bwMode="auto">
              <a:xfrm>
                <a:off x="2120" y="2850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044950" y="4641850"/>
              <a:ext cx="450850" cy="576262"/>
              <a:chOff x="3914776" y="4641850"/>
              <a:chExt cx="450850" cy="576262"/>
            </a:xfrm>
          </p:grpSpPr>
          <p:sp>
            <p:nvSpPr>
              <p:cNvPr id="12428" name="Freeform 140"/>
              <p:cNvSpPr>
                <a:spLocks noChangeArrowheads="1"/>
              </p:cNvSpPr>
              <p:nvPr/>
            </p:nvSpPr>
            <p:spPr bwMode="auto">
              <a:xfrm>
                <a:off x="4203701" y="4914900"/>
                <a:ext cx="134938" cy="303212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9" name="AutoShape 141"/>
              <p:cNvSpPr>
                <a:spLocks noChangeArrowheads="1"/>
              </p:cNvSpPr>
              <p:nvPr/>
            </p:nvSpPr>
            <p:spPr bwMode="auto">
              <a:xfrm>
                <a:off x="4197351" y="4914900"/>
                <a:ext cx="1682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0" name="AutoShape 142"/>
              <p:cNvSpPr>
                <a:spLocks noChangeArrowheads="1"/>
              </p:cNvSpPr>
              <p:nvPr/>
            </p:nvSpPr>
            <p:spPr bwMode="auto">
              <a:xfrm>
                <a:off x="4208463" y="5043488"/>
                <a:ext cx="1301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1" name="AutoShape 143"/>
              <p:cNvSpPr>
                <a:spLocks noChangeArrowheads="1"/>
              </p:cNvSpPr>
              <p:nvPr/>
            </p:nvSpPr>
            <p:spPr bwMode="auto">
              <a:xfrm>
                <a:off x="3917951" y="5043488"/>
                <a:ext cx="163513" cy="17462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32" name="Group 144"/>
              <p:cNvGrpSpPr>
                <a:grpSpLocks/>
              </p:cNvGrpSpPr>
              <p:nvPr/>
            </p:nvGrpSpPr>
            <p:grpSpPr bwMode="auto">
              <a:xfrm>
                <a:off x="3914776" y="4641850"/>
                <a:ext cx="306388" cy="576262"/>
                <a:chOff x="2455" y="2661"/>
                <a:chExt cx="193" cy="363"/>
              </a:xfrm>
            </p:grpSpPr>
            <p:sp>
              <p:nvSpPr>
                <p:cNvPr id="12433" name="Oval 145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34" name="Freeform 146"/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4572000" y="5262563"/>
            <a:ext cx="2051050" cy="709612"/>
            <a:chOff x="3048000" y="5262563"/>
            <a:chExt cx="2051050" cy="709612"/>
          </a:xfrm>
        </p:grpSpPr>
        <p:grpSp>
          <p:nvGrpSpPr>
            <p:cNvPr id="12436" name="Group 148"/>
            <p:cNvGrpSpPr>
              <a:grpSpLocks/>
            </p:cNvGrpSpPr>
            <p:nvPr/>
          </p:nvGrpSpPr>
          <p:grpSpPr bwMode="auto">
            <a:xfrm>
              <a:off x="3048000" y="5262563"/>
              <a:ext cx="482600" cy="709612"/>
              <a:chOff x="2188" y="3052"/>
              <a:chExt cx="304" cy="447"/>
            </a:xfrm>
          </p:grpSpPr>
          <p:grpSp>
            <p:nvGrpSpPr>
              <p:cNvPr id="12437" name="Group 149"/>
              <p:cNvGrpSpPr>
                <a:grpSpLocks/>
              </p:cNvGrpSpPr>
              <p:nvPr/>
            </p:nvGrpSpPr>
            <p:grpSpPr bwMode="auto">
              <a:xfrm>
                <a:off x="2188" y="3052"/>
                <a:ext cx="304" cy="447"/>
                <a:chOff x="2188" y="3052"/>
                <a:chExt cx="304" cy="447"/>
              </a:xfrm>
            </p:grpSpPr>
            <p:grpSp>
              <p:nvGrpSpPr>
                <p:cNvPr id="12438" name="Group 150"/>
                <p:cNvGrpSpPr>
                  <a:grpSpLocks/>
                </p:cNvGrpSpPr>
                <p:nvPr/>
              </p:nvGrpSpPr>
              <p:grpSpPr bwMode="auto">
                <a:xfrm>
                  <a:off x="2188" y="3123"/>
                  <a:ext cx="304" cy="376"/>
                  <a:chOff x="2188" y="3123"/>
                  <a:chExt cx="304" cy="376"/>
                </a:xfrm>
              </p:grpSpPr>
              <p:sp>
                <p:nvSpPr>
                  <p:cNvPr id="12439" name="Freeform 151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0" name="Freeform 152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1" name="Freeform 153"/>
                  <p:cNvSpPr>
                    <a:spLocks noChangeArrowheads="1"/>
                  </p:cNvSpPr>
                  <p:nvPr/>
                </p:nvSpPr>
                <p:spPr bwMode="auto">
                  <a:xfrm>
                    <a:off x="2416" y="3123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42" name="Group 154"/>
                <p:cNvGrpSpPr>
                  <a:grpSpLocks/>
                </p:cNvGrpSpPr>
                <p:nvPr/>
              </p:nvGrpSpPr>
              <p:grpSpPr bwMode="auto">
                <a:xfrm>
                  <a:off x="2258" y="3052"/>
                  <a:ext cx="234" cy="77"/>
                  <a:chOff x="2258" y="3052"/>
                  <a:chExt cx="234" cy="77"/>
                </a:xfrm>
              </p:grpSpPr>
              <p:sp>
                <p:nvSpPr>
                  <p:cNvPr id="12443" name="Freeform 155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4" name="Freeform 156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5" name="Freeform 157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0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46" name="Freeform 158"/>
              <p:cNvSpPr>
                <a:spLocks noChangeArrowheads="1"/>
              </p:cNvSpPr>
              <p:nvPr/>
            </p:nvSpPr>
            <p:spPr bwMode="auto">
              <a:xfrm>
                <a:off x="2250" y="3156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47" name="Group 159"/>
            <p:cNvGrpSpPr>
              <a:grpSpLocks/>
            </p:cNvGrpSpPr>
            <p:nvPr/>
          </p:nvGrpSpPr>
          <p:grpSpPr bwMode="auto">
            <a:xfrm>
              <a:off x="3973512" y="5262563"/>
              <a:ext cx="598488" cy="709612"/>
              <a:chOff x="2489" y="3052"/>
              <a:chExt cx="377" cy="447"/>
            </a:xfrm>
          </p:grpSpPr>
          <p:grpSp>
            <p:nvGrpSpPr>
              <p:cNvPr id="12448" name="Group 160"/>
              <p:cNvGrpSpPr>
                <a:grpSpLocks/>
              </p:cNvGrpSpPr>
              <p:nvPr/>
            </p:nvGrpSpPr>
            <p:grpSpPr bwMode="auto">
              <a:xfrm>
                <a:off x="2489" y="3052"/>
                <a:ext cx="377" cy="447"/>
                <a:chOff x="2489" y="3052"/>
                <a:chExt cx="377" cy="447"/>
              </a:xfrm>
            </p:grpSpPr>
            <p:grpSp>
              <p:nvGrpSpPr>
                <p:cNvPr id="12449" name="Group 161"/>
                <p:cNvGrpSpPr>
                  <a:grpSpLocks/>
                </p:cNvGrpSpPr>
                <p:nvPr/>
              </p:nvGrpSpPr>
              <p:grpSpPr bwMode="auto">
                <a:xfrm>
                  <a:off x="2489" y="3123"/>
                  <a:ext cx="377" cy="376"/>
                  <a:chOff x="2489" y="3123"/>
                  <a:chExt cx="377" cy="376"/>
                </a:xfrm>
              </p:grpSpPr>
              <p:sp>
                <p:nvSpPr>
                  <p:cNvPr id="12450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1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2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3123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53" name="Group 165"/>
                <p:cNvGrpSpPr>
                  <a:grpSpLocks/>
                </p:cNvGrpSpPr>
                <p:nvPr/>
              </p:nvGrpSpPr>
              <p:grpSpPr bwMode="auto">
                <a:xfrm>
                  <a:off x="2575" y="3052"/>
                  <a:ext cx="291" cy="77"/>
                  <a:chOff x="2575" y="3052"/>
                  <a:chExt cx="291" cy="77"/>
                </a:xfrm>
              </p:grpSpPr>
              <p:sp>
                <p:nvSpPr>
                  <p:cNvPr id="12454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custGeom>
                    <a:avLst/>
                    <a:gdLst>
                      <a:gd name="T0" fmla="*/ 0 w 1289"/>
                      <a:gd name="T1" fmla="*/ 344 h 345"/>
                      <a:gd name="T2" fmla="*/ 0 w 1289"/>
                      <a:gd name="T3" fmla="*/ 85 h 345"/>
                      <a:gd name="T4" fmla="*/ 85 w 1289"/>
                      <a:gd name="T5" fmla="*/ 0 h 345"/>
                      <a:gd name="T6" fmla="*/ 1288 w 1289"/>
                      <a:gd name="T7" fmla="*/ 0 h 345"/>
                      <a:gd name="T8" fmla="*/ 1288 w 1289"/>
                      <a:gd name="T9" fmla="*/ 257 h 345"/>
                      <a:gd name="T10" fmla="*/ 1201 w 1289"/>
                      <a:gd name="T11" fmla="*/ 344 h 345"/>
                      <a:gd name="T12" fmla="*/ 0 w 1289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9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88" y="257"/>
                        </a:lnTo>
                        <a:lnTo>
                          <a:pt x="1201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5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20"/>
                  </a:xfrm>
                  <a:custGeom>
                    <a:avLst/>
                    <a:gdLst>
                      <a:gd name="T0" fmla="*/ 0 w 1289"/>
                      <a:gd name="T1" fmla="*/ 85 h 86"/>
                      <a:gd name="T2" fmla="*/ 85 w 1289"/>
                      <a:gd name="T3" fmla="*/ 0 h 86"/>
                      <a:gd name="T4" fmla="*/ 1288 w 1289"/>
                      <a:gd name="T5" fmla="*/ 0 h 86"/>
                      <a:gd name="T6" fmla="*/ 1201 w 1289"/>
                      <a:gd name="T7" fmla="*/ 85 h 86"/>
                      <a:gd name="T8" fmla="*/ 0 w 1289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9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01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6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2847" y="30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57" name="Oval 169"/>
              <p:cNvSpPr>
                <a:spLocks noChangeArrowheads="1"/>
              </p:cNvSpPr>
              <p:nvPr/>
            </p:nvSpPr>
            <p:spPr bwMode="auto">
              <a:xfrm>
                <a:off x="2604" y="3088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8" name="Freeform 170"/>
              <p:cNvSpPr>
                <a:spLocks noChangeArrowheads="1"/>
              </p:cNvSpPr>
              <p:nvPr/>
            </p:nvSpPr>
            <p:spPr bwMode="auto">
              <a:xfrm>
                <a:off x="2536" y="3298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648200" y="5353050"/>
              <a:ext cx="450850" cy="576262"/>
              <a:chOff x="4575176" y="5353050"/>
              <a:chExt cx="450850" cy="576262"/>
            </a:xfrm>
          </p:grpSpPr>
          <p:sp>
            <p:nvSpPr>
              <p:cNvPr id="12459" name="Freeform 171"/>
              <p:cNvSpPr>
                <a:spLocks noChangeArrowheads="1"/>
              </p:cNvSpPr>
              <p:nvPr/>
            </p:nvSpPr>
            <p:spPr bwMode="auto">
              <a:xfrm>
                <a:off x="4864101" y="5626100"/>
                <a:ext cx="134938" cy="303212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0" name="AutoShape 172"/>
              <p:cNvSpPr>
                <a:spLocks noChangeArrowheads="1"/>
              </p:cNvSpPr>
              <p:nvPr/>
            </p:nvSpPr>
            <p:spPr bwMode="auto">
              <a:xfrm>
                <a:off x="4857751" y="5626100"/>
                <a:ext cx="1682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1" name="AutoShape 173"/>
              <p:cNvSpPr>
                <a:spLocks noChangeArrowheads="1"/>
              </p:cNvSpPr>
              <p:nvPr/>
            </p:nvSpPr>
            <p:spPr bwMode="auto">
              <a:xfrm>
                <a:off x="4868863" y="5754688"/>
                <a:ext cx="1301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" name="AutoShape 174"/>
              <p:cNvSpPr>
                <a:spLocks noChangeArrowheads="1"/>
              </p:cNvSpPr>
              <p:nvPr/>
            </p:nvSpPr>
            <p:spPr bwMode="auto">
              <a:xfrm>
                <a:off x="4578351" y="5754688"/>
                <a:ext cx="163513" cy="17462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63" name="Group 175"/>
              <p:cNvGrpSpPr>
                <a:grpSpLocks/>
              </p:cNvGrpSpPr>
              <p:nvPr/>
            </p:nvGrpSpPr>
            <p:grpSpPr bwMode="auto">
              <a:xfrm>
                <a:off x="4575176" y="5353050"/>
                <a:ext cx="306388" cy="576262"/>
                <a:chOff x="2871" y="3109"/>
                <a:chExt cx="193" cy="363"/>
              </a:xfrm>
            </p:grpSpPr>
            <p:sp>
              <p:nvSpPr>
                <p:cNvPr id="12464" name="Oval 176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5" name="Freeform 177"/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2640443" y="2940844"/>
            <a:ext cx="2117725" cy="914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Line 23"/>
          <p:cNvSpPr>
            <a:spLocks noChangeShapeType="1"/>
          </p:cNvSpPr>
          <p:nvPr/>
        </p:nvSpPr>
        <p:spPr bwMode="auto">
          <a:xfrm>
            <a:off x="4841082" y="2900605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23"/>
          <p:cNvSpPr>
            <a:spLocks noChangeShapeType="1"/>
          </p:cNvSpPr>
          <p:nvPr/>
        </p:nvSpPr>
        <p:spPr bwMode="auto">
          <a:xfrm>
            <a:off x="5484814" y="2918012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23"/>
          <p:cNvSpPr>
            <a:spLocks noChangeShapeType="1"/>
          </p:cNvSpPr>
          <p:nvPr/>
        </p:nvSpPr>
        <p:spPr bwMode="auto">
          <a:xfrm>
            <a:off x="4184673" y="2908300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23"/>
          <p:cNvSpPr>
            <a:spLocks noChangeShapeType="1"/>
          </p:cNvSpPr>
          <p:nvPr/>
        </p:nvSpPr>
        <p:spPr bwMode="auto">
          <a:xfrm>
            <a:off x="3551338" y="2895600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23"/>
          <p:cNvSpPr>
            <a:spLocks noChangeShapeType="1"/>
          </p:cNvSpPr>
          <p:nvPr/>
        </p:nvSpPr>
        <p:spPr bwMode="auto">
          <a:xfrm>
            <a:off x="6170614" y="2895600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6869860" y="3843338"/>
            <a:ext cx="3478212" cy="9144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 defTabSz="449263">
              <a:buClr>
                <a:srgbClr val="FC012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/>
              <a:t>流水线洗衣需要</a:t>
            </a:r>
            <a:r>
              <a:rPr lang="en-GB" altLang="en-US" sz="2800"/>
              <a:t>3.5</a:t>
            </a:r>
            <a:r>
              <a:rPr lang="zh-CN" altLang="en-US" sz="2800"/>
              <a:t>小时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70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nimBg="1"/>
      <p:bldP spid="12304" grpId="0"/>
      <p:bldP spid="12305" grpId="0" animBg="1"/>
      <p:bldP spid="12306" grpId="0" animBg="1"/>
      <p:bldP spid="12307" grpId="0"/>
      <p:bldP spid="12308" grpId="0"/>
      <p:bldP spid="12309" grpId="0"/>
      <p:bldP spid="12310" grpId="0"/>
      <p:bldP spid="12311" grpId="0" animBg="1"/>
      <p:bldP spid="12312" grpId="0"/>
      <p:bldP spid="3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Traditional Pipeline Concept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247228" y="1839118"/>
            <a:ext cx="4021379" cy="43989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360" tIns="25560" rIns="63360" bIns="25560" rtlCol="0">
            <a:noAutofit/>
          </a:bodyPr>
          <a:lstStyle/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流水线并没有减少</a:t>
            </a:r>
            <a:r>
              <a:rPr lang="zh-CN" altLang="en-US" sz="2400" b="1" dirty="0">
                <a:solidFill>
                  <a:srgbClr val="FF0000"/>
                </a:solidFill>
              </a:rPr>
              <a:t>单个任务</a:t>
            </a:r>
            <a:r>
              <a:rPr lang="zh-CN" altLang="en-US" sz="2400" dirty="0"/>
              <a:t>的执行时间，但是它提高了吞吐率</a:t>
            </a:r>
            <a:endParaRPr lang="en-GB" altLang="en-US" sz="2400" dirty="0"/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流水速度受限于最慢的流水阶段</a:t>
            </a:r>
            <a:endParaRPr lang="en-GB" altLang="en-US" sz="2400" dirty="0"/>
          </a:p>
          <a:p>
            <a:pPr marL="201613" indent="-201613" algn="just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400" dirty="0"/>
              <a:t>多任务同时运行，但使用不同资源</a:t>
            </a:r>
            <a:endParaRPr lang="en-GB" alt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386014" y="3141663"/>
            <a:ext cx="522287" cy="469900"/>
            <a:chOff x="532" y="1716"/>
            <a:chExt cx="329" cy="296"/>
          </a:xfrm>
        </p:grpSpPr>
        <p:sp>
          <p:nvSpPr>
            <p:cNvPr id="12293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599" y="1763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A</a:t>
              </a:r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2373314" y="3992563"/>
            <a:ext cx="522287" cy="469900"/>
            <a:chOff x="524" y="2252"/>
            <a:chExt cx="329" cy="296"/>
          </a:xfrm>
        </p:grpSpPr>
        <p:sp>
          <p:nvSpPr>
            <p:cNvPr id="12296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591" y="2299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B</a:t>
              </a:r>
            </a:p>
          </p:txBody>
        </p:sp>
      </p:grp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2335214" y="4741863"/>
            <a:ext cx="522287" cy="469900"/>
            <a:chOff x="500" y="2724"/>
            <a:chExt cx="329" cy="296"/>
          </a:xfrm>
        </p:grpSpPr>
        <p:sp>
          <p:nvSpPr>
            <p:cNvPr id="12299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567" y="2771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C</a:t>
              </a:r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2335214" y="5465763"/>
            <a:ext cx="522287" cy="469900"/>
            <a:chOff x="500" y="3180"/>
            <a:chExt cx="329" cy="296"/>
          </a:xfrm>
        </p:grpSpPr>
        <p:sp>
          <p:nvSpPr>
            <p:cNvPr id="12302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7" y="3227"/>
              <a:ext cx="2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D</a:t>
              </a:r>
            </a:p>
          </p:txBody>
        </p:sp>
      </p:grp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2651125" y="1539876"/>
            <a:ext cx="7210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6 PM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021013" y="2132014"/>
            <a:ext cx="3492500" cy="158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014664" y="1998663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8830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7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949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8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965826" y="1552576"/>
            <a:ext cx="310725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/>
              <a:t>9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644839" y="2519213"/>
            <a:ext cx="3587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T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a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s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k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en-US" i="1" dirty="0"/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O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r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d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e</a:t>
            </a:r>
          </a:p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 dirty="0"/>
              <a:t>r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2176464" y="2874963"/>
            <a:ext cx="1587" cy="30353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5661025" y="2090739"/>
            <a:ext cx="693394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i="1"/>
              <a:t>Time</a:t>
            </a:r>
          </a:p>
        </p:txBody>
      </p: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3033714" y="2468563"/>
            <a:ext cx="3519487" cy="571500"/>
            <a:chOff x="940" y="1292"/>
            <a:chExt cx="2217" cy="360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53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30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94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26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1277" y="1292"/>
              <a:ext cx="387" cy="360"/>
              <a:chOff x="1277" y="1292"/>
              <a:chExt cx="387" cy="360"/>
            </a:xfrm>
          </p:grpSpPr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>
                <a:off x="127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132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>
                <a:off x="1663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1" name="Group 33"/>
            <p:cNvGrpSpPr>
              <a:grpSpLocks/>
            </p:cNvGrpSpPr>
            <p:nvPr/>
          </p:nvGrpSpPr>
          <p:grpSpPr bwMode="auto">
            <a:xfrm>
              <a:off x="1687" y="1292"/>
              <a:ext cx="386" cy="360"/>
              <a:chOff x="1687" y="1292"/>
              <a:chExt cx="386" cy="360"/>
            </a:xfrm>
          </p:grpSpPr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>
                <a:off x="1687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Text Box 35"/>
              <p:cNvSpPr txBox="1">
                <a:spLocks noChangeArrowheads="1"/>
              </p:cNvSpPr>
              <p:nvPr/>
            </p:nvSpPr>
            <p:spPr bwMode="auto">
              <a:xfrm>
                <a:off x="173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207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25" name="Group 37"/>
            <p:cNvGrpSpPr>
              <a:grpSpLocks/>
            </p:cNvGrpSpPr>
            <p:nvPr/>
          </p:nvGrpSpPr>
          <p:grpSpPr bwMode="auto">
            <a:xfrm>
              <a:off x="2096" y="1292"/>
              <a:ext cx="387" cy="360"/>
              <a:chOff x="2096" y="1292"/>
              <a:chExt cx="387" cy="360"/>
            </a:xfrm>
          </p:grpSpPr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Text Box 39"/>
              <p:cNvSpPr txBox="1">
                <a:spLocks noChangeArrowheads="1"/>
              </p:cNvSpPr>
              <p:nvPr/>
            </p:nvSpPr>
            <p:spPr bwMode="auto">
              <a:xfrm>
                <a:off x="2142" y="1403"/>
                <a:ext cx="2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/>
                  <a:t>40</a:t>
                </a:r>
              </a:p>
            </p:txBody>
          </p:sp>
          <p:sp>
            <p:nvSpPr>
              <p:cNvPr id="12328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2506" y="1400"/>
              <a:ext cx="361" cy="1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290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2551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40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2880" y="1403"/>
              <a:ext cx="27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/>
                <a:t>20</a:t>
              </a:r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>
              <a:off x="2891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3148" y="1292"/>
              <a:ext cx="1" cy="19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350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1759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49"/>
            <p:cNvSpPr>
              <a:spLocks noChangeShapeType="1"/>
            </p:cNvSpPr>
            <p:nvPr/>
          </p:nvSpPr>
          <p:spPr bwMode="auto">
            <a:xfrm>
              <a:off x="2168" y="1368"/>
              <a:ext cx="289" cy="1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50"/>
            <p:cNvSpPr>
              <a:spLocks noChangeShapeType="1"/>
            </p:cNvSpPr>
            <p:nvPr/>
          </p:nvSpPr>
          <p:spPr bwMode="auto">
            <a:xfrm>
              <a:off x="1687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51"/>
            <p:cNvSpPr>
              <a:spLocks noChangeShapeType="1"/>
            </p:cNvSpPr>
            <p:nvPr/>
          </p:nvSpPr>
          <p:spPr bwMode="auto">
            <a:xfrm>
              <a:off x="209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2506" y="1432"/>
              <a:ext cx="217" cy="1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42" name="Group 54"/>
          <p:cNvGrpSpPr>
            <a:grpSpLocks/>
          </p:cNvGrpSpPr>
          <p:nvPr/>
        </p:nvGrpSpPr>
        <p:grpSpPr bwMode="auto">
          <a:xfrm>
            <a:off x="3059114" y="3040063"/>
            <a:ext cx="1533525" cy="709612"/>
            <a:chOff x="956" y="1652"/>
            <a:chExt cx="966" cy="447"/>
          </a:xfrm>
        </p:grpSpPr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956" y="1652"/>
              <a:ext cx="304" cy="447"/>
              <a:chOff x="956" y="1652"/>
              <a:chExt cx="304" cy="447"/>
            </a:xfrm>
          </p:grpSpPr>
          <p:grpSp>
            <p:nvGrpSpPr>
              <p:cNvPr id="12344" name="Group 56"/>
              <p:cNvGrpSpPr>
                <a:grpSpLocks/>
              </p:cNvGrpSpPr>
              <p:nvPr/>
            </p:nvGrpSpPr>
            <p:grpSpPr bwMode="auto">
              <a:xfrm>
                <a:off x="956" y="1652"/>
                <a:ext cx="304" cy="447"/>
                <a:chOff x="956" y="1652"/>
                <a:chExt cx="304" cy="447"/>
              </a:xfrm>
            </p:grpSpPr>
            <p:grpSp>
              <p:nvGrpSpPr>
                <p:cNvPr id="12345" name="Group 57"/>
                <p:cNvGrpSpPr>
                  <a:grpSpLocks/>
                </p:cNvGrpSpPr>
                <p:nvPr/>
              </p:nvGrpSpPr>
              <p:grpSpPr bwMode="auto">
                <a:xfrm>
                  <a:off x="956" y="1723"/>
                  <a:ext cx="304" cy="376"/>
                  <a:chOff x="956" y="1723"/>
                  <a:chExt cx="304" cy="376"/>
                </a:xfrm>
              </p:grpSpPr>
              <p:sp>
                <p:nvSpPr>
                  <p:cNvPr id="12346" name="Freeform 58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7" name="Freeform 59"/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48" name="Freeform 60"/>
                  <p:cNvSpPr>
                    <a:spLocks noChangeArrowheads="1"/>
                  </p:cNvSpPr>
                  <p:nvPr/>
                </p:nvSpPr>
                <p:spPr bwMode="auto">
                  <a:xfrm>
                    <a:off x="1185" y="1723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49" name="Group 61"/>
                <p:cNvGrpSpPr>
                  <a:grpSpLocks/>
                </p:cNvGrpSpPr>
                <p:nvPr/>
              </p:nvGrpSpPr>
              <p:grpSpPr bwMode="auto">
                <a:xfrm>
                  <a:off x="1026" y="1652"/>
                  <a:ext cx="234" cy="77"/>
                  <a:chOff x="1026" y="1652"/>
                  <a:chExt cx="234" cy="77"/>
                </a:xfrm>
              </p:grpSpPr>
              <p:sp>
                <p:nvSpPr>
                  <p:cNvPr id="12350" name="Freeform 62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custGeom>
                    <a:avLst/>
                    <a:gdLst>
                      <a:gd name="T0" fmla="*/ 0 w 1038"/>
                      <a:gd name="T1" fmla="*/ 344 h 345"/>
                      <a:gd name="T2" fmla="*/ 0 w 1038"/>
                      <a:gd name="T3" fmla="*/ 85 h 345"/>
                      <a:gd name="T4" fmla="*/ 85 w 1038"/>
                      <a:gd name="T5" fmla="*/ 0 h 345"/>
                      <a:gd name="T6" fmla="*/ 1037 w 1038"/>
                      <a:gd name="T7" fmla="*/ 0 h 345"/>
                      <a:gd name="T8" fmla="*/ 1037 w 1038"/>
                      <a:gd name="T9" fmla="*/ 257 h 345"/>
                      <a:gd name="T10" fmla="*/ 950 w 1038"/>
                      <a:gd name="T11" fmla="*/ 344 h 345"/>
                      <a:gd name="T12" fmla="*/ 0 w 103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1037" y="257"/>
                        </a:lnTo>
                        <a:lnTo>
                          <a:pt x="95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1" name="Freeform 63"/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20"/>
                  </a:xfrm>
                  <a:custGeom>
                    <a:avLst/>
                    <a:gdLst>
                      <a:gd name="T0" fmla="*/ 0 w 1038"/>
                      <a:gd name="T1" fmla="*/ 85 h 86"/>
                      <a:gd name="T2" fmla="*/ 85 w 1038"/>
                      <a:gd name="T3" fmla="*/ 0 h 86"/>
                      <a:gd name="T4" fmla="*/ 1037 w 1038"/>
                      <a:gd name="T5" fmla="*/ 0 h 86"/>
                      <a:gd name="T6" fmla="*/ 950 w 1038"/>
                      <a:gd name="T7" fmla="*/ 85 h 86"/>
                      <a:gd name="T8" fmla="*/ 0 w 103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95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2" name="Freeform 64"/>
                  <p:cNvSpPr>
                    <a:spLocks noChangeArrowheads="1"/>
                  </p:cNvSpPr>
                  <p:nvPr/>
                </p:nvSpPr>
                <p:spPr bwMode="auto">
                  <a:xfrm>
                    <a:off x="1241" y="16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53" name="Freeform 65"/>
              <p:cNvSpPr>
                <a:spLocks noChangeArrowheads="1"/>
              </p:cNvSpPr>
              <p:nvPr/>
            </p:nvSpPr>
            <p:spPr bwMode="auto">
              <a:xfrm>
                <a:off x="1018" y="1756"/>
                <a:ext cx="158" cy="27"/>
              </a:xfrm>
              <a:custGeom>
                <a:avLst/>
                <a:gdLst>
                  <a:gd name="T0" fmla="*/ 173 w 698"/>
                  <a:gd name="T1" fmla="*/ 0 h 121"/>
                  <a:gd name="T2" fmla="*/ 697 w 698"/>
                  <a:gd name="T3" fmla="*/ 0 h 121"/>
                  <a:gd name="T4" fmla="*/ 522 w 698"/>
                  <a:gd name="T5" fmla="*/ 120 h 121"/>
                  <a:gd name="T6" fmla="*/ 0 w 698"/>
                  <a:gd name="T7" fmla="*/ 120 h 121"/>
                  <a:gd name="T8" fmla="*/ 173 w 698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1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20"/>
                    </a:lnTo>
                    <a:lnTo>
                      <a:pt x="0" y="120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54" name="Group 66"/>
            <p:cNvGrpSpPr>
              <a:grpSpLocks/>
            </p:cNvGrpSpPr>
            <p:nvPr/>
          </p:nvGrpSpPr>
          <p:grpSpPr bwMode="auto">
            <a:xfrm>
              <a:off x="1257" y="1652"/>
              <a:ext cx="377" cy="447"/>
              <a:chOff x="1257" y="1652"/>
              <a:chExt cx="377" cy="447"/>
            </a:xfrm>
          </p:grpSpPr>
          <p:grpSp>
            <p:nvGrpSpPr>
              <p:cNvPr id="12355" name="Group 67"/>
              <p:cNvGrpSpPr>
                <a:grpSpLocks/>
              </p:cNvGrpSpPr>
              <p:nvPr/>
            </p:nvGrpSpPr>
            <p:grpSpPr bwMode="auto">
              <a:xfrm>
                <a:off x="1257" y="1652"/>
                <a:ext cx="377" cy="447"/>
                <a:chOff x="1257" y="1652"/>
                <a:chExt cx="377" cy="447"/>
              </a:xfrm>
            </p:grpSpPr>
            <p:grpSp>
              <p:nvGrpSpPr>
                <p:cNvPr id="12356" name="Group 68"/>
                <p:cNvGrpSpPr>
                  <a:grpSpLocks/>
                </p:cNvGrpSpPr>
                <p:nvPr/>
              </p:nvGrpSpPr>
              <p:grpSpPr bwMode="auto">
                <a:xfrm>
                  <a:off x="1257" y="1723"/>
                  <a:ext cx="377" cy="376"/>
                  <a:chOff x="1257" y="1723"/>
                  <a:chExt cx="377" cy="376"/>
                </a:xfrm>
              </p:grpSpPr>
              <p:sp>
                <p:nvSpPr>
                  <p:cNvPr id="12357" name="Freeform 69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8" name="Freeform 70"/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59" name="Freeform 71"/>
                  <p:cNvSpPr>
                    <a:spLocks noChangeArrowheads="1"/>
                  </p:cNvSpPr>
                  <p:nvPr/>
                </p:nvSpPr>
                <p:spPr bwMode="auto">
                  <a:xfrm>
                    <a:off x="1541" y="1723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60" name="Group 72"/>
                <p:cNvGrpSpPr>
                  <a:grpSpLocks/>
                </p:cNvGrpSpPr>
                <p:nvPr/>
              </p:nvGrpSpPr>
              <p:grpSpPr bwMode="auto">
                <a:xfrm>
                  <a:off x="1343" y="1652"/>
                  <a:ext cx="291" cy="77"/>
                  <a:chOff x="1343" y="1652"/>
                  <a:chExt cx="291" cy="77"/>
                </a:xfrm>
              </p:grpSpPr>
              <p:sp>
                <p:nvSpPr>
                  <p:cNvPr id="12361" name="Freeform 73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custGeom>
                    <a:avLst/>
                    <a:gdLst>
                      <a:gd name="T0" fmla="*/ 0 w 1289"/>
                      <a:gd name="T1" fmla="*/ 344 h 345"/>
                      <a:gd name="T2" fmla="*/ 0 w 1289"/>
                      <a:gd name="T3" fmla="*/ 85 h 345"/>
                      <a:gd name="T4" fmla="*/ 85 w 1289"/>
                      <a:gd name="T5" fmla="*/ 0 h 345"/>
                      <a:gd name="T6" fmla="*/ 1288 w 1289"/>
                      <a:gd name="T7" fmla="*/ 0 h 345"/>
                      <a:gd name="T8" fmla="*/ 1288 w 1289"/>
                      <a:gd name="T9" fmla="*/ 257 h 345"/>
                      <a:gd name="T10" fmla="*/ 1201 w 1289"/>
                      <a:gd name="T11" fmla="*/ 344 h 345"/>
                      <a:gd name="T12" fmla="*/ 0 w 1289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9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88" y="257"/>
                        </a:lnTo>
                        <a:lnTo>
                          <a:pt x="1201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62" name="Freeform 74"/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20"/>
                  </a:xfrm>
                  <a:custGeom>
                    <a:avLst/>
                    <a:gdLst>
                      <a:gd name="T0" fmla="*/ 0 w 1289"/>
                      <a:gd name="T1" fmla="*/ 85 h 86"/>
                      <a:gd name="T2" fmla="*/ 85 w 1289"/>
                      <a:gd name="T3" fmla="*/ 0 h 86"/>
                      <a:gd name="T4" fmla="*/ 1288 w 1289"/>
                      <a:gd name="T5" fmla="*/ 0 h 86"/>
                      <a:gd name="T6" fmla="*/ 1201 w 1289"/>
                      <a:gd name="T7" fmla="*/ 85 h 86"/>
                      <a:gd name="T8" fmla="*/ 0 w 1289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9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01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63" name="Freeform 75"/>
                  <p:cNvSpPr>
                    <a:spLocks noChangeArrowheads="1"/>
                  </p:cNvSpPr>
                  <p:nvPr/>
                </p:nvSpPr>
                <p:spPr bwMode="auto">
                  <a:xfrm>
                    <a:off x="1615" y="16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64" name="Oval 76"/>
              <p:cNvSpPr>
                <a:spLocks noChangeArrowheads="1"/>
              </p:cNvSpPr>
              <p:nvPr/>
            </p:nvSpPr>
            <p:spPr bwMode="auto">
              <a:xfrm>
                <a:off x="1372" y="1688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5" name="Freeform 77"/>
              <p:cNvSpPr>
                <a:spLocks noChangeArrowheads="1"/>
              </p:cNvSpPr>
              <p:nvPr/>
            </p:nvSpPr>
            <p:spPr bwMode="auto">
              <a:xfrm>
                <a:off x="1304" y="1898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66" name="Freeform 78"/>
            <p:cNvSpPr>
              <a:spLocks noChangeArrowheads="1"/>
            </p:cNvSpPr>
            <p:nvPr/>
          </p:nvSpPr>
          <p:spPr bwMode="auto">
            <a:xfrm>
              <a:off x="1821" y="1881"/>
              <a:ext cx="85" cy="191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7" name="AutoShape 79"/>
            <p:cNvSpPr>
              <a:spLocks noChangeArrowheads="1"/>
            </p:cNvSpPr>
            <p:nvPr/>
          </p:nvSpPr>
          <p:spPr bwMode="auto">
            <a:xfrm>
              <a:off x="1817" y="1881"/>
              <a:ext cx="106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8" name="AutoShape 80"/>
            <p:cNvSpPr>
              <a:spLocks noChangeArrowheads="1"/>
            </p:cNvSpPr>
            <p:nvPr/>
          </p:nvSpPr>
          <p:spPr bwMode="auto">
            <a:xfrm>
              <a:off x="1824" y="1962"/>
              <a:ext cx="82" cy="16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9" name="AutoShape 81"/>
            <p:cNvSpPr>
              <a:spLocks noChangeArrowheads="1"/>
            </p:cNvSpPr>
            <p:nvPr/>
          </p:nvSpPr>
          <p:spPr bwMode="auto">
            <a:xfrm>
              <a:off x="1641" y="1962"/>
              <a:ext cx="103" cy="11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70" name="Group 82"/>
            <p:cNvGrpSpPr>
              <a:grpSpLocks/>
            </p:cNvGrpSpPr>
            <p:nvPr/>
          </p:nvGrpSpPr>
          <p:grpSpPr bwMode="auto">
            <a:xfrm>
              <a:off x="1639" y="1709"/>
              <a:ext cx="193" cy="363"/>
              <a:chOff x="1639" y="1709"/>
              <a:chExt cx="193" cy="363"/>
            </a:xfrm>
          </p:grpSpPr>
          <p:sp>
            <p:nvSpPr>
              <p:cNvPr id="12371" name="Oval 83"/>
              <p:cNvSpPr>
                <a:spLocks noChangeArrowheads="1"/>
              </p:cNvSpPr>
              <p:nvPr/>
            </p:nvSpPr>
            <p:spPr bwMode="auto">
              <a:xfrm>
                <a:off x="1716" y="1709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Freeform 84"/>
              <p:cNvSpPr>
                <a:spLocks noChangeArrowheads="1"/>
              </p:cNvSpPr>
              <p:nvPr/>
            </p:nvSpPr>
            <p:spPr bwMode="auto">
              <a:xfrm>
                <a:off x="1639" y="1777"/>
                <a:ext cx="194" cy="296"/>
              </a:xfrm>
              <a:custGeom>
                <a:avLst/>
                <a:gdLst>
                  <a:gd name="T0" fmla="*/ 8 w 856"/>
                  <a:gd name="T1" fmla="*/ 605 h 1305"/>
                  <a:gd name="T2" fmla="*/ 4 w 856"/>
                  <a:gd name="T3" fmla="*/ 618 h 1305"/>
                  <a:gd name="T4" fmla="*/ 0 w 856"/>
                  <a:gd name="T5" fmla="*/ 640 h 1305"/>
                  <a:gd name="T6" fmla="*/ 0 w 856"/>
                  <a:gd name="T7" fmla="*/ 662 h 1305"/>
                  <a:gd name="T8" fmla="*/ 8 w 856"/>
                  <a:gd name="T9" fmla="*/ 684 h 1305"/>
                  <a:gd name="T10" fmla="*/ 17 w 856"/>
                  <a:gd name="T11" fmla="*/ 703 h 1305"/>
                  <a:gd name="T12" fmla="*/ 35 w 856"/>
                  <a:gd name="T13" fmla="*/ 721 h 1305"/>
                  <a:gd name="T14" fmla="*/ 52 w 856"/>
                  <a:gd name="T15" fmla="*/ 730 h 1305"/>
                  <a:gd name="T16" fmla="*/ 70 w 856"/>
                  <a:gd name="T17" fmla="*/ 734 h 1305"/>
                  <a:gd name="T18" fmla="*/ 92 w 856"/>
                  <a:gd name="T19" fmla="*/ 734 h 1305"/>
                  <a:gd name="T20" fmla="*/ 558 w 856"/>
                  <a:gd name="T21" fmla="*/ 1304 h 1305"/>
                  <a:gd name="T22" fmla="*/ 704 w 856"/>
                  <a:gd name="T23" fmla="*/ 627 h 1305"/>
                  <a:gd name="T24" fmla="*/ 704 w 856"/>
                  <a:gd name="T25" fmla="*/ 609 h 1305"/>
                  <a:gd name="T26" fmla="*/ 695 w 856"/>
                  <a:gd name="T27" fmla="*/ 601 h 1305"/>
                  <a:gd name="T28" fmla="*/ 682 w 856"/>
                  <a:gd name="T29" fmla="*/ 587 h 1305"/>
                  <a:gd name="T30" fmla="*/ 673 w 856"/>
                  <a:gd name="T31" fmla="*/ 578 h 1305"/>
                  <a:gd name="T32" fmla="*/ 656 w 856"/>
                  <a:gd name="T33" fmla="*/ 574 h 1305"/>
                  <a:gd name="T34" fmla="*/ 638 w 856"/>
                  <a:gd name="T35" fmla="*/ 570 h 1305"/>
                  <a:gd name="T36" fmla="*/ 620 w 856"/>
                  <a:gd name="T37" fmla="*/ 570 h 1305"/>
                  <a:gd name="T38" fmla="*/ 607 w 856"/>
                  <a:gd name="T39" fmla="*/ 570 h 1305"/>
                  <a:gd name="T40" fmla="*/ 412 w 856"/>
                  <a:gd name="T41" fmla="*/ 331 h 1305"/>
                  <a:gd name="T42" fmla="*/ 793 w 856"/>
                  <a:gd name="T43" fmla="*/ 411 h 1305"/>
                  <a:gd name="T44" fmla="*/ 811 w 856"/>
                  <a:gd name="T45" fmla="*/ 406 h 1305"/>
                  <a:gd name="T46" fmla="*/ 820 w 856"/>
                  <a:gd name="T47" fmla="*/ 402 h 1305"/>
                  <a:gd name="T48" fmla="*/ 837 w 856"/>
                  <a:gd name="T49" fmla="*/ 393 h 1305"/>
                  <a:gd name="T50" fmla="*/ 846 w 856"/>
                  <a:gd name="T51" fmla="*/ 380 h 1305"/>
                  <a:gd name="T52" fmla="*/ 851 w 856"/>
                  <a:gd name="T53" fmla="*/ 367 h 1305"/>
                  <a:gd name="T54" fmla="*/ 855 w 856"/>
                  <a:gd name="T55" fmla="*/ 345 h 1305"/>
                  <a:gd name="T56" fmla="*/ 851 w 856"/>
                  <a:gd name="T57" fmla="*/ 327 h 1305"/>
                  <a:gd name="T58" fmla="*/ 842 w 856"/>
                  <a:gd name="T59" fmla="*/ 309 h 1305"/>
                  <a:gd name="T60" fmla="*/ 833 w 856"/>
                  <a:gd name="T61" fmla="*/ 300 h 1305"/>
                  <a:gd name="T62" fmla="*/ 815 w 856"/>
                  <a:gd name="T63" fmla="*/ 286 h 1305"/>
                  <a:gd name="T64" fmla="*/ 802 w 856"/>
                  <a:gd name="T65" fmla="*/ 282 h 1305"/>
                  <a:gd name="T66" fmla="*/ 541 w 856"/>
                  <a:gd name="T67" fmla="*/ 282 h 1305"/>
                  <a:gd name="T68" fmla="*/ 496 w 856"/>
                  <a:gd name="T69" fmla="*/ 185 h 1305"/>
                  <a:gd name="T70" fmla="*/ 500 w 856"/>
                  <a:gd name="T71" fmla="*/ 163 h 1305"/>
                  <a:gd name="T72" fmla="*/ 505 w 856"/>
                  <a:gd name="T73" fmla="*/ 132 h 1305"/>
                  <a:gd name="T74" fmla="*/ 505 w 856"/>
                  <a:gd name="T75" fmla="*/ 105 h 1305"/>
                  <a:gd name="T76" fmla="*/ 496 w 856"/>
                  <a:gd name="T77" fmla="*/ 83 h 1305"/>
                  <a:gd name="T78" fmla="*/ 487 w 856"/>
                  <a:gd name="T79" fmla="*/ 66 h 1305"/>
                  <a:gd name="T80" fmla="*/ 474 w 856"/>
                  <a:gd name="T81" fmla="*/ 44 h 1305"/>
                  <a:gd name="T82" fmla="*/ 456 w 856"/>
                  <a:gd name="T83" fmla="*/ 30 h 1305"/>
                  <a:gd name="T84" fmla="*/ 434 w 856"/>
                  <a:gd name="T85" fmla="*/ 13 h 1305"/>
                  <a:gd name="T86" fmla="*/ 412 w 856"/>
                  <a:gd name="T87" fmla="*/ 4 h 1305"/>
                  <a:gd name="T88" fmla="*/ 385 w 856"/>
                  <a:gd name="T89" fmla="*/ 0 h 1305"/>
                  <a:gd name="T90" fmla="*/ 359 w 856"/>
                  <a:gd name="T91" fmla="*/ 0 h 1305"/>
                  <a:gd name="T92" fmla="*/ 332 w 856"/>
                  <a:gd name="T93" fmla="*/ 4 h 1305"/>
                  <a:gd name="T94" fmla="*/ 305 w 856"/>
                  <a:gd name="T95" fmla="*/ 13 h 1305"/>
                  <a:gd name="T96" fmla="*/ 278 w 856"/>
                  <a:gd name="T97" fmla="*/ 26 h 1305"/>
                  <a:gd name="T98" fmla="*/ 261 w 856"/>
                  <a:gd name="T99" fmla="*/ 48 h 1305"/>
                  <a:gd name="T100" fmla="*/ 243 w 856"/>
                  <a:gd name="T101" fmla="*/ 75 h 1305"/>
                  <a:gd name="T102" fmla="*/ 234 w 856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6" h="1305">
                    <a:moveTo>
                      <a:pt x="234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2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8" y="734"/>
                    </a:lnTo>
                    <a:lnTo>
                      <a:pt x="558" y="1304"/>
                    </a:lnTo>
                    <a:lnTo>
                      <a:pt x="704" y="1304"/>
                    </a:lnTo>
                    <a:lnTo>
                      <a:pt x="704" y="627"/>
                    </a:lnTo>
                    <a:lnTo>
                      <a:pt x="704" y="618"/>
                    </a:lnTo>
                    <a:lnTo>
                      <a:pt x="704" y="609"/>
                    </a:lnTo>
                    <a:lnTo>
                      <a:pt x="700" y="605"/>
                    </a:lnTo>
                    <a:lnTo>
                      <a:pt x="695" y="601"/>
                    </a:lnTo>
                    <a:lnTo>
                      <a:pt x="691" y="596"/>
                    </a:lnTo>
                    <a:lnTo>
                      <a:pt x="682" y="587"/>
                    </a:lnTo>
                    <a:lnTo>
                      <a:pt x="678" y="583"/>
                    </a:lnTo>
                    <a:lnTo>
                      <a:pt x="673" y="578"/>
                    </a:lnTo>
                    <a:lnTo>
                      <a:pt x="664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8" y="570"/>
                    </a:lnTo>
                    <a:lnTo>
                      <a:pt x="629" y="570"/>
                    </a:lnTo>
                    <a:lnTo>
                      <a:pt x="620" y="570"/>
                    </a:lnTo>
                    <a:lnTo>
                      <a:pt x="616" y="570"/>
                    </a:lnTo>
                    <a:lnTo>
                      <a:pt x="607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3" y="411"/>
                    </a:lnTo>
                    <a:lnTo>
                      <a:pt x="802" y="406"/>
                    </a:lnTo>
                    <a:lnTo>
                      <a:pt x="811" y="406"/>
                    </a:lnTo>
                    <a:lnTo>
                      <a:pt x="815" y="402"/>
                    </a:lnTo>
                    <a:lnTo>
                      <a:pt x="820" y="402"/>
                    </a:lnTo>
                    <a:lnTo>
                      <a:pt x="829" y="398"/>
                    </a:lnTo>
                    <a:lnTo>
                      <a:pt x="837" y="393"/>
                    </a:lnTo>
                    <a:lnTo>
                      <a:pt x="842" y="384"/>
                    </a:lnTo>
                    <a:lnTo>
                      <a:pt x="846" y="380"/>
                    </a:lnTo>
                    <a:lnTo>
                      <a:pt x="851" y="371"/>
                    </a:lnTo>
                    <a:lnTo>
                      <a:pt x="851" y="367"/>
                    </a:lnTo>
                    <a:lnTo>
                      <a:pt x="855" y="358"/>
                    </a:lnTo>
                    <a:lnTo>
                      <a:pt x="855" y="345"/>
                    </a:lnTo>
                    <a:lnTo>
                      <a:pt x="855" y="336"/>
                    </a:lnTo>
                    <a:lnTo>
                      <a:pt x="851" y="327"/>
                    </a:lnTo>
                    <a:lnTo>
                      <a:pt x="846" y="318"/>
                    </a:lnTo>
                    <a:lnTo>
                      <a:pt x="842" y="309"/>
                    </a:lnTo>
                    <a:lnTo>
                      <a:pt x="837" y="305"/>
                    </a:lnTo>
                    <a:lnTo>
                      <a:pt x="833" y="300"/>
                    </a:lnTo>
                    <a:lnTo>
                      <a:pt x="824" y="291"/>
                    </a:lnTo>
                    <a:lnTo>
                      <a:pt x="815" y="286"/>
                    </a:lnTo>
                    <a:lnTo>
                      <a:pt x="815" y="282"/>
                    </a:lnTo>
                    <a:lnTo>
                      <a:pt x="802" y="282"/>
                    </a:lnTo>
                    <a:lnTo>
                      <a:pt x="793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0" y="172"/>
                    </a:lnTo>
                    <a:lnTo>
                      <a:pt x="500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0" y="97"/>
                    </a:lnTo>
                    <a:lnTo>
                      <a:pt x="496" y="83"/>
                    </a:lnTo>
                    <a:lnTo>
                      <a:pt x="491" y="75"/>
                    </a:lnTo>
                    <a:lnTo>
                      <a:pt x="487" y="66"/>
                    </a:lnTo>
                    <a:lnTo>
                      <a:pt x="482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6" y="30"/>
                    </a:lnTo>
                    <a:lnTo>
                      <a:pt x="447" y="22"/>
                    </a:lnTo>
                    <a:lnTo>
                      <a:pt x="434" y="13"/>
                    </a:lnTo>
                    <a:lnTo>
                      <a:pt x="425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5" y="0"/>
                    </a:lnTo>
                    <a:lnTo>
                      <a:pt x="372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2" y="4"/>
                    </a:lnTo>
                    <a:lnTo>
                      <a:pt x="318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8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4" y="83"/>
                    </a:lnTo>
                    <a:lnTo>
                      <a:pt x="234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3556000" y="3776663"/>
            <a:ext cx="1778000" cy="709612"/>
            <a:chOff x="2032000" y="3776663"/>
            <a:chExt cx="1778000" cy="709612"/>
          </a:xfrm>
        </p:grpSpPr>
        <p:grpSp>
          <p:nvGrpSpPr>
            <p:cNvPr id="12374" name="Group 86"/>
            <p:cNvGrpSpPr>
              <a:grpSpLocks/>
            </p:cNvGrpSpPr>
            <p:nvPr/>
          </p:nvGrpSpPr>
          <p:grpSpPr bwMode="auto">
            <a:xfrm>
              <a:off x="2032000" y="3776663"/>
              <a:ext cx="482600" cy="709612"/>
              <a:chOff x="1356" y="2116"/>
              <a:chExt cx="304" cy="447"/>
            </a:xfrm>
          </p:grpSpPr>
          <p:grpSp>
            <p:nvGrpSpPr>
              <p:cNvPr id="12375" name="Group 87"/>
              <p:cNvGrpSpPr>
                <a:grpSpLocks/>
              </p:cNvGrpSpPr>
              <p:nvPr/>
            </p:nvGrpSpPr>
            <p:grpSpPr bwMode="auto">
              <a:xfrm>
                <a:off x="1356" y="2116"/>
                <a:ext cx="304" cy="447"/>
                <a:chOff x="1356" y="2116"/>
                <a:chExt cx="304" cy="447"/>
              </a:xfrm>
            </p:grpSpPr>
            <p:grpSp>
              <p:nvGrpSpPr>
                <p:cNvPr id="12376" name="Group 88"/>
                <p:cNvGrpSpPr>
                  <a:grpSpLocks/>
                </p:cNvGrpSpPr>
                <p:nvPr/>
              </p:nvGrpSpPr>
              <p:grpSpPr bwMode="auto">
                <a:xfrm>
                  <a:off x="1356" y="2187"/>
                  <a:ext cx="304" cy="376"/>
                  <a:chOff x="1356" y="2187"/>
                  <a:chExt cx="304" cy="376"/>
                </a:xfrm>
              </p:grpSpPr>
              <p:sp>
                <p:nvSpPr>
                  <p:cNvPr id="12377" name="Freeform 89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3 h 1664"/>
                      <a:gd name="T2" fmla="*/ 0 w 1346"/>
                      <a:gd name="T3" fmla="*/ 335 h 1664"/>
                      <a:gd name="T4" fmla="*/ 335 w 1346"/>
                      <a:gd name="T5" fmla="*/ 0 h 1664"/>
                      <a:gd name="T6" fmla="*/ 1345 w 1346"/>
                      <a:gd name="T7" fmla="*/ 0 h 1664"/>
                      <a:gd name="T8" fmla="*/ 1345 w 1346"/>
                      <a:gd name="T9" fmla="*/ 1326 h 1664"/>
                      <a:gd name="T10" fmla="*/ 1008 w 1346"/>
                      <a:gd name="T11" fmla="*/ 1663 h 1664"/>
                      <a:gd name="T12" fmla="*/ 0 w 1346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78" name="Freeform 90"/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76"/>
                  </a:xfrm>
                  <a:custGeom>
                    <a:avLst/>
                    <a:gdLst>
                      <a:gd name="T0" fmla="*/ 0 w 1346"/>
                      <a:gd name="T1" fmla="*/ 335 h 336"/>
                      <a:gd name="T2" fmla="*/ 335 w 1346"/>
                      <a:gd name="T3" fmla="*/ 0 h 336"/>
                      <a:gd name="T4" fmla="*/ 1345 w 1346"/>
                      <a:gd name="T5" fmla="*/ 0 h 336"/>
                      <a:gd name="T6" fmla="*/ 1008 w 1346"/>
                      <a:gd name="T7" fmla="*/ 335 h 336"/>
                      <a:gd name="T8" fmla="*/ 0 w 1346"/>
                      <a:gd name="T9" fmla="*/ 335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6">
                        <a:moveTo>
                          <a:pt x="0" y="335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5"/>
                        </a:lnTo>
                        <a:lnTo>
                          <a:pt x="0" y="33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79" name="Freeform 91"/>
                  <p:cNvSpPr>
                    <a:spLocks noChangeArrowheads="1"/>
                  </p:cNvSpPr>
                  <p:nvPr/>
                </p:nvSpPr>
                <p:spPr bwMode="auto">
                  <a:xfrm>
                    <a:off x="1585" y="2187"/>
                    <a:ext cx="77" cy="377"/>
                  </a:xfrm>
                  <a:custGeom>
                    <a:avLst/>
                    <a:gdLst>
                      <a:gd name="T0" fmla="*/ 0 w 338"/>
                      <a:gd name="T1" fmla="*/ 1663 h 1664"/>
                      <a:gd name="T2" fmla="*/ 0 w 338"/>
                      <a:gd name="T3" fmla="*/ 335 h 1664"/>
                      <a:gd name="T4" fmla="*/ 337 w 338"/>
                      <a:gd name="T5" fmla="*/ 0 h 1664"/>
                      <a:gd name="T6" fmla="*/ 337 w 338"/>
                      <a:gd name="T7" fmla="*/ 1326 h 1664"/>
                      <a:gd name="T8" fmla="*/ 0 w 338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4">
                        <a:moveTo>
                          <a:pt x="0" y="1663"/>
                        </a:moveTo>
                        <a:lnTo>
                          <a:pt x="0" y="335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80" name="Group 92"/>
                <p:cNvGrpSpPr>
                  <a:grpSpLocks/>
                </p:cNvGrpSpPr>
                <p:nvPr/>
              </p:nvGrpSpPr>
              <p:grpSpPr bwMode="auto">
                <a:xfrm>
                  <a:off x="1426" y="2116"/>
                  <a:ext cx="234" cy="77"/>
                  <a:chOff x="1426" y="2116"/>
                  <a:chExt cx="234" cy="77"/>
                </a:xfrm>
              </p:grpSpPr>
              <p:sp>
                <p:nvSpPr>
                  <p:cNvPr id="12381" name="Freeform 93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custGeom>
                    <a:avLst/>
                    <a:gdLst>
                      <a:gd name="T0" fmla="*/ 0 w 1038"/>
                      <a:gd name="T1" fmla="*/ 344 h 345"/>
                      <a:gd name="T2" fmla="*/ 0 w 1038"/>
                      <a:gd name="T3" fmla="*/ 85 h 345"/>
                      <a:gd name="T4" fmla="*/ 85 w 1038"/>
                      <a:gd name="T5" fmla="*/ 0 h 345"/>
                      <a:gd name="T6" fmla="*/ 1037 w 1038"/>
                      <a:gd name="T7" fmla="*/ 0 h 345"/>
                      <a:gd name="T8" fmla="*/ 1037 w 1038"/>
                      <a:gd name="T9" fmla="*/ 257 h 345"/>
                      <a:gd name="T10" fmla="*/ 950 w 1038"/>
                      <a:gd name="T11" fmla="*/ 344 h 345"/>
                      <a:gd name="T12" fmla="*/ 0 w 103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1037" y="257"/>
                        </a:lnTo>
                        <a:lnTo>
                          <a:pt x="95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2" name="Freeform 94"/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20"/>
                  </a:xfrm>
                  <a:custGeom>
                    <a:avLst/>
                    <a:gdLst>
                      <a:gd name="T0" fmla="*/ 0 w 1038"/>
                      <a:gd name="T1" fmla="*/ 85 h 86"/>
                      <a:gd name="T2" fmla="*/ 85 w 1038"/>
                      <a:gd name="T3" fmla="*/ 0 h 86"/>
                      <a:gd name="T4" fmla="*/ 1037 w 1038"/>
                      <a:gd name="T5" fmla="*/ 0 h 86"/>
                      <a:gd name="T6" fmla="*/ 950 w 1038"/>
                      <a:gd name="T7" fmla="*/ 85 h 86"/>
                      <a:gd name="T8" fmla="*/ 0 w 103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7" y="0"/>
                        </a:lnTo>
                        <a:lnTo>
                          <a:pt x="95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3" name="Freeform 95"/>
                  <p:cNvSpPr>
                    <a:spLocks noChangeArrowheads="1"/>
                  </p:cNvSpPr>
                  <p:nvPr/>
                </p:nvSpPr>
                <p:spPr bwMode="auto">
                  <a:xfrm>
                    <a:off x="1641" y="2116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84" name="Freeform 96"/>
              <p:cNvSpPr>
                <a:spLocks noChangeArrowheads="1"/>
              </p:cNvSpPr>
              <p:nvPr/>
            </p:nvSpPr>
            <p:spPr bwMode="auto">
              <a:xfrm>
                <a:off x="1418" y="2220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85" name="Group 97"/>
            <p:cNvGrpSpPr>
              <a:grpSpLocks/>
            </p:cNvGrpSpPr>
            <p:nvPr/>
          </p:nvGrpSpPr>
          <p:grpSpPr bwMode="auto">
            <a:xfrm>
              <a:off x="2678112" y="3776663"/>
              <a:ext cx="598488" cy="709612"/>
              <a:chOff x="1657" y="2116"/>
              <a:chExt cx="377" cy="447"/>
            </a:xfrm>
          </p:grpSpPr>
          <p:grpSp>
            <p:nvGrpSpPr>
              <p:cNvPr id="12386" name="Group 98"/>
              <p:cNvGrpSpPr>
                <a:grpSpLocks/>
              </p:cNvGrpSpPr>
              <p:nvPr/>
            </p:nvGrpSpPr>
            <p:grpSpPr bwMode="auto">
              <a:xfrm>
                <a:off x="1657" y="2116"/>
                <a:ext cx="377" cy="447"/>
                <a:chOff x="1657" y="2116"/>
                <a:chExt cx="377" cy="447"/>
              </a:xfrm>
            </p:grpSpPr>
            <p:grpSp>
              <p:nvGrpSpPr>
                <p:cNvPr id="12387" name="Group 99"/>
                <p:cNvGrpSpPr>
                  <a:grpSpLocks/>
                </p:cNvGrpSpPr>
                <p:nvPr/>
              </p:nvGrpSpPr>
              <p:grpSpPr bwMode="auto">
                <a:xfrm>
                  <a:off x="1657" y="2187"/>
                  <a:ext cx="377" cy="376"/>
                  <a:chOff x="1657" y="2187"/>
                  <a:chExt cx="377" cy="376"/>
                </a:xfrm>
              </p:grpSpPr>
              <p:sp>
                <p:nvSpPr>
                  <p:cNvPr id="12388" name="Freeform 100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3 h 1664"/>
                      <a:gd name="T2" fmla="*/ 0 w 1668"/>
                      <a:gd name="T3" fmla="*/ 414 h 1664"/>
                      <a:gd name="T4" fmla="*/ 414 w 1668"/>
                      <a:gd name="T5" fmla="*/ 0 h 1664"/>
                      <a:gd name="T6" fmla="*/ 1667 w 1668"/>
                      <a:gd name="T7" fmla="*/ 0 h 1664"/>
                      <a:gd name="T8" fmla="*/ 1667 w 1668"/>
                      <a:gd name="T9" fmla="*/ 1247 h 1664"/>
                      <a:gd name="T10" fmla="*/ 1251 w 1668"/>
                      <a:gd name="T11" fmla="*/ 1663 h 1664"/>
                      <a:gd name="T12" fmla="*/ 0 w 1668"/>
                      <a:gd name="T13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3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89" name="Freeform 101"/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94"/>
                  </a:xfrm>
                  <a:custGeom>
                    <a:avLst/>
                    <a:gdLst>
                      <a:gd name="T0" fmla="*/ 0 w 1668"/>
                      <a:gd name="T1" fmla="*/ 414 h 415"/>
                      <a:gd name="T2" fmla="*/ 414 w 1668"/>
                      <a:gd name="T3" fmla="*/ 0 h 415"/>
                      <a:gd name="T4" fmla="*/ 1667 w 1668"/>
                      <a:gd name="T5" fmla="*/ 0 h 415"/>
                      <a:gd name="T6" fmla="*/ 1251 w 1668"/>
                      <a:gd name="T7" fmla="*/ 414 h 415"/>
                      <a:gd name="T8" fmla="*/ 0 w 1668"/>
                      <a:gd name="T9" fmla="*/ 414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5">
                        <a:moveTo>
                          <a:pt x="0" y="414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4"/>
                        </a:lnTo>
                        <a:lnTo>
                          <a:pt x="0" y="414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90" name="Freeform 102"/>
                  <p:cNvSpPr>
                    <a:spLocks noChangeArrowheads="1"/>
                  </p:cNvSpPr>
                  <p:nvPr/>
                </p:nvSpPr>
                <p:spPr bwMode="auto">
                  <a:xfrm>
                    <a:off x="1941" y="2187"/>
                    <a:ext cx="95" cy="377"/>
                  </a:xfrm>
                  <a:custGeom>
                    <a:avLst/>
                    <a:gdLst>
                      <a:gd name="T0" fmla="*/ 0 w 417"/>
                      <a:gd name="T1" fmla="*/ 1663 h 1664"/>
                      <a:gd name="T2" fmla="*/ 0 w 417"/>
                      <a:gd name="T3" fmla="*/ 414 h 1664"/>
                      <a:gd name="T4" fmla="*/ 416 w 417"/>
                      <a:gd name="T5" fmla="*/ 0 h 1664"/>
                      <a:gd name="T6" fmla="*/ 416 w 417"/>
                      <a:gd name="T7" fmla="*/ 1247 h 1664"/>
                      <a:gd name="T8" fmla="*/ 0 w 417"/>
                      <a:gd name="T9" fmla="*/ 1663 h 16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4">
                        <a:moveTo>
                          <a:pt x="0" y="1663"/>
                        </a:moveTo>
                        <a:lnTo>
                          <a:pt x="0" y="414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3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91" name="Group 103"/>
                <p:cNvGrpSpPr>
                  <a:grpSpLocks/>
                </p:cNvGrpSpPr>
                <p:nvPr/>
              </p:nvGrpSpPr>
              <p:grpSpPr bwMode="auto">
                <a:xfrm>
                  <a:off x="1743" y="2116"/>
                  <a:ext cx="291" cy="77"/>
                  <a:chOff x="1743" y="2116"/>
                  <a:chExt cx="291" cy="77"/>
                </a:xfrm>
              </p:grpSpPr>
              <p:sp>
                <p:nvSpPr>
                  <p:cNvPr id="12392" name="Freeform 104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custGeom>
                    <a:avLst/>
                    <a:gdLst>
                      <a:gd name="T0" fmla="*/ 0 w 1289"/>
                      <a:gd name="T1" fmla="*/ 344 h 345"/>
                      <a:gd name="T2" fmla="*/ 0 w 1289"/>
                      <a:gd name="T3" fmla="*/ 85 h 345"/>
                      <a:gd name="T4" fmla="*/ 85 w 1289"/>
                      <a:gd name="T5" fmla="*/ 0 h 345"/>
                      <a:gd name="T6" fmla="*/ 1288 w 1289"/>
                      <a:gd name="T7" fmla="*/ 0 h 345"/>
                      <a:gd name="T8" fmla="*/ 1288 w 1289"/>
                      <a:gd name="T9" fmla="*/ 257 h 345"/>
                      <a:gd name="T10" fmla="*/ 1201 w 1289"/>
                      <a:gd name="T11" fmla="*/ 344 h 345"/>
                      <a:gd name="T12" fmla="*/ 0 w 1289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9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88" y="257"/>
                        </a:lnTo>
                        <a:lnTo>
                          <a:pt x="1201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93" name="Freeform 105"/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20"/>
                  </a:xfrm>
                  <a:custGeom>
                    <a:avLst/>
                    <a:gdLst>
                      <a:gd name="T0" fmla="*/ 0 w 1289"/>
                      <a:gd name="T1" fmla="*/ 85 h 86"/>
                      <a:gd name="T2" fmla="*/ 85 w 1289"/>
                      <a:gd name="T3" fmla="*/ 0 h 86"/>
                      <a:gd name="T4" fmla="*/ 1288 w 1289"/>
                      <a:gd name="T5" fmla="*/ 0 h 86"/>
                      <a:gd name="T6" fmla="*/ 1201 w 1289"/>
                      <a:gd name="T7" fmla="*/ 85 h 86"/>
                      <a:gd name="T8" fmla="*/ 0 w 1289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9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01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94" name="Freeform 106"/>
                  <p:cNvSpPr>
                    <a:spLocks noChangeArrowheads="1"/>
                  </p:cNvSpPr>
                  <p:nvPr/>
                </p:nvSpPr>
                <p:spPr bwMode="auto">
                  <a:xfrm>
                    <a:off x="2015" y="2116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395" name="Oval 107"/>
              <p:cNvSpPr>
                <a:spLocks noChangeArrowheads="1"/>
              </p:cNvSpPr>
              <p:nvPr/>
            </p:nvSpPr>
            <p:spPr bwMode="auto">
              <a:xfrm>
                <a:off x="1772" y="2152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6" name="Freeform 108"/>
              <p:cNvSpPr>
                <a:spLocks noChangeArrowheads="1"/>
              </p:cNvSpPr>
              <p:nvPr/>
            </p:nvSpPr>
            <p:spPr bwMode="auto">
              <a:xfrm>
                <a:off x="1704" y="2362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359150" y="3867150"/>
              <a:ext cx="450850" cy="576262"/>
              <a:chOff x="3254376" y="3867150"/>
              <a:chExt cx="450850" cy="576262"/>
            </a:xfrm>
          </p:grpSpPr>
          <p:sp>
            <p:nvSpPr>
              <p:cNvPr id="12397" name="Freeform 109"/>
              <p:cNvSpPr>
                <a:spLocks noChangeArrowheads="1"/>
              </p:cNvSpPr>
              <p:nvPr/>
            </p:nvSpPr>
            <p:spPr bwMode="auto">
              <a:xfrm>
                <a:off x="3543301" y="4140200"/>
                <a:ext cx="134938" cy="303212"/>
              </a:xfrm>
              <a:custGeom>
                <a:avLst/>
                <a:gdLst>
                  <a:gd name="T0" fmla="*/ 273 w 376"/>
                  <a:gd name="T1" fmla="*/ 0 h 843"/>
                  <a:gd name="T2" fmla="*/ 375 w 376"/>
                  <a:gd name="T3" fmla="*/ 0 h 843"/>
                  <a:gd name="T4" fmla="*/ 101 w 376"/>
                  <a:gd name="T5" fmla="*/ 842 h 843"/>
                  <a:gd name="T6" fmla="*/ 0 w 376"/>
                  <a:gd name="T7" fmla="*/ 842 h 843"/>
                  <a:gd name="T8" fmla="*/ 273 w 376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3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8" name="AutoShape 110"/>
              <p:cNvSpPr>
                <a:spLocks noChangeArrowheads="1"/>
              </p:cNvSpPr>
              <p:nvPr/>
            </p:nvSpPr>
            <p:spPr bwMode="auto">
              <a:xfrm>
                <a:off x="3536951" y="4140200"/>
                <a:ext cx="1682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9" name="AutoShape 111"/>
              <p:cNvSpPr>
                <a:spLocks noChangeArrowheads="1"/>
              </p:cNvSpPr>
              <p:nvPr/>
            </p:nvSpPr>
            <p:spPr bwMode="auto">
              <a:xfrm>
                <a:off x="3548063" y="4268788"/>
                <a:ext cx="1301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0" name="AutoShape 112"/>
              <p:cNvSpPr>
                <a:spLocks noChangeArrowheads="1"/>
              </p:cNvSpPr>
              <p:nvPr/>
            </p:nvSpPr>
            <p:spPr bwMode="auto">
              <a:xfrm>
                <a:off x="3257551" y="4268788"/>
                <a:ext cx="163513" cy="17462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01" name="Group 113"/>
              <p:cNvGrpSpPr>
                <a:grpSpLocks/>
              </p:cNvGrpSpPr>
              <p:nvPr/>
            </p:nvGrpSpPr>
            <p:grpSpPr bwMode="auto">
              <a:xfrm>
                <a:off x="3254376" y="3867150"/>
                <a:ext cx="306388" cy="576262"/>
                <a:chOff x="2039" y="2173"/>
                <a:chExt cx="193" cy="363"/>
              </a:xfrm>
            </p:grpSpPr>
            <p:sp>
              <p:nvSpPr>
                <p:cNvPr id="12402" name="Oval 114"/>
                <p:cNvSpPr>
                  <a:spLocks noChangeArrowheads="1"/>
                </p:cNvSpPr>
                <p:nvPr/>
              </p:nvSpPr>
              <p:spPr bwMode="auto">
                <a:xfrm>
                  <a:off x="2116" y="2173"/>
                  <a:ext cx="48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03" name="Freeform 115"/>
                <p:cNvSpPr>
                  <a:spLocks noChangeArrowheads="1"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8 w 857"/>
                    <a:gd name="T1" fmla="*/ 605 h 1305"/>
                    <a:gd name="T2" fmla="*/ 4 w 857"/>
                    <a:gd name="T3" fmla="*/ 618 h 1305"/>
                    <a:gd name="T4" fmla="*/ 0 w 857"/>
                    <a:gd name="T5" fmla="*/ 640 h 1305"/>
                    <a:gd name="T6" fmla="*/ 0 w 857"/>
                    <a:gd name="T7" fmla="*/ 662 h 1305"/>
                    <a:gd name="T8" fmla="*/ 8 w 857"/>
                    <a:gd name="T9" fmla="*/ 684 h 1305"/>
                    <a:gd name="T10" fmla="*/ 17 w 857"/>
                    <a:gd name="T11" fmla="*/ 703 h 1305"/>
                    <a:gd name="T12" fmla="*/ 35 w 857"/>
                    <a:gd name="T13" fmla="*/ 721 h 1305"/>
                    <a:gd name="T14" fmla="*/ 53 w 857"/>
                    <a:gd name="T15" fmla="*/ 730 h 1305"/>
                    <a:gd name="T16" fmla="*/ 70 w 857"/>
                    <a:gd name="T17" fmla="*/ 734 h 1305"/>
                    <a:gd name="T18" fmla="*/ 92 w 857"/>
                    <a:gd name="T19" fmla="*/ 734 h 1305"/>
                    <a:gd name="T20" fmla="*/ 559 w 857"/>
                    <a:gd name="T21" fmla="*/ 1304 h 1305"/>
                    <a:gd name="T22" fmla="*/ 705 w 857"/>
                    <a:gd name="T23" fmla="*/ 627 h 1305"/>
                    <a:gd name="T24" fmla="*/ 705 w 857"/>
                    <a:gd name="T25" fmla="*/ 609 h 1305"/>
                    <a:gd name="T26" fmla="*/ 696 w 857"/>
                    <a:gd name="T27" fmla="*/ 601 h 1305"/>
                    <a:gd name="T28" fmla="*/ 683 w 857"/>
                    <a:gd name="T29" fmla="*/ 587 h 1305"/>
                    <a:gd name="T30" fmla="*/ 674 w 857"/>
                    <a:gd name="T31" fmla="*/ 578 h 1305"/>
                    <a:gd name="T32" fmla="*/ 656 w 857"/>
                    <a:gd name="T33" fmla="*/ 574 h 1305"/>
                    <a:gd name="T34" fmla="*/ 639 w 857"/>
                    <a:gd name="T35" fmla="*/ 570 h 1305"/>
                    <a:gd name="T36" fmla="*/ 621 w 857"/>
                    <a:gd name="T37" fmla="*/ 570 h 1305"/>
                    <a:gd name="T38" fmla="*/ 608 w 857"/>
                    <a:gd name="T39" fmla="*/ 570 h 1305"/>
                    <a:gd name="T40" fmla="*/ 412 w 857"/>
                    <a:gd name="T41" fmla="*/ 331 h 1305"/>
                    <a:gd name="T42" fmla="*/ 794 w 857"/>
                    <a:gd name="T43" fmla="*/ 411 h 1305"/>
                    <a:gd name="T44" fmla="*/ 812 w 857"/>
                    <a:gd name="T45" fmla="*/ 406 h 1305"/>
                    <a:gd name="T46" fmla="*/ 821 w 857"/>
                    <a:gd name="T47" fmla="*/ 402 h 1305"/>
                    <a:gd name="T48" fmla="*/ 838 w 857"/>
                    <a:gd name="T49" fmla="*/ 393 h 1305"/>
                    <a:gd name="T50" fmla="*/ 847 w 857"/>
                    <a:gd name="T51" fmla="*/ 380 h 1305"/>
                    <a:gd name="T52" fmla="*/ 852 w 857"/>
                    <a:gd name="T53" fmla="*/ 367 h 1305"/>
                    <a:gd name="T54" fmla="*/ 856 w 857"/>
                    <a:gd name="T55" fmla="*/ 345 h 1305"/>
                    <a:gd name="T56" fmla="*/ 852 w 857"/>
                    <a:gd name="T57" fmla="*/ 327 h 1305"/>
                    <a:gd name="T58" fmla="*/ 843 w 857"/>
                    <a:gd name="T59" fmla="*/ 309 h 1305"/>
                    <a:gd name="T60" fmla="*/ 834 w 857"/>
                    <a:gd name="T61" fmla="*/ 300 h 1305"/>
                    <a:gd name="T62" fmla="*/ 816 w 857"/>
                    <a:gd name="T63" fmla="*/ 286 h 1305"/>
                    <a:gd name="T64" fmla="*/ 803 w 857"/>
                    <a:gd name="T65" fmla="*/ 282 h 1305"/>
                    <a:gd name="T66" fmla="*/ 541 w 857"/>
                    <a:gd name="T67" fmla="*/ 282 h 1305"/>
                    <a:gd name="T68" fmla="*/ 496 w 857"/>
                    <a:gd name="T69" fmla="*/ 185 h 1305"/>
                    <a:gd name="T70" fmla="*/ 501 w 857"/>
                    <a:gd name="T71" fmla="*/ 163 h 1305"/>
                    <a:gd name="T72" fmla="*/ 505 w 857"/>
                    <a:gd name="T73" fmla="*/ 132 h 1305"/>
                    <a:gd name="T74" fmla="*/ 505 w 857"/>
                    <a:gd name="T75" fmla="*/ 105 h 1305"/>
                    <a:gd name="T76" fmla="*/ 496 w 857"/>
                    <a:gd name="T77" fmla="*/ 83 h 1305"/>
                    <a:gd name="T78" fmla="*/ 487 w 857"/>
                    <a:gd name="T79" fmla="*/ 66 h 1305"/>
                    <a:gd name="T80" fmla="*/ 474 w 857"/>
                    <a:gd name="T81" fmla="*/ 44 h 1305"/>
                    <a:gd name="T82" fmla="*/ 457 w 857"/>
                    <a:gd name="T83" fmla="*/ 30 h 1305"/>
                    <a:gd name="T84" fmla="*/ 434 w 857"/>
                    <a:gd name="T85" fmla="*/ 13 h 1305"/>
                    <a:gd name="T86" fmla="*/ 412 w 857"/>
                    <a:gd name="T87" fmla="*/ 4 h 1305"/>
                    <a:gd name="T88" fmla="*/ 386 w 857"/>
                    <a:gd name="T89" fmla="*/ 0 h 1305"/>
                    <a:gd name="T90" fmla="*/ 359 w 857"/>
                    <a:gd name="T91" fmla="*/ 0 h 1305"/>
                    <a:gd name="T92" fmla="*/ 333 w 857"/>
                    <a:gd name="T93" fmla="*/ 4 h 1305"/>
                    <a:gd name="T94" fmla="*/ 305 w 857"/>
                    <a:gd name="T95" fmla="*/ 13 h 1305"/>
                    <a:gd name="T96" fmla="*/ 279 w 857"/>
                    <a:gd name="T97" fmla="*/ 26 h 1305"/>
                    <a:gd name="T98" fmla="*/ 261 w 857"/>
                    <a:gd name="T99" fmla="*/ 48 h 1305"/>
                    <a:gd name="T100" fmla="*/ 243 w 857"/>
                    <a:gd name="T101" fmla="*/ 75 h 1305"/>
                    <a:gd name="T102" fmla="*/ 235 w 857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5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3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9" y="734"/>
                      </a:lnTo>
                      <a:lnTo>
                        <a:pt x="559" y="1304"/>
                      </a:lnTo>
                      <a:lnTo>
                        <a:pt x="705" y="1304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4" y="411"/>
                      </a:lnTo>
                      <a:lnTo>
                        <a:pt x="803" y="406"/>
                      </a:lnTo>
                      <a:lnTo>
                        <a:pt x="812" y="406"/>
                      </a:lnTo>
                      <a:lnTo>
                        <a:pt x="816" y="402"/>
                      </a:lnTo>
                      <a:lnTo>
                        <a:pt x="821" y="402"/>
                      </a:lnTo>
                      <a:lnTo>
                        <a:pt x="830" y="398"/>
                      </a:lnTo>
                      <a:lnTo>
                        <a:pt x="838" y="393"/>
                      </a:lnTo>
                      <a:lnTo>
                        <a:pt x="843" y="384"/>
                      </a:lnTo>
                      <a:lnTo>
                        <a:pt x="847" y="380"/>
                      </a:lnTo>
                      <a:lnTo>
                        <a:pt x="852" y="371"/>
                      </a:lnTo>
                      <a:lnTo>
                        <a:pt x="852" y="367"/>
                      </a:lnTo>
                      <a:lnTo>
                        <a:pt x="856" y="358"/>
                      </a:lnTo>
                      <a:lnTo>
                        <a:pt x="856" y="345"/>
                      </a:lnTo>
                      <a:lnTo>
                        <a:pt x="856" y="336"/>
                      </a:lnTo>
                      <a:lnTo>
                        <a:pt x="852" y="327"/>
                      </a:lnTo>
                      <a:lnTo>
                        <a:pt x="847" y="318"/>
                      </a:lnTo>
                      <a:lnTo>
                        <a:pt x="843" y="309"/>
                      </a:lnTo>
                      <a:lnTo>
                        <a:pt x="838" y="305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" name="组合 10"/>
          <p:cNvGrpSpPr/>
          <p:nvPr/>
        </p:nvGrpSpPr>
        <p:grpSpPr>
          <a:xfrm>
            <a:off x="4038600" y="4551363"/>
            <a:ext cx="1981200" cy="709612"/>
            <a:chOff x="2514600" y="4551363"/>
            <a:chExt cx="1981200" cy="709612"/>
          </a:xfrm>
        </p:grpSpPr>
        <p:grpSp>
          <p:nvGrpSpPr>
            <p:cNvPr id="12405" name="Group 117"/>
            <p:cNvGrpSpPr>
              <a:grpSpLocks/>
            </p:cNvGrpSpPr>
            <p:nvPr/>
          </p:nvGrpSpPr>
          <p:grpSpPr bwMode="auto">
            <a:xfrm>
              <a:off x="2514600" y="4551363"/>
              <a:ext cx="482600" cy="709612"/>
              <a:chOff x="1772" y="2604"/>
              <a:chExt cx="304" cy="447"/>
            </a:xfrm>
          </p:grpSpPr>
          <p:grpSp>
            <p:nvGrpSpPr>
              <p:cNvPr id="12406" name="Group 118"/>
              <p:cNvGrpSpPr>
                <a:grpSpLocks/>
              </p:cNvGrpSpPr>
              <p:nvPr/>
            </p:nvGrpSpPr>
            <p:grpSpPr bwMode="auto">
              <a:xfrm>
                <a:off x="1772" y="2604"/>
                <a:ext cx="304" cy="447"/>
                <a:chOff x="1772" y="2604"/>
                <a:chExt cx="304" cy="447"/>
              </a:xfrm>
            </p:grpSpPr>
            <p:grpSp>
              <p:nvGrpSpPr>
                <p:cNvPr id="12407" name="Group 119"/>
                <p:cNvGrpSpPr>
                  <a:grpSpLocks/>
                </p:cNvGrpSpPr>
                <p:nvPr/>
              </p:nvGrpSpPr>
              <p:grpSpPr bwMode="auto">
                <a:xfrm>
                  <a:off x="1772" y="2675"/>
                  <a:ext cx="304" cy="376"/>
                  <a:chOff x="1772" y="2675"/>
                  <a:chExt cx="304" cy="376"/>
                </a:xfrm>
              </p:grpSpPr>
              <p:sp>
                <p:nvSpPr>
                  <p:cNvPr id="12408" name="Freeform 120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09" name="Freeform 121"/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10" name="Freeform 122"/>
                  <p:cNvSpPr>
                    <a:spLocks noChangeArrowheads="1"/>
                  </p:cNvSpPr>
                  <p:nvPr/>
                </p:nvSpPr>
                <p:spPr bwMode="auto">
                  <a:xfrm>
                    <a:off x="2001" y="2675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11" name="Group 123"/>
                <p:cNvGrpSpPr>
                  <a:grpSpLocks/>
                </p:cNvGrpSpPr>
                <p:nvPr/>
              </p:nvGrpSpPr>
              <p:grpSpPr bwMode="auto">
                <a:xfrm>
                  <a:off x="1842" y="2604"/>
                  <a:ext cx="234" cy="77"/>
                  <a:chOff x="1842" y="2604"/>
                  <a:chExt cx="234" cy="77"/>
                </a:xfrm>
              </p:grpSpPr>
              <p:sp>
                <p:nvSpPr>
                  <p:cNvPr id="12412" name="Freeform 124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13" name="Freeform 125"/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14" name="Freeform 126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604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15" name="Freeform 127"/>
              <p:cNvSpPr>
                <a:spLocks noChangeArrowheads="1"/>
              </p:cNvSpPr>
              <p:nvPr/>
            </p:nvSpPr>
            <p:spPr bwMode="auto">
              <a:xfrm>
                <a:off x="1834" y="2708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28"/>
            <p:cNvGrpSpPr>
              <a:grpSpLocks/>
            </p:cNvGrpSpPr>
            <p:nvPr/>
          </p:nvGrpSpPr>
          <p:grpSpPr bwMode="auto">
            <a:xfrm>
              <a:off x="3352800" y="4551363"/>
              <a:ext cx="598488" cy="709612"/>
              <a:chOff x="2073" y="2604"/>
              <a:chExt cx="377" cy="447"/>
            </a:xfrm>
          </p:grpSpPr>
          <p:grpSp>
            <p:nvGrpSpPr>
              <p:cNvPr id="12417" name="Group 129"/>
              <p:cNvGrpSpPr>
                <a:grpSpLocks/>
              </p:cNvGrpSpPr>
              <p:nvPr/>
            </p:nvGrpSpPr>
            <p:grpSpPr bwMode="auto">
              <a:xfrm>
                <a:off x="2073" y="2604"/>
                <a:ext cx="377" cy="447"/>
                <a:chOff x="2073" y="2604"/>
                <a:chExt cx="377" cy="447"/>
              </a:xfrm>
            </p:grpSpPr>
            <p:grpSp>
              <p:nvGrpSpPr>
                <p:cNvPr id="12418" name="Group 130"/>
                <p:cNvGrpSpPr>
                  <a:grpSpLocks/>
                </p:cNvGrpSpPr>
                <p:nvPr/>
              </p:nvGrpSpPr>
              <p:grpSpPr bwMode="auto">
                <a:xfrm>
                  <a:off x="2073" y="2675"/>
                  <a:ext cx="377" cy="376"/>
                  <a:chOff x="2073" y="2675"/>
                  <a:chExt cx="377" cy="376"/>
                </a:xfrm>
              </p:grpSpPr>
              <p:sp>
                <p:nvSpPr>
                  <p:cNvPr id="12419" name="Freeform 131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0" name="Freeform 132"/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1" name="Freeform 133"/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2675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22" name="Group 134"/>
                <p:cNvGrpSpPr>
                  <a:grpSpLocks/>
                </p:cNvGrpSpPr>
                <p:nvPr/>
              </p:nvGrpSpPr>
              <p:grpSpPr bwMode="auto">
                <a:xfrm>
                  <a:off x="2159" y="2604"/>
                  <a:ext cx="291" cy="77"/>
                  <a:chOff x="2159" y="2604"/>
                  <a:chExt cx="291" cy="77"/>
                </a:xfrm>
              </p:grpSpPr>
              <p:sp>
                <p:nvSpPr>
                  <p:cNvPr id="12423" name="Freeform 135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custGeom>
                    <a:avLst/>
                    <a:gdLst>
                      <a:gd name="T0" fmla="*/ 0 w 1288"/>
                      <a:gd name="T1" fmla="*/ 344 h 345"/>
                      <a:gd name="T2" fmla="*/ 0 w 1288"/>
                      <a:gd name="T3" fmla="*/ 85 h 345"/>
                      <a:gd name="T4" fmla="*/ 85 w 1288"/>
                      <a:gd name="T5" fmla="*/ 0 h 345"/>
                      <a:gd name="T6" fmla="*/ 1287 w 1288"/>
                      <a:gd name="T7" fmla="*/ 0 h 345"/>
                      <a:gd name="T8" fmla="*/ 1287 w 1288"/>
                      <a:gd name="T9" fmla="*/ 257 h 345"/>
                      <a:gd name="T10" fmla="*/ 1200 w 1288"/>
                      <a:gd name="T11" fmla="*/ 344 h 345"/>
                      <a:gd name="T12" fmla="*/ 0 w 1288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87" y="257"/>
                        </a:lnTo>
                        <a:lnTo>
                          <a:pt x="1200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4" name="Freeform 136"/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20"/>
                  </a:xfrm>
                  <a:custGeom>
                    <a:avLst/>
                    <a:gdLst>
                      <a:gd name="T0" fmla="*/ 0 w 1288"/>
                      <a:gd name="T1" fmla="*/ 85 h 86"/>
                      <a:gd name="T2" fmla="*/ 85 w 1288"/>
                      <a:gd name="T3" fmla="*/ 0 h 86"/>
                      <a:gd name="T4" fmla="*/ 1287 w 1288"/>
                      <a:gd name="T5" fmla="*/ 0 h 86"/>
                      <a:gd name="T6" fmla="*/ 1200 w 1288"/>
                      <a:gd name="T7" fmla="*/ 85 h 86"/>
                      <a:gd name="T8" fmla="*/ 0 w 1288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8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7" y="0"/>
                        </a:lnTo>
                        <a:lnTo>
                          <a:pt x="1200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25" name="Freeform 137"/>
                  <p:cNvSpPr>
                    <a:spLocks noChangeArrowheads="1"/>
                  </p:cNvSpPr>
                  <p:nvPr/>
                </p:nvSpPr>
                <p:spPr bwMode="auto">
                  <a:xfrm>
                    <a:off x="2431" y="2604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26" name="Oval 138"/>
              <p:cNvSpPr>
                <a:spLocks noChangeArrowheads="1"/>
              </p:cNvSpPr>
              <p:nvPr/>
            </p:nvSpPr>
            <p:spPr bwMode="auto">
              <a:xfrm>
                <a:off x="2188" y="2640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7" name="Freeform 139"/>
              <p:cNvSpPr>
                <a:spLocks noChangeArrowheads="1"/>
              </p:cNvSpPr>
              <p:nvPr/>
            </p:nvSpPr>
            <p:spPr bwMode="auto">
              <a:xfrm>
                <a:off x="2120" y="2850"/>
                <a:ext cx="198" cy="84"/>
              </a:xfrm>
              <a:custGeom>
                <a:avLst/>
                <a:gdLst>
                  <a:gd name="T0" fmla="*/ 107 w 874"/>
                  <a:gd name="T1" fmla="*/ 0 h 371"/>
                  <a:gd name="T2" fmla="*/ 764 w 874"/>
                  <a:gd name="T3" fmla="*/ 0 h 371"/>
                  <a:gd name="T4" fmla="*/ 873 w 874"/>
                  <a:gd name="T5" fmla="*/ 108 h 371"/>
                  <a:gd name="T6" fmla="*/ 873 w 874"/>
                  <a:gd name="T7" fmla="*/ 262 h 371"/>
                  <a:gd name="T8" fmla="*/ 764 w 874"/>
                  <a:gd name="T9" fmla="*/ 370 h 371"/>
                  <a:gd name="T10" fmla="*/ 107 w 874"/>
                  <a:gd name="T11" fmla="*/ 370 h 371"/>
                  <a:gd name="T12" fmla="*/ 0 w 874"/>
                  <a:gd name="T13" fmla="*/ 262 h 371"/>
                  <a:gd name="T14" fmla="*/ 0 w 874"/>
                  <a:gd name="T15" fmla="*/ 108 h 371"/>
                  <a:gd name="T16" fmla="*/ 107 w 874"/>
                  <a:gd name="T17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1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8"/>
                    </a:lnTo>
                    <a:lnTo>
                      <a:pt x="873" y="262"/>
                    </a:lnTo>
                    <a:lnTo>
                      <a:pt x="764" y="370"/>
                    </a:lnTo>
                    <a:lnTo>
                      <a:pt x="107" y="370"/>
                    </a:lnTo>
                    <a:lnTo>
                      <a:pt x="0" y="262"/>
                    </a:lnTo>
                    <a:lnTo>
                      <a:pt x="0" y="108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044950" y="4641850"/>
              <a:ext cx="450850" cy="576262"/>
              <a:chOff x="3914776" y="4641850"/>
              <a:chExt cx="450850" cy="576262"/>
            </a:xfrm>
          </p:grpSpPr>
          <p:sp>
            <p:nvSpPr>
              <p:cNvPr id="12428" name="Freeform 140"/>
              <p:cNvSpPr>
                <a:spLocks noChangeArrowheads="1"/>
              </p:cNvSpPr>
              <p:nvPr/>
            </p:nvSpPr>
            <p:spPr bwMode="auto">
              <a:xfrm>
                <a:off x="4203701" y="4914900"/>
                <a:ext cx="134938" cy="303212"/>
              </a:xfrm>
              <a:custGeom>
                <a:avLst/>
                <a:gdLst>
                  <a:gd name="T0" fmla="*/ 274 w 377"/>
                  <a:gd name="T1" fmla="*/ 0 h 843"/>
                  <a:gd name="T2" fmla="*/ 376 w 377"/>
                  <a:gd name="T3" fmla="*/ 0 h 843"/>
                  <a:gd name="T4" fmla="*/ 101 w 377"/>
                  <a:gd name="T5" fmla="*/ 842 h 843"/>
                  <a:gd name="T6" fmla="*/ 0 w 377"/>
                  <a:gd name="T7" fmla="*/ 842 h 843"/>
                  <a:gd name="T8" fmla="*/ 274 w 377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43">
                    <a:moveTo>
                      <a:pt x="274" y="0"/>
                    </a:moveTo>
                    <a:lnTo>
                      <a:pt x="376" y="0"/>
                    </a:lnTo>
                    <a:lnTo>
                      <a:pt x="101" y="842"/>
                    </a:lnTo>
                    <a:lnTo>
                      <a:pt x="0" y="842"/>
                    </a:lnTo>
                    <a:lnTo>
                      <a:pt x="274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9" name="AutoShape 141"/>
              <p:cNvSpPr>
                <a:spLocks noChangeArrowheads="1"/>
              </p:cNvSpPr>
              <p:nvPr/>
            </p:nvSpPr>
            <p:spPr bwMode="auto">
              <a:xfrm>
                <a:off x="4197351" y="4914900"/>
                <a:ext cx="1682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0" name="AutoShape 142"/>
              <p:cNvSpPr>
                <a:spLocks noChangeArrowheads="1"/>
              </p:cNvSpPr>
              <p:nvPr/>
            </p:nvSpPr>
            <p:spPr bwMode="auto">
              <a:xfrm>
                <a:off x="4208463" y="5043488"/>
                <a:ext cx="1301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1" name="AutoShape 143"/>
              <p:cNvSpPr>
                <a:spLocks noChangeArrowheads="1"/>
              </p:cNvSpPr>
              <p:nvPr/>
            </p:nvSpPr>
            <p:spPr bwMode="auto">
              <a:xfrm>
                <a:off x="3917951" y="5043488"/>
                <a:ext cx="163513" cy="17462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32" name="Group 144"/>
              <p:cNvGrpSpPr>
                <a:grpSpLocks/>
              </p:cNvGrpSpPr>
              <p:nvPr/>
            </p:nvGrpSpPr>
            <p:grpSpPr bwMode="auto">
              <a:xfrm>
                <a:off x="3914776" y="4641850"/>
                <a:ext cx="306388" cy="576262"/>
                <a:chOff x="2455" y="2661"/>
                <a:chExt cx="193" cy="363"/>
              </a:xfrm>
            </p:grpSpPr>
            <p:sp>
              <p:nvSpPr>
                <p:cNvPr id="12433" name="Oval 145"/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9" cy="49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34" name="Freeform 146"/>
                <p:cNvSpPr>
                  <a:spLocks noChangeArrowheads="1"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8 w 856"/>
                    <a:gd name="T1" fmla="*/ 605 h 1305"/>
                    <a:gd name="T2" fmla="*/ 4 w 856"/>
                    <a:gd name="T3" fmla="*/ 618 h 1305"/>
                    <a:gd name="T4" fmla="*/ 0 w 856"/>
                    <a:gd name="T5" fmla="*/ 640 h 1305"/>
                    <a:gd name="T6" fmla="*/ 0 w 856"/>
                    <a:gd name="T7" fmla="*/ 662 h 1305"/>
                    <a:gd name="T8" fmla="*/ 8 w 856"/>
                    <a:gd name="T9" fmla="*/ 684 h 1305"/>
                    <a:gd name="T10" fmla="*/ 17 w 856"/>
                    <a:gd name="T11" fmla="*/ 703 h 1305"/>
                    <a:gd name="T12" fmla="*/ 35 w 856"/>
                    <a:gd name="T13" fmla="*/ 721 h 1305"/>
                    <a:gd name="T14" fmla="*/ 52 w 856"/>
                    <a:gd name="T15" fmla="*/ 730 h 1305"/>
                    <a:gd name="T16" fmla="*/ 70 w 856"/>
                    <a:gd name="T17" fmla="*/ 734 h 1305"/>
                    <a:gd name="T18" fmla="*/ 92 w 856"/>
                    <a:gd name="T19" fmla="*/ 734 h 1305"/>
                    <a:gd name="T20" fmla="*/ 558 w 856"/>
                    <a:gd name="T21" fmla="*/ 1304 h 1305"/>
                    <a:gd name="T22" fmla="*/ 704 w 856"/>
                    <a:gd name="T23" fmla="*/ 627 h 1305"/>
                    <a:gd name="T24" fmla="*/ 704 w 856"/>
                    <a:gd name="T25" fmla="*/ 609 h 1305"/>
                    <a:gd name="T26" fmla="*/ 695 w 856"/>
                    <a:gd name="T27" fmla="*/ 601 h 1305"/>
                    <a:gd name="T28" fmla="*/ 682 w 856"/>
                    <a:gd name="T29" fmla="*/ 587 h 1305"/>
                    <a:gd name="T30" fmla="*/ 673 w 856"/>
                    <a:gd name="T31" fmla="*/ 578 h 1305"/>
                    <a:gd name="T32" fmla="*/ 656 w 856"/>
                    <a:gd name="T33" fmla="*/ 574 h 1305"/>
                    <a:gd name="T34" fmla="*/ 638 w 856"/>
                    <a:gd name="T35" fmla="*/ 570 h 1305"/>
                    <a:gd name="T36" fmla="*/ 620 w 856"/>
                    <a:gd name="T37" fmla="*/ 570 h 1305"/>
                    <a:gd name="T38" fmla="*/ 607 w 856"/>
                    <a:gd name="T39" fmla="*/ 570 h 1305"/>
                    <a:gd name="T40" fmla="*/ 412 w 856"/>
                    <a:gd name="T41" fmla="*/ 331 h 1305"/>
                    <a:gd name="T42" fmla="*/ 793 w 856"/>
                    <a:gd name="T43" fmla="*/ 411 h 1305"/>
                    <a:gd name="T44" fmla="*/ 811 w 856"/>
                    <a:gd name="T45" fmla="*/ 406 h 1305"/>
                    <a:gd name="T46" fmla="*/ 820 w 856"/>
                    <a:gd name="T47" fmla="*/ 402 h 1305"/>
                    <a:gd name="T48" fmla="*/ 837 w 856"/>
                    <a:gd name="T49" fmla="*/ 393 h 1305"/>
                    <a:gd name="T50" fmla="*/ 846 w 856"/>
                    <a:gd name="T51" fmla="*/ 380 h 1305"/>
                    <a:gd name="T52" fmla="*/ 851 w 856"/>
                    <a:gd name="T53" fmla="*/ 367 h 1305"/>
                    <a:gd name="T54" fmla="*/ 855 w 856"/>
                    <a:gd name="T55" fmla="*/ 345 h 1305"/>
                    <a:gd name="T56" fmla="*/ 851 w 856"/>
                    <a:gd name="T57" fmla="*/ 327 h 1305"/>
                    <a:gd name="T58" fmla="*/ 842 w 856"/>
                    <a:gd name="T59" fmla="*/ 309 h 1305"/>
                    <a:gd name="T60" fmla="*/ 833 w 856"/>
                    <a:gd name="T61" fmla="*/ 300 h 1305"/>
                    <a:gd name="T62" fmla="*/ 815 w 856"/>
                    <a:gd name="T63" fmla="*/ 286 h 1305"/>
                    <a:gd name="T64" fmla="*/ 802 w 856"/>
                    <a:gd name="T65" fmla="*/ 282 h 1305"/>
                    <a:gd name="T66" fmla="*/ 541 w 856"/>
                    <a:gd name="T67" fmla="*/ 282 h 1305"/>
                    <a:gd name="T68" fmla="*/ 496 w 856"/>
                    <a:gd name="T69" fmla="*/ 185 h 1305"/>
                    <a:gd name="T70" fmla="*/ 500 w 856"/>
                    <a:gd name="T71" fmla="*/ 163 h 1305"/>
                    <a:gd name="T72" fmla="*/ 505 w 856"/>
                    <a:gd name="T73" fmla="*/ 132 h 1305"/>
                    <a:gd name="T74" fmla="*/ 505 w 856"/>
                    <a:gd name="T75" fmla="*/ 105 h 1305"/>
                    <a:gd name="T76" fmla="*/ 496 w 856"/>
                    <a:gd name="T77" fmla="*/ 83 h 1305"/>
                    <a:gd name="T78" fmla="*/ 487 w 856"/>
                    <a:gd name="T79" fmla="*/ 66 h 1305"/>
                    <a:gd name="T80" fmla="*/ 474 w 856"/>
                    <a:gd name="T81" fmla="*/ 44 h 1305"/>
                    <a:gd name="T82" fmla="*/ 456 w 856"/>
                    <a:gd name="T83" fmla="*/ 30 h 1305"/>
                    <a:gd name="T84" fmla="*/ 434 w 856"/>
                    <a:gd name="T85" fmla="*/ 13 h 1305"/>
                    <a:gd name="T86" fmla="*/ 412 w 856"/>
                    <a:gd name="T87" fmla="*/ 4 h 1305"/>
                    <a:gd name="T88" fmla="*/ 385 w 856"/>
                    <a:gd name="T89" fmla="*/ 0 h 1305"/>
                    <a:gd name="T90" fmla="*/ 359 w 856"/>
                    <a:gd name="T91" fmla="*/ 0 h 1305"/>
                    <a:gd name="T92" fmla="*/ 332 w 856"/>
                    <a:gd name="T93" fmla="*/ 4 h 1305"/>
                    <a:gd name="T94" fmla="*/ 305 w 856"/>
                    <a:gd name="T95" fmla="*/ 13 h 1305"/>
                    <a:gd name="T96" fmla="*/ 278 w 856"/>
                    <a:gd name="T97" fmla="*/ 26 h 1305"/>
                    <a:gd name="T98" fmla="*/ 261 w 856"/>
                    <a:gd name="T99" fmla="*/ 48 h 1305"/>
                    <a:gd name="T100" fmla="*/ 243 w 856"/>
                    <a:gd name="T101" fmla="*/ 75 h 1305"/>
                    <a:gd name="T102" fmla="*/ 234 w 856"/>
                    <a:gd name="T103" fmla="*/ 101 h 1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6" h="1305">
                      <a:moveTo>
                        <a:pt x="234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3"/>
                      </a:lnTo>
                      <a:lnTo>
                        <a:pt x="26" y="712"/>
                      </a:lnTo>
                      <a:lnTo>
                        <a:pt x="35" y="721"/>
                      </a:lnTo>
                      <a:lnTo>
                        <a:pt x="44" y="725"/>
                      </a:lnTo>
                      <a:lnTo>
                        <a:pt x="52" y="730"/>
                      </a:lnTo>
                      <a:lnTo>
                        <a:pt x="61" y="730"/>
                      </a:lnTo>
                      <a:lnTo>
                        <a:pt x="70" y="734"/>
                      </a:lnTo>
                      <a:lnTo>
                        <a:pt x="79" y="734"/>
                      </a:lnTo>
                      <a:lnTo>
                        <a:pt x="92" y="734"/>
                      </a:lnTo>
                      <a:lnTo>
                        <a:pt x="558" y="734"/>
                      </a:lnTo>
                      <a:lnTo>
                        <a:pt x="558" y="1304"/>
                      </a:lnTo>
                      <a:lnTo>
                        <a:pt x="704" y="1304"/>
                      </a:lnTo>
                      <a:lnTo>
                        <a:pt x="704" y="627"/>
                      </a:lnTo>
                      <a:lnTo>
                        <a:pt x="704" y="618"/>
                      </a:lnTo>
                      <a:lnTo>
                        <a:pt x="704" y="609"/>
                      </a:lnTo>
                      <a:lnTo>
                        <a:pt x="700" y="605"/>
                      </a:lnTo>
                      <a:lnTo>
                        <a:pt x="695" y="601"/>
                      </a:lnTo>
                      <a:lnTo>
                        <a:pt x="691" y="596"/>
                      </a:lnTo>
                      <a:lnTo>
                        <a:pt x="682" y="587"/>
                      </a:lnTo>
                      <a:lnTo>
                        <a:pt x="678" y="583"/>
                      </a:lnTo>
                      <a:lnTo>
                        <a:pt x="673" y="578"/>
                      </a:lnTo>
                      <a:lnTo>
                        <a:pt x="664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8" y="570"/>
                      </a:lnTo>
                      <a:lnTo>
                        <a:pt x="629" y="570"/>
                      </a:lnTo>
                      <a:lnTo>
                        <a:pt x="620" y="570"/>
                      </a:lnTo>
                      <a:lnTo>
                        <a:pt x="616" y="570"/>
                      </a:lnTo>
                      <a:lnTo>
                        <a:pt x="607" y="570"/>
                      </a:lnTo>
                      <a:lnTo>
                        <a:pt x="337" y="552"/>
                      </a:lnTo>
                      <a:lnTo>
                        <a:pt x="412" y="331"/>
                      </a:lnTo>
                      <a:lnTo>
                        <a:pt x="465" y="411"/>
                      </a:lnTo>
                      <a:lnTo>
                        <a:pt x="793" y="411"/>
                      </a:lnTo>
                      <a:lnTo>
                        <a:pt x="802" y="406"/>
                      </a:lnTo>
                      <a:lnTo>
                        <a:pt x="811" y="406"/>
                      </a:lnTo>
                      <a:lnTo>
                        <a:pt x="815" y="402"/>
                      </a:lnTo>
                      <a:lnTo>
                        <a:pt x="820" y="402"/>
                      </a:lnTo>
                      <a:lnTo>
                        <a:pt x="829" y="398"/>
                      </a:lnTo>
                      <a:lnTo>
                        <a:pt x="837" y="393"/>
                      </a:lnTo>
                      <a:lnTo>
                        <a:pt x="842" y="384"/>
                      </a:lnTo>
                      <a:lnTo>
                        <a:pt x="846" y="380"/>
                      </a:lnTo>
                      <a:lnTo>
                        <a:pt x="851" y="371"/>
                      </a:lnTo>
                      <a:lnTo>
                        <a:pt x="851" y="367"/>
                      </a:lnTo>
                      <a:lnTo>
                        <a:pt x="855" y="358"/>
                      </a:lnTo>
                      <a:lnTo>
                        <a:pt x="855" y="345"/>
                      </a:lnTo>
                      <a:lnTo>
                        <a:pt x="855" y="336"/>
                      </a:lnTo>
                      <a:lnTo>
                        <a:pt x="851" y="327"/>
                      </a:lnTo>
                      <a:lnTo>
                        <a:pt x="846" y="318"/>
                      </a:lnTo>
                      <a:lnTo>
                        <a:pt x="842" y="309"/>
                      </a:lnTo>
                      <a:lnTo>
                        <a:pt x="837" y="305"/>
                      </a:lnTo>
                      <a:lnTo>
                        <a:pt x="833" y="300"/>
                      </a:lnTo>
                      <a:lnTo>
                        <a:pt x="824" y="291"/>
                      </a:lnTo>
                      <a:lnTo>
                        <a:pt x="815" y="286"/>
                      </a:lnTo>
                      <a:lnTo>
                        <a:pt x="815" y="282"/>
                      </a:lnTo>
                      <a:lnTo>
                        <a:pt x="802" y="282"/>
                      </a:lnTo>
                      <a:lnTo>
                        <a:pt x="793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0" y="172"/>
                      </a:lnTo>
                      <a:lnTo>
                        <a:pt x="500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0" y="97"/>
                      </a:lnTo>
                      <a:lnTo>
                        <a:pt x="496" y="83"/>
                      </a:lnTo>
                      <a:lnTo>
                        <a:pt x="491" y="75"/>
                      </a:lnTo>
                      <a:lnTo>
                        <a:pt x="487" y="66"/>
                      </a:lnTo>
                      <a:lnTo>
                        <a:pt x="482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6" y="30"/>
                      </a:lnTo>
                      <a:lnTo>
                        <a:pt x="447" y="22"/>
                      </a:lnTo>
                      <a:lnTo>
                        <a:pt x="434" y="13"/>
                      </a:lnTo>
                      <a:lnTo>
                        <a:pt x="425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5" y="0"/>
                      </a:lnTo>
                      <a:lnTo>
                        <a:pt x="372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2" y="4"/>
                      </a:lnTo>
                      <a:lnTo>
                        <a:pt x="318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8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4" y="83"/>
                      </a:lnTo>
                      <a:lnTo>
                        <a:pt x="234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4572000" y="5262563"/>
            <a:ext cx="2051050" cy="709612"/>
            <a:chOff x="3048000" y="5262563"/>
            <a:chExt cx="2051050" cy="709612"/>
          </a:xfrm>
        </p:grpSpPr>
        <p:grpSp>
          <p:nvGrpSpPr>
            <p:cNvPr id="12436" name="Group 148"/>
            <p:cNvGrpSpPr>
              <a:grpSpLocks/>
            </p:cNvGrpSpPr>
            <p:nvPr/>
          </p:nvGrpSpPr>
          <p:grpSpPr bwMode="auto">
            <a:xfrm>
              <a:off x="3048000" y="5262563"/>
              <a:ext cx="482600" cy="709612"/>
              <a:chOff x="2188" y="3052"/>
              <a:chExt cx="304" cy="447"/>
            </a:xfrm>
          </p:grpSpPr>
          <p:grpSp>
            <p:nvGrpSpPr>
              <p:cNvPr id="12437" name="Group 149"/>
              <p:cNvGrpSpPr>
                <a:grpSpLocks/>
              </p:cNvGrpSpPr>
              <p:nvPr/>
            </p:nvGrpSpPr>
            <p:grpSpPr bwMode="auto">
              <a:xfrm>
                <a:off x="2188" y="3052"/>
                <a:ext cx="304" cy="447"/>
                <a:chOff x="2188" y="3052"/>
                <a:chExt cx="304" cy="447"/>
              </a:xfrm>
            </p:grpSpPr>
            <p:grpSp>
              <p:nvGrpSpPr>
                <p:cNvPr id="12438" name="Group 150"/>
                <p:cNvGrpSpPr>
                  <a:grpSpLocks/>
                </p:cNvGrpSpPr>
                <p:nvPr/>
              </p:nvGrpSpPr>
              <p:grpSpPr bwMode="auto">
                <a:xfrm>
                  <a:off x="2188" y="3123"/>
                  <a:ext cx="304" cy="376"/>
                  <a:chOff x="2188" y="3123"/>
                  <a:chExt cx="304" cy="376"/>
                </a:xfrm>
              </p:grpSpPr>
              <p:sp>
                <p:nvSpPr>
                  <p:cNvPr id="12439" name="Freeform 151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custGeom>
                    <a:avLst/>
                    <a:gdLst>
                      <a:gd name="T0" fmla="*/ 0 w 1346"/>
                      <a:gd name="T1" fmla="*/ 1662 h 1663"/>
                      <a:gd name="T2" fmla="*/ 0 w 1346"/>
                      <a:gd name="T3" fmla="*/ 336 h 1663"/>
                      <a:gd name="T4" fmla="*/ 335 w 1346"/>
                      <a:gd name="T5" fmla="*/ 0 h 1663"/>
                      <a:gd name="T6" fmla="*/ 1345 w 1346"/>
                      <a:gd name="T7" fmla="*/ 0 h 1663"/>
                      <a:gd name="T8" fmla="*/ 1345 w 1346"/>
                      <a:gd name="T9" fmla="*/ 1326 h 1663"/>
                      <a:gd name="T10" fmla="*/ 1008 w 1346"/>
                      <a:gd name="T11" fmla="*/ 1662 h 1663"/>
                      <a:gd name="T12" fmla="*/ 0 w 1346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46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345" y="1326"/>
                        </a:lnTo>
                        <a:lnTo>
                          <a:pt x="1008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0" name="Freeform 152"/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76"/>
                  </a:xfrm>
                  <a:custGeom>
                    <a:avLst/>
                    <a:gdLst>
                      <a:gd name="T0" fmla="*/ 0 w 1346"/>
                      <a:gd name="T1" fmla="*/ 336 h 337"/>
                      <a:gd name="T2" fmla="*/ 335 w 1346"/>
                      <a:gd name="T3" fmla="*/ 0 h 337"/>
                      <a:gd name="T4" fmla="*/ 1345 w 1346"/>
                      <a:gd name="T5" fmla="*/ 0 h 337"/>
                      <a:gd name="T6" fmla="*/ 1008 w 1346"/>
                      <a:gd name="T7" fmla="*/ 336 h 337"/>
                      <a:gd name="T8" fmla="*/ 0 w 1346"/>
                      <a:gd name="T9" fmla="*/ 336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46" h="337">
                        <a:moveTo>
                          <a:pt x="0" y="336"/>
                        </a:moveTo>
                        <a:lnTo>
                          <a:pt x="335" y="0"/>
                        </a:lnTo>
                        <a:lnTo>
                          <a:pt x="1345" y="0"/>
                        </a:lnTo>
                        <a:lnTo>
                          <a:pt x="1008" y="336"/>
                        </a:lnTo>
                        <a:lnTo>
                          <a:pt x="0" y="336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1" name="Freeform 153"/>
                  <p:cNvSpPr>
                    <a:spLocks noChangeArrowheads="1"/>
                  </p:cNvSpPr>
                  <p:nvPr/>
                </p:nvSpPr>
                <p:spPr bwMode="auto">
                  <a:xfrm>
                    <a:off x="2416" y="3123"/>
                    <a:ext cx="77" cy="377"/>
                  </a:xfrm>
                  <a:custGeom>
                    <a:avLst/>
                    <a:gdLst>
                      <a:gd name="T0" fmla="*/ 0 w 338"/>
                      <a:gd name="T1" fmla="*/ 1662 h 1663"/>
                      <a:gd name="T2" fmla="*/ 0 w 338"/>
                      <a:gd name="T3" fmla="*/ 336 h 1663"/>
                      <a:gd name="T4" fmla="*/ 337 w 338"/>
                      <a:gd name="T5" fmla="*/ 0 h 1663"/>
                      <a:gd name="T6" fmla="*/ 337 w 338"/>
                      <a:gd name="T7" fmla="*/ 1326 h 1663"/>
                      <a:gd name="T8" fmla="*/ 0 w 338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8" h="1663">
                        <a:moveTo>
                          <a:pt x="0" y="1662"/>
                        </a:moveTo>
                        <a:lnTo>
                          <a:pt x="0" y="336"/>
                        </a:lnTo>
                        <a:lnTo>
                          <a:pt x="337" y="0"/>
                        </a:lnTo>
                        <a:lnTo>
                          <a:pt x="337" y="1326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42" name="Group 154"/>
                <p:cNvGrpSpPr>
                  <a:grpSpLocks/>
                </p:cNvGrpSpPr>
                <p:nvPr/>
              </p:nvGrpSpPr>
              <p:grpSpPr bwMode="auto">
                <a:xfrm>
                  <a:off x="2258" y="3052"/>
                  <a:ext cx="234" cy="77"/>
                  <a:chOff x="2258" y="3052"/>
                  <a:chExt cx="234" cy="77"/>
                </a:xfrm>
              </p:grpSpPr>
              <p:sp>
                <p:nvSpPr>
                  <p:cNvPr id="12443" name="Freeform 155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custGeom>
                    <a:avLst/>
                    <a:gdLst>
                      <a:gd name="T0" fmla="*/ 0 w 1037"/>
                      <a:gd name="T1" fmla="*/ 344 h 345"/>
                      <a:gd name="T2" fmla="*/ 0 w 1037"/>
                      <a:gd name="T3" fmla="*/ 85 h 345"/>
                      <a:gd name="T4" fmla="*/ 85 w 1037"/>
                      <a:gd name="T5" fmla="*/ 0 h 345"/>
                      <a:gd name="T6" fmla="*/ 1036 w 1037"/>
                      <a:gd name="T7" fmla="*/ 0 h 345"/>
                      <a:gd name="T8" fmla="*/ 1036 w 1037"/>
                      <a:gd name="T9" fmla="*/ 257 h 345"/>
                      <a:gd name="T10" fmla="*/ 949 w 1037"/>
                      <a:gd name="T11" fmla="*/ 344 h 345"/>
                      <a:gd name="T12" fmla="*/ 0 w 1037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37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1036" y="257"/>
                        </a:lnTo>
                        <a:lnTo>
                          <a:pt x="949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F6BF69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4" name="Freeform 156"/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20"/>
                  </a:xfrm>
                  <a:custGeom>
                    <a:avLst/>
                    <a:gdLst>
                      <a:gd name="T0" fmla="*/ 0 w 1037"/>
                      <a:gd name="T1" fmla="*/ 85 h 86"/>
                      <a:gd name="T2" fmla="*/ 85 w 1037"/>
                      <a:gd name="T3" fmla="*/ 0 h 86"/>
                      <a:gd name="T4" fmla="*/ 1036 w 1037"/>
                      <a:gd name="T5" fmla="*/ 0 h 86"/>
                      <a:gd name="T6" fmla="*/ 949 w 1037"/>
                      <a:gd name="T7" fmla="*/ 85 h 86"/>
                      <a:gd name="T8" fmla="*/ 0 w 1037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37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036" y="0"/>
                        </a:lnTo>
                        <a:lnTo>
                          <a:pt x="949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FFD072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45" name="Freeform 157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0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D3A45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46" name="Freeform 158"/>
              <p:cNvSpPr>
                <a:spLocks noChangeArrowheads="1"/>
              </p:cNvSpPr>
              <p:nvPr/>
            </p:nvSpPr>
            <p:spPr bwMode="auto">
              <a:xfrm>
                <a:off x="2250" y="3156"/>
                <a:ext cx="158" cy="27"/>
              </a:xfrm>
              <a:custGeom>
                <a:avLst/>
                <a:gdLst>
                  <a:gd name="T0" fmla="*/ 173 w 698"/>
                  <a:gd name="T1" fmla="*/ 0 h 120"/>
                  <a:gd name="T2" fmla="*/ 697 w 698"/>
                  <a:gd name="T3" fmla="*/ 0 h 120"/>
                  <a:gd name="T4" fmla="*/ 522 w 698"/>
                  <a:gd name="T5" fmla="*/ 119 h 120"/>
                  <a:gd name="T6" fmla="*/ 0 w 698"/>
                  <a:gd name="T7" fmla="*/ 119 h 120"/>
                  <a:gd name="T8" fmla="*/ 173 w 698"/>
                  <a:gd name="T9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8" h="120">
                    <a:moveTo>
                      <a:pt x="173" y="0"/>
                    </a:moveTo>
                    <a:lnTo>
                      <a:pt x="697" y="0"/>
                    </a:lnTo>
                    <a:lnTo>
                      <a:pt x="522" y="119"/>
                    </a:lnTo>
                    <a:lnTo>
                      <a:pt x="0" y="119"/>
                    </a:lnTo>
                    <a:lnTo>
                      <a:pt x="173" y="0"/>
                    </a:lnTo>
                  </a:path>
                </a:pathLst>
              </a:custGeom>
              <a:solidFill>
                <a:srgbClr val="F6BF69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47" name="Group 159"/>
            <p:cNvGrpSpPr>
              <a:grpSpLocks/>
            </p:cNvGrpSpPr>
            <p:nvPr/>
          </p:nvGrpSpPr>
          <p:grpSpPr bwMode="auto">
            <a:xfrm>
              <a:off x="3973512" y="5262563"/>
              <a:ext cx="598488" cy="709612"/>
              <a:chOff x="2489" y="3052"/>
              <a:chExt cx="377" cy="447"/>
            </a:xfrm>
          </p:grpSpPr>
          <p:grpSp>
            <p:nvGrpSpPr>
              <p:cNvPr id="12448" name="Group 160"/>
              <p:cNvGrpSpPr>
                <a:grpSpLocks/>
              </p:cNvGrpSpPr>
              <p:nvPr/>
            </p:nvGrpSpPr>
            <p:grpSpPr bwMode="auto">
              <a:xfrm>
                <a:off x="2489" y="3052"/>
                <a:ext cx="377" cy="447"/>
                <a:chOff x="2489" y="3052"/>
                <a:chExt cx="377" cy="447"/>
              </a:xfrm>
            </p:grpSpPr>
            <p:grpSp>
              <p:nvGrpSpPr>
                <p:cNvPr id="12449" name="Group 161"/>
                <p:cNvGrpSpPr>
                  <a:grpSpLocks/>
                </p:cNvGrpSpPr>
                <p:nvPr/>
              </p:nvGrpSpPr>
              <p:grpSpPr bwMode="auto">
                <a:xfrm>
                  <a:off x="2489" y="3123"/>
                  <a:ext cx="377" cy="376"/>
                  <a:chOff x="2489" y="3123"/>
                  <a:chExt cx="377" cy="376"/>
                </a:xfrm>
              </p:grpSpPr>
              <p:sp>
                <p:nvSpPr>
                  <p:cNvPr id="12450" name="Freeform 162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custGeom>
                    <a:avLst/>
                    <a:gdLst>
                      <a:gd name="T0" fmla="*/ 0 w 1668"/>
                      <a:gd name="T1" fmla="*/ 1662 h 1663"/>
                      <a:gd name="T2" fmla="*/ 0 w 1668"/>
                      <a:gd name="T3" fmla="*/ 415 h 1663"/>
                      <a:gd name="T4" fmla="*/ 414 w 1668"/>
                      <a:gd name="T5" fmla="*/ 0 h 1663"/>
                      <a:gd name="T6" fmla="*/ 1667 w 1668"/>
                      <a:gd name="T7" fmla="*/ 0 h 1663"/>
                      <a:gd name="T8" fmla="*/ 1667 w 1668"/>
                      <a:gd name="T9" fmla="*/ 1247 h 1663"/>
                      <a:gd name="T10" fmla="*/ 1251 w 1668"/>
                      <a:gd name="T11" fmla="*/ 1662 h 1663"/>
                      <a:gd name="T12" fmla="*/ 0 w 1668"/>
                      <a:gd name="T13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668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667" y="1247"/>
                        </a:lnTo>
                        <a:lnTo>
                          <a:pt x="1251" y="1662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1" name="Freeform 163"/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94"/>
                  </a:xfrm>
                  <a:custGeom>
                    <a:avLst/>
                    <a:gdLst>
                      <a:gd name="T0" fmla="*/ 0 w 1668"/>
                      <a:gd name="T1" fmla="*/ 415 h 416"/>
                      <a:gd name="T2" fmla="*/ 414 w 1668"/>
                      <a:gd name="T3" fmla="*/ 0 h 416"/>
                      <a:gd name="T4" fmla="*/ 1667 w 1668"/>
                      <a:gd name="T5" fmla="*/ 0 h 416"/>
                      <a:gd name="T6" fmla="*/ 1251 w 1668"/>
                      <a:gd name="T7" fmla="*/ 415 h 416"/>
                      <a:gd name="T8" fmla="*/ 0 w 1668"/>
                      <a:gd name="T9" fmla="*/ 415 h 4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68" h="416">
                        <a:moveTo>
                          <a:pt x="0" y="415"/>
                        </a:moveTo>
                        <a:lnTo>
                          <a:pt x="414" y="0"/>
                        </a:lnTo>
                        <a:lnTo>
                          <a:pt x="1667" y="0"/>
                        </a:lnTo>
                        <a:lnTo>
                          <a:pt x="1251" y="415"/>
                        </a:lnTo>
                        <a:lnTo>
                          <a:pt x="0" y="41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2" name="Freeform 164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3123"/>
                    <a:ext cx="95" cy="377"/>
                  </a:xfrm>
                  <a:custGeom>
                    <a:avLst/>
                    <a:gdLst>
                      <a:gd name="T0" fmla="*/ 0 w 417"/>
                      <a:gd name="T1" fmla="*/ 1662 h 1663"/>
                      <a:gd name="T2" fmla="*/ 0 w 417"/>
                      <a:gd name="T3" fmla="*/ 415 h 1663"/>
                      <a:gd name="T4" fmla="*/ 416 w 417"/>
                      <a:gd name="T5" fmla="*/ 0 h 1663"/>
                      <a:gd name="T6" fmla="*/ 416 w 417"/>
                      <a:gd name="T7" fmla="*/ 1247 h 1663"/>
                      <a:gd name="T8" fmla="*/ 0 w 417"/>
                      <a:gd name="T9" fmla="*/ 1662 h 16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7" h="1663">
                        <a:moveTo>
                          <a:pt x="0" y="1662"/>
                        </a:moveTo>
                        <a:lnTo>
                          <a:pt x="0" y="415"/>
                        </a:lnTo>
                        <a:lnTo>
                          <a:pt x="416" y="0"/>
                        </a:lnTo>
                        <a:lnTo>
                          <a:pt x="416" y="1247"/>
                        </a:lnTo>
                        <a:lnTo>
                          <a:pt x="0" y="1662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53" name="Group 165"/>
                <p:cNvGrpSpPr>
                  <a:grpSpLocks/>
                </p:cNvGrpSpPr>
                <p:nvPr/>
              </p:nvGrpSpPr>
              <p:grpSpPr bwMode="auto">
                <a:xfrm>
                  <a:off x="2575" y="3052"/>
                  <a:ext cx="291" cy="77"/>
                  <a:chOff x="2575" y="3052"/>
                  <a:chExt cx="291" cy="77"/>
                </a:xfrm>
              </p:grpSpPr>
              <p:sp>
                <p:nvSpPr>
                  <p:cNvPr id="12454" name="Freeform 166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custGeom>
                    <a:avLst/>
                    <a:gdLst>
                      <a:gd name="T0" fmla="*/ 0 w 1289"/>
                      <a:gd name="T1" fmla="*/ 344 h 345"/>
                      <a:gd name="T2" fmla="*/ 0 w 1289"/>
                      <a:gd name="T3" fmla="*/ 85 h 345"/>
                      <a:gd name="T4" fmla="*/ 85 w 1289"/>
                      <a:gd name="T5" fmla="*/ 0 h 345"/>
                      <a:gd name="T6" fmla="*/ 1288 w 1289"/>
                      <a:gd name="T7" fmla="*/ 0 h 345"/>
                      <a:gd name="T8" fmla="*/ 1288 w 1289"/>
                      <a:gd name="T9" fmla="*/ 257 h 345"/>
                      <a:gd name="T10" fmla="*/ 1201 w 1289"/>
                      <a:gd name="T11" fmla="*/ 344 h 345"/>
                      <a:gd name="T12" fmla="*/ 0 w 1289"/>
                      <a:gd name="T13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9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88" y="257"/>
                        </a:lnTo>
                        <a:lnTo>
                          <a:pt x="1201" y="344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A2C1FE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5" name="Freeform 167"/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20"/>
                  </a:xfrm>
                  <a:custGeom>
                    <a:avLst/>
                    <a:gdLst>
                      <a:gd name="T0" fmla="*/ 0 w 1289"/>
                      <a:gd name="T1" fmla="*/ 85 h 86"/>
                      <a:gd name="T2" fmla="*/ 85 w 1289"/>
                      <a:gd name="T3" fmla="*/ 0 h 86"/>
                      <a:gd name="T4" fmla="*/ 1288 w 1289"/>
                      <a:gd name="T5" fmla="*/ 0 h 86"/>
                      <a:gd name="T6" fmla="*/ 1201 w 1289"/>
                      <a:gd name="T7" fmla="*/ 85 h 86"/>
                      <a:gd name="T8" fmla="*/ 0 w 1289"/>
                      <a:gd name="T9" fmla="*/ 85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9" h="86">
                        <a:moveTo>
                          <a:pt x="0" y="85"/>
                        </a:moveTo>
                        <a:lnTo>
                          <a:pt x="85" y="0"/>
                        </a:lnTo>
                        <a:lnTo>
                          <a:pt x="1288" y="0"/>
                        </a:lnTo>
                        <a:lnTo>
                          <a:pt x="1201" y="85"/>
                        </a:lnTo>
                        <a:lnTo>
                          <a:pt x="0" y="85"/>
                        </a:lnTo>
                      </a:path>
                    </a:pathLst>
                  </a:custGeom>
                  <a:solidFill>
                    <a:srgbClr val="B1D3FF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456" name="Freeform 168"/>
                  <p:cNvSpPr>
                    <a:spLocks noChangeArrowheads="1"/>
                  </p:cNvSpPr>
                  <p:nvPr/>
                </p:nvSpPr>
                <p:spPr bwMode="auto">
                  <a:xfrm>
                    <a:off x="2847" y="3052"/>
                    <a:ext cx="20" cy="78"/>
                  </a:xfrm>
                  <a:custGeom>
                    <a:avLst/>
                    <a:gdLst>
                      <a:gd name="T0" fmla="*/ 0 w 88"/>
                      <a:gd name="T1" fmla="*/ 344 h 345"/>
                      <a:gd name="T2" fmla="*/ 0 w 88"/>
                      <a:gd name="T3" fmla="*/ 85 h 345"/>
                      <a:gd name="T4" fmla="*/ 87 w 88"/>
                      <a:gd name="T5" fmla="*/ 0 h 345"/>
                      <a:gd name="T6" fmla="*/ 87 w 88"/>
                      <a:gd name="T7" fmla="*/ 257 h 345"/>
                      <a:gd name="T8" fmla="*/ 0 w 88"/>
                      <a:gd name="T9" fmla="*/ 344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8" h="345">
                        <a:moveTo>
                          <a:pt x="0" y="344"/>
                        </a:moveTo>
                        <a:lnTo>
                          <a:pt x="0" y="85"/>
                        </a:lnTo>
                        <a:lnTo>
                          <a:pt x="87" y="0"/>
                        </a:lnTo>
                        <a:lnTo>
                          <a:pt x="87" y="257"/>
                        </a:lnTo>
                        <a:lnTo>
                          <a:pt x="0" y="344"/>
                        </a:lnTo>
                      </a:path>
                    </a:pathLst>
                  </a:custGeom>
                  <a:solidFill>
                    <a:srgbClr val="8BA5DA"/>
                  </a:solidFill>
                  <a:ln w="126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2457" name="Oval 169"/>
              <p:cNvSpPr>
                <a:spLocks noChangeArrowheads="1"/>
              </p:cNvSpPr>
              <p:nvPr/>
            </p:nvSpPr>
            <p:spPr bwMode="auto">
              <a:xfrm>
                <a:off x="2604" y="3088"/>
                <a:ext cx="49" cy="27"/>
              </a:xfrm>
              <a:prstGeom prst="ellipse">
                <a:avLst/>
              </a:prstGeom>
              <a:solidFill>
                <a:srgbClr val="FFFFFF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8" name="Freeform 170"/>
              <p:cNvSpPr>
                <a:spLocks noChangeArrowheads="1"/>
              </p:cNvSpPr>
              <p:nvPr/>
            </p:nvSpPr>
            <p:spPr bwMode="auto">
              <a:xfrm>
                <a:off x="2536" y="3298"/>
                <a:ext cx="198" cy="84"/>
              </a:xfrm>
              <a:custGeom>
                <a:avLst/>
                <a:gdLst>
                  <a:gd name="T0" fmla="*/ 107 w 874"/>
                  <a:gd name="T1" fmla="*/ 0 h 372"/>
                  <a:gd name="T2" fmla="*/ 764 w 874"/>
                  <a:gd name="T3" fmla="*/ 0 h 372"/>
                  <a:gd name="T4" fmla="*/ 873 w 874"/>
                  <a:gd name="T5" fmla="*/ 107 h 372"/>
                  <a:gd name="T6" fmla="*/ 873 w 874"/>
                  <a:gd name="T7" fmla="*/ 262 h 372"/>
                  <a:gd name="T8" fmla="*/ 764 w 874"/>
                  <a:gd name="T9" fmla="*/ 371 h 372"/>
                  <a:gd name="T10" fmla="*/ 107 w 874"/>
                  <a:gd name="T11" fmla="*/ 371 h 372"/>
                  <a:gd name="T12" fmla="*/ 0 w 874"/>
                  <a:gd name="T13" fmla="*/ 262 h 372"/>
                  <a:gd name="T14" fmla="*/ 0 w 874"/>
                  <a:gd name="T15" fmla="*/ 107 h 372"/>
                  <a:gd name="T16" fmla="*/ 107 w 874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4" h="372">
                    <a:moveTo>
                      <a:pt x="107" y="0"/>
                    </a:moveTo>
                    <a:lnTo>
                      <a:pt x="764" y="0"/>
                    </a:lnTo>
                    <a:lnTo>
                      <a:pt x="873" y="107"/>
                    </a:lnTo>
                    <a:lnTo>
                      <a:pt x="873" y="262"/>
                    </a:lnTo>
                    <a:lnTo>
                      <a:pt x="764" y="371"/>
                    </a:lnTo>
                    <a:lnTo>
                      <a:pt x="107" y="371"/>
                    </a:lnTo>
                    <a:lnTo>
                      <a:pt x="0" y="262"/>
                    </a:lnTo>
                    <a:lnTo>
                      <a:pt x="0" y="107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A2C1FE"/>
              </a:solidFill>
              <a:ln w="255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648200" y="5353050"/>
              <a:ext cx="450850" cy="576262"/>
              <a:chOff x="4575176" y="5353050"/>
              <a:chExt cx="450850" cy="576262"/>
            </a:xfrm>
          </p:grpSpPr>
          <p:sp>
            <p:nvSpPr>
              <p:cNvPr id="12459" name="Freeform 171"/>
              <p:cNvSpPr>
                <a:spLocks noChangeArrowheads="1"/>
              </p:cNvSpPr>
              <p:nvPr/>
            </p:nvSpPr>
            <p:spPr bwMode="auto">
              <a:xfrm>
                <a:off x="4864101" y="5626100"/>
                <a:ext cx="134938" cy="303212"/>
              </a:xfrm>
              <a:custGeom>
                <a:avLst/>
                <a:gdLst>
                  <a:gd name="T0" fmla="*/ 273 w 376"/>
                  <a:gd name="T1" fmla="*/ 0 h 844"/>
                  <a:gd name="T2" fmla="*/ 375 w 376"/>
                  <a:gd name="T3" fmla="*/ 0 h 844"/>
                  <a:gd name="T4" fmla="*/ 101 w 376"/>
                  <a:gd name="T5" fmla="*/ 843 h 844"/>
                  <a:gd name="T6" fmla="*/ 0 w 376"/>
                  <a:gd name="T7" fmla="*/ 843 h 844"/>
                  <a:gd name="T8" fmla="*/ 273 w 376"/>
                  <a:gd name="T9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6" h="844">
                    <a:moveTo>
                      <a:pt x="273" y="0"/>
                    </a:moveTo>
                    <a:lnTo>
                      <a:pt x="375" y="0"/>
                    </a:lnTo>
                    <a:lnTo>
                      <a:pt x="101" y="843"/>
                    </a:lnTo>
                    <a:lnTo>
                      <a:pt x="0" y="843"/>
                    </a:lnTo>
                    <a:lnTo>
                      <a:pt x="273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0" name="AutoShape 172"/>
              <p:cNvSpPr>
                <a:spLocks noChangeArrowheads="1"/>
              </p:cNvSpPr>
              <p:nvPr/>
            </p:nvSpPr>
            <p:spPr bwMode="auto">
              <a:xfrm>
                <a:off x="4857751" y="5626100"/>
                <a:ext cx="1682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1" name="AutoShape 173"/>
              <p:cNvSpPr>
                <a:spLocks noChangeArrowheads="1"/>
              </p:cNvSpPr>
              <p:nvPr/>
            </p:nvSpPr>
            <p:spPr bwMode="auto">
              <a:xfrm>
                <a:off x="4868863" y="5754688"/>
                <a:ext cx="130175" cy="25400"/>
              </a:xfrm>
              <a:prstGeom prst="roundRect">
                <a:avLst>
                  <a:gd name="adj" fmla="val 625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2" name="AutoShape 174"/>
              <p:cNvSpPr>
                <a:spLocks noChangeArrowheads="1"/>
              </p:cNvSpPr>
              <p:nvPr/>
            </p:nvSpPr>
            <p:spPr bwMode="auto">
              <a:xfrm>
                <a:off x="4578351" y="5754688"/>
                <a:ext cx="163513" cy="17462"/>
              </a:xfrm>
              <a:prstGeom prst="roundRect">
                <a:avLst>
                  <a:gd name="adj" fmla="val 10000"/>
                </a:avLst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463" name="Group 175"/>
              <p:cNvGrpSpPr>
                <a:grpSpLocks/>
              </p:cNvGrpSpPr>
              <p:nvPr/>
            </p:nvGrpSpPr>
            <p:grpSpPr bwMode="auto">
              <a:xfrm>
                <a:off x="4575176" y="5353050"/>
                <a:ext cx="306388" cy="576262"/>
                <a:chOff x="2871" y="3109"/>
                <a:chExt cx="193" cy="363"/>
              </a:xfrm>
            </p:grpSpPr>
            <p:sp>
              <p:nvSpPr>
                <p:cNvPr id="12464" name="Oval 176"/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9" cy="48"/>
                </a:xfrm>
                <a:prstGeom prst="ellipse">
                  <a:avLst/>
                </a:prstGeom>
                <a:solidFill>
                  <a:srgbClr val="FC0128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65" name="Freeform 177"/>
                <p:cNvSpPr>
                  <a:spLocks noChangeArrowheads="1"/>
                </p:cNvSpPr>
                <p:nvPr/>
              </p:nvSpPr>
              <p:spPr bwMode="auto">
                <a:xfrm>
                  <a:off x="2871" y="3178"/>
                  <a:ext cx="194" cy="296"/>
                </a:xfrm>
                <a:custGeom>
                  <a:avLst/>
                  <a:gdLst>
                    <a:gd name="T0" fmla="*/ 8 w 857"/>
                    <a:gd name="T1" fmla="*/ 605 h 1304"/>
                    <a:gd name="T2" fmla="*/ 4 w 857"/>
                    <a:gd name="T3" fmla="*/ 618 h 1304"/>
                    <a:gd name="T4" fmla="*/ 0 w 857"/>
                    <a:gd name="T5" fmla="*/ 640 h 1304"/>
                    <a:gd name="T6" fmla="*/ 0 w 857"/>
                    <a:gd name="T7" fmla="*/ 662 h 1304"/>
                    <a:gd name="T8" fmla="*/ 8 w 857"/>
                    <a:gd name="T9" fmla="*/ 684 h 1304"/>
                    <a:gd name="T10" fmla="*/ 17 w 857"/>
                    <a:gd name="T11" fmla="*/ 702 h 1304"/>
                    <a:gd name="T12" fmla="*/ 35 w 857"/>
                    <a:gd name="T13" fmla="*/ 720 h 1304"/>
                    <a:gd name="T14" fmla="*/ 53 w 857"/>
                    <a:gd name="T15" fmla="*/ 729 h 1304"/>
                    <a:gd name="T16" fmla="*/ 70 w 857"/>
                    <a:gd name="T17" fmla="*/ 733 h 1304"/>
                    <a:gd name="T18" fmla="*/ 92 w 857"/>
                    <a:gd name="T19" fmla="*/ 733 h 1304"/>
                    <a:gd name="T20" fmla="*/ 559 w 857"/>
                    <a:gd name="T21" fmla="*/ 1303 h 1304"/>
                    <a:gd name="T22" fmla="*/ 705 w 857"/>
                    <a:gd name="T23" fmla="*/ 627 h 1304"/>
                    <a:gd name="T24" fmla="*/ 705 w 857"/>
                    <a:gd name="T25" fmla="*/ 609 h 1304"/>
                    <a:gd name="T26" fmla="*/ 696 w 857"/>
                    <a:gd name="T27" fmla="*/ 601 h 1304"/>
                    <a:gd name="T28" fmla="*/ 683 w 857"/>
                    <a:gd name="T29" fmla="*/ 587 h 1304"/>
                    <a:gd name="T30" fmla="*/ 674 w 857"/>
                    <a:gd name="T31" fmla="*/ 578 h 1304"/>
                    <a:gd name="T32" fmla="*/ 656 w 857"/>
                    <a:gd name="T33" fmla="*/ 574 h 1304"/>
                    <a:gd name="T34" fmla="*/ 639 w 857"/>
                    <a:gd name="T35" fmla="*/ 570 h 1304"/>
                    <a:gd name="T36" fmla="*/ 621 w 857"/>
                    <a:gd name="T37" fmla="*/ 570 h 1304"/>
                    <a:gd name="T38" fmla="*/ 608 w 857"/>
                    <a:gd name="T39" fmla="*/ 570 h 1304"/>
                    <a:gd name="T40" fmla="*/ 412 w 857"/>
                    <a:gd name="T41" fmla="*/ 330 h 1304"/>
                    <a:gd name="T42" fmla="*/ 794 w 857"/>
                    <a:gd name="T43" fmla="*/ 410 h 1304"/>
                    <a:gd name="T44" fmla="*/ 812 w 857"/>
                    <a:gd name="T45" fmla="*/ 405 h 1304"/>
                    <a:gd name="T46" fmla="*/ 821 w 857"/>
                    <a:gd name="T47" fmla="*/ 401 h 1304"/>
                    <a:gd name="T48" fmla="*/ 838 w 857"/>
                    <a:gd name="T49" fmla="*/ 392 h 1304"/>
                    <a:gd name="T50" fmla="*/ 847 w 857"/>
                    <a:gd name="T51" fmla="*/ 379 h 1304"/>
                    <a:gd name="T52" fmla="*/ 852 w 857"/>
                    <a:gd name="T53" fmla="*/ 366 h 1304"/>
                    <a:gd name="T54" fmla="*/ 856 w 857"/>
                    <a:gd name="T55" fmla="*/ 344 h 1304"/>
                    <a:gd name="T56" fmla="*/ 852 w 857"/>
                    <a:gd name="T57" fmla="*/ 326 h 1304"/>
                    <a:gd name="T58" fmla="*/ 843 w 857"/>
                    <a:gd name="T59" fmla="*/ 308 h 1304"/>
                    <a:gd name="T60" fmla="*/ 834 w 857"/>
                    <a:gd name="T61" fmla="*/ 300 h 1304"/>
                    <a:gd name="T62" fmla="*/ 816 w 857"/>
                    <a:gd name="T63" fmla="*/ 286 h 1304"/>
                    <a:gd name="T64" fmla="*/ 803 w 857"/>
                    <a:gd name="T65" fmla="*/ 282 h 1304"/>
                    <a:gd name="T66" fmla="*/ 541 w 857"/>
                    <a:gd name="T67" fmla="*/ 282 h 1304"/>
                    <a:gd name="T68" fmla="*/ 496 w 857"/>
                    <a:gd name="T69" fmla="*/ 185 h 1304"/>
                    <a:gd name="T70" fmla="*/ 501 w 857"/>
                    <a:gd name="T71" fmla="*/ 163 h 1304"/>
                    <a:gd name="T72" fmla="*/ 505 w 857"/>
                    <a:gd name="T73" fmla="*/ 132 h 1304"/>
                    <a:gd name="T74" fmla="*/ 505 w 857"/>
                    <a:gd name="T75" fmla="*/ 105 h 1304"/>
                    <a:gd name="T76" fmla="*/ 496 w 857"/>
                    <a:gd name="T77" fmla="*/ 83 h 1304"/>
                    <a:gd name="T78" fmla="*/ 487 w 857"/>
                    <a:gd name="T79" fmla="*/ 66 h 1304"/>
                    <a:gd name="T80" fmla="*/ 474 w 857"/>
                    <a:gd name="T81" fmla="*/ 44 h 1304"/>
                    <a:gd name="T82" fmla="*/ 457 w 857"/>
                    <a:gd name="T83" fmla="*/ 30 h 1304"/>
                    <a:gd name="T84" fmla="*/ 434 w 857"/>
                    <a:gd name="T85" fmla="*/ 13 h 1304"/>
                    <a:gd name="T86" fmla="*/ 412 w 857"/>
                    <a:gd name="T87" fmla="*/ 4 h 1304"/>
                    <a:gd name="T88" fmla="*/ 386 w 857"/>
                    <a:gd name="T89" fmla="*/ 0 h 1304"/>
                    <a:gd name="T90" fmla="*/ 359 w 857"/>
                    <a:gd name="T91" fmla="*/ 0 h 1304"/>
                    <a:gd name="T92" fmla="*/ 333 w 857"/>
                    <a:gd name="T93" fmla="*/ 4 h 1304"/>
                    <a:gd name="T94" fmla="*/ 305 w 857"/>
                    <a:gd name="T95" fmla="*/ 13 h 1304"/>
                    <a:gd name="T96" fmla="*/ 279 w 857"/>
                    <a:gd name="T97" fmla="*/ 26 h 1304"/>
                    <a:gd name="T98" fmla="*/ 261 w 857"/>
                    <a:gd name="T99" fmla="*/ 48 h 1304"/>
                    <a:gd name="T100" fmla="*/ 243 w 857"/>
                    <a:gd name="T101" fmla="*/ 75 h 1304"/>
                    <a:gd name="T102" fmla="*/ 235 w 857"/>
                    <a:gd name="T103" fmla="*/ 101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57" h="1304">
                      <a:moveTo>
                        <a:pt x="235" y="101"/>
                      </a:moveTo>
                      <a:lnTo>
                        <a:pt x="8" y="605"/>
                      </a:lnTo>
                      <a:lnTo>
                        <a:pt x="4" y="609"/>
                      </a:lnTo>
                      <a:lnTo>
                        <a:pt x="4" y="618"/>
                      </a:lnTo>
                      <a:lnTo>
                        <a:pt x="0" y="627"/>
                      </a:lnTo>
                      <a:lnTo>
                        <a:pt x="0" y="640"/>
                      </a:lnTo>
                      <a:lnTo>
                        <a:pt x="0" y="649"/>
                      </a:lnTo>
                      <a:lnTo>
                        <a:pt x="0" y="662"/>
                      </a:lnTo>
                      <a:lnTo>
                        <a:pt x="4" y="671"/>
                      </a:lnTo>
                      <a:lnTo>
                        <a:pt x="8" y="684"/>
                      </a:lnTo>
                      <a:lnTo>
                        <a:pt x="13" y="693"/>
                      </a:lnTo>
                      <a:lnTo>
                        <a:pt x="17" y="702"/>
                      </a:lnTo>
                      <a:lnTo>
                        <a:pt x="26" y="711"/>
                      </a:lnTo>
                      <a:lnTo>
                        <a:pt x="35" y="720"/>
                      </a:lnTo>
                      <a:lnTo>
                        <a:pt x="44" y="724"/>
                      </a:lnTo>
                      <a:lnTo>
                        <a:pt x="53" y="729"/>
                      </a:lnTo>
                      <a:lnTo>
                        <a:pt x="61" y="729"/>
                      </a:lnTo>
                      <a:lnTo>
                        <a:pt x="70" y="733"/>
                      </a:lnTo>
                      <a:lnTo>
                        <a:pt x="79" y="733"/>
                      </a:lnTo>
                      <a:lnTo>
                        <a:pt x="92" y="733"/>
                      </a:lnTo>
                      <a:lnTo>
                        <a:pt x="559" y="733"/>
                      </a:lnTo>
                      <a:lnTo>
                        <a:pt x="559" y="1303"/>
                      </a:lnTo>
                      <a:lnTo>
                        <a:pt x="705" y="1303"/>
                      </a:lnTo>
                      <a:lnTo>
                        <a:pt x="705" y="627"/>
                      </a:lnTo>
                      <a:lnTo>
                        <a:pt x="705" y="618"/>
                      </a:lnTo>
                      <a:lnTo>
                        <a:pt x="705" y="609"/>
                      </a:lnTo>
                      <a:lnTo>
                        <a:pt x="700" y="605"/>
                      </a:lnTo>
                      <a:lnTo>
                        <a:pt x="696" y="601"/>
                      </a:lnTo>
                      <a:lnTo>
                        <a:pt x="692" y="596"/>
                      </a:lnTo>
                      <a:lnTo>
                        <a:pt x="683" y="587"/>
                      </a:lnTo>
                      <a:lnTo>
                        <a:pt x="678" y="583"/>
                      </a:lnTo>
                      <a:lnTo>
                        <a:pt x="674" y="578"/>
                      </a:lnTo>
                      <a:lnTo>
                        <a:pt x="665" y="578"/>
                      </a:lnTo>
                      <a:lnTo>
                        <a:pt x="656" y="574"/>
                      </a:lnTo>
                      <a:lnTo>
                        <a:pt x="647" y="574"/>
                      </a:lnTo>
                      <a:lnTo>
                        <a:pt x="639" y="570"/>
                      </a:lnTo>
                      <a:lnTo>
                        <a:pt x="630" y="570"/>
                      </a:lnTo>
                      <a:lnTo>
                        <a:pt x="621" y="570"/>
                      </a:lnTo>
                      <a:lnTo>
                        <a:pt x="617" y="570"/>
                      </a:lnTo>
                      <a:lnTo>
                        <a:pt x="608" y="570"/>
                      </a:lnTo>
                      <a:lnTo>
                        <a:pt x="337" y="552"/>
                      </a:lnTo>
                      <a:lnTo>
                        <a:pt x="412" y="330"/>
                      </a:lnTo>
                      <a:lnTo>
                        <a:pt x="465" y="410"/>
                      </a:lnTo>
                      <a:lnTo>
                        <a:pt x="794" y="410"/>
                      </a:lnTo>
                      <a:lnTo>
                        <a:pt x="803" y="405"/>
                      </a:lnTo>
                      <a:lnTo>
                        <a:pt x="812" y="405"/>
                      </a:lnTo>
                      <a:lnTo>
                        <a:pt x="816" y="401"/>
                      </a:lnTo>
                      <a:lnTo>
                        <a:pt x="821" y="401"/>
                      </a:lnTo>
                      <a:lnTo>
                        <a:pt x="830" y="397"/>
                      </a:lnTo>
                      <a:lnTo>
                        <a:pt x="838" y="392"/>
                      </a:lnTo>
                      <a:lnTo>
                        <a:pt x="843" y="383"/>
                      </a:lnTo>
                      <a:lnTo>
                        <a:pt x="847" y="379"/>
                      </a:lnTo>
                      <a:lnTo>
                        <a:pt x="852" y="370"/>
                      </a:lnTo>
                      <a:lnTo>
                        <a:pt x="852" y="366"/>
                      </a:lnTo>
                      <a:lnTo>
                        <a:pt x="856" y="357"/>
                      </a:lnTo>
                      <a:lnTo>
                        <a:pt x="856" y="344"/>
                      </a:lnTo>
                      <a:lnTo>
                        <a:pt x="856" y="335"/>
                      </a:lnTo>
                      <a:lnTo>
                        <a:pt x="852" y="326"/>
                      </a:lnTo>
                      <a:lnTo>
                        <a:pt x="847" y="317"/>
                      </a:lnTo>
                      <a:lnTo>
                        <a:pt x="843" y="308"/>
                      </a:lnTo>
                      <a:lnTo>
                        <a:pt x="838" y="304"/>
                      </a:lnTo>
                      <a:lnTo>
                        <a:pt x="834" y="300"/>
                      </a:lnTo>
                      <a:lnTo>
                        <a:pt x="825" y="291"/>
                      </a:lnTo>
                      <a:lnTo>
                        <a:pt x="816" y="286"/>
                      </a:lnTo>
                      <a:lnTo>
                        <a:pt x="816" y="282"/>
                      </a:lnTo>
                      <a:lnTo>
                        <a:pt x="803" y="282"/>
                      </a:lnTo>
                      <a:lnTo>
                        <a:pt x="794" y="282"/>
                      </a:lnTo>
                      <a:lnTo>
                        <a:pt x="541" y="282"/>
                      </a:lnTo>
                      <a:lnTo>
                        <a:pt x="487" y="194"/>
                      </a:lnTo>
                      <a:lnTo>
                        <a:pt x="496" y="185"/>
                      </a:lnTo>
                      <a:lnTo>
                        <a:pt x="501" y="172"/>
                      </a:lnTo>
                      <a:lnTo>
                        <a:pt x="501" y="163"/>
                      </a:lnTo>
                      <a:lnTo>
                        <a:pt x="505" y="150"/>
                      </a:lnTo>
                      <a:lnTo>
                        <a:pt x="505" y="132"/>
                      </a:lnTo>
                      <a:lnTo>
                        <a:pt x="505" y="123"/>
                      </a:lnTo>
                      <a:lnTo>
                        <a:pt x="505" y="105"/>
                      </a:lnTo>
                      <a:lnTo>
                        <a:pt x="501" y="97"/>
                      </a:lnTo>
                      <a:lnTo>
                        <a:pt x="496" y="83"/>
                      </a:lnTo>
                      <a:lnTo>
                        <a:pt x="492" y="75"/>
                      </a:lnTo>
                      <a:lnTo>
                        <a:pt x="487" y="66"/>
                      </a:lnTo>
                      <a:lnTo>
                        <a:pt x="483" y="57"/>
                      </a:lnTo>
                      <a:lnTo>
                        <a:pt x="474" y="44"/>
                      </a:lnTo>
                      <a:lnTo>
                        <a:pt x="465" y="39"/>
                      </a:lnTo>
                      <a:lnTo>
                        <a:pt x="457" y="30"/>
                      </a:lnTo>
                      <a:lnTo>
                        <a:pt x="448" y="22"/>
                      </a:lnTo>
                      <a:lnTo>
                        <a:pt x="434" y="13"/>
                      </a:lnTo>
                      <a:lnTo>
                        <a:pt x="426" y="13"/>
                      </a:lnTo>
                      <a:lnTo>
                        <a:pt x="412" y="4"/>
                      </a:lnTo>
                      <a:lnTo>
                        <a:pt x="399" y="4"/>
                      </a:lnTo>
                      <a:lnTo>
                        <a:pt x="386" y="0"/>
                      </a:lnTo>
                      <a:lnTo>
                        <a:pt x="373" y="0"/>
                      </a:lnTo>
                      <a:lnTo>
                        <a:pt x="359" y="0"/>
                      </a:lnTo>
                      <a:lnTo>
                        <a:pt x="346" y="0"/>
                      </a:lnTo>
                      <a:lnTo>
                        <a:pt x="333" y="4"/>
                      </a:lnTo>
                      <a:lnTo>
                        <a:pt x="319" y="8"/>
                      </a:lnTo>
                      <a:lnTo>
                        <a:pt x="305" y="13"/>
                      </a:lnTo>
                      <a:lnTo>
                        <a:pt x="292" y="17"/>
                      </a:lnTo>
                      <a:lnTo>
                        <a:pt x="279" y="26"/>
                      </a:lnTo>
                      <a:lnTo>
                        <a:pt x="270" y="39"/>
                      </a:lnTo>
                      <a:lnTo>
                        <a:pt x="261" y="48"/>
                      </a:lnTo>
                      <a:lnTo>
                        <a:pt x="252" y="57"/>
                      </a:lnTo>
                      <a:lnTo>
                        <a:pt x="243" y="75"/>
                      </a:lnTo>
                      <a:lnTo>
                        <a:pt x="235" y="83"/>
                      </a:lnTo>
                      <a:lnTo>
                        <a:pt x="235" y="101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FA69-C808-4F0E-BB2E-A653880DB92F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183" name="Line 23"/>
          <p:cNvSpPr>
            <a:spLocks noChangeShapeType="1"/>
          </p:cNvSpPr>
          <p:nvPr/>
        </p:nvSpPr>
        <p:spPr bwMode="auto">
          <a:xfrm>
            <a:off x="4841082" y="2900605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" name="Line 23"/>
          <p:cNvSpPr>
            <a:spLocks noChangeShapeType="1"/>
          </p:cNvSpPr>
          <p:nvPr/>
        </p:nvSpPr>
        <p:spPr bwMode="auto">
          <a:xfrm>
            <a:off x="5484814" y="2918012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Line 23"/>
          <p:cNvSpPr>
            <a:spLocks noChangeShapeType="1"/>
          </p:cNvSpPr>
          <p:nvPr/>
        </p:nvSpPr>
        <p:spPr bwMode="auto">
          <a:xfrm>
            <a:off x="4184673" y="2908300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Line 23"/>
          <p:cNvSpPr>
            <a:spLocks noChangeShapeType="1"/>
          </p:cNvSpPr>
          <p:nvPr/>
        </p:nvSpPr>
        <p:spPr bwMode="auto">
          <a:xfrm>
            <a:off x="3551338" y="2895600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23"/>
          <p:cNvSpPr>
            <a:spLocks noChangeShapeType="1"/>
          </p:cNvSpPr>
          <p:nvPr/>
        </p:nvSpPr>
        <p:spPr bwMode="auto">
          <a:xfrm>
            <a:off x="6170614" y="2895600"/>
            <a:ext cx="1587" cy="30353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Speedup</a:t>
            </a:r>
            <a:r>
              <a:rPr lang="zh-CN" altLang="en-US" dirty="0"/>
              <a:t>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9F71-A717-42FE-B562-BA725977E0CC}" type="slidenum">
              <a:rPr lang="zh-CN" altLang="en-US" smtClean="0"/>
              <a:pPr/>
              <a:t>9</a:t>
            </a:fld>
            <a:endParaRPr lang="en-US" altLang="zh-CN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01235" y="2703228"/>
            <a:ext cx="522287" cy="484188"/>
            <a:chOff x="532" y="1705"/>
            <a:chExt cx="329" cy="305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532" y="1716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80" y="1705"/>
              <a:ext cx="25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002060"/>
                  </a:solidFill>
                </a:rPr>
                <a:t>T</a:t>
              </a:r>
              <a:r>
                <a:rPr lang="en-GB" altLang="en-US" b="1" baseline="-25000" dirty="0">
                  <a:solidFill>
                    <a:srgbClr val="002060"/>
                  </a:solidFill>
                </a:rPr>
                <a:t>0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088534" y="3703354"/>
            <a:ext cx="522287" cy="496888"/>
            <a:chOff x="524" y="2233"/>
            <a:chExt cx="329" cy="313"/>
          </a:xfrm>
        </p:grpSpPr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524" y="2252"/>
              <a:ext cx="329" cy="294"/>
            </a:xfrm>
            <a:custGeom>
              <a:avLst/>
              <a:gdLst>
                <a:gd name="T0" fmla="*/ 411 w 1451"/>
                <a:gd name="T1" fmla="*/ 61 h 1297"/>
                <a:gd name="T2" fmla="*/ 690 w 1451"/>
                <a:gd name="T3" fmla="*/ 70 h 1297"/>
                <a:gd name="T4" fmla="*/ 990 w 1451"/>
                <a:gd name="T5" fmla="*/ 0 h 1297"/>
                <a:gd name="T6" fmla="*/ 1349 w 1451"/>
                <a:gd name="T7" fmla="*/ 0 h 1297"/>
                <a:gd name="T8" fmla="*/ 951 w 1451"/>
                <a:gd name="T9" fmla="*/ 370 h 1297"/>
                <a:gd name="T10" fmla="*/ 1057 w 1451"/>
                <a:gd name="T11" fmla="*/ 392 h 1297"/>
                <a:gd name="T12" fmla="*/ 1162 w 1451"/>
                <a:gd name="T13" fmla="*/ 436 h 1297"/>
                <a:gd name="T14" fmla="*/ 1259 w 1451"/>
                <a:gd name="T15" fmla="*/ 489 h 1297"/>
                <a:gd name="T16" fmla="*/ 1335 w 1451"/>
                <a:gd name="T17" fmla="*/ 556 h 1297"/>
                <a:gd name="T18" fmla="*/ 1397 w 1451"/>
                <a:gd name="T19" fmla="*/ 635 h 1297"/>
                <a:gd name="T20" fmla="*/ 1437 w 1451"/>
                <a:gd name="T21" fmla="*/ 728 h 1297"/>
                <a:gd name="T22" fmla="*/ 1450 w 1451"/>
                <a:gd name="T23" fmla="*/ 824 h 1297"/>
                <a:gd name="T24" fmla="*/ 1432 w 1451"/>
                <a:gd name="T25" fmla="*/ 925 h 1297"/>
                <a:gd name="T26" fmla="*/ 1402 w 1451"/>
                <a:gd name="T27" fmla="*/ 1005 h 1297"/>
                <a:gd name="T28" fmla="*/ 1340 w 1451"/>
                <a:gd name="T29" fmla="*/ 1089 h 1297"/>
                <a:gd name="T30" fmla="*/ 1237 w 1451"/>
                <a:gd name="T31" fmla="*/ 1177 h 1297"/>
                <a:gd name="T32" fmla="*/ 1136 w 1451"/>
                <a:gd name="T33" fmla="*/ 1230 h 1297"/>
                <a:gd name="T34" fmla="*/ 1043 w 1451"/>
                <a:gd name="T35" fmla="*/ 1265 h 1297"/>
                <a:gd name="T36" fmla="*/ 951 w 1451"/>
                <a:gd name="T37" fmla="*/ 1287 h 1297"/>
                <a:gd name="T38" fmla="*/ 835 w 1451"/>
                <a:gd name="T39" fmla="*/ 1296 h 1297"/>
                <a:gd name="T40" fmla="*/ 539 w 1451"/>
                <a:gd name="T41" fmla="*/ 1292 h 1297"/>
                <a:gd name="T42" fmla="*/ 397 w 1451"/>
                <a:gd name="T43" fmla="*/ 1265 h 1297"/>
                <a:gd name="T44" fmla="*/ 247 w 1451"/>
                <a:gd name="T45" fmla="*/ 1199 h 1297"/>
                <a:gd name="T46" fmla="*/ 132 w 1451"/>
                <a:gd name="T47" fmla="*/ 1115 h 1297"/>
                <a:gd name="T48" fmla="*/ 57 w 1451"/>
                <a:gd name="T49" fmla="*/ 1022 h 1297"/>
                <a:gd name="T50" fmla="*/ 17 w 1451"/>
                <a:gd name="T51" fmla="*/ 925 h 1297"/>
                <a:gd name="T52" fmla="*/ 0 w 1451"/>
                <a:gd name="T53" fmla="*/ 841 h 1297"/>
                <a:gd name="T54" fmla="*/ 13 w 1451"/>
                <a:gd name="T55" fmla="*/ 745 h 1297"/>
                <a:gd name="T56" fmla="*/ 61 w 1451"/>
                <a:gd name="T57" fmla="*/ 622 h 1297"/>
                <a:gd name="T58" fmla="*/ 154 w 1451"/>
                <a:gd name="T59" fmla="*/ 520 h 1297"/>
                <a:gd name="T60" fmla="*/ 278 w 1451"/>
                <a:gd name="T61" fmla="*/ 436 h 1297"/>
                <a:gd name="T62" fmla="*/ 450 w 1451"/>
                <a:gd name="T63" fmla="*/ 379 h 1297"/>
                <a:gd name="T64" fmla="*/ 176 w 1451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1" h="1297">
                  <a:moveTo>
                    <a:pt x="176" y="17"/>
                  </a:moveTo>
                  <a:lnTo>
                    <a:pt x="411" y="61"/>
                  </a:lnTo>
                  <a:lnTo>
                    <a:pt x="406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0" y="0"/>
                  </a:lnTo>
                  <a:lnTo>
                    <a:pt x="986" y="66"/>
                  </a:lnTo>
                  <a:lnTo>
                    <a:pt x="1349" y="0"/>
                  </a:lnTo>
                  <a:lnTo>
                    <a:pt x="907" y="366"/>
                  </a:lnTo>
                  <a:lnTo>
                    <a:pt x="951" y="370"/>
                  </a:lnTo>
                  <a:lnTo>
                    <a:pt x="999" y="379"/>
                  </a:lnTo>
                  <a:lnTo>
                    <a:pt x="1057" y="392"/>
                  </a:lnTo>
                  <a:lnTo>
                    <a:pt x="1105" y="410"/>
                  </a:lnTo>
                  <a:lnTo>
                    <a:pt x="1162" y="436"/>
                  </a:lnTo>
                  <a:lnTo>
                    <a:pt x="1211" y="459"/>
                  </a:lnTo>
                  <a:lnTo>
                    <a:pt x="1259" y="489"/>
                  </a:lnTo>
                  <a:lnTo>
                    <a:pt x="1300" y="525"/>
                  </a:lnTo>
                  <a:lnTo>
                    <a:pt x="1335" y="556"/>
                  </a:lnTo>
                  <a:lnTo>
                    <a:pt x="1366" y="595"/>
                  </a:lnTo>
                  <a:lnTo>
                    <a:pt x="1397" y="635"/>
                  </a:lnTo>
                  <a:lnTo>
                    <a:pt x="1419" y="684"/>
                  </a:lnTo>
                  <a:lnTo>
                    <a:pt x="1437" y="728"/>
                  </a:lnTo>
                  <a:lnTo>
                    <a:pt x="1446" y="766"/>
                  </a:lnTo>
                  <a:lnTo>
                    <a:pt x="1450" y="824"/>
                  </a:lnTo>
                  <a:lnTo>
                    <a:pt x="1446" y="881"/>
                  </a:lnTo>
                  <a:lnTo>
                    <a:pt x="1432" y="925"/>
                  </a:lnTo>
                  <a:lnTo>
                    <a:pt x="1419" y="969"/>
                  </a:lnTo>
                  <a:lnTo>
                    <a:pt x="1402" y="1005"/>
                  </a:lnTo>
                  <a:lnTo>
                    <a:pt x="1375" y="1045"/>
                  </a:lnTo>
                  <a:lnTo>
                    <a:pt x="1340" y="1089"/>
                  </a:lnTo>
                  <a:lnTo>
                    <a:pt x="1291" y="1137"/>
                  </a:lnTo>
                  <a:lnTo>
                    <a:pt x="1237" y="1177"/>
                  </a:lnTo>
                  <a:lnTo>
                    <a:pt x="1184" y="1208"/>
                  </a:lnTo>
                  <a:lnTo>
                    <a:pt x="1136" y="1230"/>
                  </a:lnTo>
                  <a:lnTo>
                    <a:pt x="1087" y="1252"/>
                  </a:lnTo>
                  <a:lnTo>
                    <a:pt x="1043" y="1265"/>
                  </a:lnTo>
                  <a:lnTo>
                    <a:pt x="990" y="1278"/>
                  </a:lnTo>
                  <a:lnTo>
                    <a:pt x="951" y="1287"/>
                  </a:lnTo>
                  <a:lnTo>
                    <a:pt x="888" y="1292"/>
                  </a:lnTo>
                  <a:lnTo>
                    <a:pt x="835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7" y="1265"/>
                  </a:lnTo>
                  <a:lnTo>
                    <a:pt x="322" y="1234"/>
                  </a:lnTo>
                  <a:lnTo>
                    <a:pt x="247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8" y="436"/>
                  </a:lnTo>
                  <a:lnTo>
                    <a:pt x="362" y="401"/>
                  </a:lnTo>
                  <a:lnTo>
                    <a:pt x="450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73" y="2233"/>
              <a:ext cx="25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002060"/>
                  </a:solidFill>
                </a:rPr>
                <a:t>T</a:t>
              </a:r>
              <a:r>
                <a:rPr lang="en-GB" altLang="en-US" b="1" baseline="-25000" dirty="0">
                  <a:solidFill>
                    <a:srgbClr val="002060"/>
                  </a:solidFill>
                </a:rPr>
                <a:t>1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050434" y="4605055"/>
            <a:ext cx="522287" cy="484188"/>
            <a:chOff x="500" y="2713"/>
            <a:chExt cx="329" cy="305"/>
          </a:xfrm>
        </p:grpSpPr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500" y="2724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579" y="2713"/>
              <a:ext cx="19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US" altLang="en-US" b="1" dirty="0">
                  <a:solidFill>
                    <a:srgbClr val="002060"/>
                  </a:solidFill>
                </a:rPr>
                <a:t>..</a:t>
              </a:r>
              <a:endParaRPr lang="en-GB" alt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50434" y="5382927"/>
            <a:ext cx="522287" cy="485775"/>
            <a:chOff x="500" y="3168"/>
            <a:chExt cx="329" cy="306"/>
          </a:xfrm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00" y="3180"/>
              <a:ext cx="329" cy="294"/>
            </a:xfrm>
            <a:custGeom>
              <a:avLst/>
              <a:gdLst>
                <a:gd name="T0" fmla="*/ 411 w 1452"/>
                <a:gd name="T1" fmla="*/ 61 h 1297"/>
                <a:gd name="T2" fmla="*/ 690 w 1452"/>
                <a:gd name="T3" fmla="*/ 70 h 1297"/>
                <a:gd name="T4" fmla="*/ 991 w 1452"/>
                <a:gd name="T5" fmla="*/ 0 h 1297"/>
                <a:gd name="T6" fmla="*/ 1350 w 1452"/>
                <a:gd name="T7" fmla="*/ 0 h 1297"/>
                <a:gd name="T8" fmla="*/ 951 w 1452"/>
                <a:gd name="T9" fmla="*/ 370 h 1297"/>
                <a:gd name="T10" fmla="*/ 1057 w 1452"/>
                <a:gd name="T11" fmla="*/ 392 h 1297"/>
                <a:gd name="T12" fmla="*/ 1163 w 1452"/>
                <a:gd name="T13" fmla="*/ 436 h 1297"/>
                <a:gd name="T14" fmla="*/ 1260 w 1452"/>
                <a:gd name="T15" fmla="*/ 489 h 1297"/>
                <a:gd name="T16" fmla="*/ 1336 w 1452"/>
                <a:gd name="T17" fmla="*/ 556 h 1297"/>
                <a:gd name="T18" fmla="*/ 1398 w 1452"/>
                <a:gd name="T19" fmla="*/ 635 h 1297"/>
                <a:gd name="T20" fmla="*/ 1438 w 1452"/>
                <a:gd name="T21" fmla="*/ 728 h 1297"/>
                <a:gd name="T22" fmla="*/ 1451 w 1452"/>
                <a:gd name="T23" fmla="*/ 824 h 1297"/>
                <a:gd name="T24" fmla="*/ 1433 w 1452"/>
                <a:gd name="T25" fmla="*/ 925 h 1297"/>
                <a:gd name="T26" fmla="*/ 1403 w 1452"/>
                <a:gd name="T27" fmla="*/ 1005 h 1297"/>
                <a:gd name="T28" fmla="*/ 1341 w 1452"/>
                <a:gd name="T29" fmla="*/ 1089 h 1297"/>
                <a:gd name="T30" fmla="*/ 1238 w 1452"/>
                <a:gd name="T31" fmla="*/ 1177 h 1297"/>
                <a:gd name="T32" fmla="*/ 1137 w 1452"/>
                <a:gd name="T33" fmla="*/ 1230 h 1297"/>
                <a:gd name="T34" fmla="*/ 1044 w 1452"/>
                <a:gd name="T35" fmla="*/ 1265 h 1297"/>
                <a:gd name="T36" fmla="*/ 951 w 1452"/>
                <a:gd name="T37" fmla="*/ 1287 h 1297"/>
                <a:gd name="T38" fmla="*/ 836 w 1452"/>
                <a:gd name="T39" fmla="*/ 1296 h 1297"/>
                <a:gd name="T40" fmla="*/ 539 w 1452"/>
                <a:gd name="T41" fmla="*/ 1292 h 1297"/>
                <a:gd name="T42" fmla="*/ 398 w 1452"/>
                <a:gd name="T43" fmla="*/ 1265 h 1297"/>
                <a:gd name="T44" fmla="*/ 248 w 1452"/>
                <a:gd name="T45" fmla="*/ 1199 h 1297"/>
                <a:gd name="T46" fmla="*/ 132 w 1452"/>
                <a:gd name="T47" fmla="*/ 1115 h 1297"/>
                <a:gd name="T48" fmla="*/ 57 w 1452"/>
                <a:gd name="T49" fmla="*/ 1022 h 1297"/>
                <a:gd name="T50" fmla="*/ 17 w 1452"/>
                <a:gd name="T51" fmla="*/ 925 h 1297"/>
                <a:gd name="T52" fmla="*/ 0 w 1452"/>
                <a:gd name="T53" fmla="*/ 841 h 1297"/>
                <a:gd name="T54" fmla="*/ 13 w 1452"/>
                <a:gd name="T55" fmla="*/ 745 h 1297"/>
                <a:gd name="T56" fmla="*/ 61 w 1452"/>
                <a:gd name="T57" fmla="*/ 622 h 1297"/>
                <a:gd name="T58" fmla="*/ 154 w 1452"/>
                <a:gd name="T59" fmla="*/ 520 h 1297"/>
                <a:gd name="T60" fmla="*/ 279 w 1452"/>
                <a:gd name="T61" fmla="*/ 436 h 1297"/>
                <a:gd name="T62" fmla="*/ 451 w 1452"/>
                <a:gd name="T63" fmla="*/ 379 h 1297"/>
                <a:gd name="T64" fmla="*/ 176 w 1452"/>
                <a:gd name="T65" fmla="*/ 17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52" h="1297">
                  <a:moveTo>
                    <a:pt x="176" y="17"/>
                  </a:moveTo>
                  <a:lnTo>
                    <a:pt x="411" y="61"/>
                  </a:lnTo>
                  <a:lnTo>
                    <a:pt x="407" y="0"/>
                  </a:lnTo>
                  <a:lnTo>
                    <a:pt x="690" y="70"/>
                  </a:lnTo>
                  <a:lnTo>
                    <a:pt x="690" y="0"/>
                  </a:lnTo>
                  <a:lnTo>
                    <a:pt x="991" y="0"/>
                  </a:lnTo>
                  <a:lnTo>
                    <a:pt x="987" y="66"/>
                  </a:lnTo>
                  <a:lnTo>
                    <a:pt x="1350" y="0"/>
                  </a:lnTo>
                  <a:lnTo>
                    <a:pt x="906" y="366"/>
                  </a:lnTo>
                  <a:lnTo>
                    <a:pt x="951" y="370"/>
                  </a:lnTo>
                  <a:lnTo>
                    <a:pt x="1000" y="379"/>
                  </a:lnTo>
                  <a:lnTo>
                    <a:pt x="1057" y="392"/>
                  </a:lnTo>
                  <a:lnTo>
                    <a:pt x="1106" y="410"/>
                  </a:lnTo>
                  <a:lnTo>
                    <a:pt x="1163" y="436"/>
                  </a:lnTo>
                  <a:lnTo>
                    <a:pt x="1212" y="459"/>
                  </a:lnTo>
                  <a:lnTo>
                    <a:pt x="1260" y="489"/>
                  </a:lnTo>
                  <a:lnTo>
                    <a:pt x="1301" y="525"/>
                  </a:lnTo>
                  <a:lnTo>
                    <a:pt x="1336" y="556"/>
                  </a:lnTo>
                  <a:lnTo>
                    <a:pt x="1367" y="595"/>
                  </a:lnTo>
                  <a:lnTo>
                    <a:pt x="1398" y="635"/>
                  </a:lnTo>
                  <a:lnTo>
                    <a:pt x="1420" y="684"/>
                  </a:lnTo>
                  <a:lnTo>
                    <a:pt x="1438" y="728"/>
                  </a:lnTo>
                  <a:lnTo>
                    <a:pt x="1447" y="766"/>
                  </a:lnTo>
                  <a:lnTo>
                    <a:pt x="1451" y="824"/>
                  </a:lnTo>
                  <a:lnTo>
                    <a:pt x="1447" y="881"/>
                  </a:lnTo>
                  <a:lnTo>
                    <a:pt x="1433" y="925"/>
                  </a:lnTo>
                  <a:lnTo>
                    <a:pt x="1420" y="969"/>
                  </a:lnTo>
                  <a:lnTo>
                    <a:pt x="1403" y="1005"/>
                  </a:lnTo>
                  <a:lnTo>
                    <a:pt x="1376" y="1045"/>
                  </a:lnTo>
                  <a:lnTo>
                    <a:pt x="1341" y="1089"/>
                  </a:lnTo>
                  <a:lnTo>
                    <a:pt x="1292" y="1137"/>
                  </a:lnTo>
                  <a:lnTo>
                    <a:pt x="1238" y="1177"/>
                  </a:lnTo>
                  <a:lnTo>
                    <a:pt x="1185" y="1208"/>
                  </a:lnTo>
                  <a:lnTo>
                    <a:pt x="1137" y="1230"/>
                  </a:lnTo>
                  <a:lnTo>
                    <a:pt x="1088" y="1252"/>
                  </a:lnTo>
                  <a:lnTo>
                    <a:pt x="1044" y="1265"/>
                  </a:lnTo>
                  <a:lnTo>
                    <a:pt x="991" y="1278"/>
                  </a:lnTo>
                  <a:lnTo>
                    <a:pt x="951" y="1287"/>
                  </a:lnTo>
                  <a:lnTo>
                    <a:pt x="889" y="1292"/>
                  </a:lnTo>
                  <a:lnTo>
                    <a:pt x="836" y="1296"/>
                  </a:lnTo>
                  <a:lnTo>
                    <a:pt x="588" y="1296"/>
                  </a:lnTo>
                  <a:lnTo>
                    <a:pt x="539" y="1292"/>
                  </a:lnTo>
                  <a:lnTo>
                    <a:pt x="477" y="1283"/>
                  </a:lnTo>
                  <a:lnTo>
                    <a:pt x="398" y="1265"/>
                  </a:lnTo>
                  <a:lnTo>
                    <a:pt x="323" y="1234"/>
                  </a:lnTo>
                  <a:lnTo>
                    <a:pt x="248" y="1199"/>
                  </a:lnTo>
                  <a:lnTo>
                    <a:pt x="180" y="1155"/>
                  </a:lnTo>
                  <a:lnTo>
                    <a:pt x="132" y="1115"/>
                  </a:lnTo>
                  <a:lnTo>
                    <a:pt x="92" y="1075"/>
                  </a:lnTo>
                  <a:lnTo>
                    <a:pt x="57" y="1022"/>
                  </a:lnTo>
                  <a:lnTo>
                    <a:pt x="30" y="965"/>
                  </a:lnTo>
                  <a:lnTo>
                    <a:pt x="17" y="925"/>
                  </a:lnTo>
                  <a:lnTo>
                    <a:pt x="4" y="886"/>
                  </a:lnTo>
                  <a:lnTo>
                    <a:pt x="0" y="841"/>
                  </a:lnTo>
                  <a:lnTo>
                    <a:pt x="4" y="806"/>
                  </a:lnTo>
                  <a:lnTo>
                    <a:pt x="13" y="745"/>
                  </a:lnTo>
                  <a:lnTo>
                    <a:pt x="30" y="688"/>
                  </a:lnTo>
                  <a:lnTo>
                    <a:pt x="61" y="622"/>
                  </a:lnTo>
                  <a:lnTo>
                    <a:pt x="105" y="569"/>
                  </a:lnTo>
                  <a:lnTo>
                    <a:pt x="154" y="520"/>
                  </a:lnTo>
                  <a:lnTo>
                    <a:pt x="217" y="472"/>
                  </a:lnTo>
                  <a:lnTo>
                    <a:pt x="279" y="436"/>
                  </a:lnTo>
                  <a:lnTo>
                    <a:pt x="362" y="401"/>
                  </a:lnTo>
                  <a:lnTo>
                    <a:pt x="451" y="379"/>
                  </a:lnTo>
                  <a:lnTo>
                    <a:pt x="508" y="366"/>
                  </a:lnTo>
                  <a:lnTo>
                    <a:pt x="176" y="17"/>
                  </a:lnTo>
                </a:path>
              </a:pathLst>
            </a:custGeom>
            <a:solidFill>
              <a:srgbClr val="D49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46" y="3168"/>
              <a:ext cx="26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>
                  <a:solidFill>
                    <a:srgbClr val="002060"/>
                  </a:solidFill>
                </a:rPr>
                <a:t>T</a:t>
              </a:r>
              <a:r>
                <a:rPr lang="en-US" altLang="zh-CN" b="1" baseline="-25000" dirty="0">
                  <a:solidFill>
                    <a:srgbClr val="002060"/>
                  </a:solidFill>
                </a:rPr>
                <a:t>n</a:t>
              </a:r>
              <a:endParaRPr lang="en-GB" altLang="en-US" b="1" baseline="-25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729884" y="1577688"/>
            <a:ext cx="1587" cy="30480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20863" y="1131601"/>
            <a:ext cx="1327151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Time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1015590" y="2453988"/>
            <a:ext cx="4685" cy="3602037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9" name="Group 55"/>
          <p:cNvGrpSpPr>
            <a:grpSpLocks/>
          </p:cNvGrpSpPr>
          <p:nvPr/>
        </p:nvGrpSpPr>
        <p:grpSpPr bwMode="auto">
          <a:xfrm>
            <a:off x="1655252" y="2619088"/>
            <a:ext cx="482600" cy="709612"/>
            <a:chOff x="956" y="1652"/>
            <a:chExt cx="304" cy="447"/>
          </a:xfrm>
        </p:grpSpPr>
        <p:grpSp>
          <p:nvGrpSpPr>
            <p:cNvPr id="169" name="Group 56"/>
            <p:cNvGrpSpPr>
              <a:grpSpLocks/>
            </p:cNvGrpSpPr>
            <p:nvPr/>
          </p:nvGrpSpPr>
          <p:grpSpPr bwMode="auto">
            <a:xfrm>
              <a:off x="956" y="1652"/>
              <a:ext cx="304" cy="447"/>
              <a:chOff x="956" y="1652"/>
              <a:chExt cx="304" cy="447"/>
            </a:xfrm>
          </p:grpSpPr>
          <p:grpSp>
            <p:nvGrpSpPr>
              <p:cNvPr id="171" name="Group 57"/>
              <p:cNvGrpSpPr>
                <a:grpSpLocks/>
              </p:cNvGrpSpPr>
              <p:nvPr/>
            </p:nvGrpSpPr>
            <p:grpSpPr bwMode="auto">
              <a:xfrm>
                <a:off x="956" y="1723"/>
                <a:ext cx="304" cy="376"/>
                <a:chOff x="956" y="1723"/>
                <a:chExt cx="304" cy="376"/>
              </a:xfrm>
            </p:grpSpPr>
            <p:sp>
              <p:nvSpPr>
                <p:cNvPr id="176" name="Freeform 58"/>
                <p:cNvSpPr>
                  <a:spLocks noChangeArrowheads="1"/>
                </p:cNvSpPr>
                <p:nvPr/>
              </p:nvSpPr>
              <p:spPr bwMode="auto">
                <a:xfrm>
                  <a:off x="956" y="1723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Freeform 59"/>
                <p:cNvSpPr>
                  <a:spLocks noChangeArrowheads="1"/>
                </p:cNvSpPr>
                <p:nvPr/>
              </p:nvSpPr>
              <p:spPr bwMode="auto">
                <a:xfrm>
                  <a:off x="956" y="1723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Freeform 60"/>
                <p:cNvSpPr>
                  <a:spLocks noChangeArrowheads="1"/>
                </p:cNvSpPr>
                <p:nvPr/>
              </p:nvSpPr>
              <p:spPr bwMode="auto">
                <a:xfrm>
                  <a:off x="1185" y="1723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61"/>
              <p:cNvGrpSpPr>
                <a:grpSpLocks/>
              </p:cNvGrpSpPr>
              <p:nvPr/>
            </p:nvGrpSpPr>
            <p:grpSpPr bwMode="auto">
              <a:xfrm>
                <a:off x="1026" y="1652"/>
                <a:ext cx="234" cy="77"/>
                <a:chOff x="1026" y="1652"/>
                <a:chExt cx="234" cy="77"/>
              </a:xfrm>
            </p:grpSpPr>
            <p:sp>
              <p:nvSpPr>
                <p:cNvPr id="173" name="Freeform 62"/>
                <p:cNvSpPr>
                  <a:spLocks noChangeArrowheads="1"/>
                </p:cNvSpPr>
                <p:nvPr/>
              </p:nvSpPr>
              <p:spPr bwMode="auto">
                <a:xfrm>
                  <a:off x="1026" y="1652"/>
                  <a:ext cx="235" cy="78"/>
                </a:xfrm>
                <a:custGeom>
                  <a:avLst/>
                  <a:gdLst>
                    <a:gd name="T0" fmla="*/ 0 w 1038"/>
                    <a:gd name="T1" fmla="*/ 344 h 345"/>
                    <a:gd name="T2" fmla="*/ 0 w 1038"/>
                    <a:gd name="T3" fmla="*/ 85 h 345"/>
                    <a:gd name="T4" fmla="*/ 85 w 1038"/>
                    <a:gd name="T5" fmla="*/ 0 h 345"/>
                    <a:gd name="T6" fmla="*/ 1037 w 1038"/>
                    <a:gd name="T7" fmla="*/ 0 h 345"/>
                    <a:gd name="T8" fmla="*/ 1037 w 1038"/>
                    <a:gd name="T9" fmla="*/ 257 h 345"/>
                    <a:gd name="T10" fmla="*/ 950 w 1038"/>
                    <a:gd name="T11" fmla="*/ 344 h 345"/>
                    <a:gd name="T12" fmla="*/ 0 w 103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1037" y="257"/>
                      </a:lnTo>
                      <a:lnTo>
                        <a:pt x="95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Freeform 63"/>
                <p:cNvSpPr>
                  <a:spLocks noChangeArrowheads="1"/>
                </p:cNvSpPr>
                <p:nvPr/>
              </p:nvSpPr>
              <p:spPr bwMode="auto">
                <a:xfrm>
                  <a:off x="1026" y="1652"/>
                  <a:ext cx="235" cy="20"/>
                </a:xfrm>
                <a:custGeom>
                  <a:avLst/>
                  <a:gdLst>
                    <a:gd name="T0" fmla="*/ 0 w 1038"/>
                    <a:gd name="T1" fmla="*/ 85 h 86"/>
                    <a:gd name="T2" fmla="*/ 85 w 1038"/>
                    <a:gd name="T3" fmla="*/ 0 h 86"/>
                    <a:gd name="T4" fmla="*/ 1037 w 1038"/>
                    <a:gd name="T5" fmla="*/ 0 h 86"/>
                    <a:gd name="T6" fmla="*/ 950 w 1038"/>
                    <a:gd name="T7" fmla="*/ 85 h 86"/>
                    <a:gd name="T8" fmla="*/ 0 w 103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95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64"/>
                <p:cNvSpPr>
                  <a:spLocks noChangeArrowheads="1"/>
                </p:cNvSpPr>
                <p:nvPr/>
              </p:nvSpPr>
              <p:spPr bwMode="auto">
                <a:xfrm>
                  <a:off x="1241" y="16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70" name="Freeform 65"/>
            <p:cNvSpPr>
              <a:spLocks noChangeArrowheads="1"/>
            </p:cNvSpPr>
            <p:nvPr/>
          </p:nvSpPr>
          <p:spPr bwMode="auto">
            <a:xfrm>
              <a:off x="1018" y="1756"/>
              <a:ext cx="158" cy="27"/>
            </a:xfrm>
            <a:custGeom>
              <a:avLst/>
              <a:gdLst>
                <a:gd name="T0" fmla="*/ 173 w 698"/>
                <a:gd name="T1" fmla="*/ 0 h 121"/>
                <a:gd name="T2" fmla="*/ 697 w 698"/>
                <a:gd name="T3" fmla="*/ 0 h 121"/>
                <a:gd name="T4" fmla="*/ 522 w 698"/>
                <a:gd name="T5" fmla="*/ 120 h 121"/>
                <a:gd name="T6" fmla="*/ 0 w 698"/>
                <a:gd name="T7" fmla="*/ 120 h 121"/>
                <a:gd name="T8" fmla="*/ 173 w 69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1">
                  <a:moveTo>
                    <a:pt x="173" y="0"/>
                  </a:moveTo>
                  <a:lnTo>
                    <a:pt x="697" y="0"/>
                  </a:lnTo>
                  <a:lnTo>
                    <a:pt x="522" y="120"/>
                  </a:lnTo>
                  <a:lnTo>
                    <a:pt x="0" y="120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" name="Group 66"/>
          <p:cNvGrpSpPr>
            <a:grpSpLocks/>
          </p:cNvGrpSpPr>
          <p:nvPr/>
        </p:nvGrpSpPr>
        <p:grpSpPr bwMode="auto">
          <a:xfrm>
            <a:off x="2322101" y="2619088"/>
            <a:ext cx="598488" cy="709612"/>
            <a:chOff x="1257" y="1652"/>
            <a:chExt cx="377" cy="447"/>
          </a:xfrm>
        </p:grpSpPr>
        <p:grpSp>
          <p:nvGrpSpPr>
            <p:cNvPr id="158" name="Group 67"/>
            <p:cNvGrpSpPr>
              <a:grpSpLocks/>
            </p:cNvGrpSpPr>
            <p:nvPr/>
          </p:nvGrpSpPr>
          <p:grpSpPr bwMode="auto">
            <a:xfrm>
              <a:off x="1257" y="1652"/>
              <a:ext cx="377" cy="447"/>
              <a:chOff x="1257" y="1652"/>
              <a:chExt cx="377" cy="447"/>
            </a:xfrm>
          </p:grpSpPr>
          <p:grpSp>
            <p:nvGrpSpPr>
              <p:cNvPr id="161" name="Group 68"/>
              <p:cNvGrpSpPr>
                <a:grpSpLocks/>
              </p:cNvGrpSpPr>
              <p:nvPr/>
            </p:nvGrpSpPr>
            <p:grpSpPr bwMode="auto">
              <a:xfrm>
                <a:off x="1257" y="1723"/>
                <a:ext cx="377" cy="376"/>
                <a:chOff x="1257" y="1723"/>
                <a:chExt cx="377" cy="376"/>
              </a:xfrm>
            </p:grpSpPr>
            <p:sp>
              <p:nvSpPr>
                <p:cNvPr id="166" name="Freeform 69"/>
                <p:cNvSpPr>
                  <a:spLocks noChangeArrowheads="1"/>
                </p:cNvSpPr>
                <p:nvPr/>
              </p:nvSpPr>
              <p:spPr bwMode="auto">
                <a:xfrm>
                  <a:off x="1257" y="1723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Freeform 70"/>
                <p:cNvSpPr>
                  <a:spLocks noChangeArrowheads="1"/>
                </p:cNvSpPr>
                <p:nvPr/>
              </p:nvSpPr>
              <p:spPr bwMode="auto">
                <a:xfrm>
                  <a:off x="1257" y="1723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Freeform 71"/>
                <p:cNvSpPr>
                  <a:spLocks noChangeArrowheads="1"/>
                </p:cNvSpPr>
                <p:nvPr/>
              </p:nvSpPr>
              <p:spPr bwMode="auto">
                <a:xfrm>
                  <a:off x="1541" y="1723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72"/>
              <p:cNvGrpSpPr>
                <a:grpSpLocks/>
              </p:cNvGrpSpPr>
              <p:nvPr/>
            </p:nvGrpSpPr>
            <p:grpSpPr bwMode="auto">
              <a:xfrm>
                <a:off x="1343" y="1652"/>
                <a:ext cx="291" cy="77"/>
                <a:chOff x="1343" y="1652"/>
                <a:chExt cx="291" cy="77"/>
              </a:xfrm>
            </p:grpSpPr>
            <p:sp>
              <p:nvSpPr>
                <p:cNvPr id="163" name="Freeform 73"/>
                <p:cNvSpPr>
                  <a:spLocks noChangeArrowheads="1"/>
                </p:cNvSpPr>
                <p:nvPr/>
              </p:nvSpPr>
              <p:spPr bwMode="auto">
                <a:xfrm>
                  <a:off x="1343" y="1652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Freeform 74"/>
                <p:cNvSpPr>
                  <a:spLocks noChangeArrowheads="1"/>
                </p:cNvSpPr>
                <p:nvPr/>
              </p:nvSpPr>
              <p:spPr bwMode="auto">
                <a:xfrm>
                  <a:off x="1343" y="1652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Freeform 75"/>
                <p:cNvSpPr>
                  <a:spLocks noChangeArrowheads="1"/>
                </p:cNvSpPr>
                <p:nvPr/>
              </p:nvSpPr>
              <p:spPr bwMode="auto">
                <a:xfrm>
                  <a:off x="1615" y="16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9" name="Oval 76"/>
            <p:cNvSpPr>
              <a:spLocks noChangeArrowheads="1"/>
            </p:cNvSpPr>
            <p:nvPr/>
          </p:nvSpPr>
          <p:spPr bwMode="auto">
            <a:xfrm>
              <a:off x="1372" y="1688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77"/>
            <p:cNvSpPr>
              <a:spLocks noChangeArrowheads="1"/>
            </p:cNvSpPr>
            <p:nvPr/>
          </p:nvSpPr>
          <p:spPr bwMode="auto">
            <a:xfrm>
              <a:off x="1304" y="1898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86"/>
          <p:cNvGrpSpPr>
            <a:grpSpLocks/>
          </p:cNvGrpSpPr>
          <p:nvPr/>
        </p:nvGrpSpPr>
        <p:grpSpPr bwMode="auto">
          <a:xfrm>
            <a:off x="2341052" y="3517613"/>
            <a:ext cx="482600" cy="709612"/>
            <a:chOff x="1356" y="2116"/>
            <a:chExt cx="304" cy="447"/>
          </a:xfrm>
        </p:grpSpPr>
        <p:grpSp>
          <p:nvGrpSpPr>
            <p:cNvPr id="139" name="Group 87"/>
            <p:cNvGrpSpPr>
              <a:grpSpLocks/>
            </p:cNvGrpSpPr>
            <p:nvPr/>
          </p:nvGrpSpPr>
          <p:grpSpPr bwMode="auto">
            <a:xfrm>
              <a:off x="1356" y="2116"/>
              <a:ext cx="304" cy="447"/>
              <a:chOff x="1356" y="2116"/>
              <a:chExt cx="304" cy="447"/>
            </a:xfrm>
          </p:grpSpPr>
          <p:grpSp>
            <p:nvGrpSpPr>
              <p:cNvPr id="141" name="Group 88"/>
              <p:cNvGrpSpPr>
                <a:grpSpLocks/>
              </p:cNvGrpSpPr>
              <p:nvPr/>
            </p:nvGrpSpPr>
            <p:grpSpPr bwMode="auto">
              <a:xfrm>
                <a:off x="1356" y="2187"/>
                <a:ext cx="304" cy="376"/>
                <a:chOff x="1356" y="2187"/>
                <a:chExt cx="304" cy="376"/>
              </a:xfrm>
            </p:grpSpPr>
            <p:sp>
              <p:nvSpPr>
                <p:cNvPr id="146" name="Freeform 89"/>
                <p:cNvSpPr>
                  <a:spLocks noChangeArrowheads="1"/>
                </p:cNvSpPr>
                <p:nvPr/>
              </p:nvSpPr>
              <p:spPr bwMode="auto">
                <a:xfrm>
                  <a:off x="1356" y="2187"/>
                  <a:ext cx="305" cy="377"/>
                </a:xfrm>
                <a:custGeom>
                  <a:avLst/>
                  <a:gdLst>
                    <a:gd name="T0" fmla="*/ 0 w 1346"/>
                    <a:gd name="T1" fmla="*/ 1663 h 1664"/>
                    <a:gd name="T2" fmla="*/ 0 w 1346"/>
                    <a:gd name="T3" fmla="*/ 335 h 1664"/>
                    <a:gd name="T4" fmla="*/ 335 w 1346"/>
                    <a:gd name="T5" fmla="*/ 0 h 1664"/>
                    <a:gd name="T6" fmla="*/ 1345 w 1346"/>
                    <a:gd name="T7" fmla="*/ 0 h 1664"/>
                    <a:gd name="T8" fmla="*/ 1345 w 1346"/>
                    <a:gd name="T9" fmla="*/ 1326 h 1664"/>
                    <a:gd name="T10" fmla="*/ 1008 w 1346"/>
                    <a:gd name="T11" fmla="*/ 1663 h 1664"/>
                    <a:gd name="T12" fmla="*/ 0 w 1346"/>
                    <a:gd name="T13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4">
                      <a:moveTo>
                        <a:pt x="0" y="1663"/>
                      </a:moveTo>
                      <a:lnTo>
                        <a:pt x="0" y="335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3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Freeform 90"/>
                <p:cNvSpPr>
                  <a:spLocks noChangeArrowheads="1"/>
                </p:cNvSpPr>
                <p:nvPr/>
              </p:nvSpPr>
              <p:spPr bwMode="auto">
                <a:xfrm>
                  <a:off x="1356" y="2187"/>
                  <a:ext cx="305" cy="76"/>
                </a:xfrm>
                <a:custGeom>
                  <a:avLst/>
                  <a:gdLst>
                    <a:gd name="T0" fmla="*/ 0 w 1346"/>
                    <a:gd name="T1" fmla="*/ 335 h 336"/>
                    <a:gd name="T2" fmla="*/ 335 w 1346"/>
                    <a:gd name="T3" fmla="*/ 0 h 336"/>
                    <a:gd name="T4" fmla="*/ 1345 w 1346"/>
                    <a:gd name="T5" fmla="*/ 0 h 336"/>
                    <a:gd name="T6" fmla="*/ 1008 w 1346"/>
                    <a:gd name="T7" fmla="*/ 335 h 336"/>
                    <a:gd name="T8" fmla="*/ 0 w 1346"/>
                    <a:gd name="T9" fmla="*/ 335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6">
                      <a:moveTo>
                        <a:pt x="0" y="335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5"/>
                      </a:lnTo>
                      <a:lnTo>
                        <a:pt x="0" y="33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Freeform 91"/>
                <p:cNvSpPr>
                  <a:spLocks noChangeArrowheads="1"/>
                </p:cNvSpPr>
                <p:nvPr/>
              </p:nvSpPr>
              <p:spPr bwMode="auto">
                <a:xfrm>
                  <a:off x="1585" y="2187"/>
                  <a:ext cx="77" cy="377"/>
                </a:xfrm>
                <a:custGeom>
                  <a:avLst/>
                  <a:gdLst>
                    <a:gd name="T0" fmla="*/ 0 w 338"/>
                    <a:gd name="T1" fmla="*/ 1663 h 1664"/>
                    <a:gd name="T2" fmla="*/ 0 w 338"/>
                    <a:gd name="T3" fmla="*/ 335 h 1664"/>
                    <a:gd name="T4" fmla="*/ 337 w 338"/>
                    <a:gd name="T5" fmla="*/ 0 h 1664"/>
                    <a:gd name="T6" fmla="*/ 337 w 338"/>
                    <a:gd name="T7" fmla="*/ 1326 h 1664"/>
                    <a:gd name="T8" fmla="*/ 0 w 338"/>
                    <a:gd name="T9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4">
                      <a:moveTo>
                        <a:pt x="0" y="1663"/>
                      </a:moveTo>
                      <a:lnTo>
                        <a:pt x="0" y="335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92"/>
              <p:cNvGrpSpPr>
                <a:grpSpLocks/>
              </p:cNvGrpSpPr>
              <p:nvPr/>
            </p:nvGrpSpPr>
            <p:grpSpPr bwMode="auto">
              <a:xfrm>
                <a:off x="1426" y="2116"/>
                <a:ext cx="234" cy="77"/>
                <a:chOff x="1426" y="2116"/>
                <a:chExt cx="234" cy="77"/>
              </a:xfrm>
            </p:grpSpPr>
            <p:sp>
              <p:nvSpPr>
                <p:cNvPr id="143" name="Freeform 93"/>
                <p:cNvSpPr>
                  <a:spLocks noChangeArrowheads="1"/>
                </p:cNvSpPr>
                <p:nvPr/>
              </p:nvSpPr>
              <p:spPr bwMode="auto">
                <a:xfrm>
                  <a:off x="1426" y="2116"/>
                  <a:ext cx="235" cy="78"/>
                </a:xfrm>
                <a:custGeom>
                  <a:avLst/>
                  <a:gdLst>
                    <a:gd name="T0" fmla="*/ 0 w 1038"/>
                    <a:gd name="T1" fmla="*/ 344 h 345"/>
                    <a:gd name="T2" fmla="*/ 0 w 1038"/>
                    <a:gd name="T3" fmla="*/ 85 h 345"/>
                    <a:gd name="T4" fmla="*/ 85 w 1038"/>
                    <a:gd name="T5" fmla="*/ 0 h 345"/>
                    <a:gd name="T6" fmla="*/ 1037 w 1038"/>
                    <a:gd name="T7" fmla="*/ 0 h 345"/>
                    <a:gd name="T8" fmla="*/ 1037 w 1038"/>
                    <a:gd name="T9" fmla="*/ 257 h 345"/>
                    <a:gd name="T10" fmla="*/ 950 w 1038"/>
                    <a:gd name="T11" fmla="*/ 344 h 345"/>
                    <a:gd name="T12" fmla="*/ 0 w 103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1037" y="257"/>
                      </a:lnTo>
                      <a:lnTo>
                        <a:pt x="95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4"/>
                <p:cNvSpPr>
                  <a:spLocks noChangeArrowheads="1"/>
                </p:cNvSpPr>
                <p:nvPr/>
              </p:nvSpPr>
              <p:spPr bwMode="auto">
                <a:xfrm>
                  <a:off x="1426" y="2116"/>
                  <a:ext cx="235" cy="20"/>
                </a:xfrm>
                <a:custGeom>
                  <a:avLst/>
                  <a:gdLst>
                    <a:gd name="T0" fmla="*/ 0 w 1038"/>
                    <a:gd name="T1" fmla="*/ 85 h 86"/>
                    <a:gd name="T2" fmla="*/ 85 w 1038"/>
                    <a:gd name="T3" fmla="*/ 0 h 86"/>
                    <a:gd name="T4" fmla="*/ 1037 w 1038"/>
                    <a:gd name="T5" fmla="*/ 0 h 86"/>
                    <a:gd name="T6" fmla="*/ 950 w 1038"/>
                    <a:gd name="T7" fmla="*/ 85 h 86"/>
                    <a:gd name="T8" fmla="*/ 0 w 103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7" y="0"/>
                      </a:lnTo>
                      <a:lnTo>
                        <a:pt x="95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Freeform 95"/>
                <p:cNvSpPr>
                  <a:spLocks noChangeArrowheads="1"/>
                </p:cNvSpPr>
                <p:nvPr/>
              </p:nvSpPr>
              <p:spPr bwMode="auto">
                <a:xfrm>
                  <a:off x="1641" y="2116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0" name="Freeform 96"/>
            <p:cNvSpPr>
              <a:spLocks noChangeArrowheads="1"/>
            </p:cNvSpPr>
            <p:nvPr/>
          </p:nvSpPr>
          <p:spPr bwMode="auto">
            <a:xfrm>
              <a:off x="1418" y="2220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97"/>
          <p:cNvGrpSpPr>
            <a:grpSpLocks/>
          </p:cNvGrpSpPr>
          <p:nvPr/>
        </p:nvGrpSpPr>
        <p:grpSpPr bwMode="auto">
          <a:xfrm>
            <a:off x="3084101" y="3517613"/>
            <a:ext cx="598488" cy="709612"/>
            <a:chOff x="1657" y="2116"/>
            <a:chExt cx="377" cy="447"/>
          </a:xfrm>
        </p:grpSpPr>
        <p:grpSp>
          <p:nvGrpSpPr>
            <p:cNvPr id="128" name="Group 98"/>
            <p:cNvGrpSpPr>
              <a:grpSpLocks/>
            </p:cNvGrpSpPr>
            <p:nvPr/>
          </p:nvGrpSpPr>
          <p:grpSpPr bwMode="auto">
            <a:xfrm>
              <a:off x="1657" y="2116"/>
              <a:ext cx="377" cy="447"/>
              <a:chOff x="1657" y="2116"/>
              <a:chExt cx="377" cy="447"/>
            </a:xfrm>
          </p:grpSpPr>
          <p:grpSp>
            <p:nvGrpSpPr>
              <p:cNvPr id="131" name="Group 99"/>
              <p:cNvGrpSpPr>
                <a:grpSpLocks/>
              </p:cNvGrpSpPr>
              <p:nvPr/>
            </p:nvGrpSpPr>
            <p:grpSpPr bwMode="auto">
              <a:xfrm>
                <a:off x="1657" y="2187"/>
                <a:ext cx="377" cy="376"/>
                <a:chOff x="1657" y="2187"/>
                <a:chExt cx="377" cy="376"/>
              </a:xfrm>
            </p:grpSpPr>
            <p:sp>
              <p:nvSpPr>
                <p:cNvPr id="136" name="Freeform 100"/>
                <p:cNvSpPr>
                  <a:spLocks noChangeArrowheads="1"/>
                </p:cNvSpPr>
                <p:nvPr/>
              </p:nvSpPr>
              <p:spPr bwMode="auto">
                <a:xfrm>
                  <a:off x="1657" y="2187"/>
                  <a:ext cx="378" cy="377"/>
                </a:xfrm>
                <a:custGeom>
                  <a:avLst/>
                  <a:gdLst>
                    <a:gd name="T0" fmla="*/ 0 w 1668"/>
                    <a:gd name="T1" fmla="*/ 1663 h 1664"/>
                    <a:gd name="T2" fmla="*/ 0 w 1668"/>
                    <a:gd name="T3" fmla="*/ 414 h 1664"/>
                    <a:gd name="T4" fmla="*/ 414 w 1668"/>
                    <a:gd name="T5" fmla="*/ 0 h 1664"/>
                    <a:gd name="T6" fmla="*/ 1667 w 1668"/>
                    <a:gd name="T7" fmla="*/ 0 h 1664"/>
                    <a:gd name="T8" fmla="*/ 1667 w 1668"/>
                    <a:gd name="T9" fmla="*/ 1247 h 1664"/>
                    <a:gd name="T10" fmla="*/ 1251 w 1668"/>
                    <a:gd name="T11" fmla="*/ 1663 h 1664"/>
                    <a:gd name="T12" fmla="*/ 0 w 1668"/>
                    <a:gd name="T13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4">
                      <a:moveTo>
                        <a:pt x="0" y="1663"/>
                      </a:moveTo>
                      <a:lnTo>
                        <a:pt x="0" y="414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3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Freeform 101"/>
                <p:cNvSpPr>
                  <a:spLocks noChangeArrowheads="1"/>
                </p:cNvSpPr>
                <p:nvPr/>
              </p:nvSpPr>
              <p:spPr bwMode="auto">
                <a:xfrm>
                  <a:off x="1657" y="2187"/>
                  <a:ext cx="378" cy="94"/>
                </a:xfrm>
                <a:custGeom>
                  <a:avLst/>
                  <a:gdLst>
                    <a:gd name="T0" fmla="*/ 0 w 1668"/>
                    <a:gd name="T1" fmla="*/ 414 h 415"/>
                    <a:gd name="T2" fmla="*/ 414 w 1668"/>
                    <a:gd name="T3" fmla="*/ 0 h 415"/>
                    <a:gd name="T4" fmla="*/ 1667 w 1668"/>
                    <a:gd name="T5" fmla="*/ 0 h 415"/>
                    <a:gd name="T6" fmla="*/ 1251 w 1668"/>
                    <a:gd name="T7" fmla="*/ 414 h 415"/>
                    <a:gd name="T8" fmla="*/ 0 w 1668"/>
                    <a:gd name="T9" fmla="*/ 41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5">
                      <a:moveTo>
                        <a:pt x="0" y="414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4"/>
                      </a:lnTo>
                      <a:lnTo>
                        <a:pt x="0" y="414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Freeform 102"/>
                <p:cNvSpPr>
                  <a:spLocks noChangeArrowheads="1"/>
                </p:cNvSpPr>
                <p:nvPr/>
              </p:nvSpPr>
              <p:spPr bwMode="auto">
                <a:xfrm>
                  <a:off x="1941" y="2187"/>
                  <a:ext cx="95" cy="377"/>
                </a:xfrm>
                <a:custGeom>
                  <a:avLst/>
                  <a:gdLst>
                    <a:gd name="T0" fmla="*/ 0 w 417"/>
                    <a:gd name="T1" fmla="*/ 1663 h 1664"/>
                    <a:gd name="T2" fmla="*/ 0 w 417"/>
                    <a:gd name="T3" fmla="*/ 414 h 1664"/>
                    <a:gd name="T4" fmla="*/ 416 w 417"/>
                    <a:gd name="T5" fmla="*/ 0 h 1664"/>
                    <a:gd name="T6" fmla="*/ 416 w 417"/>
                    <a:gd name="T7" fmla="*/ 1247 h 1664"/>
                    <a:gd name="T8" fmla="*/ 0 w 417"/>
                    <a:gd name="T9" fmla="*/ 1663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4">
                      <a:moveTo>
                        <a:pt x="0" y="1663"/>
                      </a:moveTo>
                      <a:lnTo>
                        <a:pt x="0" y="414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3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03"/>
              <p:cNvGrpSpPr>
                <a:grpSpLocks/>
              </p:cNvGrpSpPr>
              <p:nvPr/>
            </p:nvGrpSpPr>
            <p:grpSpPr bwMode="auto">
              <a:xfrm>
                <a:off x="1743" y="2116"/>
                <a:ext cx="291" cy="77"/>
                <a:chOff x="1743" y="2116"/>
                <a:chExt cx="291" cy="77"/>
              </a:xfrm>
            </p:grpSpPr>
            <p:sp>
              <p:nvSpPr>
                <p:cNvPr id="133" name="Freeform 104"/>
                <p:cNvSpPr>
                  <a:spLocks noChangeArrowheads="1"/>
                </p:cNvSpPr>
                <p:nvPr/>
              </p:nvSpPr>
              <p:spPr bwMode="auto">
                <a:xfrm>
                  <a:off x="1743" y="2116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Freeform 105"/>
                <p:cNvSpPr>
                  <a:spLocks noChangeArrowheads="1"/>
                </p:cNvSpPr>
                <p:nvPr/>
              </p:nvSpPr>
              <p:spPr bwMode="auto">
                <a:xfrm>
                  <a:off x="1743" y="2116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Freeform 106"/>
                <p:cNvSpPr>
                  <a:spLocks noChangeArrowheads="1"/>
                </p:cNvSpPr>
                <p:nvPr/>
              </p:nvSpPr>
              <p:spPr bwMode="auto">
                <a:xfrm>
                  <a:off x="2015" y="2116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9" name="Oval 107"/>
            <p:cNvSpPr>
              <a:spLocks noChangeArrowheads="1"/>
            </p:cNvSpPr>
            <p:nvPr/>
          </p:nvSpPr>
          <p:spPr bwMode="auto">
            <a:xfrm>
              <a:off x="1772" y="2152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08"/>
            <p:cNvSpPr>
              <a:spLocks noChangeArrowheads="1"/>
            </p:cNvSpPr>
            <p:nvPr/>
          </p:nvSpPr>
          <p:spPr bwMode="auto">
            <a:xfrm>
              <a:off x="1704" y="2362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8434" y="3608100"/>
            <a:ext cx="450850" cy="576262"/>
            <a:chOff x="3433782" y="3495675"/>
            <a:chExt cx="450850" cy="576262"/>
          </a:xfrm>
        </p:grpSpPr>
        <p:sp>
          <p:nvSpPr>
            <p:cNvPr id="121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126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117"/>
          <p:cNvGrpSpPr>
            <a:grpSpLocks/>
          </p:cNvGrpSpPr>
          <p:nvPr/>
        </p:nvGrpSpPr>
        <p:grpSpPr bwMode="auto">
          <a:xfrm>
            <a:off x="3069733" y="4432013"/>
            <a:ext cx="482600" cy="709612"/>
            <a:chOff x="1772" y="2604"/>
            <a:chExt cx="304" cy="447"/>
          </a:xfrm>
        </p:grpSpPr>
        <p:grpSp>
          <p:nvGrpSpPr>
            <p:cNvPr id="109" name="Group 118"/>
            <p:cNvGrpSpPr>
              <a:grpSpLocks/>
            </p:cNvGrpSpPr>
            <p:nvPr/>
          </p:nvGrpSpPr>
          <p:grpSpPr bwMode="auto">
            <a:xfrm>
              <a:off x="1772" y="2604"/>
              <a:ext cx="304" cy="447"/>
              <a:chOff x="1772" y="2604"/>
              <a:chExt cx="304" cy="447"/>
            </a:xfrm>
          </p:grpSpPr>
          <p:grpSp>
            <p:nvGrpSpPr>
              <p:cNvPr id="111" name="Group 119"/>
              <p:cNvGrpSpPr>
                <a:grpSpLocks/>
              </p:cNvGrpSpPr>
              <p:nvPr/>
            </p:nvGrpSpPr>
            <p:grpSpPr bwMode="auto">
              <a:xfrm>
                <a:off x="1772" y="2675"/>
                <a:ext cx="304" cy="376"/>
                <a:chOff x="1772" y="2675"/>
                <a:chExt cx="304" cy="376"/>
              </a:xfrm>
            </p:grpSpPr>
            <p:sp>
              <p:nvSpPr>
                <p:cNvPr id="116" name="Freeform 120"/>
                <p:cNvSpPr>
                  <a:spLocks noChangeArrowheads="1"/>
                </p:cNvSpPr>
                <p:nvPr/>
              </p:nvSpPr>
              <p:spPr bwMode="auto">
                <a:xfrm>
                  <a:off x="1772" y="2675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Freeform 121"/>
                <p:cNvSpPr>
                  <a:spLocks noChangeArrowheads="1"/>
                </p:cNvSpPr>
                <p:nvPr/>
              </p:nvSpPr>
              <p:spPr bwMode="auto">
                <a:xfrm>
                  <a:off x="1772" y="2675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2"/>
                <p:cNvSpPr>
                  <a:spLocks noChangeArrowheads="1"/>
                </p:cNvSpPr>
                <p:nvPr/>
              </p:nvSpPr>
              <p:spPr bwMode="auto">
                <a:xfrm>
                  <a:off x="2001" y="2675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23"/>
              <p:cNvGrpSpPr>
                <a:grpSpLocks/>
              </p:cNvGrpSpPr>
              <p:nvPr/>
            </p:nvGrpSpPr>
            <p:grpSpPr bwMode="auto">
              <a:xfrm>
                <a:off x="1842" y="2604"/>
                <a:ext cx="234" cy="77"/>
                <a:chOff x="1842" y="2604"/>
                <a:chExt cx="234" cy="77"/>
              </a:xfrm>
            </p:grpSpPr>
            <p:sp>
              <p:nvSpPr>
                <p:cNvPr id="113" name="Freeform 124"/>
                <p:cNvSpPr>
                  <a:spLocks noChangeArrowheads="1"/>
                </p:cNvSpPr>
                <p:nvPr/>
              </p:nvSpPr>
              <p:spPr bwMode="auto">
                <a:xfrm>
                  <a:off x="1842" y="2604"/>
                  <a:ext cx="235" cy="78"/>
                </a:xfrm>
                <a:custGeom>
                  <a:avLst/>
                  <a:gdLst>
                    <a:gd name="T0" fmla="*/ 0 w 1037"/>
                    <a:gd name="T1" fmla="*/ 344 h 345"/>
                    <a:gd name="T2" fmla="*/ 0 w 1037"/>
                    <a:gd name="T3" fmla="*/ 85 h 345"/>
                    <a:gd name="T4" fmla="*/ 85 w 1037"/>
                    <a:gd name="T5" fmla="*/ 0 h 345"/>
                    <a:gd name="T6" fmla="*/ 1036 w 1037"/>
                    <a:gd name="T7" fmla="*/ 0 h 345"/>
                    <a:gd name="T8" fmla="*/ 1036 w 1037"/>
                    <a:gd name="T9" fmla="*/ 257 h 345"/>
                    <a:gd name="T10" fmla="*/ 949 w 1037"/>
                    <a:gd name="T11" fmla="*/ 344 h 345"/>
                    <a:gd name="T12" fmla="*/ 0 w 1037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7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1036" y="257"/>
                      </a:lnTo>
                      <a:lnTo>
                        <a:pt x="949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125"/>
                <p:cNvSpPr>
                  <a:spLocks noChangeArrowheads="1"/>
                </p:cNvSpPr>
                <p:nvPr/>
              </p:nvSpPr>
              <p:spPr bwMode="auto">
                <a:xfrm>
                  <a:off x="1842" y="2604"/>
                  <a:ext cx="235" cy="20"/>
                </a:xfrm>
                <a:custGeom>
                  <a:avLst/>
                  <a:gdLst>
                    <a:gd name="T0" fmla="*/ 0 w 1037"/>
                    <a:gd name="T1" fmla="*/ 85 h 86"/>
                    <a:gd name="T2" fmla="*/ 85 w 1037"/>
                    <a:gd name="T3" fmla="*/ 0 h 86"/>
                    <a:gd name="T4" fmla="*/ 1036 w 1037"/>
                    <a:gd name="T5" fmla="*/ 0 h 86"/>
                    <a:gd name="T6" fmla="*/ 949 w 1037"/>
                    <a:gd name="T7" fmla="*/ 85 h 86"/>
                    <a:gd name="T8" fmla="*/ 0 w 1037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949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Freeform 126"/>
                <p:cNvSpPr>
                  <a:spLocks noChangeArrowheads="1"/>
                </p:cNvSpPr>
                <p:nvPr/>
              </p:nvSpPr>
              <p:spPr bwMode="auto">
                <a:xfrm>
                  <a:off x="2057" y="2604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127"/>
            <p:cNvSpPr>
              <a:spLocks noChangeArrowheads="1"/>
            </p:cNvSpPr>
            <p:nvPr/>
          </p:nvSpPr>
          <p:spPr bwMode="auto">
            <a:xfrm>
              <a:off x="1834" y="2708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128"/>
          <p:cNvGrpSpPr>
            <a:grpSpLocks/>
          </p:cNvGrpSpPr>
          <p:nvPr/>
        </p:nvGrpSpPr>
        <p:grpSpPr bwMode="auto">
          <a:xfrm>
            <a:off x="4152409" y="4432013"/>
            <a:ext cx="598488" cy="709612"/>
            <a:chOff x="2073" y="2604"/>
            <a:chExt cx="377" cy="447"/>
          </a:xfrm>
        </p:grpSpPr>
        <p:grpSp>
          <p:nvGrpSpPr>
            <p:cNvPr id="98" name="Group 129"/>
            <p:cNvGrpSpPr>
              <a:grpSpLocks/>
            </p:cNvGrpSpPr>
            <p:nvPr/>
          </p:nvGrpSpPr>
          <p:grpSpPr bwMode="auto">
            <a:xfrm>
              <a:off x="2073" y="2604"/>
              <a:ext cx="377" cy="447"/>
              <a:chOff x="2073" y="2604"/>
              <a:chExt cx="377" cy="447"/>
            </a:xfrm>
          </p:grpSpPr>
          <p:grpSp>
            <p:nvGrpSpPr>
              <p:cNvPr id="101" name="Group 130"/>
              <p:cNvGrpSpPr>
                <a:grpSpLocks/>
              </p:cNvGrpSpPr>
              <p:nvPr/>
            </p:nvGrpSpPr>
            <p:grpSpPr bwMode="auto">
              <a:xfrm>
                <a:off x="2073" y="2675"/>
                <a:ext cx="377" cy="376"/>
                <a:chOff x="2073" y="2675"/>
                <a:chExt cx="377" cy="376"/>
              </a:xfrm>
            </p:grpSpPr>
            <p:sp>
              <p:nvSpPr>
                <p:cNvPr id="106" name="Freeform 131"/>
                <p:cNvSpPr>
                  <a:spLocks noChangeArrowheads="1"/>
                </p:cNvSpPr>
                <p:nvPr/>
              </p:nvSpPr>
              <p:spPr bwMode="auto">
                <a:xfrm>
                  <a:off x="2073" y="2675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Freeform 132"/>
                <p:cNvSpPr>
                  <a:spLocks noChangeArrowheads="1"/>
                </p:cNvSpPr>
                <p:nvPr/>
              </p:nvSpPr>
              <p:spPr bwMode="auto">
                <a:xfrm>
                  <a:off x="2073" y="2675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Freeform 133"/>
                <p:cNvSpPr>
                  <a:spLocks noChangeArrowheads="1"/>
                </p:cNvSpPr>
                <p:nvPr/>
              </p:nvSpPr>
              <p:spPr bwMode="auto">
                <a:xfrm>
                  <a:off x="2357" y="2675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34"/>
              <p:cNvGrpSpPr>
                <a:grpSpLocks/>
              </p:cNvGrpSpPr>
              <p:nvPr/>
            </p:nvGrpSpPr>
            <p:grpSpPr bwMode="auto">
              <a:xfrm>
                <a:off x="2159" y="2604"/>
                <a:ext cx="291" cy="77"/>
                <a:chOff x="2159" y="2604"/>
                <a:chExt cx="291" cy="77"/>
              </a:xfrm>
            </p:grpSpPr>
            <p:sp>
              <p:nvSpPr>
                <p:cNvPr id="103" name="Freeform 135"/>
                <p:cNvSpPr>
                  <a:spLocks noChangeArrowheads="1"/>
                </p:cNvSpPr>
                <p:nvPr/>
              </p:nvSpPr>
              <p:spPr bwMode="auto">
                <a:xfrm>
                  <a:off x="2159" y="2604"/>
                  <a:ext cx="292" cy="78"/>
                </a:xfrm>
                <a:custGeom>
                  <a:avLst/>
                  <a:gdLst>
                    <a:gd name="T0" fmla="*/ 0 w 1288"/>
                    <a:gd name="T1" fmla="*/ 344 h 345"/>
                    <a:gd name="T2" fmla="*/ 0 w 1288"/>
                    <a:gd name="T3" fmla="*/ 85 h 345"/>
                    <a:gd name="T4" fmla="*/ 85 w 1288"/>
                    <a:gd name="T5" fmla="*/ 0 h 345"/>
                    <a:gd name="T6" fmla="*/ 1287 w 1288"/>
                    <a:gd name="T7" fmla="*/ 0 h 345"/>
                    <a:gd name="T8" fmla="*/ 1287 w 1288"/>
                    <a:gd name="T9" fmla="*/ 257 h 345"/>
                    <a:gd name="T10" fmla="*/ 1200 w 1288"/>
                    <a:gd name="T11" fmla="*/ 344 h 345"/>
                    <a:gd name="T12" fmla="*/ 0 w 1288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7" y="0"/>
                      </a:lnTo>
                      <a:lnTo>
                        <a:pt x="1287" y="257"/>
                      </a:lnTo>
                      <a:lnTo>
                        <a:pt x="120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Freeform 136"/>
                <p:cNvSpPr>
                  <a:spLocks noChangeArrowheads="1"/>
                </p:cNvSpPr>
                <p:nvPr/>
              </p:nvSpPr>
              <p:spPr bwMode="auto">
                <a:xfrm>
                  <a:off x="2159" y="2604"/>
                  <a:ext cx="292" cy="20"/>
                </a:xfrm>
                <a:custGeom>
                  <a:avLst/>
                  <a:gdLst>
                    <a:gd name="T0" fmla="*/ 0 w 1288"/>
                    <a:gd name="T1" fmla="*/ 85 h 86"/>
                    <a:gd name="T2" fmla="*/ 85 w 1288"/>
                    <a:gd name="T3" fmla="*/ 0 h 86"/>
                    <a:gd name="T4" fmla="*/ 1287 w 1288"/>
                    <a:gd name="T5" fmla="*/ 0 h 86"/>
                    <a:gd name="T6" fmla="*/ 1200 w 1288"/>
                    <a:gd name="T7" fmla="*/ 85 h 86"/>
                    <a:gd name="T8" fmla="*/ 0 w 1288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8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7" y="0"/>
                      </a:lnTo>
                      <a:lnTo>
                        <a:pt x="1200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Freeform 137"/>
                <p:cNvSpPr>
                  <a:spLocks noChangeArrowheads="1"/>
                </p:cNvSpPr>
                <p:nvPr/>
              </p:nvSpPr>
              <p:spPr bwMode="auto">
                <a:xfrm>
                  <a:off x="2431" y="2604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9" name="Oval 138"/>
            <p:cNvSpPr>
              <a:spLocks noChangeArrowheads="1"/>
            </p:cNvSpPr>
            <p:nvPr/>
          </p:nvSpPr>
          <p:spPr bwMode="auto">
            <a:xfrm>
              <a:off x="2188" y="2640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9"/>
            <p:cNvSpPr>
              <a:spLocks noChangeArrowheads="1"/>
            </p:cNvSpPr>
            <p:nvPr/>
          </p:nvSpPr>
          <p:spPr bwMode="auto">
            <a:xfrm>
              <a:off x="2120" y="2850"/>
              <a:ext cx="198" cy="84"/>
            </a:xfrm>
            <a:custGeom>
              <a:avLst/>
              <a:gdLst>
                <a:gd name="T0" fmla="*/ 107 w 874"/>
                <a:gd name="T1" fmla="*/ 0 h 371"/>
                <a:gd name="T2" fmla="*/ 764 w 874"/>
                <a:gd name="T3" fmla="*/ 0 h 371"/>
                <a:gd name="T4" fmla="*/ 873 w 874"/>
                <a:gd name="T5" fmla="*/ 108 h 371"/>
                <a:gd name="T6" fmla="*/ 873 w 874"/>
                <a:gd name="T7" fmla="*/ 262 h 371"/>
                <a:gd name="T8" fmla="*/ 764 w 874"/>
                <a:gd name="T9" fmla="*/ 370 h 371"/>
                <a:gd name="T10" fmla="*/ 107 w 874"/>
                <a:gd name="T11" fmla="*/ 370 h 371"/>
                <a:gd name="T12" fmla="*/ 0 w 874"/>
                <a:gd name="T13" fmla="*/ 262 h 371"/>
                <a:gd name="T14" fmla="*/ 0 w 874"/>
                <a:gd name="T15" fmla="*/ 108 h 371"/>
                <a:gd name="T16" fmla="*/ 107 w 874"/>
                <a:gd name="T17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1">
                  <a:moveTo>
                    <a:pt x="107" y="0"/>
                  </a:moveTo>
                  <a:lnTo>
                    <a:pt x="764" y="0"/>
                  </a:lnTo>
                  <a:lnTo>
                    <a:pt x="873" y="108"/>
                  </a:lnTo>
                  <a:lnTo>
                    <a:pt x="873" y="262"/>
                  </a:lnTo>
                  <a:lnTo>
                    <a:pt x="764" y="370"/>
                  </a:lnTo>
                  <a:lnTo>
                    <a:pt x="107" y="370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148"/>
          <p:cNvGrpSpPr>
            <a:grpSpLocks/>
          </p:cNvGrpSpPr>
          <p:nvPr/>
        </p:nvGrpSpPr>
        <p:grpSpPr bwMode="auto">
          <a:xfrm>
            <a:off x="4342989" y="5270213"/>
            <a:ext cx="482600" cy="709612"/>
            <a:chOff x="2188" y="3052"/>
            <a:chExt cx="304" cy="447"/>
          </a:xfrm>
        </p:grpSpPr>
        <p:grpSp>
          <p:nvGrpSpPr>
            <p:cNvPr id="79" name="Group 149"/>
            <p:cNvGrpSpPr>
              <a:grpSpLocks/>
            </p:cNvGrpSpPr>
            <p:nvPr/>
          </p:nvGrpSpPr>
          <p:grpSpPr bwMode="auto">
            <a:xfrm>
              <a:off x="2188" y="3052"/>
              <a:ext cx="304" cy="447"/>
              <a:chOff x="2188" y="3052"/>
              <a:chExt cx="304" cy="447"/>
            </a:xfrm>
          </p:grpSpPr>
          <p:grpSp>
            <p:nvGrpSpPr>
              <p:cNvPr id="81" name="Group 150"/>
              <p:cNvGrpSpPr>
                <a:grpSpLocks/>
              </p:cNvGrpSpPr>
              <p:nvPr/>
            </p:nvGrpSpPr>
            <p:grpSpPr bwMode="auto">
              <a:xfrm>
                <a:off x="2188" y="3123"/>
                <a:ext cx="304" cy="376"/>
                <a:chOff x="2188" y="3123"/>
                <a:chExt cx="304" cy="376"/>
              </a:xfrm>
            </p:grpSpPr>
            <p:sp>
              <p:nvSpPr>
                <p:cNvPr id="86" name="Freeform 151"/>
                <p:cNvSpPr>
                  <a:spLocks noChangeArrowheads="1"/>
                </p:cNvSpPr>
                <p:nvPr/>
              </p:nvSpPr>
              <p:spPr bwMode="auto">
                <a:xfrm>
                  <a:off x="2188" y="3123"/>
                  <a:ext cx="305" cy="377"/>
                </a:xfrm>
                <a:custGeom>
                  <a:avLst/>
                  <a:gdLst>
                    <a:gd name="T0" fmla="*/ 0 w 1346"/>
                    <a:gd name="T1" fmla="*/ 1662 h 1663"/>
                    <a:gd name="T2" fmla="*/ 0 w 1346"/>
                    <a:gd name="T3" fmla="*/ 336 h 1663"/>
                    <a:gd name="T4" fmla="*/ 335 w 1346"/>
                    <a:gd name="T5" fmla="*/ 0 h 1663"/>
                    <a:gd name="T6" fmla="*/ 1345 w 1346"/>
                    <a:gd name="T7" fmla="*/ 0 h 1663"/>
                    <a:gd name="T8" fmla="*/ 1345 w 1346"/>
                    <a:gd name="T9" fmla="*/ 1326 h 1663"/>
                    <a:gd name="T10" fmla="*/ 1008 w 1346"/>
                    <a:gd name="T11" fmla="*/ 1662 h 1663"/>
                    <a:gd name="T12" fmla="*/ 0 w 1346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46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345" y="1326"/>
                      </a:lnTo>
                      <a:lnTo>
                        <a:pt x="1008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152"/>
                <p:cNvSpPr>
                  <a:spLocks noChangeArrowheads="1"/>
                </p:cNvSpPr>
                <p:nvPr/>
              </p:nvSpPr>
              <p:spPr bwMode="auto">
                <a:xfrm>
                  <a:off x="2188" y="3123"/>
                  <a:ext cx="305" cy="76"/>
                </a:xfrm>
                <a:custGeom>
                  <a:avLst/>
                  <a:gdLst>
                    <a:gd name="T0" fmla="*/ 0 w 1346"/>
                    <a:gd name="T1" fmla="*/ 336 h 337"/>
                    <a:gd name="T2" fmla="*/ 335 w 1346"/>
                    <a:gd name="T3" fmla="*/ 0 h 337"/>
                    <a:gd name="T4" fmla="*/ 1345 w 1346"/>
                    <a:gd name="T5" fmla="*/ 0 h 337"/>
                    <a:gd name="T6" fmla="*/ 1008 w 1346"/>
                    <a:gd name="T7" fmla="*/ 336 h 337"/>
                    <a:gd name="T8" fmla="*/ 0 w 1346"/>
                    <a:gd name="T9" fmla="*/ 336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46" h="337">
                      <a:moveTo>
                        <a:pt x="0" y="336"/>
                      </a:moveTo>
                      <a:lnTo>
                        <a:pt x="335" y="0"/>
                      </a:lnTo>
                      <a:lnTo>
                        <a:pt x="1345" y="0"/>
                      </a:lnTo>
                      <a:lnTo>
                        <a:pt x="1008" y="336"/>
                      </a:lnTo>
                      <a:lnTo>
                        <a:pt x="0" y="336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153"/>
                <p:cNvSpPr>
                  <a:spLocks noChangeArrowheads="1"/>
                </p:cNvSpPr>
                <p:nvPr/>
              </p:nvSpPr>
              <p:spPr bwMode="auto">
                <a:xfrm>
                  <a:off x="2416" y="3123"/>
                  <a:ext cx="77" cy="377"/>
                </a:xfrm>
                <a:custGeom>
                  <a:avLst/>
                  <a:gdLst>
                    <a:gd name="T0" fmla="*/ 0 w 338"/>
                    <a:gd name="T1" fmla="*/ 1662 h 1663"/>
                    <a:gd name="T2" fmla="*/ 0 w 338"/>
                    <a:gd name="T3" fmla="*/ 336 h 1663"/>
                    <a:gd name="T4" fmla="*/ 337 w 338"/>
                    <a:gd name="T5" fmla="*/ 0 h 1663"/>
                    <a:gd name="T6" fmla="*/ 337 w 338"/>
                    <a:gd name="T7" fmla="*/ 1326 h 1663"/>
                    <a:gd name="T8" fmla="*/ 0 w 338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663">
                      <a:moveTo>
                        <a:pt x="0" y="1662"/>
                      </a:moveTo>
                      <a:lnTo>
                        <a:pt x="0" y="336"/>
                      </a:lnTo>
                      <a:lnTo>
                        <a:pt x="337" y="0"/>
                      </a:lnTo>
                      <a:lnTo>
                        <a:pt x="337" y="1326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154"/>
              <p:cNvGrpSpPr>
                <a:grpSpLocks/>
              </p:cNvGrpSpPr>
              <p:nvPr/>
            </p:nvGrpSpPr>
            <p:grpSpPr bwMode="auto">
              <a:xfrm>
                <a:off x="2258" y="3052"/>
                <a:ext cx="234" cy="77"/>
                <a:chOff x="2258" y="3052"/>
                <a:chExt cx="234" cy="77"/>
              </a:xfrm>
            </p:grpSpPr>
            <p:sp>
              <p:nvSpPr>
                <p:cNvPr id="83" name="Freeform 155"/>
                <p:cNvSpPr>
                  <a:spLocks noChangeArrowheads="1"/>
                </p:cNvSpPr>
                <p:nvPr/>
              </p:nvSpPr>
              <p:spPr bwMode="auto">
                <a:xfrm>
                  <a:off x="2258" y="3052"/>
                  <a:ext cx="235" cy="78"/>
                </a:xfrm>
                <a:custGeom>
                  <a:avLst/>
                  <a:gdLst>
                    <a:gd name="T0" fmla="*/ 0 w 1037"/>
                    <a:gd name="T1" fmla="*/ 344 h 345"/>
                    <a:gd name="T2" fmla="*/ 0 w 1037"/>
                    <a:gd name="T3" fmla="*/ 85 h 345"/>
                    <a:gd name="T4" fmla="*/ 85 w 1037"/>
                    <a:gd name="T5" fmla="*/ 0 h 345"/>
                    <a:gd name="T6" fmla="*/ 1036 w 1037"/>
                    <a:gd name="T7" fmla="*/ 0 h 345"/>
                    <a:gd name="T8" fmla="*/ 1036 w 1037"/>
                    <a:gd name="T9" fmla="*/ 257 h 345"/>
                    <a:gd name="T10" fmla="*/ 949 w 1037"/>
                    <a:gd name="T11" fmla="*/ 344 h 345"/>
                    <a:gd name="T12" fmla="*/ 0 w 1037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7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1036" y="257"/>
                      </a:lnTo>
                      <a:lnTo>
                        <a:pt x="949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6BF69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156"/>
                <p:cNvSpPr>
                  <a:spLocks noChangeArrowheads="1"/>
                </p:cNvSpPr>
                <p:nvPr/>
              </p:nvSpPr>
              <p:spPr bwMode="auto">
                <a:xfrm>
                  <a:off x="2258" y="3052"/>
                  <a:ext cx="235" cy="20"/>
                </a:xfrm>
                <a:custGeom>
                  <a:avLst/>
                  <a:gdLst>
                    <a:gd name="T0" fmla="*/ 0 w 1037"/>
                    <a:gd name="T1" fmla="*/ 85 h 86"/>
                    <a:gd name="T2" fmla="*/ 85 w 1037"/>
                    <a:gd name="T3" fmla="*/ 0 h 86"/>
                    <a:gd name="T4" fmla="*/ 1036 w 1037"/>
                    <a:gd name="T5" fmla="*/ 0 h 86"/>
                    <a:gd name="T6" fmla="*/ 949 w 1037"/>
                    <a:gd name="T7" fmla="*/ 85 h 86"/>
                    <a:gd name="T8" fmla="*/ 0 w 1037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036" y="0"/>
                      </a:lnTo>
                      <a:lnTo>
                        <a:pt x="949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FFD072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57"/>
                <p:cNvSpPr>
                  <a:spLocks noChangeArrowheads="1"/>
                </p:cNvSpPr>
                <p:nvPr/>
              </p:nvSpPr>
              <p:spPr bwMode="auto">
                <a:xfrm>
                  <a:off x="2473" y="30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D3A45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" name="Freeform 158"/>
            <p:cNvSpPr>
              <a:spLocks noChangeArrowheads="1"/>
            </p:cNvSpPr>
            <p:nvPr/>
          </p:nvSpPr>
          <p:spPr bwMode="auto">
            <a:xfrm>
              <a:off x="2250" y="3156"/>
              <a:ext cx="158" cy="27"/>
            </a:xfrm>
            <a:custGeom>
              <a:avLst/>
              <a:gdLst>
                <a:gd name="T0" fmla="*/ 173 w 698"/>
                <a:gd name="T1" fmla="*/ 0 h 120"/>
                <a:gd name="T2" fmla="*/ 697 w 698"/>
                <a:gd name="T3" fmla="*/ 0 h 120"/>
                <a:gd name="T4" fmla="*/ 522 w 698"/>
                <a:gd name="T5" fmla="*/ 119 h 120"/>
                <a:gd name="T6" fmla="*/ 0 w 698"/>
                <a:gd name="T7" fmla="*/ 119 h 120"/>
                <a:gd name="T8" fmla="*/ 173 w 69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20">
                  <a:moveTo>
                    <a:pt x="173" y="0"/>
                  </a:moveTo>
                  <a:lnTo>
                    <a:pt x="697" y="0"/>
                  </a:lnTo>
                  <a:lnTo>
                    <a:pt x="522" y="119"/>
                  </a:lnTo>
                  <a:lnTo>
                    <a:pt x="0" y="119"/>
                  </a:lnTo>
                  <a:lnTo>
                    <a:pt x="173" y="0"/>
                  </a:lnTo>
                </a:path>
              </a:pathLst>
            </a:custGeom>
            <a:solidFill>
              <a:srgbClr val="F6BF69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59"/>
          <p:cNvGrpSpPr>
            <a:grpSpLocks/>
          </p:cNvGrpSpPr>
          <p:nvPr/>
        </p:nvGrpSpPr>
        <p:grpSpPr bwMode="auto">
          <a:xfrm>
            <a:off x="5065301" y="5270213"/>
            <a:ext cx="598488" cy="709612"/>
            <a:chOff x="2489" y="3052"/>
            <a:chExt cx="377" cy="447"/>
          </a:xfrm>
        </p:grpSpPr>
        <p:grpSp>
          <p:nvGrpSpPr>
            <p:cNvPr id="68" name="Group 160"/>
            <p:cNvGrpSpPr>
              <a:grpSpLocks/>
            </p:cNvGrpSpPr>
            <p:nvPr/>
          </p:nvGrpSpPr>
          <p:grpSpPr bwMode="auto">
            <a:xfrm>
              <a:off x="2489" y="3052"/>
              <a:ext cx="377" cy="447"/>
              <a:chOff x="2489" y="3052"/>
              <a:chExt cx="377" cy="447"/>
            </a:xfrm>
          </p:grpSpPr>
          <p:grpSp>
            <p:nvGrpSpPr>
              <p:cNvPr id="71" name="Group 161"/>
              <p:cNvGrpSpPr>
                <a:grpSpLocks/>
              </p:cNvGrpSpPr>
              <p:nvPr/>
            </p:nvGrpSpPr>
            <p:grpSpPr bwMode="auto">
              <a:xfrm>
                <a:off x="2489" y="3123"/>
                <a:ext cx="377" cy="376"/>
                <a:chOff x="2489" y="3123"/>
                <a:chExt cx="377" cy="376"/>
              </a:xfrm>
            </p:grpSpPr>
            <p:sp>
              <p:nvSpPr>
                <p:cNvPr id="76" name="Freeform 162"/>
                <p:cNvSpPr>
                  <a:spLocks noChangeArrowheads="1"/>
                </p:cNvSpPr>
                <p:nvPr/>
              </p:nvSpPr>
              <p:spPr bwMode="auto">
                <a:xfrm>
                  <a:off x="2489" y="3123"/>
                  <a:ext cx="378" cy="377"/>
                </a:xfrm>
                <a:custGeom>
                  <a:avLst/>
                  <a:gdLst>
                    <a:gd name="T0" fmla="*/ 0 w 1668"/>
                    <a:gd name="T1" fmla="*/ 1662 h 1663"/>
                    <a:gd name="T2" fmla="*/ 0 w 1668"/>
                    <a:gd name="T3" fmla="*/ 415 h 1663"/>
                    <a:gd name="T4" fmla="*/ 414 w 1668"/>
                    <a:gd name="T5" fmla="*/ 0 h 1663"/>
                    <a:gd name="T6" fmla="*/ 1667 w 1668"/>
                    <a:gd name="T7" fmla="*/ 0 h 1663"/>
                    <a:gd name="T8" fmla="*/ 1667 w 1668"/>
                    <a:gd name="T9" fmla="*/ 1247 h 1663"/>
                    <a:gd name="T10" fmla="*/ 1251 w 1668"/>
                    <a:gd name="T11" fmla="*/ 1662 h 1663"/>
                    <a:gd name="T12" fmla="*/ 0 w 1668"/>
                    <a:gd name="T13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68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667" y="1247"/>
                      </a:lnTo>
                      <a:lnTo>
                        <a:pt x="1251" y="1662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163"/>
                <p:cNvSpPr>
                  <a:spLocks noChangeArrowheads="1"/>
                </p:cNvSpPr>
                <p:nvPr/>
              </p:nvSpPr>
              <p:spPr bwMode="auto">
                <a:xfrm>
                  <a:off x="2489" y="3123"/>
                  <a:ext cx="378" cy="94"/>
                </a:xfrm>
                <a:custGeom>
                  <a:avLst/>
                  <a:gdLst>
                    <a:gd name="T0" fmla="*/ 0 w 1668"/>
                    <a:gd name="T1" fmla="*/ 415 h 416"/>
                    <a:gd name="T2" fmla="*/ 414 w 1668"/>
                    <a:gd name="T3" fmla="*/ 0 h 416"/>
                    <a:gd name="T4" fmla="*/ 1667 w 1668"/>
                    <a:gd name="T5" fmla="*/ 0 h 416"/>
                    <a:gd name="T6" fmla="*/ 1251 w 1668"/>
                    <a:gd name="T7" fmla="*/ 415 h 416"/>
                    <a:gd name="T8" fmla="*/ 0 w 1668"/>
                    <a:gd name="T9" fmla="*/ 415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8" h="416">
                      <a:moveTo>
                        <a:pt x="0" y="415"/>
                      </a:moveTo>
                      <a:lnTo>
                        <a:pt x="414" y="0"/>
                      </a:lnTo>
                      <a:lnTo>
                        <a:pt x="1667" y="0"/>
                      </a:lnTo>
                      <a:lnTo>
                        <a:pt x="1251" y="415"/>
                      </a:lnTo>
                      <a:lnTo>
                        <a:pt x="0" y="41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164"/>
                <p:cNvSpPr>
                  <a:spLocks noChangeArrowheads="1"/>
                </p:cNvSpPr>
                <p:nvPr/>
              </p:nvSpPr>
              <p:spPr bwMode="auto">
                <a:xfrm>
                  <a:off x="2773" y="3123"/>
                  <a:ext cx="95" cy="377"/>
                </a:xfrm>
                <a:custGeom>
                  <a:avLst/>
                  <a:gdLst>
                    <a:gd name="T0" fmla="*/ 0 w 417"/>
                    <a:gd name="T1" fmla="*/ 1662 h 1663"/>
                    <a:gd name="T2" fmla="*/ 0 w 417"/>
                    <a:gd name="T3" fmla="*/ 415 h 1663"/>
                    <a:gd name="T4" fmla="*/ 416 w 417"/>
                    <a:gd name="T5" fmla="*/ 0 h 1663"/>
                    <a:gd name="T6" fmla="*/ 416 w 417"/>
                    <a:gd name="T7" fmla="*/ 1247 h 1663"/>
                    <a:gd name="T8" fmla="*/ 0 w 417"/>
                    <a:gd name="T9" fmla="*/ 1662 h 1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7" h="1663">
                      <a:moveTo>
                        <a:pt x="0" y="1662"/>
                      </a:moveTo>
                      <a:lnTo>
                        <a:pt x="0" y="415"/>
                      </a:lnTo>
                      <a:lnTo>
                        <a:pt x="416" y="0"/>
                      </a:lnTo>
                      <a:lnTo>
                        <a:pt x="416" y="1247"/>
                      </a:lnTo>
                      <a:lnTo>
                        <a:pt x="0" y="1662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165"/>
              <p:cNvGrpSpPr>
                <a:grpSpLocks/>
              </p:cNvGrpSpPr>
              <p:nvPr/>
            </p:nvGrpSpPr>
            <p:grpSpPr bwMode="auto">
              <a:xfrm>
                <a:off x="2575" y="3052"/>
                <a:ext cx="291" cy="77"/>
                <a:chOff x="2575" y="3052"/>
                <a:chExt cx="291" cy="77"/>
              </a:xfrm>
            </p:grpSpPr>
            <p:sp>
              <p:nvSpPr>
                <p:cNvPr id="73" name="Freeform 166"/>
                <p:cNvSpPr>
                  <a:spLocks noChangeArrowheads="1"/>
                </p:cNvSpPr>
                <p:nvPr/>
              </p:nvSpPr>
              <p:spPr bwMode="auto">
                <a:xfrm>
                  <a:off x="2575" y="3052"/>
                  <a:ext cx="292" cy="78"/>
                </a:xfrm>
                <a:custGeom>
                  <a:avLst/>
                  <a:gdLst>
                    <a:gd name="T0" fmla="*/ 0 w 1289"/>
                    <a:gd name="T1" fmla="*/ 344 h 345"/>
                    <a:gd name="T2" fmla="*/ 0 w 1289"/>
                    <a:gd name="T3" fmla="*/ 85 h 345"/>
                    <a:gd name="T4" fmla="*/ 85 w 1289"/>
                    <a:gd name="T5" fmla="*/ 0 h 345"/>
                    <a:gd name="T6" fmla="*/ 1288 w 1289"/>
                    <a:gd name="T7" fmla="*/ 0 h 345"/>
                    <a:gd name="T8" fmla="*/ 1288 w 1289"/>
                    <a:gd name="T9" fmla="*/ 257 h 345"/>
                    <a:gd name="T10" fmla="*/ 1201 w 1289"/>
                    <a:gd name="T11" fmla="*/ 344 h 345"/>
                    <a:gd name="T12" fmla="*/ 0 w 1289"/>
                    <a:gd name="T13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9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88" y="257"/>
                      </a:lnTo>
                      <a:lnTo>
                        <a:pt x="1201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A2C1FE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167"/>
                <p:cNvSpPr>
                  <a:spLocks noChangeArrowheads="1"/>
                </p:cNvSpPr>
                <p:nvPr/>
              </p:nvSpPr>
              <p:spPr bwMode="auto">
                <a:xfrm>
                  <a:off x="2575" y="3052"/>
                  <a:ext cx="292" cy="20"/>
                </a:xfrm>
                <a:custGeom>
                  <a:avLst/>
                  <a:gdLst>
                    <a:gd name="T0" fmla="*/ 0 w 1289"/>
                    <a:gd name="T1" fmla="*/ 85 h 86"/>
                    <a:gd name="T2" fmla="*/ 85 w 1289"/>
                    <a:gd name="T3" fmla="*/ 0 h 86"/>
                    <a:gd name="T4" fmla="*/ 1288 w 1289"/>
                    <a:gd name="T5" fmla="*/ 0 h 86"/>
                    <a:gd name="T6" fmla="*/ 1201 w 1289"/>
                    <a:gd name="T7" fmla="*/ 85 h 86"/>
                    <a:gd name="T8" fmla="*/ 0 w 1289"/>
                    <a:gd name="T9" fmla="*/ 8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9" h="86">
                      <a:moveTo>
                        <a:pt x="0" y="85"/>
                      </a:moveTo>
                      <a:lnTo>
                        <a:pt x="85" y="0"/>
                      </a:lnTo>
                      <a:lnTo>
                        <a:pt x="1288" y="0"/>
                      </a:lnTo>
                      <a:lnTo>
                        <a:pt x="1201" y="85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1D3FF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68"/>
                <p:cNvSpPr>
                  <a:spLocks noChangeArrowheads="1"/>
                </p:cNvSpPr>
                <p:nvPr/>
              </p:nvSpPr>
              <p:spPr bwMode="auto">
                <a:xfrm>
                  <a:off x="2847" y="3052"/>
                  <a:ext cx="20" cy="78"/>
                </a:xfrm>
                <a:custGeom>
                  <a:avLst/>
                  <a:gdLst>
                    <a:gd name="T0" fmla="*/ 0 w 88"/>
                    <a:gd name="T1" fmla="*/ 344 h 345"/>
                    <a:gd name="T2" fmla="*/ 0 w 88"/>
                    <a:gd name="T3" fmla="*/ 85 h 345"/>
                    <a:gd name="T4" fmla="*/ 87 w 88"/>
                    <a:gd name="T5" fmla="*/ 0 h 345"/>
                    <a:gd name="T6" fmla="*/ 87 w 88"/>
                    <a:gd name="T7" fmla="*/ 257 h 345"/>
                    <a:gd name="T8" fmla="*/ 0 w 88"/>
                    <a:gd name="T9" fmla="*/ 344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345">
                      <a:moveTo>
                        <a:pt x="0" y="344"/>
                      </a:moveTo>
                      <a:lnTo>
                        <a:pt x="0" y="85"/>
                      </a:lnTo>
                      <a:lnTo>
                        <a:pt x="87" y="0"/>
                      </a:lnTo>
                      <a:lnTo>
                        <a:pt x="87" y="257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8BA5DA"/>
                </a:solidFill>
                <a:ln w="126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9" name="Oval 169"/>
            <p:cNvSpPr>
              <a:spLocks noChangeArrowheads="1"/>
            </p:cNvSpPr>
            <p:nvPr/>
          </p:nvSpPr>
          <p:spPr bwMode="auto">
            <a:xfrm>
              <a:off x="2604" y="3088"/>
              <a:ext cx="49" cy="2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70"/>
            <p:cNvSpPr>
              <a:spLocks noChangeArrowheads="1"/>
            </p:cNvSpPr>
            <p:nvPr/>
          </p:nvSpPr>
          <p:spPr bwMode="auto">
            <a:xfrm>
              <a:off x="2536" y="3298"/>
              <a:ext cx="198" cy="84"/>
            </a:xfrm>
            <a:custGeom>
              <a:avLst/>
              <a:gdLst>
                <a:gd name="T0" fmla="*/ 107 w 874"/>
                <a:gd name="T1" fmla="*/ 0 h 372"/>
                <a:gd name="T2" fmla="*/ 764 w 874"/>
                <a:gd name="T3" fmla="*/ 0 h 372"/>
                <a:gd name="T4" fmla="*/ 873 w 874"/>
                <a:gd name="T5" fmla="*/ 107 h 372"/>
                <a:gd name="T6" fmla="*/ 873 w 874"/>
                <a:gd name="T7" fmla="*/ 262 h 372"/>
                <a:gd name="T8" fmla="*/ 764 w 874"/>
                <a:gd name="T9" fmla="*/ 371 h 372"/>
                <a:gd name="T10" fmla="*/ 107 w 874"/>
                <a:gd name="T11" fmla="*/ 371 h 372"/>
                <a:gd name="T12" fmla="*/ 0 w 874"/>
                <a:gd name="T13" fmla="*/ 262 h 372"/>
                <a:gd name="T14" fmla="*/ 0 w 874"/>
                <a:gd name="T15" fmla="*/ 107 h 372"/>
                <a:gd name="T16" fmla="*/ 107 w 87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4" h="372">
                  <a:moveTo>
                    <a:pt x="107" y="0"/>
                  </a:moveTo>
                  <a:lnTo>
                    <a:pt x="764" y="0"/>
                  </a:lnTo>
                  <a:lnTo>
                    <a:pt x="873" y="107"/>
                  </a:lnTo>
                  <a:lnTo>
                    <a:pt x="873" y="262"/>
                  </a:lnTo>
                  <a:lnTo>
                    <a:pt x="764" y="371"/>
                  </a:lnTo>
                  <a:lnTo>
                    <a:pt x="107" y="371"/>
                  </a:lnTo>
                  <a:lnTo>
                    <a:pt x="0" y="262"/>
                  </a:lnTo>
                  <a:lnTo>
                    <a:pt x="0" y="107"/>
                  </a:lnTo>
                  <a:lnTo>
                    <a:pt x="107" y="0"/>
                  </a:lnTo>
                </a:path>
              </a:pathLst>
            </a:custGeom>
            <a:solidFill>
              <a:srgbClr val="A2C1FE"/>
            </a:solidFill>
            <a:ln w="25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36231" y="1711039"/>
            <a:ext cx="4643716" cy="725670"/>
            <a:chOff x="1071580" y="1598614"/>
            <a:chExt cx="4169042" cy="72567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071580" y="1598614"/>
              <a:ext cx="4141787" cy="24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3524269" y="1752600"/>
              <a:ext cx="614362" cy="571500"/>
              <a:chOff x="2096" y="1292"/>
              <a:chExt cx="387" cy="360"/>
            </a:xfrm>
          </p:grpSpPr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2096" y="1400"/>
                <a:ext cx="361" cy="1"/>
              </a:xfrm>
              <a:prstGeom prst="line">
                <a:avLst/>
              </a:prstGeom>
              <a:noFill/>
              <a:ln w="5076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2098" y="1403"/>
                <a:ext cx="36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 dirty="0"/>
                  <a:t>S</a:t>
                </a:r>
                <a:r>
                  <a:rPr lang="en-US" altLang="zh-CN" b="1" baseline="-25000" dirty="0"/>
                  <a:t>max</a:t>
                </a:r>
                <a:endParaRPr lang="en-GB" altLang="en-US" b="1" baseline="-25000" dirty="0"/>
              </a:p>
            </p:txBody>
          </p:sp>
          <p:sp>
            <p:nvSpPr>
              <p:cNvPr id="47" name="Line 40"/>
              <p:cNvSpPr>
                <a:spLocks noChangeShapeType="1"/>
              </p:cNvSpPr>
              <p:nvPr/>
            </p:nvSpPr>
            <p:spPr bwMode="auto">
              <a:xfrm>
                <a:off x="2482" y="1292"/>
                <a:ext cx="1" cy="19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175143" y="1924050"/>
              <a:ext cx="573087" cy="1588"/>
            </a:xfrm>
            <a:prstGeom prst="line">
              <a:avLst/>
            </a:prstGeom>
            <a:noFill/>
            <a:ln w="5076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811731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280915" y="1928813"/>
              <a:ext cx="371068" cy="39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/>
                <a:t>…</a:t>
              </a:r>
            </a:p>
          </p:txBody>
        </p:sp>
        <p:sp>
          <p:nvSpPr>
            <p:cNvPr id="36" name="Text Box 44"/>
            <p:cNvSpPr txBox="1">
              <a:spLocks noChangeArrowheads="1"/>
            </p:cNvSpPr>
            <p:nvPr/>
          </p:nvSpPr>
          <p:spPr bwMode="auto">
            <a:xfrm>
              <a:off x="4740030" y="1928813"/>
              <a:ext cx="500592" cy="39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</a:pPr>
              <a:r>
                <a:rPr lang="en-GB" altLang="en-US" b="1" dirty="0"/>
                <a:t>S</a:t>
              </a:r>
              <a:r>
                <a:rPr lang="en-US" altLang="zh-CN" b="1" baseline="-25000" dirty="0"/>
                <a:t>k-1</a:t>
              </a:r>
              <a:endParaRPr lang="en-GB" altLang="en-US" b="1" dirty="0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4786331" y="1752600"/>
              <a:ext cx="1587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5194318" y="1752600"/>
              <a:ext cx="1587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638568" y="1873250"/>
              <a:ext cx="458787" cy="1588"/>
            </a:xfrm>
            <a:prstGeom prst="line">
              <a:avLst/>
            </a:prstGeom>
            <a:noFill/>
            <a:ln w="5076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84280" y="1752600"/>
              <a:ext cx="1798638" cy="571684"/>
              <a:chOff x="1509712" y="2286000"/>
              <a:chExt cx="1798638" cy="571684"/>
            </a:xfrm>
          </p:grpSpPr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1560292" y="2462213"/>
                <a:ext cx="378265" cy="3954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hangingPunct="0">
                  <a:lnSpc>
                    <a:spcPct val="122000"/>
                  </a:lnSpc>
                  <a:buClr>
                    <a:srgbClr val="000000"/>
                  </a:buClr>
                  <a:buSzPct val="45000"/>
                  <a:buFont typeface="Times New Roman" pitchFamily="18" charset="0"/>
                  <a:buNone/>
                </a:pPr>
                <a:r>
                  <a:rPr lang="en-GB" altLang="en-US" b="1" dirty="0"/>
                  <a:t>S</a:t>
                </a:r>
                <a:r>
                  <a:rPr lang="en-GB" altLang="en-US" b="1" baseline="-25000" dirty="0"/>
                  <a:t>0</a:t>
                </a:r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>
                <a:off x="1509712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>
                <a:off x="2019300" y="2286000"/>
                <a:ext cx="1587" cy="30480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" name="Group 29"/>
              <p:cNvGrpSpPr>
                <a:grpSpLocks/>
              </p:cNvGrpSpPr>
              <p:nvPr/>
            </p:nvGrpSpPr>
            <p:grpSpPr bwMode="auto">
              <a:xfrm>
                <a:off x="2044700" y="2286000"/>
                <a:ext cx="614362" cy="571500"/>
                <a:chOff x="1277" y="1292"/>
                <a:chExt cx="387" cy="360"/>
              </a:xfrm>
            </p:grpSpPr>
            <p:sp>
              <p:nvSpPr>
                <p:cNvPr id="51" name="Line 30"/>
                <p:cNvSpPr>
                  <a:spLocks noChangeShapeType="1"/>
                </p:cNvSpPr>
                <p:nvPr/>
              </p:nvSpPr>
              <p:spPr bwMode="auto">
                <a:xfrm>
                  <a:off x="1277" y="1400"/>
                  <a:ext cx="361" cy="1"/>
                </a:xfrm>
                <a:prstGeom prst="line">
                  <a:avLst/>
                </a:prstGeom>
                <a:noFill/>
                <a:ln w="5076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44" y="1403"/>
                  <a:ext cx="234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hangingPunct="0">
                    <a:lnSpc>
                      <a:spcPct val="122000"/>
                    </a:lnSpc>
                    <a:buClr>
                      <a:srgbClr val="000000"/>
                    </a:buClr>
                    <a:buSzPct val="45000"/>
                    <a:buFont typeface="Times New Roman" pitchFamily="18" charset="0"/>
                    <a:buNone/>
                  </a:pPr>
                  <a:r>
                    <a:rPr lang="en-GB" altLang="en-US" b="1" dirty="0"/>
                    <a:t>…</a:t>
                  </a:r>
                  <a:endParaRPr lang="en-GB" altLang="en-US" b="1" baseline="-25000" dirty="0"/>
                </a:p>
              </p:txBody>
            </p:sp>
            <p:sp>
              <p:nvSpPr>
                <p:cNvPr id="53" name="Line 32"/>
                <p:cNvSpPr>
                  <a:spLocks noChangeShapeType="1"/>
                </p:cNvSpPr>
                <p:nvPr/>
              </p:nvSpPr>
              <p:spPr bwMode="auto">
                <a:xfrm>
                  <a:off x="1663" y="1292"/>
                  <a:ext cx="1" cy="192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3"/>
              <p:cNvGrpSpPr>
                <a:grpSpLocks/>
              </p:cNvGrpSpPr>
              <p:nvPr/>
            </p:nvGrpSpPr>
            <p:grpSpPr bwMode="auto">
              <a:xfrm>
                <a:off x="2695575" y="2286000"/>
                <a:ext cx="612775" cy="571500"/>
                <a:chOff x="1687" y="1292"/>
                <a:chExt cx="386" cy="360"/>
              </a:xfrm>
            </p:grpSpPr>
            <p:sp>
              <p:nvSpPr>
                <p:cNvPr id="48" name="Line 34"/>
                <p:cNvSpPr>
                  <a:spLocks noChangeShapeType="1"/>
                </p:cNvSpPr>
                <p:nvPr/>
              </p:nvSpPr>
              <p:spPr bwMode="auto">
                <a:xfrm>
                  <a:off x="1687" y="1400"/>
                  <a:ext cx="361" cy="1"/>
                </a:xfrm>
                <a:prstGeom prst="line">
                  <a:avLst/>
                </a:prstGeom>
                <a:noFill/>
                <a:ln w="50760">
                  <a:solidFill>
                    <a:srgbClr val="A2C1F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14" y="1403"/>
                  <a:ext cx="315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360" tIns="44280" rIns="90360" bIns="4428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hangingPunct="0">
                    <a:lnSpc>
                      <a:spcPct val="122000"/>
                    </a:lnSpc>
                    <a:buClr>
                      <a:srgbClr val="000000"/>
                    </a:buClr>
                    <a:buSzPct val="45000"/>
                    <a:buFont typeface="Times New Roman" pitchFamily="18" charset="0"/>
                    <a:buNone/>
                  </a:pPr>
                  <a:r>
                    <a:rPr lang="en-GB" altLang="en-US" b="1" dirty="0" err="1"/>
                    <a:t>S</a:t>
                  </a:r>
                  <a:r>
                    <a:rPr lang="en-GB" altLang="en-US" b="1" baseline="-25000" dirty="0" err="1"/>
                    <a:t>k</a:t>
                  </a:r>
                  <a:r>
                    <a:rPr lang="en-US" altLang="zh-CN" b="1" baseline="-25000" dirty="0"/>
                    <a:t>-1</a:t>
                  </a:r>
                  <a:endParaRPr lang="en-GB" altLang="en-US" b="1" baseline="-25000" dirty="0"/>
                </a:p>
              </p:txBody>
            </p:sp>
            <p:sp>
              <p:nvSpPr>
                <p:cNvPr id="50" name="Line 36"/>
                <p:cNvSpPr>
                  <a:spLocks noChangeShapeType="1"/>
                </p:cNvSpPr>
                <p:nvPr/>
              </p:nvSpPr>
              <p:spPr bwMode="auto">
                <a:xfrm>
                  <a:off x="2072" y="1292"/>
                  <a:ext cx="1" cy="192"/>
                </a:xfrm>
                <a:prstGeom prst="line">
                  <a:avLst/>
                </a:prstGeom>
                <a:noFill/>
                <a:ln w="12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2160587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2809875" y="2406650"/>
                <a:ext cx="458787" cy="1588"/>
              </a:xfrm>
              <a:prstGeom prst="line">
                <a:avLst/>
              </a:prstGeom>
              <a:noFill/>
              <a:ln w="50760">
                <a:solidFill>
                  <a:srgbClr val="F6BF6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2695575" y="2508250"/>
                <a:ext cx="344487" cy="1588"/>
              </a:xfrm>
              <a:prstGeom prst="line">
                <a:avLst/>
              </a:prstGeom>
              <a:noFill/>
              <a:ln w="50760">
                <a:solidFill>
                  <a:srgbClr val="00DF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3524268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4175143" y="1974850"/>
              <a:ext cx="344487" cy="1588"/>
            </a:xfrm>
            <a:prstGeom prst="line">
              <a:avLst/>
            </a:prstGeom>
            <a:noFill/>
            <a:ln w="50760">
              <a:solidFill>
                <a:srgbClr val="00DFC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43"/>
            <p:cNvSpPr txBox="1">
              <a:spLocks noChangeArrowheads="1"/>
            </p:cNvSpPr>
            <p:nvPr/>
          </p:nvSpPr>
          <p:spPr bwMode="auto">
            <a:xfrm>
              <a:off x="3024408" y="1881434"/>
              <a:ext cx="371068" cy="39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hangingPunct="0">
                <a:lnSpc>
                  <a:spcPct val="122000"/>
                </a:lnSpc>
                <a:buClr>
                  <a:srgbClr val="000000"/>
                </a:buClr>
                <a:buSzPct val="45000"/>
                <a:buFont typeface="Times New Roman" pitchFamily="18" charset="0"/>
                <a:buNone/>
              </a:pPr>
              <a:r>
                <a:rPr lang="en-GB" altLang="en-US" b="1" dirty="0"/>
                <a:t>…</a:t>
              </a:r>
            </a:p>
          </p:txBody>
        </p:sp>
      </p:grpSp>
      <p:sp>
        <p:nvSpPr>
          <p:cNvPr id="180" name="Text Box 43"/>
          <p:cNvSpPr txBox="1">
            <a:spLocks noChangeArrowheads="1"/>
          </p:cNvSpPr>
          <p:nvPr/>
        </p:nvSpPr>
        <p:spPr bwMode="auto">
          <a:xfrm>
            <a:off x="3619521" y="3574764"/>
            <a:ext cx="41331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…</a:t>
            </a:r>
          </a:p>
        </p:txBody>
      </p:sp>
      <p:sp>
        <p:nvSpPr>
          <p:cNvPr id="181" name="Text Box 43"/>
          <p:cNvSpPr txBox="1">
            <a:spLocks noChangeArrowheads="1"/>
          </p:cNvSpPr>
          <p:nvPr/>
        </p:nvSpPr>
        <p:spPr bwMode="auto">
          <a:xfrm>
            <a:off x="3706831" y="4489163"/>
            <a:ext cx="413317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6517573" y="1543647"/>
                <a:ext cx="5157479" cy="5056580"/>
              </a:xfrm>
              <a:ln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63360" tIns="25560" rIns="63360" bIns="25560" rtlCol="0">
                <a:noAutofit/>
              </a:bodyPr>
              <a:lstStyle/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/>
                  <a:t>k</a:t>
                </a:r>
                <a:r>
                  <a:rPr lang="zh-CN" altLang="en-US" sz="2400" dirty="0"/>
                  <a:t>个流水线阶段</a:t>
                </a:r>
                <a:r>
                  <a:rPr lang="en-US" altLang="zh-CN" sz="2400" dirty="0"/>
                  <a:t>S</a:t>
                </a:r>
                <a:r>
                  <a:rPr lang="en-US" altLang="zh-CN" sz="2400" baseline="-25000" dirty="0"/>
                  <a:t>i</a:t>
                </a:r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b="1" dirty="0">
                    <a:solidFill>
                      <a:srgbClr val="002060"/>
                    </a:solidFill>
                  </a:rPr>
                  <a:t>T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执行时间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等待时间</a:t>
                </a:r>
                <a:endParaRPr lang="en-US" altLang="zh-CN" sz="24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400" dirty="0"/>
                  <a:t>任务的执行时间</a:t>
                </a:r>
                <a:r>
                  <a:rPr lang="en-US" altLang="zh-CN" sz="2400" dirty="0"/>
                  <a:t>=</a:t>
                </a:r>
                <a:r>
                  <a:rPr lang="en-US" altLang="zh-CN" sz="2400" i="1" dirty="0"/>
                  <a:t> 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i="1" dirty="0"/>
                  <a:t>S</a:t>
                </a:r>
                <a:r>
                  <a:rPr lang="en-US" altLang="zh-CN" sz="2400" i="1" baseline="-25000" dirty="0"/>
                  <a:t>i</a:t>
                </a:r>
                <a:endParaRPr lang="en-US" altLang="zh-CN" sz="24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400" dirty="0"/>
                  <a:t>相对于前一任务的最大等待时间</a:t>
                </a:r>
                <a:endParaRPr lang="en-US" altLang="zh-CN" sz="2400" dirty="0"/>
              </a:p>
              <a:p>
                <a:pPr marL="0" indent="0" algn="just" defTabSz="449263"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sz="2400" i="1" dirty="0"/>
                              <m:t>∑</m:t>
                            </m:r>
                            <m:r>
                              <m:rPr>
                                <m:nor/>
                              </m:rPr>
                              <a:rPr lang="en-US" altLang="zh-CN" sz="2400" i="1" baseline="-25000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2400" i="1" baseline="-250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2400" i="1" baseline="-25000" dirty="0"/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altLang="zh-CN" sz="2400" i="1" baseline="-25000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altLang="zh-CN" sz="2400" b="0" i="1" baseline="-25000" dirty="0" smtClean="0"/>
                              <m:t>−</m:t>
                            </m:r>
                            <m:r>
                              <a:rPr lang="en-US" altLang="zh-CN" sz="2400" i="1" baseline="-25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400" i="1" baseline="-25000" dirty="0"/>
                              <m:t>)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&amp;0,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baseline="-250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zh-CN" altLang="en-US" sz="2400" dirty="0"/>
                  <a:t>假设：在执行时间最长阶段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之前，每阶段执行时间递增，在之后递减</a:t>
                </a:r>
                <a:endParaRPr lang="en-US" altLang="zh-CN" sz="24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/>
                  <a:t>T=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/>
                  <a:t>+∑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+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/>
                      <m:t>∑</m:t>
                    </m:r>
                    <m:r>
                      <m:rPr>
                        <m:nor/>
                      </m:rPr>
                      <a:rPr lang="en-US" altLang="zh-CN" sz="2400" i="1" baseline="-25000" dirty="0"/>
                      <m:t>(</m:t>
                    </m:r>
                    <m:r>
                      <m:rPr>
                        <m:nor/>
                      </m:rPr>
                      <a:rPr lang="en-US" altLang="zh-CN" sz="2400" i="1" baseline="-25000" dirty="0"/>
                      <m:t>i</m:t>
                    </m:r>
                    <m:r>
                      <m:rPr>
                        <m:nor/>
                      </m:rPr>
                      <a:rPr lang="en-US" altLang="zh-CN" sz="2400" i="1" baseline="-25000" dirty="0"/>
                      <m:t>&lt;</m:t>
                    </m:r>
                    <m:r>
                      <m:rPr>
                        <m:sty m:val="p"/>
                      </m:rP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sz="2400" i="1" baseline="-25000" dirty="0"/>
                      <m:t>)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)</a:t>
                </a:r>
              </a:p>
              <a:p>
                <a:pPr marL="0" indent="0" algn="just" defTabSz="449263"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/>
                  <a:t>+∑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+S</a:t>
                </a:r>
                <a:r>
                  <a:rPr lang="en-US" altLang="zh-CN" sz="2400" i="1" baseline="-25000" dirty="0"/>
                  <a:t>max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altLang="en-US" sz="2400" dirty="0"/>
              </a:p>
              <a:p>
                <a:pPr marL="0" indent="0" algn="just" defTabSz="449263"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zh-CN" sz="2400" i="1" dirty="0"/>
                  <a:t>= ∑</a:t>
                </a:r>
                <a:r>
                  <a:rPr lang="en-US" altLang="zh-CN" sz="2400" i="1" baseline="-25000" dirty="0"/>
                  <a:t>(</a:t>
                </a:r>
                <a:r>
                  <a:rPr lang="en-US" altLang="zh-CN" sz="2400" i="1" baseline="-25000" dirty="0" err="1"/>
                  <a:t>i</a:t>
                </a:r>
                <a:r>
                  <a:rPr lang="en-US" altLang="zh-CN" sz="2400" i="1" baseline="-25000" dirty="0"/>
                  <a:t>&lt;k)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400" i="1" dirty="0"/>
                  <a:t>+</a:t>
                </a:r>
                <a:r>
                  <a:rPr lang="en-US" altLang="zh-CN" sz="2400" i="1" dirty="0" err="1"/>
                  <a:t>S</a:t>
                </a:r>
                <a:r>
                  <a:rPr lang="en-US" altLang="zh-CN" sz="2400" i="1" baseline="-25000" dirty="0" err="1"/>
                  <a:t>max</a:t>
                </a:r>
                <a:endParaRPr lang="en-GB" altLang="en-US" sz="2400" dirty="0"/>
              </a:p>
              <a:p>
                <a:pPr marL="201613" indent="-201613" algn="just" defTabSz="4492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en-US" sz="2400" dirty="0"/>
              </a:p>
            </p:txBody>
          </p:sp>
        </mc:Choice>
        <mc:Fallback>
          <p:sp>
            <p:nvSpPr>
              <p:cNvPr id="1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17573" y="1543647"/>
                <a:ext cx="5157479" cy="5056580"/>
              </a:xfrm>
              <a:blipFill>
                <a:blip r:embed="rId2"/>
                <a:stretch>
                  <a:fillRect l="-2364" t="-2530" r="-2364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 Box 43"/>
          <p:cNvSpPr txBox="1">
            <a:spLocks noChangeArrowheads="1"/>
          </p:cNvSpPr>
          <p:nvPr/>
        </p:nvSpPr>
        <p:spPr bwMode="auto">
          <a:xfrm>
            <a:off x="2817232" y="2808172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185" name="Text Box 43"/>
          <p:cNvSpPr txBox="1">
            <a:spLocks noChangeArrowheads="1"/>
          </p:cNvSpPr>
          <p:nvPr/>
        </p:nvSpPr>
        <p:spPr bwMode="auto">
          <a:xfrm>
            <a:off x="4768369" y="5446426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3155539" y="2627025"/>
            <a:ext cx="450850" cy="576262"/>
            <a:chOff x="3433782" y="3495675"/>
            <a:chExt cx="450850" cy="576262"/>
          </a:xfrm>
        </p:grpSpPr>
        <p:sp>
          <p:nvSpPr>
            <p:cNvPr id="193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7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198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0" name="Text Box 43"/>
          <p:cNvSpPr txBox="1">
            <a:spLocks noChangeArrowheads="1"/>
          </p:cNvSpPr>
          <p:nvPr/>
        </p:nvSpPr>
        <p:spPr bwMode="auto">
          <a:xfrm>
            <a:off x="4728582" y="4670310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201" name="组合 200"/>
          <p:cNvGrpSpPr/>
          <p:nvPr/>
        </p:nvGrpSpPr>
        <p:grpSpPr>
          <a:xfrm>
            <a:off x="4938202" y="4489163"/>
            <a:ext cx="450850" cy="576262"/>
            <a:chOff x="3433782" y="3495675"/>
            <a:chExt cx="450850" cy="576262"/>
          </a:xfrm>
        </p:grpSpPr>
        <p:sp>
          <p:nvSpPr>
            <p:cNvPr id="202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207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9" name="Text Box 43"/>
          <p:cNvSpPr txBox="1">
            <a:spLocks noChangeArrowheads="1"/>
          </p:cNvSpPr>
          <p:nvPr/>
        </p:nvSpPr>
        <p:spPr bwMode="auto">
          <a:xfrm>
            <a:off x="5606569" y="5446426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grpSp>
        <p:nvGrpSpPr>
          <p:cNvPr id="210" name="组合 209"/>
          <p:cNvGrpSpPr/>
          <p:nvPr/>
        </p:nvGrpSpPr>
        <p:grpSpPr>
          <a:xfrm>
            <a:off x="5898739" y="5403563"/>
            <a:ext cx="450850" cy="576262"/>
            <a:chOff x="3433782" y="3495675"/>
            <a:chExt cx="450850" cy="576262"/>
          </a:xfrm>
        </p:grpSpPr>
        <p:sp>
          <p:nvSpPr>
            <p:cNvPr id="211" name="Freeform 109"/>
            <p:cNvSpPr>
              <a:spLocks noChangeArrowheads="1"/>
            </p:cNvSpPr>
            <p:nvPr/>
          </p:nvSpPr>
          <p:spPr bwMode="auto">
            <a:xfrm>
              <a:off x="3722707" y="3768725"/>
              <a:ext cx="134938" cy="303212"/>
            </a:xfrm>
            <a:custGeom>
              <a:avLst/>
              <a:gdLst>
                <a:gd name="T0" fmla="*/ 273 w 376"/>
                <a:gd name="T1" fmla="*/ 0 h 843"/>
                <a:gd name="T2" fmla="*/ 375 w 376"/>
                <a:gd name="T3" fmla="*/ 0 h 843"/>
                <a:gd name="T4" fmla="*/ 101 w 376"/>
                <a:gd name="T5" fmla="*/ 842 h 843"/>
                <a:gd name="T6" fmla="*/ 0 w 376"/>
                <a:gd name="T7" fmla="*/ 842 h 843"/>
                <a:gd name="T8" fmla="*/ 273 w 376"/>
                <a:gd name="T9" fmla="*/ 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43">
                  <a:moveTo>
                    <a:pt x="273" y="0"/>
                  </a:moveTo>
                  <a:lnTo>
                    <a:pt x="375" y="0"/>
                  </a:lnTo>
                  <a:lnTo>
                    <a:pt x="101" y="842"/>
                  </a:lnTo>
                  <a:lnTo>
                    <a:pt x="0" y="842"/>
                  </a:lnTo>
                  <a:lnTo>
                    <a:pt x="273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AutoShape 110"/>
            <p:cNvSpPr>
              <a:spLocks noChangeArrowheads="1"/>
            </p:cNvSpPr>
            <p:nvPr/>
          </p:nvSpPr>
          <p:spPr bwMode="auto">
            <a:xfrm>
              <a:off x="3716357" y="3768725"/>
              <a:ext cx="1682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AutoShape 111"/>
            <p:cNvSpPr>
              <a:spLocks noChangeArrowheads="1"/>
            </p:cNvSpPr>
            <p:nvPr/>
          </p:nvSpPr>
          <p:spPr bwMode="auto">
            <a:xfrm>
              <a:off x="3727469" y="3897313"/>
              <a:ext cx="130175" cy="25400"/>
            </a:xfrm>
            <a:prstGeom prst="roundRect">
              <a:avLst>
                <a:gd name="adj" fmla="val 625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AutoShape 112"/>
            <p:cNvSpPr>
              <a:spLocks noChangeArrowheads="1"/>
            </p:cNvSpPr>
            <p:nvPr/>
          </p:nvSpPr>
          <p:spPr bwMode="auto">
            <a:xfrm>
              <a:off x="3436957" y="3897313"/>
              <a:ext cx="163513" cy="17462"/>
            </a:xfrm>
            <a:prstGeom prst="roundRect">
              <a:avLst>
                <a:gd name="adj" fmla="val 10000"/>
              </a:avLst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" name="Group 113"/>
            <p:cNvGrpSpPr>
              <a:grpSpLocks/>
            </p:cNvGrpSpPr>
            <p:nvPr/>
          </p:nvGrpSpPr>
          <p:grpSpPr bwMode="auto">
            <a:xfrm>
              <a:off x="3433782" y="3495675"/>
              <a:ext cx="306388" cy="576262"/>
              <a:chOff x="2039" y="2173"/>
              <a:chExt cx="193" cy="363"/>
            </a:xfrm>
          </p:grpSpPr>
          <p:sp>
            <p:nvSpPr>
              <p:cNvPr id="216" name="Oval 114"/>
              <p:cNvSpPr>
                <a:spLocks noChangeArrowheads="1"/>
              </p:cNvSpPr>
              <p:nvPr/>
            </p:nvSpPr>
            <p:spPr bwMode="auto">
              <a:xfrm>
                <a:off x="2116" y="2173"/>
                <a:ext cx="48" cy="49"/>
              </a:xfrm>
              <a:prstGeom prst="ellipse">
                <a:avLst/>
              </a:prstGeom>
              <a:solidFill>
                <a:srgbClr val="FC0128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Freeform 115"/>
              <p:cNvSpPr>
                <a:spLocks noChangeArrowheads="1"/>
              </p:cNvSpPr>
              <p:nvPr/>
            </p:nvSpPr>
            <p:spPr bwMode="auto">
              <a:xfrm>
                <a:off x="2039" y="2241"/>
                <a:ext cx="194" cy="296"/>
              </a:xfrm>
              <a:custGeom>
                <a:avLst/>
                <a:gdLst>
                  <a:gd name="T0" fmla="*/ 8 w 857"/>
                  <a:gd name="T1" fmla="*/ 605 h 1305"/>
                  <a:gd name="T2" fmla="*/ 4 w 857"/>
                  <a:gd name="T3" fmla="*/ 618 h 1305"/>
                  <a:gd name="T4" fmla="*/ 0 w 857"/>
                  <a:gd name="T5" fmla="*/ 640 h 1305"/>
                  <a:gd name="T6" fmla="*/ 0 w 857"/>
                  <a:gd name="T7" fmla="*/ 662 h 1305"/>
                  <a:gd name="T8" fmla="*/ 8 w 857"/>
                  <a:gd name="T9" fmla="*/ 684 h 1305"/>
                  <a:gd name="T10" fmla="*/ 17 w 857"/>
                  <a:gd name="T11" fmla="*/ 703 h 1305"/>
                  <a:gd name="T12" fmla="*/ 35 w 857"/>
                  <a:gd name="T13" fmla="*/ 721 h 1305"/>
                  <a:gd name="T14" fmla="*/ 53 w 857"/>
                  <a:gd name="T15" fmla="*/ 730 h 1305"/>
                  <a:gd name="T16" fmla="*/ 70 w 857"/>
                  <a:gd name="T17" fmla="*/ 734 h 1305"/>
                  <a:gd name="T18" fmla="*/ 92 w 857"/>
                  <a:gd name="T19" fmla="*/ 734 h 1305"/>
                  <a:gd name="T20" fmla="*/ 559 w 857"/>
                  <a:gd name="T21" fmla="*/ 1304 h 1305"/>
                  <a:gd name="T22" fmla="*/ 705 w 857"/>
                  <a:gd name="T23" fmla="*/ 627 h 1305"/>
                  <a:gd name="T24" fmla="*/ 705 w 857"/>
                  <a:gd name="T25" fmla="*/ 609 h 1305"/>
                  <a:gd name="T26" fmla="*/ 696 w 857"/>
                  <a:gd name="T27" fmla="*/ 601 h 1305"/>
                  <a:gd name="T28" fmla="*/ 683 w 857"/>
                  <a:gd name="T29" fmla="*/ 587 h 1305"/>
                  <a:gd name="T30" fmla="*/ 674 w 857"/>
                  <a:gd name="T31" fmla="*/ 578 h 1305"/>
                  <a:gd name="T32" fmla="*/ 656 w 857"/>
                  <a:gd name="T33" fmla="*/ 574 h 1305"/>
                  <a:gd name="T34" fmla="*/ 639 w 857"/>
                  <a:gd name="T35" fmla="*/ 570 h 1305"/>
                  <a:gd name="T36" fmla="*/ 621 w 857"/>
                  <a:gd name="T37" fmla="*/ 570 h 1305"/>
                  <a:gd name="T38" fmla="*/ 608 w 857"/>
                  <a:gd name="T39" fmla="*/ 570 h 1305"/>
                  <a:gd name="T40" fmla="*/ 412 w 857"/>
                  <a:gd name="T41" fmla="*/ 331 h 1305"/>
                  <a:gd name="T42" fmla="*/ 794 w 857"/>
                  <a:gd name="T43" fmla="*/ 411 h 1305"/>
                  <a:gd name="T44" fmla="*/ 812 w 857"/>
                  <a:gd name="T45" fmla="*/ 406 h 1305"/>
                  <a:gd name="T46" fmla="*/ 821 w 857"/>
                  <a:gd name="T47" fmla="*/ 402 h 1305"/>
                  <a:gd name="T48" fmla="*/ 838 w 857"/>
                  <a:gd name="T49" fmla="*/ 393 h 1305"/>
                  <a:gd name="T50" fmla="*/ 847 w 857"/>
                  <a:gd name="T51" fmla="*/ 380 h 1305"/>
                  <a:gd name="T52" fmla="*/ 852 w 857"/>
                  <a:gd name="T53" fmla="*/ 367 h 1305"/>
                  <a:gd name="T54" fmla="*/ 856 w 857"/>
                  <a:gd name="T55" fmla="*/ 345 h 1305"/>
                  <a:gd name="T56" fmla="*/ 852 w 857"/>
                  <a:gd name="T57" fmla="*/ 327 h 1305"/>
                  <a:gd name="T58" fmla="*/ 843 w 857"/>
                  <a:gd name="T59" fmla="*/ 309 h 1305"/>
                  <a:gd name="T60" fmla="*/ 834 w 857"/>
                  <a:gd name="T61" fmla="*/ 300 h 1305"/>
                  <a:gd name="T62" fmla="*/ 816 w 857"/>
                  <a:gd name="T63" fmla="*/ 286 h 1305"/>
                  <a:gd name="T64" fmla="*/ 803 w 857"/>
                  <a:gd name="T65" fmla="*/ 282 h 1305"/>
                  <a:gd name="T66" fmla="*/ 541 w 857"/>
                  <a:gd name="T67" fmla="*/ 282 h 1305"/>
                  <a:gd name="T68" fmla="*/ 496 w 857"/>
                  <a:gd name="T69" fmla="*/ 185 h 1305"/>
                  <a:gd name="T70" fmla="*/ 501 w 857"/>
                  <a:gd name="T71" fmla="*/ 163 h 1305"/>
                  <a:gd name="T72" fmla="*/ 505 w 857"/>
                  <a:gd name="T73" fmla="*/ 132 h 1305"/>
                  <a:gd name="T74" fmla="*/ 505 w 857"/>
                  <a:gd name="T75" fmla="*/ 105 h 1305"/>
                  <a:gd name="T76" fmla="*/ 496 w 857"/>
                  <a:gd name="T77" fmla="*/ 83 h 1305"/>
                  <a:gd name="T78" fmla="*/ 487 w 857"/>
                  <a:gd name="T79" fmla="*/ 66 h 1305"/>
                  <a:gd name="T80" fmla="*/ 474 w 857"/>
                  <a:gd name="T81" fmla="*/ 44 h 1305"/>
                  <a:gd name="T82" fmla="*/ 457 w 857"/>
                  <a:gd name="T83" fmla="*/ 30 h 1305"/>
                  <a:gd name="T84" fmla="*/ 434 w 857"/>
                  <a:gd name="T85" fmla="*/ 13 h 1305"/>
                  <a:gd name="T86" fmla="*/ 412 w 857"/>
                  <a:gd name="T87" fmla="*/ 4 h 1305"/>
                  <a:gd name="T88" fmla="*/ 386 w 857"/>
                  <a:gd name="T89" fmla="*/ 0 h 1305"/>
                  <a:gd name="T90" fmla="*/ 359 w 857"/>
                  <a:gd name="T91" fmla="*/ 0 h 1305"/>
                  <a:gd name="T92" fmla="*/ 333 w 857"/>
                  <a:gd name="T93" fmla="*/ 4 h 1305"/>
                  <a:gd name="T94" fmla="*/ 305 w 857"/>
                  <a:gd name="T95" fmla="*/ 13 h 1305"/>
                  <a:gd name="T96" fmla="*/ 279 w 857"/>
                  <a:gd name="T97" fmla="*/ 26 h 1305"/>
                  <a:gd name="T98" fmla="*/ 261 w 857"/>
                  <a:gd name="T99" fmla="*/ 48 h 1305"/>
                  <a:gd name="T100" fmla="*/ 243 w 857"/>
                  <a:gd name="T101" fmla="*/ 75 h 1305"/>
                  <a:gd name="T102" fmla="*/ 235 w 857"/>
                  <a:gd name="T103" fmla="*/ 101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57" h="1305">
                    <a:moveTo>
                      <a:pt x="235" y="101"/>
                    </a:moveTo>
                    <a:lnTo>
                      <a:pt x="8" y="605"/>
                    </a:lnTo>
                    <a:lnTo>
                      <a:pt x="4" y="609"/>
                    </a:lnTo>
                    <a:lnTo>
                      <a:pt x="4" y="618"/>
                    </a:lnTo>
                    <a:lnTo>
                      <a:pt x="0" y="627"/>
                    </a:lnTo>
                    <a:lnTo>
                      <a:pt x="0" y="640"/>
                    </a:lnTo>
                    <a:lnTo>
                      <a:pt x="0" y="649"/>
                    </a:lnTo>
                    <a:lnTo>
                      <a:pt x="0" y="662"/>
                    </a:lnTo>
                    <a:lnTo>
                      <a:pt x="4" y="671"/>
                    </a:lnTo>
                    <a:lnTo>
                      <a:pt x="8" y="684"/>
                    </a:lnTo>
                    <a:lnTo>
                      <a:pt x="13" y="693"/>
                    </a:lnTo>
                    <a:lnTo>
                      <a:pt x="17" y="703"/>
                    </a:lnTo>
                    <a:lnTo>
                      <a:pt x="26" y="712"/>
                    </a:lnTo>
                    <a:lnTo>
                      <a:pt x="35" y="721"/>
                    </a:lnTo>
                    <a:lnTo>
                      <a:pt x="44" y="725"/>
                    </a:lnTo>
                    <a:lnTo>
                      <a:pt x="53" y="730"/>
                    </a:lnTo>
                    <a:lnTo>
                      <a:pt x="61" y="730"/>
                    </a:lnTo>
                    <a:lnTo>
                      <a:pt x="70" y="734"/>
                    </a:lnTo>
                    <a:lnTo>
                      <a:pt x="79" y="734"/>
                    </a:lnTo>
                    <a:lnTo>
                      <a:pt x="92" y="734"/>
                    </a:lnTo>
                    <a:lnTo>
                      <a:pt x="559" y="734"/>
                    </a:lnTo>
                    <a:lnTo>
                      <a:pt x="559" y="1304"/>
                    </a:lnTo>
                    <a:lnTo>
                      <a:pt x="705" y="1304"/>
                    </a:lnTo>
                    <a:lnTo>
                      <a:pt x="705" y="627"/>
                    </a:lnTo>
                    <a:lnTo>
                      <a:pt x="705" y="618"/>
                    </a:lnTo>
                    <a:lnTo>
                      <a:pt x="705" y="609"/>
                    </a:lnTo>
                    <a:lnTo>
                      <a:pt x="700" y="605"/>
                    </a:lnTo>
                    <a:lnTo>
                      <a:pt x="696" y="601"/>
                    </a:lnTo>
                    <a:lnTo>
                      <a:pt x="692" y="596"/>
                    </a:lnTo>
                    <a:lnTo>
                      <a:pt x="683" y="587"/>
                    </a:lnTo>
                    <a:lnTo>
                      <a:pt x="678" y="583"/>
                    </a:lnTo>
                    <a:lnTo>
                      <a:pt x="674" y="578"/>
                    </a:lnTo>
                    <a:lnTo>
                      <a:pt x="665" y="578"/>
                    </a:lnTo>
                    <a:lnTo>
                      <a:pt x="656" y="574"/>
                    </a:lnTo>
                    <a:lnTo>
                      <a:pt x="647" y="574"/>
                    </a:lnTo>
                    <a:lnTo>
                      <a:pt x="639" y="570"/>
                    </a:lnTo>
                    <a:lnTo>
                      <a:pt x="630" y="570"/>
                    </a:lnTo>
                    <a:lnTo>
                      <a:pt x="621" y="570"/>
                    </a:lnTo>
                    <a:lnTo>
                      <a:pt x="617" y="570"/>
                    </a:lnTo>
                    <a:lnTo>
                      <a:pt x="608" y="570"/>
                    </a:lnTo>
                    <a:lnTo>
                      <a:pt x="337" y="552"/>
                    </a:lnTo>
                    <a:lnTo>
                      <a:pt x="412" y="331"/>
                    </a:lnTo>
                    <a:lnTo>
                      <a:pt x="465" y="411"/>
                    </a:lnTo>
                    <a:lnTo>
                      <a:pt x="794" y="411"/>
                    </a:lnTo>
                    <a:lnTo>
                      <a:pt x="803" y="406"/>
                    </a:lnTo>
                    <a:lnTo>
                      <a:pt x="812" y="406"/>
                    </a:lnTo>
                    <a:lnTo>
                      <a:pt x="816" y="402"/>
                    </a:lnTo>
                    <a:lnTo>
                      <a:pt x="821" y="402"/>
                    </a:lnTo>
                    <a:lnTo>
                      <a:pt x="830" y="398"/>
                    </a:lnTo>
                    <a:lnTo>
                      <a:pt x="838" y="393"/>
                    </a:lnTo>
                    <a:lnTo>
                      <a:pt x="843" y="384"/>
                    </a:lnTo>
                    <a:lnTo>
                      <a:pt x="847" y="380"/>
                    </a:lnTo>
                    <a:lnTo>
                      <a:pt x="852" y="371"/>
                    </a:lnTo>
                    <a:lnTo>
                      <a:pt x="852" y="367"/>
                    </a:lnTo>
                    <a:lnTo>
                      <a:pt x="856" y="358"/>
                    </a:lnTo>
                    <a:lnTo>
                      <a:pt x="856" y="345"/>
                    </a:lnTo>
                    <a:lnTo>
                      <a:pt x="856" y="336"/>
                    </a:lnTo>
                    <a:lnTo>
                      <a:pt x="852" y="327"/>
                    </a:lnTo>
                    <a:lnTo>
                      <a:pt x="847" y="318"/>
                    </a:lnTo>
                    <a:lnTo>
                      <a:pt x="843" y="309"/>
                    </a:lnTo>
                    <a:lnTo>
                      <a:pt x="838" y="305"/>
                    </a:lnTo>
                    <a:lnTo>
                      <a:pt x="834" y="300"/>
                    </a:lnTo>
                    <a:lnTo>
                      <a:pt x="825" y="291"/>
                    </a:lnTo>
                    <a:lnTo>
                      <a:pt x="816" y="286"/>
                    </a:lnTo>
                    <a:lnTo>
                      <a:pt x="816" y="282"/>
                    </a:lnTo>
                    <a:lnTo>
                      <a:pt x="803" y="282"/>
                    </a:lnTo>
                    <a:lnTo>
                      <a:pt x="794" y="282"/>
                    </a:lnTo>
                    <a:lnTo>
                      <a:pt x="541" y="282"/>
                    </a:lnTo>
                    <a:lnTo>
                      <a:pt x="487" y="194"/>
                    </a:lnTo>
                    <a:lnTo>
                      <a:pt x="496" y="185"/>
                    </a:lnTo>
                    <a:lnTo>
                      <a:pt x="501" y="172"/>
                    </a:lnTo>
                    <a:lnTo>
                      <a:pt x="501" y="163"/>
                    </a:lnTo>
                    <a:lnTo>
                      <a:pt x="505" y="150"/>
                    </a:lnTo>
                    <a:lnTo>
                      <a:pt x="505" y="132"/>
                    </a:lnTo>
                    <a:lnTo>
                      <a:pt x="505" y="123"/>
                    </a:lnTo>
                    <a:lnTo>
                      <a:pt x="505" y="105"/>
                    </a:lnTo>
                    <a:lnTo>
                      <a:pt x="501" y="97"/>
                    </a:lnTo>
                    <a:lnTo>
                      <a:pt x="496" y="83"/>
                    </a:lnTo>
                    <a:lnTo>
                      <a:pt x="492" y="75"/>
                    </a:lnTo>
                    <a:lnTo>
                      <a:pt x="487" y="66"/>
                    </a:lnTo>
                    <a:lnTo>
                      <a:pt x="483" y="57"/>
                    </a:lnTo>
                    <a:lnTo>
                      <a:pt x="474" y="44"/>
                    </a:lnTo>
                    <a:lnTo>
                      <a:pt x="465" y="39"/>
                    </a:lnTo>
                    <a:lnTo>
                      <a:pt x="457" y="30"/>
                    </a:lnTo>
                    <a:lnTo>
                      <a:pt x="448" y="22"/>
                    </a:lnTo>
                    <a:lnTo>
                      <a:pt x="434" y="13"/>
                    </a:lnTo>
                    <a:lnTo>
                      <a:pt x="426" y="13"/>
                    </a:lnTo>
                    <a:lnTo>
                      <a:pt x="412" y="4"/>
                    </a:lnTo>
                    <a:lnTo>
                      <a:pt x="399" y="4"/>
                    </a:lnTo>
                    <a:lnTo>
                      <a:pt x="386" y="0"/>
                    </a:lnTo>
                    <a:lnTo>
                      <a:pt x="373" y="0"/>
                    </a:lnTo>
                    <a:lnTo>
                      <a:pt x="359" y="0"/>
                    </a:lnTo>
                    <a:lnTo>
                      <a:pt x="346" y="0"/>
                    </a:lnTo>
                    <a:lnTo>
                      <a:pt x="333" y="4"/>
                    </a:lnTo>
                    <a:lnTo>
                      <a:pt x="319" y="8"/>
                    </a:lnTo>
                    <a:lnTo>
                      <a:pt x="305" y="13"/>
                    </a:lnTo>
                    <a:lnTo>
                      <a:pt x="292" y="17"/>
                    </a:lnTo>
                    <a:lnTo>
                      <a:pt x="279" y="26"/>
                    </a:lnTo>
                    <a:lnTo>
                      <a:pt x="270" y="39"/>
                    </a:lnTo>
                    <a:lnTo>
                      <a:pt x="261" y="48"/>
                    </a:lnTo>
                    <a:lnTo>
                      <a:pt x="252" y="57"/>
                    </a:lnTo>
                    <a:lnTo>
                      <a:pt x="243" y="75"/>
                    </a:lnTo>
                    <a:lnTo>
                      <a:pt x="235" y="83"/>
                    </a:lnTo>
                    <a:lnTo>
                      <a:pt x="235" y="101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6" name="Text Box 43"/>
          <p:cNvSpPr txBox="1">
            <a:spLocks noChangeArrowheads="1"/>
          </p:cNvSpPr>
          <p:nvPr/>
        </p:nvSpPr>
        <p:spPr bwMode="auto">
          <a:xfrm>
            <a:off x="2722053" y="3770026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237" name="Text Box 43"/>
          <p:cNvSpPr txBox="1">
            <a:spLocks noChangeArrowheads="1"/>
          </p:cNvSpPr>
          <p:nvPr/>
        </p:nvSpPr>
        <p:spPr bwMode="auto">
          <a:xfrm>
            <a:off x="2036253" y="2808172"/>
            <a:ext cx="362021" cy="32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sz="1400" b="1" dirty="0"/>
              <a:t>…</a:t>
            </a:r>
          </a:p>
        </p:txBody>
      </p:sp>
      <p:sp>
        <p:nvSpPr>
          <p:cNvPr id="239" name="Text Box 20"/>
          <p:cNvSpPr txBox="1">
            <a:spLocks noChangeArrowheads="1"/>
          </p:cNvSpPr>
          <p:nvPr/>
        </p:nvSpPr>
        <p:spPr bwMode="auto">
          <a:xfrm>
            <a:off x="991677" y="6110527"/>
            <a:ext cx="1327151" cy="3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hangingPunct="0">
              <a:lnSpc>
                <a:spcPct val="122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r>
              <a:rPr lang="en-GB" altLang="en-US" b="1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05876450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604</TotalTime>
  <Words>1917</Words>
  <Application>Microsoft Office PowerPoint</Application>
  <PresentationFormat>宽屏</PresentationFormat>
  <Paragraphs>423</Paragraphs>
  <Slides>43</Slides>
  <Notes>9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Avenir Next Regular</vt:lpstr>
      <vt:lpstr>等线</vt:lpstr>
      <vt:lpstr>Arial</vt:lpstr>
      <vt:lpstr>Calibri</vt:lpstr>
      <vt:lpstr>Calibri Light</vt:lpstr>
      <vt:lpstr>Cambria Math</vt:lpstr>
      <vt:lpstr>Segoe UI Light</vt:lpstr>
      <vt:lpstr>Times New Roman</vt:lpstr>
      <vt:lpstr>Wingdings 2</vt:lpstr>
      <vt:lpstr>Wingdings 3</vt:lpstr>
      <vt:lpstr>HDOfficeLightV0</vt:lpstr>
      <vt:lpstr>Pipelined Computations 流水线计算</vt:lpstr>
      <vt:lpstr>目录</vt:lpstr>
      <vt:lpstr>数据流、任务流、物流……</vt:lpstr>
      <vt:lpstr>PowerPoint 演示文稿</vt:lpstr>
      <vt:lpstr>流水线例子-洗衣房</vt:lpstr>
      <vt:lpstr>流水线例子</vt:lpstr>
      <vt:lpstr>Traditional Pipeline Concept</vt:lpstr>
      <vt:lpstr>Traditional Pipeline Concept</vt:lpstr>
      <vt:lpstr>Speedup讨论</vt:lpstr>
      <vt:lpstr>Speedup讨论</vt:lpstr>
      <vt:lpstr>目录</vt:lpstr>
      <vt:lpstr>Pipelining应用场景</vt:lpstr>
      <vt:lpstr>Six Stage  Instruction Pipeline</vt:lpstr>
      <vt:lpstr>Timing Diagram for Instruction Pipeline Operation</vt:lpstr>
      <vt:lpstr>PowerPoint 演示文稿</vt:lpstr>
      <vt:lpstr>PowerPoint 演示文稿</vt:lpstr>
      <vt:lpstr>PowerPoint 演示文稿</vt:lpstr>
      <vt:lpstr>PowerPoint 演示文稿</vt:lpstr>
      <vt:lpstr>任务划分及映射</vt:lpstr>
      <vt:lpstr>流水线的算法模型</vt:lpstr>
      <vt:lpstr>目录</vt:lpstr>
      <vt:lpstr>流水线实例</vt:lpstr>
      <vt:lpstr>PowerPoint 演示文稿</vt:lpstr>
      <vt:lpstr>SPMD program </vt:lpstr>
      <vt:lpstr>PowerPoint 演示文稿</vt:lpstr>
      <vt:lpstr>插入排序 Insertion Sort Algorithm</vt:lpstr>
      <vt:lpstr>PowerPoint 演示文稿</vt:lpstr>
      <vt:lpstr>PowerPoint 演示文稿</vt:lpstr>
      <vt:lpstr>PowerPoint 演示文稿</vt:lpstr>
      <vt:lpstr>PowerPoint 演示文稿</vt:lpstr>
      <vt:lpstr>返回结果的插入排序</vt:lpstr>
      <vt:lpstr>Prime Number Generation：Sieve of Eratosthenes</vt:lpstr>
      <vt:lpstr>Prime Number Generation：Sieve of Eratosthenes</vt:lpstr>
      <vt:lpstr>PowerPoint 演示文稿</vt:lpstr>
      <vt:lpstr>高斯消元法Gaussian Elimination (GE) 求解Ax=b</vt:lpstr>
      <vt:lpstr>求解线性方程组</vt:lpstr>
      <vt:lpstr>Back Substitution</vt:lpstr>
      <vt:lpstr>Pipeline Solution</vt:lpstr>
      <vt:lpstr>PowerPoint 演示文稿</vt:lpstr>
      <vt:lpstr>串行代码</vt:lpstr>
      <vt:lpstr>并行代码</vt:lpstr>
      <vt:lpstr>Pipeline processing using back substitution 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Pipelined Computations 流水线计算</dc:title>
  <dc:creator>Yuan</dc:creator>
  <cp:lastModifiedBy>Yuan Pingpeng</cp:lastModifiedBy>
  <cp:revision>19</cp:revision>
  <dcterms:created xsi:type="dcterms:W3CDTF">2021-09-14T06:55:48Z</dcterms:created>
  <dcterms:modified xsi:type="dcterms:W3CDTF">2022-09-05T03:33:08Z</dcterms:modified>
</cp:coreProperties>
</file>