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6"/>
  </p:notesMasterIdLst>
  <p:sldIdLst>
    <p:sldId id="387" r:id="rId2"/>
    <p:sldId id="559" r:id="rId3"/>
    <p:sldId id="587" r:id="rId4"/>
    <p:sldId id="588" r:id="rId5"/>
    <p:sldId id="589" r:id="rId6"/>
    <p:sldId id="590" r:id="rId7"/>
    <p:sldId id="591" r:id="rId8"/>
    <p:sldId id="592" r:id="rId9"/>
    <p:sldId id="593" r:id="rId10"/>
    <p:sldId id="594" r:id="rId11"/>
    <p:sldId id="586" r:id="rId12"/>
    <p:sldId id="560" r:id="rId13"/>
    <p:sldId id="561" r:id="rId14"/>
    <p:sldId id="562" r:id="rId15"/>
    <p:sldId id="563" r:id="rId16"/>
    <p:sldId id="564" r:id="rId17"/>
    <p:sldId id="565" r:id="rId18"/>
    <p:sldId id="570" r:id="rId19"/>
    <p:sldId id="571" r:id="rId20"/>
    <p:sldId id="566" r:id="rId21"/>
    <p:sldId id="567" r:id="rId22"/>
    <p:sldId id="573" r:id="rId23"/>
    <p:sldId id="579" r:id="rId24"/>
    <p:sldId id="578" r:id="rId25"/>
    <p:sldId id="575" r:id="rId26"/>
    <p:sldId id="576" r:id="rId27"/>
    <p:sldId id="580" r:id="rId28"/>
    <p:sldId id="581" r:id="rId29"/>
    <p:sldId id="582" r:id="rId30"/>
    <p:sldId id="583" r:id="rId31"/>
    <p:sldId id="584" r:id="rId32"/>
    <p:sldId id="585" r:id="rId33"/>
    <p:sldId id="596" r:id="rId34"/>
    <p:sldId id="595" r:id="rId3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迪 宋" initials="迪"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B9BD5"/>
    <a:srgbClr val="E8E7E7"/>
    <a:srgbClr val="EEEFF1"/>
    <a:srgbClr val="F19C63"/>
    <a:srgbClr val="F7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84" autoAdjust="0"/>
    <p:restoredTop sz="94660" autoAdjust="0"/>
  </p:normalViewPr>
  <p:slideViewPr>
    <p:cSldViewPr snapToGrid="0">
      <p:cViewPr varScale="1">
        <p:scale>
          <a:sx n="77" d="100"/>
          <a:sy n="77" d="100"/>
        </p:scale>
        <p:origin x="216" y="8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19/11/20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936252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31AC3C98-65AD-4E98-9BA2-F33F3BC97F0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99287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11EE6256-1C72-4859-A5CD-3A2FE355E3C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298183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59D1B8D8-EEF6-4F35-888F-858CB4DEF3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28019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424490C0-3FEB-49F2-92AF-5BB65A3EDC2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28258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693BC24C-97E9-4277-8119-57D908DA4D5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70710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9190EB94-B934-45C3-ACE3-A70797991DB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255491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0988DE2E-4206-4FA4-8E84-6EB6ADB4186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31878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B2DA4994-4F1B-4D47-A589-21F5E9EA0CB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39659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6A72D97F-0ED7-4664-98D5-4E0D2A79AB4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398899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8B8BE079-9E1D-4407-8989-59AEF1F9616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127996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fld id="{E32AAC9B-52ED-4D6E-91B1-051EB708E46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2967134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3765" rtl="0" eaLnBrk="1" fontAlgn="auto" latinLnBrk="0" hangingPunct="1">
              <a:lnSpc>
                <a:spcPct val="100000"/>
              </a:lnSpc>
              <a:spcBef>
                <a:spcPts val="0"/>
              </a:spcBef>
              <a:spcAft>
                <a:spcPts val="0"/>
              </a:spcAft>
              <a:buClrTx/>
              <a:buSzTx/>
              <a:buFontTx/>
              <a:buNone/>
              <a:tabLst/>
              <a:defRPr/>
            </a:pPr>
            <a:fld id="{8BDC8B04-BA67-4C58-BA07-6074D46FC9D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913765" rtl="0" eaLnBrk="1" fontAlgn="auto" latinLnBrk="0" hangingPunct="1">
                <a:lnSpc>
                  <a:spcPct val="100000"/>
                </a:lnSpc>
                <a:spcBef>
                  <a:spcPts val="0"/>
                </a:spcBef>
                <a:spcAft>
                  <a:spcPts val="0"/>
                </a:spcAft>
                <a:buClrTx/>
                <a:buSzTx/>
                <a:buFontTx/>
                <a:buNone/>
                <a:tabLst/>
                <a:defRPr/>
              </a:pPr>
              <a:t>19/11/20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3765"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4003763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oleObject" Target="../embeddings/oleObject1.bin"/><Relationship Id="rId5"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4" name="TextBox 119">
            <a:extLst>
              <a:ext uri="{FF2B5EF4-FFF2-40B4-BE49-F238E27FC236}">
                <a16:creationId xmlns="" xmlns:a16="http://schemas.microsoft.com/office/drawing/2014/main" id="{2E98CB15-3F0C-4E91-A24B-4621A740C4FE}"/>
              </a:ext>
            </a:extLst>
          </p:cNvPr>
          <p:cNvSpPr txBox="1"/>
          <p:nvPr/>
        </p:nvSpPr>
        <p:spPr>
          <a:xfrm>
            <a:off x="1105786" y="1920944"/>
            <a:ext cx="10079665" cy="769441"/>
          </a:xfrm>
          <a:prstGeom prst="rect">
            <a:avLst/>
          </a:prstGeom>
          <a:noFill/>
        </p:spPr>
        <p:txBody>
          <a:bodyPr wrap="square" rtlCol="0">
            <a:spAutoFit/>
          </a:bodyPr>
          <a:lstStyle/>
          <a:p>
            <a:pPr algn="ctr" defTabSz="914217"/>
            <a:r>
              <a:rPr lang="zh-CN" altLang="en-US" sz="4400" b="1" dirty="0">
                <a:solidFill>
                  <a:schemeClr val="accent1">
                    <a:lumMod val="75000"/>
                  </a:schemeClr>
                </a:solidFill>
                <a:latin typeface="黑体" panose="02010609060101010101" pitchFamily="49" charset="-122"/>
                <a:ea typeface="黑体" panose="02010609060101010101" pitchFamily="49" charset="-122"/>
                <a:cs typeface="+mn-ea"/>
                <a:sym typeface="+mn-lt"/>
              </a:rPr>
              <a:t>云存储架构及其关键技术</a:t>
            </a:r>
            <a:endParaRPr lang="id-ID" sz="440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5" name="TextBox 119">
            <a:extLst>
              <a:ext uri="{FF2B5EF4-FFF2-40B4-BE49-F238E27FC236}">
                <a16:creationId xmlns="" xmlns:a16="http://schemas.microsoft.com/office/drawing/2014/main" id="{2E98CB15-3F0C-4E91-A24B-4621A740C4FE}"/>
              </a:ext>
            </a:extLst>
          </p:cNvPr>
          <p:cNvSpPr txBox="1"/>
          <p:nvPr/>
        </p:nvSpPr>
        <p:spPr>
          <a:xfrm>
            <a:off x="4234376" y="4167616"/>
            <a:ext cx="7665628" cy="1107996"/>
          </a:xfrm>
          <a:prstGeom prst="rect">
            <a:avLst/>
          </a:prstGeom>
          <a:noFill/>
        </p:spPr>
        <p:txBody>
          <a:bodyPr wrap="square" rtlCol="0">
            <a:spAutoFit/>
          </a:bodyPr>
          <a:lstStyle/>
          <a:p>
            <a:pPr algn="ctr" defTabSz="914217"/>
            <a:r>
              <a:rPr lang="zh-CN" altLang="en-US" sz="2200" b="1" dirty="0">
                <a:latin typeface="黑体" panose="02010609060101010101" pitchFamily="49" charset="-122"/>
                <a:ea typeface="黑体" panose="02010609060101010101" pitchFamily="49" charset="-122"/>
                <a:cs typeface="+mn-ea"/>
                <a:sym typeface="+mn-lt"/>
              </a:rPr>
              <a:t>毕蕾   </a:t>
            </a:r>
            <a:r>
              <a:rPr lang="en-US" altLang="zh-CN" sz="2200" b="1" dirty="0">
                <a:latin typeface="黑体" panose="02010609060101010101" pitchFamily="49" charset="-122"/>
                <a:ea typeface="黑体" panose="02010609060101010101" pitchFamily="49" charset="-122"/>
                <a:cs typeface="+mn-ea"/>
                <a:sym typeface="+mn-lt"/>
              </a:rPr>
              <a:t>M201973152  </a:t>
            </a:r>
            <a:r>
              <a:rPr lang="zh-CN" altLang="en-US" sz="2200" b="1" dirty="0">
                <a:latin typeface="黑体" panose="02010609060101010101" pitchFamily="49" charset="-122"/>
                <a:ea typeface="黑体" panose="02010609060101010101" pitchFamily="49" charset="-122"/>
                <a:cs typeface="+mn-ea"/>
                <a:sym typeface="+mn-lt"/>
              </a:rPr>
              <a:t>计算机硕</a:t>
            </a:r>
            <a:r>
              <a:rPr lang="en-US" altLang="zh-CN" sz="2200" b="1" dirty="0">
                <a:latin typeface="黑体" panose="02010609060101010101" pitchFamily="49" charset="-122"/>
                <a:ea typeface="黑体" panose="02010609060101010101" pitchFamily="49" charset="-122"/>
                <a:cs typeface="+mn-ea"/>
                <a:sym typeface="+mn-lt"/>
              </a:rPr>
              <a:t>1902</a:t>
            </a:r>
          </a:p>
          <a:p>
            <a:pPr algn="ctr" defTabSz="914217"/>
            <a:r>
              <a:rPr lang="zh-CN" altLang="en-US" sz="2200" b="1" dirty="0">
                <a:latin typeface="黑体" panose="02010609060101010101" pitchFamily="49" charset="-122"/>
                <a:ea typeface="黑体" panose="02010609060101010101" pitchFamily="49" charset="-122"/>
                <a:cs typeface="+mn-ea"/>
                <a:sym typeface="+mn-lt"/>
              </a:rPr>
              <a:t>宋迪   </a:t>
            </a:r>
            <a:r>
              <a:rPr lang="en-US" altLang="zh-CN" sz="2200" b="1" dirty="0">
                <a:latin typeface="黑体" panose="02010609060101010101" pitchFamily="49" charset="-122"/>
                <a:ea typeface="黑体" panose="02010609060101010101" pitchFamily="49" charset="-122"/>
                <a:cs typeface="+mn-ea"/>
                <a:sym typeface="+mn-lt"/>
              </a:rPr>
              <a:t>M201973121  </a:t>
            </a:r>
            <a:r>
              <a:rPr lang="zh-CN" altLang="en-US" sz="2200" b="1" dirty="0">
                <a:latin typeface="黑体" panose="02010609060101010101" pitchFamily="49" charset="-122"/>
                <a:ea typeface="黑体" panose="02010609060101010101" pitchFamily="49" charset="-122"/>
                <a:cs typeface="+mn-ea"/>
                <a:sym typeface="+mn-lt"/>
              </a:rPr>
              <a:t>计算机硕</a:t>
            </a:r>
            <a:r>
              <a:rPr lang="en-US" altLang="zh-CN" sz="2200" b="1" dirty="0">
                <a:latin typeface="黑体" panose="02010609060101010101" pitchFamily="49" charset="-122"/>
                <a:ea typeface="黑体" panose="02010609060101010101" pitchFamily="49" charset="-122"/>
                <a:cs typeface="+mn-ea"/>
                <a:sym typeface="+mn-lt"/>
              </a:rPr>
              <a:t>1902 </a:t>
            </a:r>
          </a:p>
          <a:p>
            <a:pPr algn="ctr" defTabSz="914217"/>
            <a:r>
              <a:rPr lang="zh-CN" altLang="en-US" sz="2200" b="1" dirty="0">
                <a:latin typeface="黑体" panose="02010609060101010101" pitchFamily="49" charset="-122"/>
                <a:ea typeface="黑体" panose="02010609060101010101" pitchFamily="49" charset="-122"/>
                <a:cs typeface="+mn-ea"/>
                <a:sym typeface="+mn-lt"/>
              </a:rPr>
              <a:t>李研   </a:t>
            </a:r>
            <a:r>
              <a:rPr lang="en-US" altLang="zh-CN" sz="2200" b="1" dirty="0">
                <a:latin typeface="黑体" panose="02010609060101010101" pitchFamily="49" charset="-122"/>
                <a:ea typeface="黑体" panose="02010609060101010101" pitchFamily="49" charset="-122"/>
                <a:cs typeface="+mn-ea"/>
                <a:sym typeface="+mn-lt"/>
              </a:rPr>
              <a:t>M201973122  </a:t>
            </a:r>
            <a:r>
              <a:rPr lang="zh-CN" altLang="en-US" sz="2200" b="1" dirty="0">
                <a:latin typeface="黑体" panose="02010609060101010101" pitchFamily="49" charset="-122"/>
                <a:ea typeface="黑体" panose="02010609060101010101" pitchFamily="49" charset="-122"/>
                <a:cs typeface="+mn-ea"/>
                <a:sym typeface="+mn-lt"/>
              </a:rPr>
              <a:t>计算机硕</a:t>
            </a:r>
            <a:r>
              <a:rPr lang="en-US" altLang="zh-CN" sz="2200" b="1" dirty="0">
                <a:latin typeface="黑体" panose="02010609060101010101" pitchFamily="49" charset="-122"/>
                <a:ea typeface="黑体" panose="02010609060101010101" pitchFamily="49" charset="-122"/>
                <a:cs typeface="+mn-ea"/>
                <a:sym typeface="+mn-lt"/>
              </a:rPr>
              <a:t>1902 </a:t>
            </a:r>
            <a:endParaRPr lang="id-ID" altLang="zh-CN" sz="2200" b="1" dirty="0">
              <a:latin typeface="黑体" panose="02010609060101010101" pitchFamily="49" charset="-122"/>
              <a:ea typeface="黑体" panose="02010609060101010101" pitchFamily="49" charset="-122"/>
              <a:cs typeface="+mn-ea"/>
              <a:sym typeface="+mn-lt"/>
            </a:endParaRPr>
          </a:p>
        </p:txBody>
      </p:sp>
      <p:sp>
        <p:nvSpPr>
          <p:cNvPr id="6" name="TextBox 119">
            <a:extLst>
              <a:ext uri="{FF2B5EF4-FFF2-40B4-BE49-F238E27FC236}">
                <a16:creationId xmlns="" xmlns:a16="http://schemas.microsoft.com/office/drawing/2014/main" id="{2E98CB15-3F0C-4E91-A24B-4621A740C4FE}"/>
              </a:ext>
            </a:extLst>
          </p:cNvPr>
          <p:cNvSpPr txBox="1"/>
          <p:nvPr/>
        </p:nvSpPr>
        <p:spPr>
          <a:xfrm>
            <a:off x="7939786" y="5448829"/>
            <a:ext cx="3595722" cy="769441"/>
          </a:xfrm>
          <a:prstGeom prst="rect">
            <a:avLst/>
          </a:prstGeom>
          <a:noFill/>
        </p:spPr>
        <p:txBody>
          <a:bodyPr wrap="square" rtlCol="0">
            <a:spAutoFit/>
          </a:bodyPr>
          <a:lstStyle/>
          <a:p>
            <a:pPr algn="ctr" defTabSz="914217"/>
            <a:r>
              <a:rPr lang="en-US" altLang="zh-CN" sz="4400" b="1" dirty="0">
                <a:latin typeface="黑体" panose="02010609060101010101" pitchFamily="49" charset="-122"/>
                <a:ea typeface="黑体" panose="02010609060101010101" pitchFamily="49" charset="-122"/>
                <a:cs typeface="+mn-ea"/>
                <a:sym typeface="+mn-lt"/>
              </a:rPr>
              <a:t>2019/11/02</a:t>
            </a:r>
            <a:endParaRPr lang="id-ID" sz="4400" b="1"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352760413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770799" y="598986"/>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a:t>
            </a:r>
            <a:r>
              <a:rPr lang="zh-CN" altLang="en-US" sz="3200" b="1" dirty="0" smtClean="0">
                <a:solidFill>
                  <a:schemeClr val="accent5"/>
                </a:solidFill>
                <a:latin typeface="黑体" pitchFamily="49" charset="-122"/>
                <a:ea typeface="黑体" pitchFamily="49" charset="-122"/>
              </a:rPr>
              <a:t>存储的关键技术</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1410295" y="1695319"/>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存储虚拟化</a:t>
            </a:r>
            <a:endParaRPr lang="zh-CN" altLang="en-US" sz="2800" b="1" dirty="0"/>
          </a:p>
        </p:txBody>
      </p:sp>
      <p:sp>
        <p:nvSpPr>
          <p:cNvPr id="9" name="文本框 8">
            <a:extLst>
              <a:ext uri="{FF2B5EF4-FFF2-40B4-BE49-F238E27FC236}">
                <a16:creationId xmlns="" xmlns:a16="http://schemas.microsoft.com/office/drawing/2014/main" id="{30DAE7CD-6BF7-434F-82ED-6D9B1D3294B3}"/>
              </a:ext>
            </a:extLst>
          </p:cNvPr>
          <p:cNvSpPr txBox="1"/>
          <p:nvPr/>
        </p:nvSpPr>
        <p:spPr>
          <a:xfrm>
            <a:off x="1410295" y="2401668"/>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分布式存储技术</a:t>
            </a:r>
            <a:endParaRPr lang="zh-CN" altLang="en-US" sz="2800" b="1" dirty="0"/>
          </a:p>
        </p:txBody>
      </p:sp>
      <p:sp>
        <p:nvSpPr>
          <p:cNvPr id="11" name="文本框 10">
            <a:extLst>
              <a:ext uri="{FF2B5EF4-FFF2-40B4-BE49-F238E27FC236}">
                <a16:creationId xmlns="" xmlns:a16="http://schemas.microsoft.com/office/drawing/2014/main" id="{30DAE7CD-6BF7-434F-82ED-6D9B1D3294B3}"/>
              </a:ext>
            </a:extLst>
          </p:cNvPr>
          <p:cNvSpPr txBox="1"/>
          <p:nvPr/>
        </p:nvSpPr>
        <p:spPr>
          <a:xfrm>
            <a:off x="1410295" y="3107692"/>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数据缩减技术</a:t>
            </a:r>
            <a:endParaRPr lang="zh-CN" altLang="en-US" sz="2800" b="1" dirty="0"/>
          </a:p>
        </p:txBody>
      </p:sp>
      <p:sp>
        <p:nvSpPr>
          <p:cNvPr id="13" name="文本框 12">
            <a:extLst>
              <a:ext uri="{FF2B5EF4-FFF2-40B4-BE49-F238E27FC236}">
                <a16:creationId xmlns="" xmlns:a16="http://schemas.microsoft.com/office/drawing/2014/main" id="{30DAE7CD-6BF7-434F-82ED-6D9B1D3294B3}"/>
              </a:ext>
            </a:extLst>
          </p:cNvPr>
          <p:cNvSpPr txBox="1"/>
          <p:nvPr/>
        </p:nvSpPr>
        <p:spPr>
          <a:xfrm>
            <a:off x="1410295" y="3817781"/>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数据备份技术</a:t>
            </a:r>
            <a:endParaRPr lang="zh-CN" altLang="en-US" sz="2800" b="1" dirty="0"/>
          </a:p>
        </p:txBody>
      </p:sp>
      <p:sp>
        <p:nvSpPr>
          <p:cNvPr id="14" name="文本框 13">
            <a:extLst>
              <a:ext uri="{FF2B5EF4-FFF2-40B4-BE49-F238E27FC236}">
                <a16:creationId xmlns="" xmlns:a16="http://schemas.microsoft.com/office/drawing/2014/main" id="{30DAE7CD-6BF7-434F-82ED-6D9B1D3294B3}"/>
              </a:ext>
            </a:extLst>
          </p:cNvPr>
          <p:cNvSpPr txBox="1"/>
          <p:nvPr/>
        </p:nvSpPr>
        <p:spPr>
          <a:xfrm>
            <a:off x="1410295" y="4527870"/>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内容分发网络技术</a:t>
            </a:r>
            <a:endParaRPr lang="zh-CN" altLang="en-US" sz="2800" b="1" dirty="0"/>
          </a:p>
        </p:txBody>
      </p:sp>
      <p:sp>
        <p:nvSpPr>
          <p:cNvPr id="16" name="文本框 15">
            <a:extLst>
              <a:ext uri="{FF2B5EF4-FFF2-40B4-BE49-F238E27FC236}">
                <a16:creationId xmlns="" xmlns:a16="http://schemas.microsoft.com/office/drawing/2014/main" id="{30DAE7CD-6BF7-434F-82ED-6D9B1D3294B3}"/>
              </a:ext>
            </a:extLst>
          </p:cNvPr>
          <p:cNvSpPr txBox="1"/>
          <p:nvPr/>
        </p:nvSpPr>
        <p:spPr>
          <a:xfrm>
            <a:off x="1410295" y="5237959"/>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存储加密技术</a:t>
            </a:r>
            <a:endParaRPr lang="zh-CN" altLang="en-US" sz="2800" b="1" dirty="0"/>
          </a:p>
        </p:txBody>
      </p:sp>
    </p:spTree>
    <p:extLst>
      <p:ext uri="{BB962C8B-B14F-4D97-AF65-F5344CB8AC3E}">
        <p14:creationId xmlns:p14="http://schemas.microsoft.com/office/powerpoint/2010/main" val="67023610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7" name="文本框 6">
            <a:extLst>
              <a:ext uri="{FF2B5EF4-FFF2-40B4-BE49-F238E27FC236}">
                <a16:creationId xmlns="" xmlns:a16="http://schemas.microsoft.com/office/drawing/2014/main" id="{66A5BF9F-07AD-4A3A-A063-BB45E1BFF2B1}"/>
              </a:ext>
            </a:extLst>
          </p:cNvPr>
          <p:cNvSpPr txBox="1"/>
          <p:nvPr/>
        </p:nvSpPr>
        <p:spPr>
          <a:xfrm>
            <a:off x="1555807" y="3216676"/>
            <a:ext cx="207635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u="none" strike="noStrike" kern="1200" cap="none" spc="0" normalizeH="0" baseline="0" noProof="0" dirty="0">
                <a:ln>
                  <a:noFill/>
                </a:ln>
                <a:solidFill>
                  <a:schemeClr val="accent1">
                    <a:lumMod val="75000"/>
                  </a:schemeClr>
                </a:solidFill>
                <a:effectLst/>
                <a:uLnTx/>
                <a:uFillTx/>
                <a:cs typeface="+mn-ea"/>
                <a:sym typeface="+mn-lt"/>
              </a:rPr>
              <a:t>目录</a:t>
            </a:r>
            <a:endParaRPr kumimoji="0" lang="en-US" altLang="zh-CN" sz="4400" b="1" u="none" strike="noStrike" kern="1200" cap="none" spc="0" normalizeH="0" baseline="0" noProof="0" dirty="0">
              <a:ln>
                <a:noFill/>
              </a:ln>
              <a:solidFill>
                <a:schemeClr val="accent1">
                  <a:lumMod val="75000"/>
                </a:scheme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lumMod val="65000"/>
                    <a:lumOff val="35000"/>
                  </a:schemeClr>
                </a:solidFill>
                <a:cs typeface="+mn-ea"/>
                <a:sym typeface="+mn-lt"/>
              </a:rPr>
              <a:t>  CONENTS</a:t>
            </a:r>
            <a:endParaRPr kumimoji="0" lang="zh-CN" altLang="en-US" sz="2800" b="1" u="none" strike="noStrike" kern="1200" cap="none" spc="0" normalizeH="0" baseline="0" noProof="0" dirty="0">
              <a:ln>
                <a:noFill/>
              </a:ln>
              <a:solidFill>
                <a:schemeClr val="tx1">
                  <a:lumMod val="65000"/>
                  <a:lumOff val="35000"/>
                </a:schemeClr>
              </a:solidFill>
              <a:effectLst/>
              <a:uLnTx/>
              <a:uFillTx/>
              <a:cs typeface="+mn-ea"/>
              <a:sym typeface="+mn-lt"/>
            </a:endParaRPr>
          </a:p>
        </p:txBody>
      </p:sp>
      <p:cxnSp>
        <p:nvCxnSpPr>
          <p:cNvPr id="8" name="直接连接符 7">
            <a:extLst>
              <a:ext uri="{FF2B5EF4-FFF2-40B4-BE49-F238E27FC236}">
                <a16:creationId xmlns="" xmlns:a16="http://schemas.microsoft.com/office/drawing/2014/main" id="{E5DC5775-589A-4586-953C-BBD7FF3A74F7}"/>
              </a:ext>
            </a:extLst>
          </p:cNvPr>
          <p:cNvCxnSpPr/>
          <p:nvPr/>
        </p:nvCxnSpPr>
        <p:spPr>
          <a:xfrm>
            <a:off x="3874967" y="2689605"/>
            <a:ext cx="0" cy="267462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内容占位符 2">
            <a:extLst>
              <a:ext uri="{FF2B5EF4-FFF2-40B4-BE49-F238E27FC236}">
                <a16:creationId xmlns="" xmlns:a16="http://schemas.microsoft.com/office/drawing/2014/main" id="{868C44AC-ECE3-4F18-8C97-72735A37DBCF}"/>
              </a:ext>
            </a:extLst>
          </p:cNvPr>
          <p:cNvSpPr txBox="1">
            <a:spLocks/>
          </p:cNvSpPr>
          <p:nvPr/>
        </p:nvSpPr>
        <p:spPr>
          <a:xfrm>
            <a:off x="4360569" y="2346784"/>
            <a:ext cx="7240785" cy="3233577"/>
          </a:xfrm>
          <a:prstGeom prst="rect">
            <a:avLst/>
          </a:prstGeom>
        </p:spPr>
        <p:txBody>
          <a:bodyPr vert="horz" lIns="91440" tIns="45720" rIns="91440" bIns="45720" rtlCol="0">
            <a:normAutofit/>
          </a:bodyPr>
          <a:lstStyle/>
          <a:p>
            <a:pPr marL="0" marR="0" lvl="0" indent="0" defTabSz="914400" rtl="0" eaLnBrk="1" fontAlgn="auto" latinLnBrk="0" hangingPunct="1">
              <a:lnSpc>
                <a:spcPct val="90000"/>
              </a:lnSpc>
              <a:spcBef>
                <a:spcPts val="1000"/>
              </a:spcBef>
              <a:spcAft>
                <a:spcPts val="0"/>
              </a:spcAft>
              <a:buClrTx/>
              <a:buSzTx/>
              <a:buFont typeface="Wingdings 2" pitchFamily="18" charset="2"/>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黑体" pitchFamily="49" charset="-122"/>
              <a:cs typeface="Times New Roman" pitchFamily="18" charset="0"/>
            </a:endParaRPr>
          </a:p>
          <a:p>
            <a:pPr marL="0" marR="0" lvl="0" indent="0" defTabSz="914400" rtl="0" eaLnBrk="1" fontAlgn="auto" latinLnBrk="0" hangingPunct="1">
              <a:lnSpc>
                <a:spcPct val="150000"/>
              </a:lnSpc>
              <a:spcBef>
                <a:spcPts val="1000"/>
              </a:spcBef>
              <a:spcAft>
                <a:spcPts val="0"/>
              </a:spcAft>
              <a:buClrTx/>
              <a:buSzTx/>
              <a:buFont typeface="Wingdings 2" pitchFamily="18" charset="2"/>
              <a:buNone/>
              <a:tabLst/>
              <a:defRPr/>
            </a:pPr>
            <a:r>
              <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1</a:t>
            </a:r>
            <a:r>
              <a:rPr kumimoji="0" lang="zh-CN" altLang="en-US"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、云存储安全的背景</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a:p>
            <a:pPr marL="0" marR="0" lvl="0" indent="0" defTabSz="914400" rtl="0" eaLnBrk="1" fontAlgn="auto" latinLnBrk="0" hangingPunct="1">
              <a:lnSpc>
                <a:spcPct val="150000"/>
              </a:lnSpc>
              <a:spcBef>
                <a:spcPts val="1000"/>
              </a:spcBef>
              <a:spcAft>
                <a:spcPts val="0"/>
              </a:spcAft>
              <a:buClrTx/>
              <a:buSzTx/>
              <a:buFont typeface="Wingdings 2" pitchFamily="18" charset="2"/>
              <a:buNone/>
              <a:tabLst/>
              <a:defRPr/>
            </a:pPr>
            <a:r>
              <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2</a:t>
            </a:r>
            <a:r>
              <a:rPr kumimoji="0" lang="zh-CN" altLang="en-US"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、云存储面临的安全问题</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a:p>
            <a:pPr marL="0" marR="0" lvl="0" indent="0" defTabSz="914400" rtl="0" eaLnBrk="1" fontAlgn="auto" latinLnBrk="0" hangingPunct="1">
              <a:lnSpc>
                <a:spcPct val="150000"/>
              </a:lnSpc>
              <a:spcBef>
                <a:spcPts val="1000"/>
              </a:spcBef>
              <a:spcAft>
                <a:spcPts val="0"/>
              </a:spcAft>
              <a:buClrTx/>
              <a:buSzTx/>
              <a:buFont typeface="Wingdings 2" pitchFamily="18" charset="2"/>
              <a:buNone/>
              <a:tabLst/>
              <a:defRPr/>
            </a:pPr>
            <a:r>
              <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3</a:t>
            </a:r>
            <a:r>
              <a:rPr kumimoji="0" lang="zh-CN" altLang="en-US"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、云存储安全的关键技术</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p:txBody>
      </p:sp>
      <p:sp>
        <p:nvSpPr>
          <p:cNvPr id="10" name="TextBox 119">
            <a:extLst>
              <a:ext uri="{FF2B5EF4-FFF2-40B4-BE49-F238E27FC236}">
                <a16:creationId xmlns="" xmlns:a16="http://schemas.microsoft.com/office/drawing/2014/main" id="{1B51E5DD-C98D-4B23-99FA-1276760DF904}"/>
              </a:ext>
            </a:extLst>
          </p:cNvPr>
          <p:cNvSpPr txBox="1"/>
          <p:nvPr/>
        </p:nvSpPr>
        <p:spPr>
          <a:xfrm>
            <a:off x="3874551" y="1220417"/>
            <a:ext cx="5013661" cy="769441"/>
          </a:xfrm>
          <a:prstGeom prst="rect">
            <a:avLst/>
          </a:prstGeom>
          <a:noFill/>
        </p:spPr>
        <p:txBody>
          <a:bodyPr wrap="square" rtlCol="0">
            <a:spAutoFit/>
          </a:bodyPr>
          <a:lstStyle/>
          <a:p>
            <a:pPr algn="ctr" defTabSz="914217"/>
            <a:r>
              <a:rPr lang="zh-CN" altLang="en-US" sz="4400" b="1" dirty="0">
                <a:solidFill>
                  <a:schemeClr val="accent1">
                    <a:lumMod val="75000"/>
                  </a:schemeClr>
                </a:solidFill>
                <a:latin typeface="黑体" panose="02010609060101010101" pitchFamily="49" charset="-122"/>
                <a:ea typeface="黑体" panose="02010609060101010101" pitchFamily="49" charset="-122"/>
                <a:cs typeface="+mn-ea"/>
                <a:sym typeface="+mn-lt"/>
              </a:rPr>
              <a:t>云存储安全</a:t>
            </a:r>
            <a:endParaRPr lang="id-ID" sz="440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202104765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7" name="标题 2">
            <a:extLst>
              <a:ext uri="{FF2B5EF4-FFF2-40B4-BE49-F238E27FC236}">
                <a16:creationId xmlns="" xmlns:a16="http://schemas.microsoft.com/office/drawing/2014/main" id="{D545639D-27BE-42D1-9650-B17AD6997AA3}"/>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云存储安全的背景</a:t>
            </a:r>
          </a:p>
        </p:txBody>
      </p:sp>
      <p:pic>
        <p:nvPicPr>
          <p:cNvPr id="10242" name="Picture 2">
            <a:extLst>
              <a:ext uri="{FF2B5EF4-FFF2-40B4-BE49-F238E27FC236}">
                <a16:creationId xmlns="" xmlns:a16="http://schemas.microsoft.com/office/drawing/2014/main" id="{8992C1A0-4C9E-454A-BBD4-4ABE1B030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74" y="2549829"/>
            <a:ext cx="5257094" cy="326125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 xmlns:a16="http://schemas.microsoft.com/office/drawing/2014/main" id="{14B39A44-5E5C-4F15-AD2F-BF4C430273DF}"/>
              </a:ext>
            </a:extLst>
          </p:cNvPr>
          <p:cNvSpPr txBox="1"/>
          <p:nvPr/>
        </p:nvSpPr>
        <p:spPr>
          <a:xfrm>
            <a:off x="1570243" y="5908017"/>
            <a:ext cx="3285658" cy="461665"/>
          </a:xfrm>
          <a:prstGeom prst="rect">
            <a:avLst/>
          </a:prstGeom>
          <a:noFill/>
        </p:spPr>
        <p:txBody>
          <a:bodyPr wrap="square" rtlCol="0">
            <a:spAutoFit/>
          </a:bodyPr>
          <a:lstStyle/>
          <a:p>
            <a:r>
              <a:rPr lang="zh-CN" altLang="en-US" sz="2400" b="1" dirty="0"/>
              <a:t>云端</a:t>
            </a:r>
            <a:r>
              <a:rPr lang="zh-CN" altLang="en-US" sz="2400" b="1" dirty="0" smtClean="0"/>
              <a:t>存储数据</a:t>
            </a:r>
            <a:r>
              <a:rPr lang="zh-CN" altLang="en-US" sz="2400" b="1" dirty="0"/>
              <a:t>的种类</a:t>
            </a:r>
          </a:p>
        </p:txBody>
      </p:sp>
      <p:pic>
        <p:nvPicPr>
          <p:cNvPr id="12" name="图片 11">
            <a:extLst>
              <a:ext uri="{FF2B5EF4-FFF2-40B4-BE49-F238E27FC236}">
                <a16:creationId xmlns="" xmlns:a16="http://schemas.microsoft.com/office/drawing/2014/main" id="{E2614603-F2AC-4E41-83E1-715E2330D3EC}"/>
              </a:ext>
            </a:extLst>
          </p:cNvPr>
          <p:cNvPicPr>
            <a:picLocks noChangeAspect="1"/>
          </p:cNvPicPr>
          <p:nvPr/>
        </p:nvPicPr>
        <p:blipFill>
          <a:blip r:embed="rId4"/>
          <a:stretch>
            <a:fillRect/>
          </a:stretch>
        </p:blipFill>
        <p:spPr>
          <a:xfrm>
            <a:off x="6096000" y="2447098"/>
            <a:ext cx="6102587" cy="3460919"/>
          </a:xfrm>
          <a:prstGeom prst="rect">
            <a:avLst/>
          </a:prstGeom>
        </p:spPr>
      </p:pic>
      <p:sp>
        <p:nvSpPr>
          <p:cNvPr id="14" name="文本框 13">
            <a:extLst>
              <a:ext uri="{FF2B5EF4-FFF2-40B4-BE49-F238E27FC236}">
                <a16:creationId xmlns="" xmlns:a16="http://schemas.microsoft.com/office/drawing/2014/main" id="{C79FEC06-C513-4668-8F95-77311AE9BC40}"/>
              </a:ext>
            </a:extLst>
          </p:cNvPr>
          <p:cNvSpPr txBox="1"/>
          <p:nvPr/>
        </p:nvSpPr>
        <p:spPr>
          <a:xfrm>
            <a:off x="6701001" y="5740201"/>
            <a:ext cx="4892584" cy="830997"/>
          </a:xfrm>
          <a:prstGeom prst="rect">
            <a:avLst/>
          </a:prstGeom>
          <a:noFill/>
        </p:spPr>
        <p:txBody>
          <a:bodyPr wrap="square" rtlCol="0">
            <a:spAutoFit/>
          </a:bodyPr>
          <a:lstStyle/>
          <a:p>
            <a:r>
              <a:rPr lang="zh-CN" altLang="en-US" sz="2400" b="1" dirty="0"/>
              <a:t>云计算引起的安全事件较传统的应用高出很多</a:t>
            </a:r>
            <a:r>
              <a:rPr lang="en-US" altLang="zh-CN" sz="2400" b="1" dirty="0"/>
              <a:t>……</a:t>
            </a:r>
            <a:endParaRPr lang="zh-CN" altLang="en-US" sz="2400" b="1" dirty="0"/>
          </a:p>
        </p:txBody>
      </p:sp>
    </p:spTree>
    <p:extLst>
      <p:ext uri="{BB962C8B-B14F-4D97-AF65-F5344CB8AC3E}">
        <p14:creationId xmlns:p14="http://schemas.microsoft.com/office/powerpoint/2010/main" val="341160397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云存储面临的安全问题</a:t>
            </a: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数据泄露</a:t>
            </a:r>
          </a:p>
        </p:txBody>
      </p:sp>
      <p:sp>
        <p:nvSpPr>
          <p:cNvPr id="6" name="标题 2">
            <a:extLst>
              <a:ext uri="{FF2B5EF4-FFF2-40B4-BE49-F238E27FC236}">
                <a16:creationId xmlns="" xmlns:a16="http://schemas.microsoft.com/office/drawing/2014/main" id="{4C5E5EF6-5E18-4E80-8177-A45D16F33DF4}"/>
              </a:ext>
            </a:extLst>
          </p:cNvPr>
          <p:cNvSpPr txBox="1">
            <a:spLocks/>
          </p:cNvSpPr>
          <p:nvPr/>
        </p:nvSpPr>
        <p:spPr>
          <a:xfrm>
            <a:off x="1850743" y="3564181"/>
            <a:ext cx="3120515" cy="4499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外部接口和</a:t>
            </a:r>
            <a:r>
              <a:rPr lang="en-US" altLang="zh-CN" sz="2600" b="1" dirty="0">
                <a:solidFill>
                  <a:schemeClr val="bg2">
                    <a:lumMod val="10000"/>
                  </a:schemeClr>
                </a:solidFill>
                <a:latin typeface="黑体" pitchFamily="49" charset="-122"/>
                <a:ea typeface="黑体" pitchFamily="49" charset="-122"/>
              </a:rPr>
              <a:t>API</a:t>
            </a:r>
            <a:r>
              <a:rPr lang="zh-CN" altLang="en-US" sz="2600" b="1" dirty="0">
                <a:solidFill>
                  <a:schemeClr val="bg2">
                    <a:lumMod val="10000"/>
                  </a:schemeClr>
                </a:solidFill>
                <a:latin typeface="黑体" pitchFamily="49" charset="-122"/>
                <a:ea typeface="黑体" pitchFamily="49" charset="-122"/>
              </a:rPr>
              <a:t>攻击</a:t>
            </a:r>
          </a:p>
        </p:txBody>
      </p:sp>
      <p:sp>
        <p:nvSpPr>
          <p:cNvPr id="9" name="标题 2">
            <a:extLst>
              <a:ext uri="{FF2B5EF4-FFF2-40B4-BE49-F238E27FC236}">
                <a16:creationId xmlns="" xmlns:a16="http://schemas.microsoft.com/office/drawing/2014/main" id="{4A9D09B3-AEB8-48A6-AF43-11B34DA6D298}"/>
              </a:ext>
            </a:extLst>
          </p:cNvPr>
          <p:cNvSpPr txBox="1">
            <a:spLocks/>
          </p:cNvSpPr>
          <p:nvPr/>
        </p:nvSpPr>
        <p:spPr>
          <a:xfrm>
            <a:off x="4038787" y="2467028"/>
            <a:ext cx="3726990" cy="5071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使用证书和认证体系</a:t>
            </a:r>
          </a:p>
        </p:txBody>
      </p:sp>
      <p:sp>
        <p:nvSpPr>
          <p:cNvPr id="11" name="标题 2">
            <a:extLst>
              <a:ext uri="{FF2B5EF4-FFF2-40B4-BE49-F238E27FC236}">
                <a16:creationId xmlns="" xmlns:a16="http://schemas.microsoft.com/office/drawing/2014/main" id="{3C2CD37D-136D-4596-9784-1DD1FE1CF63F}"/>
              </a:ext>
            </a:extLst>
          </p:cNvPr>
          <p:cNvSpPr txBox="1">
            <a:spLocks/>
          </p:cNvSpPr>
          <p:nvPr/>
        </p:nvSpPr>
        <p:spPr>
          <a:xfrm>
            <a:off x="4038787" y="4765617"/>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账户劫持</a:t>
            </a:r>
          </a:p>
        </p:txBody>
      </p:sp>
      <p:sp>
        <p:nvSpPr>
          <p:cNvPr id="13" name="标题 2">
            <a:extLst>
              <a:ext uri="{FF2B5EF4-FFF2-40B4-BE49-F238E27FC236}">
                <a16:creationId xmlns="" xmlns:a16="http://schemas.microsoft.com/office/drawing/2014/main" id="{F8CDE6BD-F2FE-4355-A151-7B3792735EFA}"/>
              </a:ext>
            </a:extLst>
          </p:cNvPr>
          <p:cNvSpPr txBox="1">
            <a:spLocks/>
          </p:cNvSpPr>
          <p:nvPr/>
        </p:nvSpPr>
        <p:spPr>
          <a:xfrm>
            <a:off x="6341536" y="3320689"/>
            <a:ext cx="3726990" cy="6766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存在弱点的系统漏洞</a:t>
            </a:r>
          </a:p>
        </p:txBody>
      </p:sp>
      <p:sp>
        <p:nvSpPr>
          <p:cNvPr id="14" name="标题 2">
            <a:extLst>
              <a:ext uri="{FF2B5EF4-FFF2-40B4-BE49-F238E27FC236}">
                <a16:creationId xmlns="" xmlns:a16="http://schemas.microsoft.com/office/drawing/2014/main" id="{3D47CBC0-D68C-4650-9DA8-C91779EF8805}"/>
              </a:ext>
            </a:extLst>
          </p:cNvPr>
          <p:cNvSpPr txBox="1">
            <a:spLocks/>
          </p:cNvSpPr>
          <p:nvPr/>
        </p:nvSpPr>
        <p:spPr>
          <a:xfrm>
            <a:off x="7489658" y="5237526"/>
            <a:ext cx="2794029"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内部恶意行为</a:t>
            </a:r>
          </a:p>
        </p:txBody>
      </p:sp>
    </p:spTree>
    <p:extLst>
      <p:ext uri="{BB962C8B-B14F-4D97-AF65-F5344CB8AC3E}">
        <p14:creationId xmlns:p14="http://schemas.microsoft.com/office/powerpoint/2010/main" val="37216588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5878CB28-FB3D-445C-830E-5977CD0F903D}"/>
              </a:ext>
            </a:extLst>
          </p:cNvPr>
          <p:cNvSpPr txBox="1">
            <a:spLocks/>
          </p:cNvSpPr>
          <p:nvPr/>
        </p:nvSpPr>
        <p:spPr>
          <a:xfrm>
            <a:off x="3646528" y="3011158"/>
            <a:ext cx="2389838" cy="608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数据永久丢失</a:t>
            </a:r>
          </a:p>
        </p:txBody>
      </p:sp>
      <p:sp>
        <p:nvSpPr>
          <p:cNvPr id="4" name="标题 2">
            <a:extLst>
              <a:ext uri="{FF2B5EF4-FFF2-40B4-BE49-F238E27FC236}">
                <a16:creationId xmlns="" xmlns:a16="http://schemas.microsoft.com/office/drawing/2014/main" id="{02A179D4-9C77-4339-A416-EB62DE4BAD7F}"/>
              </a:ext>
            </a:extLst>
          </p:cNvPr>
          <p:cNvSpPr txBox="1">
            <a:spLocks/>
          </p:cNvSpPr>
          <p:nvPr/>
        </p:nvSpPr>
        <p:spPr>
          <a:xfrm>
            <a:off x="8355496" y="4702270"/>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滥用云服务</a:t>
            </a:r>
          </a:p>
        </p:txBody>
      </p:sp>
      <p:sp>
        <p:nvSpPr>
          <p:cNvPr id="5" name="标题 2">
            <a:extLst>
              <a:ext uri="{FF2B5EF4-FFF2-40B4-BE49-F238E27FC236}">
                <a16:creationId xmlns="" xmlns:a16="http://schemas.microsoft.com/office/drawing/2014/main" id="{8018EFC4-E2CE-42ED-983C-AFFF7D275A08}"/>
              </a:ext>
            </a:extLst>
          </p:cNvPr>
          <p:cNvSpPr txBox="1">
            <a:spLocks/>
          </p:cNvSpPr>
          <p:nvPr/>
        </p:nvSpPr>
        <p:spPr>
          <a:xfrm>
            <a:off x="1239079" y="2245560"/>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600" b="1" dirty="0">
                <a:solidFill>
                  <a:schemeClr val="bg2">
                    <a:lumMod val="10000"/>
                  </a:schemeClr>
                </a:solidFill>
                <a:latin typeface="黑体" pitchFamily="49" charset="-122"/>
                <a:ea typeface="黑体" pitchFamily="49" charset="-122"/>
              </a:rPr>
              <a:t>APT</a:t>
            </a:r>
            <a:r>
              <a:rPr lang="zh-CN" altLang="en-US" sz="2600" b="1" dirty="0">
                <a:solidFill>
                  <a:schemeClr val="bg2">
                    <a:lumMod val="10000"/>
                  </a:schemeClr>
                </a:solidFill>
                <a:latin typeface="黑体" pitchFamily="49" charset="-122"/>
                <a:ea typeface="黑体" pitchFamily="49" charset="-122"/>
              </a:rPr>
              <a:t>寄生虫</a:t>
            </a:r>
          </a:p>
        </p:txBody>
      </p:sp>
      <p:sp>
        <p:nvSpPr>
          <p:cNvPr id="6" name="标题 2">
            <a:extLst>
              <a:ext uri="{FF2B5EF4-FFF2-40B4-BE49-F238E27FC236}">
                <a16:creationId xmlns="" xmlns:a16="http://schemas.microsoft.com/office/drawing/2014/main" id="{550B7EEF-5216-4CA6-B53A-028FEF310988}"/>
              </a:ext>
            </a:extLst>
          </p:cNvPr>
          <p:cNvSpPr txBox="1">
            <a:spLocks/>
          </p:cNvSpPr>
          <p:nvPr/>
        </p:nvSpPr>
        <p:spPr>
          <a:xfrm>
            <a:off x="5930348" y="3744934"/>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积极性不足</a:t>
            </a:r>
          </a:p>
        </p:txBody>
      </p:sp>
      <p:sp>
        <p:nvSpPr>
          <p:cNvPr id="7" name="标题 2">
            <a:extLst>
              <a:ext uri="{FF2B5EF4-FFF2-40B4-BE49-F238E27FC236}">
                <a16:creationId xmlns="" xmlns:a16="http://schemas.microsoft.com/office/drawing/2014/main" id="{A24DF6E7-182C-4D08-9CEF-B8051EB52BE4}"/>
              </a:ext>
            </a:extLst>
          </p:cNvPr>
          <p:cNvSpPr txBox="1">
            <a:spLocks/>
          </p:cNvSpPr>
          <p:nvPr/>
        </p:nvSpPr>
        <p:spPr>
          <a:xfrm>
            <a:off x="1126435" y="4420924"/>
            <a:ext cx="3527258" cy="5600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600" b="1" dirty="0">
                <a:solidFill>
                  <a:schemeClr val="bg2">
                    <a:lumMod val="10000"/>
                  </a:schemeClr>
                </a:solidFill>
                <a:latin typeface="黑体" pitchFamily="49" charset="-122"/>
                <a:ea typeface="黑体" pitchFamily="49" charset="-122"/>
              </a:rPr>
              <a:t>共享技术带来的威胁</a:t>
            </a:r>
          </a:p>
        </p:txBody>
      </p:sp>
      <p:sp>
        <p:nvSpPr>
          <p:cNvPr id="8" name="标题 2">
            <a:extLst>
              <a:ext uri="{FF2B5EF4-FFF2-40B4-BE49-F238E27FC236}">
                <a16:creationId xmlns="" xmlns:a16="http://schemas.microsoft.com/office/drawing/2014/main" id="{5C015749-F1ED-46C1-80A3-4A53D38B6C11}"/>
              </a:ext>
            </a:extLst>
          </p:cNvPr>
          <p:cNvSpPr txBox="1">
            <a:spLocks/>
          </p:cNvSpPr>
          <p:nvPr/>
        </p:nvSpPr>
        <p:spPr>
          <a:xfrm>
            <a:off x="5088835" y="5581862"/>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600" b="1" dirty="0">
                <a:solidFill>
                  <a:schemeClr val="bg2">
                    <a:lumMod val="10000"/>
                  </a:schemeClr>
                </a:solidFill>
                <a:latin typeface="黑体" pitchFamily="49" charset="-122"/>
                <a:ea typeface="黑体" pitchFamily="49" charset="-122"/>
              </a:rPr>
              <a:t>DDOS</a:t>
            </a:r>
            <a:r>
              <a:rPr lang="zh-CN" altLang="en-US" sz="2600" b="1" dirty="0">
                <a:solidFill>
                  <a:schemeClr val="bg2">
                    <a:lumMod val="10000"/>
                  </a:schemeClr>
                </a:solidFill>
                <a:latin typeface="黑体" pitchFamily="49" charset="-122"/>
                <a:ea typeface="黑体" pitchFamily="49" charset="-122"/>
              </a:rPr>
              <a:t>攻击</a:t>
            </a:r>
          </a:p>
        </p:txBody>
      </p:sp>
      <p:sp>
        <p:nvSpPr>
          <p:cNvPr id="9" name="标题 2">
            <a:extLst>
              <a:ext uri="{FF2B5EF4-FFF2-40B4-BE49-F238E27FC236}">
                <a16:creationId xmlns="" xmlns:a16="http://schemas.microsoft.com/office/drawing/2014/main" id="{F1C53F2D-A85F-4CC2-8107-7F094E736AF1}"/>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云存储面临的安全问题</a:t>
            </a:r>
          </a:p>
        </p:txBody>
      </p:sp>
    </p:spTree>
    <p:extLst>
      <p:ext uri="{BB962C8B-B14F-4D97-AF65-F5344CB8AC3E}">
        <p14:creationId xmlns:p14="http://schemas.microsoft.com/office/powerpoint/2010/main" val="230219840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pic>
        <p:nvPicPr>
          <p:cNvPr id="3" name="图片 2">
            <a:extLst>
              <a:ext uri="{FF2B5EF4-FFF2-40B4-BE49-F238E27FC236}">
                <a16:creationId xmlns="" xmlns:a16="http://schemas.microsoft.com/office/drawing/2014/main" id="{2067ACBD-9564-4749-9273-50D8A616CDEF}"/>
              </a:ext>
            </a:extLst>
          </p:cNvPr>
          <p:cNvPicPr>
            <a:picLocks noChangeAspect="1"/>
          </p:cNvPicPr>
          <p:nvPr/>
        </p:nvPicPr>
        <p:blipFill>
          <a:blip r:embed="rId3"/>
          <a:stretch>
            <a:fillRect/>
          </a:stretch>
        </p:blipFill>
        <p:spPr>
          <a:xfrm>
            <a:off x="733688" y="2315317"/>
            <a:ext cx="5044937" cy="3218670"/>
          </a:xfrm>
          <a:prstGeom prst="rect">
            <a:avLst/>
          </a:prstGeom>
        </p:spPr>
      </p:pic>
      <p:sp>
        <p:nvSpPr>
          <p:cNvPr id="4" name="标题 2">
            <a:extLst>
              <a:ext uri="{FF2B5EF4-FFF2-40B4-BE49-F238E27FC236}">
                <a16:creationId xmlns="" xmlns:a16="http://schemas.microsoft.com/office/drawing/2014/main" id="{78146D0B-9635-4A02-B137-3A18FBFC3D38}"/>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云安全关键技术</a:t>
            </a:r>
          </a:p>
        </p:txBody>
      </p:sp>
      <p:sp>
        <p:nvSpPr>
          <p:cNvPr id="5" name="标题 2">
            <a:extLst>
              <a:ext uri="{FF2B5EF4-FFF2-40B4-BE49-F238E27FC236}">
                <a16:creationId xmlns="" xmlns:a16="http://schemas.microsoft.com/office/drawing/2014/main" id="{25E14CC7-B2CC-4F84-A8CD-3AD2FE6D666D}"/>
              </a:ext>
            </a:extLst>
          </p:cNvPr>
          <p:cNvSpPr txBox="1">
            <a:spLocks/>
          </p:cNvSpPr>
          <p:nvPr/>
        </p:nvSpPr>
        <p:spPr>
          <a:xfrm>
            <a:off x="7913728" y="2285691"/>
            <a:ext cx="2389838" cy="608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b="1" dirty="0">
                <a:solidFill>
                  <a:schemeClr val="bg2">
                    <a:lumMod val="10000"/>
                  </a:schemeClr>
                </a:solidFill>
                <a:latin typeface="黑体" pitchFamily="49" charset="-122"/>
                <a:ea typeface="黑体" pitchFamily="49" charset="-122"/>
              </a:rPr>
              <a:t>1.</a:t>
            </a:r>
            <a:r>
              <a:rPr lang="zh-CN" altLang="en-US" sz="2400" b="1" dirty="0">
                <a:solidFill>
                  <a:schemeClr val="bg2">
                    <a:lumMod val="10000"/>
                  </a:schemeClr>
                </a:solidFill>
                <a:latin typeface="黑体" pitchFamily="49" charset="-122"/>
                <a:ea typeface="黑体" pitchFamily="49" charset="-122"/>
              </a:rPr>
              <a:t>完整性审计</a:t>
            </a:r>
          </a:p>
        </p:txBody>
      </p:sp>
      <p:sp>
        <p:nvSpPr>
          <p:cNvPr id="6" name="标题 2">
            <a:extLst>
              <a:ext uri="{FF2B5EF4-FFF2-40B4-BE49-F238E27FC236}">
                <a16:creationId xmlns="" xmlns:a16="http://schemas.microsoft.com/office/drawing/2014/main" id="{5E989172-2067-49BF-A10E-74875C341046}"/>
              </a:ext>
            </a:extLst>
          </p:cNvPr>
          <p:cNvSpPr txBox="1">
            <a:spLocks/>
          </p:cNvSpPr>
          <p:nvPr/>
        </p:nvSpPr>
        <p:spPr>
          <a:xfrm>
            <a:off x="8046250" y="3124653"/>
            <a:ext cx="2389838" cy="608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b="1" dirty="0">
                <a:solidFill>
                  <a:schemeClr val="bg2">
                    <a:lumMod val="10000"/>
                  </a:schemeClr>
                </a:solidFill>
                <a:latin typeface="黑体" pitchFamily="49" charset="-122"/>
                <a:ea typeface="黑体" pitchFamily="49" charset="-122"/>
              </a:rPr>
              <a:t>2.</a:t>
            </a:r>
            <a:r>
              <a:rPr lang="zh-CN" altLang="en-US" sz="2400" b="1" dirty="0">
                <a:solidFill>
                  <a:schemeClr val="bg2">
                    <a:lumMod val="10000"/>
                  </a:schemeClr>
                </a:solidFill>
                <a:latin typeface="黑体" pitchFamily="49" charset="-122"/>
                <a:ea typeface="黑体" pitchFamily="49" charset="-122"/>
              </a:rPr>
              <a:t>密文数据去重</a:t>
            </a:r>
          </a:p>
        </p:txBody>
      </p:sp>
      <p:sp>
        <p:nvSpPr>
          <p:cNvPr id="7" name="标题 2">
            <a:extLst>
              <a:ext uri="{FF2B5EF4-FFF2-40B4-BE49-F238E27FC236}">
                <a16:creationId xmlns="" xmlns:a16="http://schemas.microsoft.com/office/drawing/2014/main" id="{12C81A13-A662-49F3-857B-A80A0ACC9A3C}"/>
              </a:ext>
            </a:extLst>
          </p:cNvPr>
          <p:cNvSpPr txBox="1">
            <a:spLocks/>
          </p:cNvSpPr>
          <p:nvPr/>
        </p:nvSpPr>
        <p:spPr>
          <a:xfrm>
            <a:off x="8046250" y="4067966"/>
            <a:ext cx="2389838" cy="608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b="1" dirty="0">
                <a:solidFill>
                  <a:schemeClr val="bg2">
                    <a:lumMod val="10000"/>
                  </a:schemeClr>
                </a:solidFill>
                <a:latin typeface="黑体" pitchFamily="49" charset="-122"/>
                <a:ea typeface="黑体" pitchFamily="49" charset="-122"/>
              </a:rPr>
              <a:t>3.</a:t>
            </a:r>
            <a:r>
              <a:rPr lang="zh-CN" altLang="en-US" sz="2400" b="1" dirty="0">
                <a:solidFill>
                  <a:schemeClr val="bg2">
                    <a:lumMod val="10000"/>
                  </a:schemeClr>
                </a:solidFill>
                <a:latin typeface="黑体" pitchFamily="49" charset="-122"/>
                <a:ea typeface="黑体" pitchFamily="49" charset="-122"/>
              </a:rPr>
              <a:t>可靠数据删除</a:t>
            </a:r>
          </a:p>
        </p:txBody>
      </p:sp>
      <p:sp>
        <p:nvSpPr>
          <p:cNvPr id="8" name="标题 2">
            <a:extLst>
              <a:ext uri="{FF2B5EF4-FFF2-40B4-BE49-F238E27FC236}">
                <a16:creationId xmlns="" xmlns:a16="http://schemas.microsoft.com/office/drawing/2014/main" id="{CC2A9968-1509-4E52-9959-BC8A4E74AB4D}"/>
              </a:ext>
            </a:extLst>
          </p:cNvPr>
          <p:cNvSpPr txBox="1">
            <a:spLocks/>
          </p:cNvSpPr>
          <p:nvPr/>
        </p:nvSpPr>
        <p:spPr>
          <a:xfrm>
            <a:off x="8046250" y="5011279"/>
            <a:ext cx="2389838" cy="608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b="1" dirty="0">
                <a:solidFill>
                  <a:schemeClr val="bg2">
                    <a:lumMod val="10000"/>
                  </a:schemeClr>
                </a:solidFill>
                <a:latin typeface="黑体" pitchFamily="49" charset="-122"/>
                <a:ea typeface="黑体" pitchFamily="49" charset="-122"/>
              </a:rPr>
              <a:t>4.</a:t>
            </a:r>
            <a:r>
              <a:rPr lang="zh-CN" altLang="en-US" sz="2400" b="1" dirty="0">
                <a:solidFill>
                  <a:schemeClr val="bg2">
                    <a:lumMod val="10000"/>
                  </a:schemeClr>
                </a:solidFill>
                <a:latin typeface="黑体" pitchFamily="49" charset="-122"/>
                <a:ea typeface="黑体" pitchFamily="49" charset="-122"/>
              </a:rPr>
              <a:t>高校密文检索</a:t>
            </a:r>
          </a:p>
        </p:txBody>
      </p:sp>
      <p:sp>
        <p:nvSpPr>
          <p:cNvPr id="10" name="文本框 9">
            <a:extLst>
              <a:ext uri="{FF2B5EF4-FFF2-40B4-BE49-F238E27FC236}">
                <a16:creationId xmlns="" xmlns:a16="http://schemas.microsoft.com/office/drawing/2014/main" id="{AA01AEE2-B4D5-48A1-AC78-9D3229C21FE3}"/>
              </a:ext>
            </a:extLst>
          </p:cNvPr>
          <p:cNvSpPr txBox="1"/>
          <p:nvPr/>
        </p:nvSpPr>
        <p:spPr>
          <a:xfrm>
            <a:off x="6294783" y="2486999"/>
            <a:ext cx="1075193" cy="30469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2">
                    <a:lumMod val="10000"/>
                  </a:schemeClr>
                </a:solidFill>
                <a:cs typeface="+mn-ea"/>
                <a:sym typeface="+mn-lt"/>
              </a:rPr>
              <a:t>四</a:t>
            </a:r>
            <a:endParaRPr lang="en-US" altLang="zh-CN" sz="3200" b="1" dirty="0">
              <a:solidFill>
                <a:schemeClr val="bg2">
                  <a:lumMod val="10000"/>
                </a:schemeClr>
              </a:solidFill>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2">
                    <a:lumMod val="10000"/>
                  </a:schemeClr>
                </a:solidFill>
                <a:cs typeface="+mn-ea"/>
                <a:sym typeface="+mn-lt"/>
              </a:rPr>
              <a:t>项</a:t>
            </a:r>
            <a:endParaRPr lang="en-US" altLang="zh-CN" sz="3200" b="1" dirty="0">
              <a:solidFill>
                <a:schemeClr val="bg2">
                  <a:lumMod val="10000"/>
                </a:schemeClr>
              </a:solidFill>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2">
                    <a:lumMod val="10000"/>
                  </a:schemeClr>
                </a:solidFill>
                <a:cs typeface="+mn-ea"/>
                <a:sym typeface="+mn-lt"/>
              </a:rPr>
              <a:t>关</a:t>
            </a:r>
            <a:endParaRPr lang="en-US" altLang="zh-CN" sz="3200" b="1" dirty="0">
              <a:solidFill>
                <a:schemeClr val="bg2">
                  <a:lumMod val="10000"/>
                </a:schemeClr>
              </a:solidFill>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2">
                    <a:lumMod val="10000"/>
                  </a:schemeClr>
                </a:solidFill>
                <a:cs typeface="+mn-ea"/>
                <a:sym typeface="+mn-lt"/>
              </a:rPr>
              <a:t>键</a:t>
            </a:r>
            <a:endParaRPr lang="en-US" altLang="zh-CN" sz="3200" b="1" dirty="0">
              <a:solidFill>
                <a:schemeClr val="bg2">
                  <a:lumMod val="10000"/>
                </a:schemeClr>
              </a:solidFill>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2">
                    <a:lumMod val="10000"/>
                  </a:schemeClr>
                </a:solidFill>
                <a:cs typeface="+mn-ea"/>
                <a:sym typeface="+mn-lt"/>
              </a:rPr>
              <a:t>技</a:t>
            </a:r>
            <a:endParaRPr lang="en-US" altLang="zh-CN" sz="3200" b="1" dirty="0">
              <a:solidFill>
                <a:schemeClr val="bg2">
                  <a:lumMod val="10000"/>
                </a:schemeClr>
              </a:solidFill>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2">
                    <a:lumMod val="10000"/>
                  </a:schemeClr>
                </a:solidFill>
                <a:cs typeface="+mn-ea"/>
                <a:sym typeface="+mn-lt"/>
              </a:rPr>
              <a:t>术</a:t>
            </a:r>
            <a:endParaRPr kumimoji="0" lang="zh-CN" altLang="en-US" sz="3200" b="1" u="none" strike="noStrike" kern="1200" cap="none" spc="0" normalizeH="0" baseline="0" noProof="0" dirty="0">
              <a:ln>
                <a:noFill/>
              </a:ln>
              <a:solidFill>
                <a:schemeClr val="bg2">
                  <a:lumMod val="10000"/>
                </a:schemeClr>
              </a:solidFill>
              <a:effectLst/>
              <a:uLnTx/>
              <a:uFillTx/>
              <a:cs typeface="+mn-ea"/>
              <a:sym typeface="+mn-lt"/>
            </a:endParaRPr>
          </a:p>
        </p:txBody>
      </p:sp>
    </p:spTree>
    <p:extLst>
      <p:ext uri="{BB962C8B-B14F-4D97-AF65-F5344CB8AC3E}">
        <p14:creationId xmlns:p14="http://schemas.microsoft.com/office/powerpoint/2010/main" val="17036651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0" y="222510"/>
            <a:ext cx="4542857" cy="1361905"/>
          </a:xfrm>
          <a:prstGeom prst="rect">
            <a:avLst/>
          </a:prstGeom>
        </p:spPr>
      </p:pic>
      <p:sp>
        <p:nvSpPr>
          <p:cNvPr id="4" name="标题 2">
            <a:extLst>
              <a:ext uri="{FF2B5EF4-FFF2-40B4-BE49-F238E27FC236}">
                <a16:creationId xmlns="" xmlns:a16="http://schemas.microsoft.com/office/drawing/2014/main" id="{CB8ED786-852A-4EBB-8220-6FA2F887925E}"/>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云安全关键技术</a:t>
            </a:r>
          </a:p>
        </p:txBody>
      </p:sp>
      <p:sp>
        <p:nvSpPr>
          <p:cNvPr id="5" name="标题 2">
            <a:extLst>
              <a:ext uri="{FF2B5EF4-FFF2-40B4-BE49-F238E27FC236}">
                <a16:creationId xmlns="" xmlns:a16="http://schemas.microsoft.com/office/drawing/2014/main" id="{EFEBE814-122E-45FC-9880-BA305288E10C}"/>
              </a:ext>
            </a:extLst>
          </p:cNvPr>
          <p:cNvSpPr txBox="1">
            <a:spLocks/>
          </p:cNvSpPr>
          <p:nvPr/>
        </p:nvSpPr>
        <p:spPr>
          <a:xfrm>
            <a:off x="384312" y="1860716"/>
            <a:ext cx="3514755"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solidFill>
                  <a:schemeClr val="bg2">
                    <a:lumMod val="10000"/>
                  </a:schemeClr>
                </a:solidFill>
                <a:latin typeface="黑体" pitchFamily="49" charset="-122"/>
                <a:ea typeface="黑体" pitchFamily="49" charset="-122"/>
              </a:rPr>
              <a:t>完整性审计</a:t>
            </a:r>
          </a:p>
        </p:txBody>
      </p:sp>
      <p:pic>
        <p:nvPicPr>
          <p:cNvPr id="7" name="图片 6">
            <a:extLst>
              <a:ext uri="{FF2B5EF4-FFF2-40B4-BE49-F238E27FC236}">
                <a16:creationId xmlns="" xmlns:a16="http://schemas.microsoft.com/office/drawing/2014/main" id="{E887B275-ACC7-4E9A-B2AD-546699428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439" y="2507862"/>
            <a:ext cx="6477000" cy="2686050"/>
          </a:xfrm>
          <a:prstGeom prst="rect">
            <a:avLst/>
          </a:prstGeom>
        </p:spPr>
      </p:pic>
      <p:sp>
        <p:nvSpPr>
          <p:cNvPr id="8" name="文本框 7">
            <a:extLst>
              <a:ext uri="{FF2B5EF4-FFF2-40B4-BE49-F238E27FC236}">
                <a16:creationId xmlns="" xmlns:a16="http://schemas.microsoft.com/office/drawing/2014/main" id="{7971FB3B-BC19-44BB-A803-9F765E76770D}"/>
              </a:ext>
            </a:extLst>
          </p:cNvPr>
          <p:cNvSpPr txBox="1"/>
          <p:nvPr/>
        </p:nvSpPr>
        <p:spPr>
          <a:xfrm>
            <a:off x="2014330" y="5499652"/>
            <a:ext cx="8017566" cy="830997"/>
          </a:xfrm>
          <a:prstGeom prst="rect">
            <a:avLst/>
          </a:prstGeom>
          <a:noFill/>
        </p:spPr>
        <p:txBody>
          <a:bodyPr wrap="square" rtlCol="0">
            <a:spAutoFit/>
          </a:bodyPr>
          <a:lstStyle/>
          <a:p>
            <a:r>
              <a:rPr lang="zh-CN" altLang="en-US" sz="2400" dirty="0"/>
              <a:t>        为了保证自己的数据在云上完整且正确地存储，需要定期对云服务器上的数据进行审计。</a:t>
            </a:r>
          </a:p>
        </p:txBody>
      </p:sp>
    </p:spTree>
    <p:extLst>
      <p:ext uri="{BB962C8B-B14F-4D97-AF65-F5344CB8AC3E}">
        <p14:creationId xmlns:p14="http://schemas.microsoft.com/office/powerpoint/2010/main" val="269907496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pic>
        <p:nvPicPr>
          <p:cNvPr id="5" name="图片 4">
            <a:extLst>
              <a:ext uri="{FF2B5EF4-FFF2-40B4-BE49-F238E27FC236}">
                <a16:creationId xmlns="" xmlns:a16="http://schemas.microsoft.com/office/drawing/2014/main" id="{ED80F1DD-35C2-4AF8-8330-DBA33161A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962" y="4382374"/>
            <a:ext cx="6648450" cy="2305050"/>
          </a:xfrm>
          <a:prstGeom prst="rect">
            <a:avLst/>
          </a:prstGeom>
        </p:spPr>
      </p:pic>
      <p:pic>
        <p:nvPicPr>
          <p:cNvPr id="7" name="图片 6">
            <a:extLst>
              <a:ext uri="{FF2B5EF4-FFF2-40B4-BE49-F238E27FC236}">
                <a16:creationId xmlns="" xmlns:a16="http://schemas.microsoft.com/office/drawing/2014/main" id="{5FD49374-21B0-4A9F-AA13-46074EEB5F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962" y="2120987"/>
            <a:ext cx="6858000" cy="1819275"/>
          </a:xfrm>
          <a:prstGeom prst="rect">
            <a:avLst/>
          </a:prstGeom>
        </p:spPr>
      </p:pic>
      <p:sp>
        <p:nvSpPr>
          <p:cNvPr id="8" name="标题 2">
            <a:extLst>
              <a:ext uri="{FF2B5EF4-FFF2-40B4-BE49-F238E27FC236}">
                <a16:creationId xmlns="" xmlns:a16="http://schemas.microsoft.com/office/drawing/2014/main" id="{8182DDF7-D527-4245-AE16-CCB46B8491EB}"/>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云安全关键技术</a:t>
            </a:r>
          </a:p>
        </p:txBody>
      </p:sp>
      <p:sp>
        <p:nvSpPr>
          <p:cNvPr id="9" name="标题 2">
            <a:extLst>
              <a:ext uri="{FF2B5EF4-FFF2-40B4-BE49-F238E27FC236}">
                <a16:creationId xmlns="" xmlns:a16="http://schemas.microsoft.com/office/drawing/2014/main" id="{F192F92F-E612-41B9-AA7F-469171A3C66E}"/>
              </a:ext>
            </a:extLst>
          </p:cNvPr>
          <p:cNvSpPr txBox="1">
            <a:spLocks/>
          </p:cNvSpPr>
          <p:nvPr/>
        </p:nvSpPr>
        <p:spPr>
          <a:xfrm>
            <a:off x="225285" y="1776431"/>
            <a:ext cx="3514755"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solidFill>
                  <a:schemeClr val="bg2">
                    <a:lumMod val="10000"/>
                  </a:schemeClr>
                </a:solidFill>
                <a:latin typeface="黑体" pitchFamily="49" charset="-122"/>
                <a:ea typeface="黑体" pitchFamily="49" charset="-122"/>
              </a:rPr>
              <a:t>完整性审计</a:t>
            </a:r>
          </a:p>
        </p:txBody>
      </p:sp>
      <p:sp>
        <p:nvSpPr>
          <p:cNvPr id="10" name="文本框 9">
            <a:extLst>
              <a:ext uri="{FF2B5EF4-FFF2-40B4-BE49-F238E27FC236}">
                <a16:creationId xmlns="" xmlns:a16="http://schemas.microsoft.com/office/drawing/2014/main" id="{8A64BFB0-5B74-4F5A-A6DD-ABBA716EFBF2}"/>
              </a:ext>
            </a:extLst>
          </p:cNvPr>
          <p:cNvSpPr txBox="1"/>
          <p:nvPr/>
        </p:nvSpPr>
        <p:spPr>
          <a:xfrm>
            <a:off x="1175073" y="3030624"/>
            <a:ext cx="3646813" cy="2308324"/>
          </a:xfrm>
          <a:prstGeom prst="rect">
            <a:avLst/>
          </a:prstGeom>
          <a:noFill/>
        </p:spPr>
        <p:txBody>
          <a:bodyPr wrap="square" rtlCol="0">
            <a:spAutoFit/>
          </a:bodyPr>
          <a:lstStyle/>
          <a:p>
            <a:r>
              <a:rPr lang="zh-CN" altLang="en-US" sz="2400" dirty="0"/>
              <a:t>完整性审计主要包含两种审计机制：可证明数据持有（</a:t>
            </a:r>
            <a:r>
              <a:rPr lang="en-US" altLang="zh-CN" sz="2400" dirty="0"/>
              <a:t>Provable Data Possession</a:t>
            </a:r>
            <a:r>
              <a:rPr lang="zh-CN" altLang="en-US" sz="2400" dirty="0"/>
              <a:t>，</a:t>
            </a:r>
            <a:r>
              <a:rPr lang="en-US" altLang="zh-CN" sz="2400" dirty="0"/>
              <a:t>PDP</a:t>
            </a:r>
            <a:r>
              <a:rPr lang="zh-CN" altLang="en-US" sz="2400" dirty="0"/>
              <a:t>）和可证明数据可恢复（</a:t>
            </a:r>
            <a:r>
              <a:rPr lang="en-US" altLang="zh-CN" sz="2400" dirty="0"/>
              <a:t>Proof of Retrievability</a:t>
            </a:r>
            <a:r>
              <a:rPr lang="zh-CN" altLang="en-US" sz="2400" dirty="0"/>
              <a:t>，</a:t>
            </a:r>
            <a:r>
              <a:rPr lang="en-US" altLang="zh-CN" sz="2400" dirty="0" err="1"/>
              <a:t>PoR</a:t>
            </a:r>
            <a:r>
              <a:rPr lang="zh-CN" altLang="en-US" sz="2400" dirty="0"/>
              <a:t>）</a:t>
            </a:r>
          </a:p>
        </p:txBody>
      </p:sp>
    </p:spTree>
    <p:extLst>
      <p:ext uri="{BB962C8B-B14F-4D97-AF65-F5344CB8AC3E}">
        <p14:creationId xmlns:p14="http://schemas.microsoft.com/office/powerpoint/2010/main" val="654653972"/>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8" name="标题 2">
            <a:extLst>
              <a:ext uri="{FF2B5EF4-FFF2-40B4-BE49-F238E27FC236}">
                <a16:creationId xmlns="" xmlns:a16="http://schemas.microsoft.com/office/drawing/2014/main" id="{8182DDF7-D527-4245-AE16-CCB46B8491EB}"/>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云安全关键技术</a:t>
            </a:r>
          </a:p>
        </p:txBody>
      </p:sp>
      <p:sp>
        <p:nvSpPr>
          <p:cNvPr id="9" name="标题 2">
            <a:extLst>
              <a:ext uri="{FF2B5EF4-FFF2-40B4-BE49-F238E27FC236}">
                <a16:creationId xmlns="" xmlns:a16="http://schemas.microsoft.com/office/drawing/2014/main" id="{F192F92F-E612-41B9-AA7F-469171A3C66E}"/>
              </a:ext>
            </a:extLst>
          </p:cNvPr>
          <p:cNvSpPr txBox="1">
            <a:spLocks/>
          </p:cNvSpPr>
          <p:nvPr/>
        </p:nvSpPr>
        <p:spPr>
          <a:xfrm>
            <a:off x="225285" y="1776431"/>
            <a:ext cx="3514755"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solidFill>
                  <a:schemeClr val="bg2">
                    <a:lumMod val="10000"/>
                  </a:schemeClr>
                </a:solidFill>
                <a:latin typeface="黑体" pitchFamily="49" charset="-122"/>
                <a:ea typeface="黑体" pitchFamily="49" charset="-122"/>
              </a:rPr>
              <a:t>密文数据去重</a:t>
            </a:r>
          </a:p>
        </p:txBody>
      </p:sp>
      <p:sp>
        <p:nvSpPr>
          <p:cNvPr id="10" name="文本框 9">
            <a:extLst>
              <a:ext uri="{FF2B5EF4-FFF2-40B4-BE49-F238E27FC236}">
                <a16:creationId xmlns="" xmlns:a16="http://schemas.microsoft.com/office/drawing/2014/main" id="{8A64BFB0-5B74-4F5A-A6DD-ABBA716EFBF2}"/>
              </a:ext>
            </a:extLst>
          </p:cNvPr>
          <p:cNvSpPr txBox="1"/>
          <p:nvPr/>
        </p:nvSpPr>
        <p:spPr>
          <a:xfrm>
            <a:off x="1744916" y="5230485"/>
            <a:ext cx="9174875" cy="1200329"/>
          </a:xfrm>
          <a:prstGeom prst="rect">
            <a:avLst/>
          </a:prstGeom>
          <a:noFill/>
        </p:spPr>
        <p:txBody>
          <a:bodyPr wrap="square" rtlCol="0">
            <a:spAutoFit/>
          </a:bodyPr>
          <a:lstStyle/>
          <a:p>
            <a:r>
              <a:rPr lang="en-US" altLang="zh-CN" sz="2400" dirty="0"/>
              <a:t>         </a:t>
            </a:r>
            <a:r>
              <a:rPr lang="zh-CN" altLang="en-US" sz="2400" dirty="0"/>
              <a:t>根据</a:t>
            </a:r>
            <a:r>
              <a:rPr lang="en-US" altLang="zh-CN" sz="2400" dirty="0"/>
              <a:t>EMC </a:t>
            </a:r>
            <a:r>
              <a:rPr lang="zh-CN" altLang="en-US" sz="2400" dirty="0"/>
              <a:t>的调查报告显示，随着云端数据的快速增长，云存储中的冗余数据在备份应用中达到</a:t>
            </a:r>
            <a:r>
              <a:rPr lang="en-US" altLang="zh-CN" sz="2400" dirty="0"/>
              <a:t>80% </a:t>
            </a:r>
            <a:r>
              <a:rPr lang="zh-CN" altLang="en-US" sz="2400" dirty="0"/>
              <a:t>以上，在文件系统中已经达到</a:t>
            </a:r>
            <a:r>
              <a:rPr lang="en-US" altLang="zh-CN" sz="2400" dirty="0"/>
              <a:t>60% </a:t>
            </a:r>
            <a:r>
              <a:rPr lang="zh-CN" altLang="en-US" sz="2400" dirty="0"/>
              <a:t>以上，这些冗余数据消耗着大量的存储资源和管理资源。</a:t>
            </a:r>
          </a:p>
        </p:txBody>
      </p:sp>
      <p:pic>
        <p:nvPicPr>
          <p:cNvPr id="11" name="图片 10">
            <a:extLst>
              <a:ext uri="{FF2B5EF4-FFF2-40B4-BE49-F238E27FC236}">
                <a16:creationId xmlns="" xmlns:a16="http://schemas.microsoft.com/office/drawing/2014/main" id="{ECB4C945-D988-4B9C-9846-514D2AFA4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807" y="2590304"/>
            <a:ext cx="6332220" cy="2515420"/>
          </a:xfrm>
          <a:prstGeom prst="rect">
            <a:avLst/>
          </a:prstGeom>
        </p:spPr>
      </p:pic>
    </p:spTree>
    <p:extLst>
      <p:ext uri="{BB962C8B-B14F-4D97-AF65-F5344CB8AC3E}">
        <p14:creationId xmlns:p14="http://schemas.microsoft.com/office/powerpoint/2010/main" val="290142447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8" name="标题 2">
            <a:extLst>
              <a:ext uri="{FF2B5EF4-FFF2-40B4-BE49-F238E27FC236}">
                <a16:creationId xmlns="" xmlns:a16="http://schemas.microsoft.com/office/drawing/2014/main" id="{8182DDF7-D527-4245-AE16-CCB46B8491EB}"/>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云安全关键技术</a:t>
            </a:r>
          </a:p>
        </p:txBody>
      </p:sp>
      <p:sp>
        <p:nvSpPr>
          <p:cNvPr id="9" name="标题 2">
            <a:extLst>
              <a:ext uri="{FF2B5EF4-FFF2-40B4-BE49-F238E27FC236}">
                <a16:creationId xmlns="" xmlns:a16="http://schemas.microsoft.com/office/drawing/2014/main" id="{F192F92F-E612-41B9-AA7F-469171A3C66E}"/>
              </a:ext>
            </a:extLst>
          </p:cNvPr>
          <p:cNvSpPr txBox="1">
            <a:spLocks/>
          </p:cNvSpPr>
          <p:nvPr/>
        </p:nvSpPr>
        <p:spPr>
          <a:xfrm>
            <a:off x="225285" y="2001798"/>
            <a:ext cx="3514755" cy="46374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solidFill>
                  <a:schemeClr val="bg2">
                    <a:lumMod val="10000"/>
                  </a:schemeClr>
                </a:solidFill>
                <a:latin typeface="黑体" pitchFamily="49" charset="-122"/>
                <a:ea typeface="黑体" pitchFamily="49" charset="-122"/>
              </a:rPr>
              <a:t>可靠数据删除</a:t>
            </a:r>
          </a:p>
        </p:txBody>
      </p:sp>
      <p:sp>
        <p:nvSpPr>
          <p:cNvPr id="10" name="文本框 9">
            <a:extLst>
              <a:ext uri="{FF2B5EF4-FFF2-40B4-BE49-F238E27FC236}">
                <a16:creationId xmlns="" xmlns:a16="http://schemas.microsoft.com/office/drawing/2014/main" id="{8A64BFB0-5B74-4F5A-A6DD-ABBA716EFBF2}"/>
              </a:ext>
            </a:extLst>
          </p:cNvPr>
          <p:cNvSpPr txBox="1"/>
          <p:nvPr/>
        </p:nvSpPr>
        <p:spPr>
          <a:xfrm>
            <a:off x="1016046" y="5013700"/>
            <a:ext cx="9174875" cy="1200329"/>
          </a:xfrm>
          <a:prstGeom prst="rect">
            <a:avLst/>
          </a:prstGeom>
          <a:noFill/>
        </p:spPr>
        <p:txBody>
          <a:bodyPr wrap="square" rtlCol="0">
            <a:spAutoFit/>
          </a:bodyPr>
          <a:lstStyle/>
          <a:p>
            <a:r>
              <a:rPr lang="en-US" altLang="zh-CN" sz="2400" dirty="0"/>
              <a:t>	</a:t>
            </a:r>
            <a:r>
              <a:rPr lang="zh-CN" altLang="en-US" sz="2400" dirty="0"/>
              <a:t>对于用户来说，其存在云上的数据可能包含大量的敏感信息，这些敏感信息很可能会泄露用户的隐私。当想要删除云上的数据时，用户难以确信其数据是否被服务器安全删除。</a:t>
            </a:r>
          </a:p>
        </p:txBody>
      </p:sp>
      <p:sp>
        <p:nvSpPr>
          <p:cNvPr id="5" name="思想气泡: 云 4">
            <a:extLst>
              <a:ext uri="{FF2B5EF4-FFF2-40B4-BE49-F238E27FC236}">
                <a16:creationId xmlns="" xmlns:a16="http://schemas.microsoft.com/office/drawing/2014/main" id="{31ADEAAA-ED33-4B56-87F4-0E139E78542C}"/>
              </a:ext>
            </a:extLst>
          </p:cNvPr>
          <p:cNvSpPr/>
          <p:nvPr/>
        </p:nvSpPr>
        <p:spPr>
          <a:xfrm>
            <a:off x="3221362" y="2894385"/>
            <a:ext cx="2966307" cy="1080199"/>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安全覆写方法</a:t>
            </a:r>
            <a:r>
              <a:rPr lang="en-US" altLang="zh-CN" dirty="0">
                <a:solidFill>
                  <a:schemeClr val="bg2">
                    <a:lumMod val="10000"/>
                  </a:schemeClr>
                </a:solidFill>
              </a:rPr>
              <a:t>-</a:t>
            </a:r>
            <a:r>
              <a:rPr lang="zh-CN" altLang="en-US" dirty="0">
                <a:solidFill>
                  <a:schemeClr val="bg2">
                    <a:lumMod val="10000"/>
                  </a:schemeClr>
                </a:solidFill>
              </a:rPr>
              <a:t>物理删除</a:t>
            </a:r>
          </a:p>
        </p:txBody>
      </p:sp>
      <p:sp>
        <p:nvSpPr>
          <p:cNvPr id="12" name="思想气泡: 云 11">
            <a:extLst>
              <a:ext uri="{FF2B5EF4-FFF2-40B4-BE49-F238E27FC236}">
                <a16:creationId xmlns="" xmlns:a16="http://schemas.microsoft.com/office/drawing/2014/main" id="{5CDAB002-D910-42CB-BF82-547C602A7FFF}"/>
              </a:ext>
            </a:extLst>
          </p:cNvPr>
          <p:cNvSpPr/>
          <p:nvPr/>
        </p:nvSpPr>
        <p:spPr>
          <a:xfrm>
            <a:off x="6729918" y="2826832"/>
            <a:ext cx="2966307" cy="1080199"/>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密码学删除方法</a:t>
            </a:r>
          </a:p>
        </p:txBody>
      </p:sp>
      <p:sp>
        <p:nvSpPr>
          <p:cNvPr id="6" name="文本框 5">
            <a:extLst>
              <a:ext uri="{FF2B5EF4-FFF2-40B4-BE49-F238E27FC236}">
                <a16:creationId xmlns="" xmlns:a16="http://schemas.microsoft.com/office/drawing/2014/main" id="{C5C8B814-CE13-4D3E-8EAC-6BCDD9E0CAB0}"/>
              </a:ext>
            </a:extLst>
          </p:cNvPr>
          <p:cNvSpPr txBox="1"/>
          <p:nvPr/>
        </p:nvSpPr>
        <p:spPr>
          <a:xfrm>
            <a:off x="3912317" y="4184035"/>
            <a:ext cx="3681177" cy="492443"/>
          </a:xfrm>
          <a:prstGeom prst="rect">
            <a:avLst/>
          </a:prstGeom>
          <a:noFill/>
        </p:spPr>
        <p:txBody>
          <a:bodyPr wrap="square" rtlCol="0">
            <a:spAutoFit/>
          </a:bodyPr>
          <a:lstStyle/>
          <a:p>
            <a:r>
              <a:rPr lang="zh-CN" altLang="en-US" sz="2600" b="1" dirty="0"/>
              <a:t>两种可靠数据删除技术</a:t>
            </a:r>
          </a:p>
        </p:txBody>
      </p:sp>
    </p:spTree>
    <p:extLst>
      <p:ext uri="{BB962C8B-B14F-4D97-AF65-F5344CB8AC3E}">
        <p14:creationId xmlns:p14="http://schemas.microsoft.com/office/powerpoint/2010/main" val="56148507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7" name="文本框 6">
            <a:extLst>
              <a:ext uri="{FF2B5EF4-FFF2-40B4-BE49-F238E27FC236}">
                <a16:creationId xmlns="" xmlns:a16="http://schemas.microsoft.com/office/drawing/2014/main" id="{66A5BF9F-07AD-4A3A-A063-BB45E1BFF2B1}"/>
              </a:ext>
            </a:extLst>
          </p:cNvPr>
          <p:cNvSpPr txBox="1"/>
          <p:nvPr/>
        </p:nvSpPr>
        <p:spPr>
          <a:xfrm>
            <a:off x="1555807" y="3216676"/>
            <a:ext cx="207635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u="none" strike="noStrike" kern="1200" cap="none" spc="0" normalizeH="0" baseline="0" noProof="0" dirty="0">
                <a:ln>
                  <a:noFill/>
                </a:ln>
                <a:solidFill>
                  <a:schemeClr val="accent1">
                    <a:lumMod val="75000"/>
                  </a:schemeClr>
                </a:solidFill>
                <a:effectLst/>
                <a:uLnTx/>
                <a:uFillTx/>
                <a:cs typeface="+mn-ea"/>
                <a:sym typeface="+mn-lt"/>
              </a:rPr>
              <a:t>目录</a:t>
            </a:r>
            <a:endParaRPr kumimoji="0" lang="en-US" altLang="zh-CN" sz="4400" b="1" u="none" strike="noStrike" kern="1200" cap="none" spc="0" normalizeH="0" baseline="0" noProof="0" dirty="0">
              <a:ln>
                <a:noFill/>
              </a:ln>
              <a:solidFill>
                <a:schemeClr val="accent1">
                  <a:lumMod val="75000"/>
                </a:scheme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lumMod val="65000"/>
                    <a:lumOff val="35000"/>
                  </a:schemeClr>
                </a:solidFill>
                <a:cs typeface="+mn-ea"/>
                <a:sym typeface="+mn-lt"/>
              </a:rPr>
              <a:t>  CONENTS</a:t>
            </a:r>
            <a:endParaRPr kumimoji="0" lang="zh-CN" altLang="en-US" sz="2800" b="1" u="none" strike="noStrike" kern="1200" cap="none" spc="0" normalizeH="0" baseline="0" noProof="0" dirty="0">
              <a:ln>
                <a:noFill/>
              </a:ln>
              <a:solidFill>
                <a:schemeClr val="tx1">
                  <a:lumMod val="65000"/>
                  <a:lumOff val="35000"/>
                </a:schemeClr>
              </a:solidFill>
              <a:effectLst/>
              <a:uLnTx/>
              <a:uFillTx/>
              <a:cs typeface="+mn-ea"/>
              <a:sym typeface="+mn-lt"/>
            </a:endParaRPr>
          </a:p>
        </p:txBody>
      </p:sp>
      <p:cxnSp>
        <p:nvCxnSpPr>
          <p:cNvPr id="8" name="直接连接符 7">
            <a:extLst>
              <a:ext uri="{FF2B5EF4-FFF2-40B4-BE49-F238E27FC236}">
                <a16:creationId xmlns="" xmlns:a16="http://schemas.microsoft.com/office/drawing/2014/main" id="{E5DC5775-589A-4586-953C-BBD7FF3A74F7}"/>
              </a:ext>
            </a:extLst>
          </p:cNvPr>
          <p:cNvCxnSpPr/>
          <p:nvPr/>
        </p:nvCxnSpPr>
        <p:spPr>
          <a:xfrm>
            <a:off x="3874967" y="2689605"/>
            <a:ext cx="0" cy="267462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内容占位符 2">
            <a:extLst>
              <a:ext uri="{FF2B5EF4-FFF2-40B4-BE49-F238E27FC236}">
                <a16:creationId xmlns="" xmlns:a16="http://schemas.microsoft.com/office/drawing/2014/main" id="{868C44AC-ECE3-4F18-8C97-72735A37DBCF}"/>
              </a:ext>
            </a:extLst>
          </p:cNvPr>
          <p:cNvSpPr txBox="1">
            <a:spLocks/>
          </p:cNvSpPr>
          <p:nvPr/>
        </p:nvSpPr>
        <p:spPr>
          <a:xfrm>
            <a:off x="4360569" y="2098814"/>
            <a:ext cx="7240785" cy="3233577"/>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90000"/>
              </a:lnSpc>
              <a:spcBef>
                <a:spcPts val="1000"/>
              </a:spcBef>
              <a:spcAft>
                <a:spcPts val="0"/>
              </a:spcAft>
              <a:buClrTx/>
              <a:buSzTx/>
              <a:buFont typeface="Wingdings 2" pitchFamily="18" charset="2"/>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黑体" pitchFamily="49" charset="-122"/>
              <a:cs typeface="Times New Roman" pitchFamily="18" charset="0"/>
            </a:endParaRPr>
          </a:p>
          <a:p>
            <a:pPr marL="0" marR="0" lvl="0" indent="0" defTabSz="914400" rtl="0" eaLnBrk="1" fontAlgn="auto" latinLnBrk="0" hangingPunct="1">
              <a:lnSpc>
                <a:spcPct val="150000"/>
              </a:lnSpc>
              <a:spcBef>
                <a:spcPts val="1000"/>
              </a:spcBef>
              <a:spcAft>
                <a:spcPts val="0"/>
              </a:spcAft>
              <a:buClrTx/>
              <a:buSzTx/>
              <a:buFont typeface="Wingdings 2" pitchFamily="18" charset="2"/>
              <a:buNone/>
              <a:tabLst/>
              <a:defRPr/>
            </a:pPr>
            <a:r>
              <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1</a:t>
            </a:r>
            <a:r>
              <a:rPr kumimoji="0" lang="zh-CN" altLang="en-US"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、云</a:t>
            </a:r>
            <a:r>
              <a:rPr kumimoji="0" lang="zh-CN" altLang="en-US"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存储的相关概念</a:t>
            </a:r>
            <a:endParaRPr kumimoji="0" lang="en-US" altLang="zh-CN"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endParaRPr>
          </a:p>
          <a:p>
            <a:pPr marL="0" marR="0" lvl="0" indent="0" defTabSz="914400" rtl="0" eaLnBrk="1" fontAlgn="auto" latinLnBrk="0" hangingPunct="1">
              <a:lnSpc>
                <a:spcPct val="150000"/>
              </a:lnSpc>
              <a:spcBef>
                <a:spcPts val="1000"/>
              </a:spcBef>
              <a:spcAft>
                <a:spcPts val="0"/>
              </a:spcAft>
              <a:buClrTx/>
              <a:buSzTx/>
              <a:buFont typeface="Wingdings 2" pitchFamily="18" charset="2"/>
              <a:buNone/>
              <a:tabLst/>
              <a:defRPr/>
            </a:pPr>
            <a:r>
              <a:rPr kumimoji="0" lang="en-US" altLang="zh-CN"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2</a:t>
            </a:r>
            <a:r>
              <a:rPr kumimoji="0" lang="zh-CN" altLang="en-US"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、云</a:t>
            </a:r>
            <a:r>
              <a:rPr kumimoji="0" lang="zh-CN" altLang="en-US"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存储的结构模型</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a:p>
            <a:pPr marL="0" marR="0" lvl="0" indent="0" defTabSz="914400" rtl="0" eaLnBrk="1" fontAlgn="auto" latinLnBrk="0" hangingPunct="1">
              <a:lnSpc>
                <a:spcPct val="150000"/>
              </a:lnSpc>
              <a:spcBef>
                <a:spcPts val="1000"/>
              </a:spcBef>
              <a:spcAft>
                <a:spcPts val="0"/>
              </a:spcAft>
              <a:buClrTx/>
              <a:buSzTx/>
              <a:buFont typeface="Wingdings 2" pitchFamily="18" charset="2"/>
              <a:buNone/>
              <a:tabLst/>
              <a:defRPr/>
            </a:pPr>
            <a:r>
              <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3</a:t>
            </a:r>
            <a:r>
              <a:rPr kumimoji="0" lang="zh-CN" altLang="en-US"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、云</a:t>
            </a:r>
            <a:r>
              <a:rPr kumimoji="0" lang="zh-CN" altLang="en-US"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存储的架构</a:t>
            </a:r>
            <a:endParaRPr kumimoji="0" lang="en-US" altLang="zh-CN"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endParaRPr>
          </a:p>
          <a:p>
            <a:pPr marL="0" marR="0" lvl="0" indent="0" defTabSz="914400" rtl="0" eaLnBrk="1" fontAlgn="auto" latinLnBrk="0" hangingPunct="1">
              <a:lnSpc>
                <a:spcPct val="150000"/>
              </a:lnSpc>
              <a:spcBef>
                <a:spcPts val="1000"/>
              </a:spcBef>
              <a:spcAft>
                <a:spcPts val="0"/>
              </a:spcAft>
              <a:buClrTx/>
              <a:buSzTx/>
              <a:buFont typeface="Wingdings 2" pitchFamily="18" charset="2"/>
              <a:buNone/>
              <a:tabLst/>
              <a:defRPr/>
            </a:pPr>
            <a:r>
              <a:rPr lang="en-US" altLang="zh-CN" sz="2800" dirty="0" smtClean="0">
                <a:latin typeface="Times New Roman" pitchFamily="18" charset="0"/>
                <a:ea typeface="黑体" pitchFamily="49" charset="-122"/>
                <a:cs typeface="Times New Roman" pitchFamily="18" charset="0"/>
              </a:rPr>
              <a:t>4</a:t>
            </a:r>
            <a:r>
              <a:rPr lang="zh-CN" altLang="en-US" sz="2800" dirty="0" smtClean="0">
                <a:latin typeface="Times New Roman" pitchFamily="18" charset="0"/>
                <a:ea typeface="黑体" pitchFamily="49" charset="-122"/>
                <a:cs typeface="Times New Roman" pitchFamily="18" charset="0"/>
              </a:rPr>
              <a:t>、云存储的关键技术</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p:txBody>
      </p:sp>
      <p:sp>
        <p:nvSpPr>
          <p:cNvPr id="10" name="TextBox 119">
            <a:extLst>
              <a:ext uri="{FF2B5EF4-FFF2-40B4-BE49-F238E27FC236}">
                <a16:creationId xmlns="" xmlns:a16="http://schemas.microsoft.com/office/drawing/2014/main" id="{1B51E5DD-C98D-4B23-99FA-1276760DF904}"/>
              </a:ext>
            </a:extLst>
          </p:cNvPr>
          <p:cNvSpPr txBox="1"/>
          <p:nvPr/>
        </p:nvSpPr>
        <p:spPr>
          <a:xfrm>
            <a:off x="3874551" y="1220417"/>
            <a:ext cx="5013661" cy="769441"/>
          </a:xfrm>
          <a:prstGeom prst="rect">
            <a:avLst/>
          </a:prstGeom>
          <a:noFill/>
        </p:spPr>
        <p:txBody>
          <a:bodyPr wrap="square" rtlCol="0">
            <a:spAutoFit/>
          </a:bodyPr>
          <a:lstStyle/>
          <a:p>
            <a:pPr algn="ctr" defTabSz="914217"/>
            <a:r>
              <a:rPr lang="zh-CN" altLang="en-US" sz="4400" b="1" dirty="0">
                <a:solidFill>
                  <a:schemeClr val="accent1">
                    <a:lumMod val="75000"/>
                  </a:schemeClr>
                </a:solidFill>
                <a:latin typeface="黑体" panose="02010609060101010101" pitchFamily="49" charset="-122"/>
                <a:ea typeface="黑体" panose="02010609060101010101" pitchFamily="49" charset="-122"/>
                <a:cs typeface="+mn-ea"/>
                <a:sym typeface="+mn-lt"/>
              </a:rPr>
              <a:t>云</a:t>
            </a:r>
            <a:r>
              <a:rPr lang="zh-CN" altLang="en-US" sz="4400" b="1" dirty="0" smtClean="0">
                <a:solidFill>
                  <a:schemeClr val="accent1">
                    <a:lumMod val="75000"/>
                  </a:schemeClr>
                </a:solidFill>
                <a:latin typeface="黑体" panose="02010609060101010101" pitchFamily="49" charset="-122"/>
                <a:ea typeface="黑体" panose="02010609060101010101" pitchFamily="49" charset="-122"/>
                <a:cs typeface="+mn-ea"/>
                <a:sym typeface="+mn-lt"/>
              </a:rPr>
              <a:t>存储架构</a:t>
            </a:r>
            <a:endParaRPr lang="id-ID" sz="440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181145474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pic>
        <p:nvPicPr>
          <p:cNvPr id="6" name="图片 5">
            <a:extLst>
              <a:ext uri="{FF2B5EF4-FFF2-40B4-BE49-F238E27FC236}">
                <a16:creationId xmlns="" xmlns:a16="http://schemas.microsoft.com/office/drawing/2014/main" id="{C5283BFD-747D-4F0A-93F7-18BB0753A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465" y="5185158"/>
            <a:ext cx="6886575" cy="1590675"/>
          </a:xfrm>
          <a:prstGeom prst="rect">
            <a:avLst/>
          </a:prstGeom>
        </p:spPr>
      </p:pic>
      <p:pic>
        <p:nvPicPr>
          <p:cNvPr id="7" name="图片 6">
            <a:extLst>
              <a:ext uri="{FF2B5EF4-FFF2-40B4-BE49-F238E27FC236}">
                <a16:creationId xmlns="" xmlns:a16="http://schemas.microsoft.com/office/drawing/2014/main" id="{38EA352A-ED70-4752-985F-79F581217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850" y="2634490"/>
            <a:ext cx="6972300" cy="2152650"/>
          </a:xfrm>
          <a:prstGeom prst="rect">
            <a:avLst/>
          </a:prstGeom>
        </p:spPr>
      </p:pic>
      <p:sp>
        <p:nvSpPr>
          <p:cNvPr id="8" name="文本框 7">
            <a:extLst>
              <a:ext uri="{FF2B5EF4-FFF2-40B4-BE49-F238E27FC236}">
                <a16:creationId xmlns="" xmlns:a16="http://schemas.microsoft.com/office/drawing/2014/main" id="{5FD233C9-E7A3-474F-AE37-1B7088DB2296}"/>
              </a:ext>
            </a:extLst>
          </p:cNvPr>
          <p:cNvSpPr txBox="1"/>
          <p:nvPr/>
        </p:nvSpPr>
        <p:spPr>
          <a:xfrm>
            <a:off x="3544601" y="4718867"/>
            <a:ext cx="5115339" cy="461665"/>
          </a:xfrm>
          <a:prstGeom prst="rect">
            <a:avLst/>
          </a:prstGeom>
          <a:noFill/>
        </p:spPr>
        <p:txBody>
          <a:bodyPr wrap="square" rtlCol="0">
            <a:spAutoFit/>
          </a:bodyPr>
          <a:lstStyle/>
          <a:p>
            <a:r>
              <a:rPr lang="zh-CN" altLang="en-US" sz="2400" b="1" dirty="0"/>
              <a:t>对重复数据删除方案的考核标准</a:t>
            </a:r>
          </a:p>
        </p:txBody>
      </p:sp>
      <p:sp>
        <p:nvSpPr>
          <p:cNvPr id="9" name="文本框 8">
            <a:extLst>
              <a:ext uri="{FF2B5EF4-FFF2-40B4-BE49-F238E27FC236}">
                <a16:creationId xmlns="" xmlns:a16="http://schemas.microsoft.com/office/drawing/2014/main" id="{8749BFED-21FA-4F91-AE80-5E2627AA34EF}"/>
              </a:ext>
            </a:extLst>
          </p:cNvPr>
          <p:cNvSpPr txBox="1"/>
          <p:nvPr/>
        </p:nvSpPr>
        <p:spPr>
          <a:xfrm>
            <a:off x="4133406" y="2189818"/>
            <a:ext cx="5115339" cy="461665"/>
          </a:xfrm>
          <a:prstGeom prst="rect">
            <a:avLst/>
          </a:prstGeom>
          <a:noFill/>
        </p:spPr>
        <p:txBody>
          <a:bodyPr wrap="square" rtlCol="0">
            <a:spAutoFit/>
          </a:bodyPr>
          <a:lstStyle/>
          <a:p>
            <a:r>
              <a:rPr lang="zh-CN" altLang="en-US" sz="2400" b="1" dirty="0"/>
              <a:t>安全覆写方法的标准与算法</a:t>
            </a:r>
          </a:p>
        </p:txBody>
      </p:sp>
      <p:sp>
        <p:nvSpPr>
          <p:cNvPr id="10" name="标题 2">
            <a:extLst>
              <a:ext uri="{FF2B5EF4-FFF2-40B4-BE49-F238E27FC236}">
                <a16:creationId xmlns="" xmlns:a16="http://schemas.microsoft.com/office/drawing/2014/main" id="{72F06087-C333-4BAF-A5BF-6185C50F4CB6}"/>
              </a:ext>
            </a:extLst>
          </p:cNvPr>
          <p:cNvSpPr txBox="1">
            <a:spLocks/>
          </p:cNvSpPr>
          <p:nvPr/>
        </p:nvSpPr>
        <p:spPr>
          <a:xfrm>
            <a:off x="4836572" y="957140"/>
            <a:ext cx="4006247"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云安全关键技术</a:t>
            </a:r>
          </a:p>
        </p:txBody>
      </p:sp>
      <p:sp>
        <p:nvSpPr>
          <p:cNvPr id="11" name="标题 2">
            <a:extLst>
              <a:ext uri="{FF2B5EF4-FFF2-40B4-BE49-F238E27FC236}">
                <a16:creationId xmlns="" xmlns:a16="http://schemas.microsoft.com/office/drawing/2014/main" id="{1677ED7E-DB01-4471-8F8F-7D939D06B25D}"/>
              </a:ext>
            </a:extLst>
          </p:cNvPr>
          <p:cNvSpPr txBox="1">
            <a:spLocks/>
          </p:cNvSpPr>
          <p:nvPr/>
        </p:nvSpPr>
        <p:spPr>
          <a:xfrm>
            <a:off x="341315" y="1843754"/>
            <a:ext cx="3458686" cy="39759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solidFill>
                  <a:schemeClr val="bg2">
                    <a:lumMod val="10000"/>
                  </a:schemeClr>
                </a:solidFill>
                <a:latin typeface="黑体" pitchFamily="49" charset="-122"/>
                <a:ea typeface="黑体" pitchFamily="49" charset="-122"/>
              </a:rPr>
              <a:t>可靠数据删除</a:t>
            </a:r>
          </a:p>
        </p:txBody>
      </p:sp>
    </p:spTree>
    <p:extLst>
      <p:ext uri="{BB962C8B-B14F-4D97-AF65-F5344CB8AC3E}">
        <p14:creationId xmlns:p14="http://schemas.microsoft.com/office/powerpoint/2010/main" val="3079932085"/>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云安全关键技术</a:t>
            </a:r>
          </a:p>
        </p:txBody>
      </p:sp>
      <p:pic>
        <p:nvPicPr>
          <p:cNvPr id="5" name="图片 4">
            <a:extLst>
              <a:ext uri="{FF2B5EF4-FFF2-40B4-BE49-F238E27FC236}">
                <a16:creationId xmlns="" xmlns:a16="http://schemas.microsoft.com/office/drawing/2014/main" id="{5D5E3A08-942F-4F49-B790-1A3814CED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707" y="2316052"/>
            <a:ext cx="6753225" cy="2428875"/>
          </a:xfrm>
          <a:prstGeom prst="rect">
            <a:avLst/>
          </a:prstGeom>
        </p:spPr>
      </p:pic>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341315" y="1843754"/>
            <a:ext cx="3458686" cy="39759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a:solidFill>
                  <a:schemeClr val="bg2">
                    <a:lumMod val="10000"/>
                  </a:schemeClr>
                </a:solidFill>
                <a:latin typeface="黑体" pitchFamily="49" charset="-122"/>
                <a:ea typeface="黑体" pitchFamily="49" charset="-122"/>
              </a:rPr>
              <a:t>高效密文检索</a:t>
            </a: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1097280" y="2894385"/>
            <a:ext cx="3985846" cy="1569660"/>
          </a:xfrm>
          <a:prstGeom prst="rect">
            <a:avLst/>
          </a:prstGeom>
          <a:noFill/>
        </p:spPr>
        <p:txBody>
          <a:bodyPr wrap="square" rtlCol="0">
            <a:spAutoFit/>
          </a:bodyPr>
          <a:lstStyle/>
          <a:p>
            <a:r>
              <a:rPr lang="zh-CN" altLang="en-US" sz="2400" b="1" dirty="0"/>
              <a:t>         为了保护客户的敏感信息，如电话、个人材料、图像等，客户在上传数据到云端之前对数据进行加密处理。</a:t>
            </a:r>
          </a:p>
        </p:txBody>
      </p:sp>
      <p:sp>
        <p:nvSpPr>
          <p:cNvPr id="8" name="文本框 7">
            <a:extLst>
              <a:ext uri="{FF2B5EF4-FFF2-40B4-BE49-F238E27FC236}">
                <a16:creationId xmlns="" xmlns:a16="http://schemas.microsoft.com/office/drawing/2014/main" id="{77B8D76A-2774-4B43-841E-30E7F95801A5}"/>
              </a:ext>
            </a:extLst>
          </p:cNvPr>
          <p:cNvSpPr txBox="1"/>
          <p:nvPr/>
        </p:nvSpPr>
        <p:spPr>
          <a:xfrm>
            <a:off x="6375275" y="4829031"/>
            <a:ext cx="4878183" cy="492443"/>
          </a:xfrm>
          <a:prstGeom prst="rect">
            <a:avLst/>
          </a:prstGeom>
          <a:noFill/>
        </p:spPr>
        <p:txBody>
          <a:bodyPr wrap="square" rtlCol="0">
            <a:spAutoFit/>
          </a:bodyPr>
          <a:lstStyle/>
          <a:p>
            <a:r>
              <a:rPr lang="zh-CN" altLang="en-US" sz="2600" b="1" dirty="0"/>
              <a:t>云环境下的安全密文检索</a:t>
            </a:r>
            <a:r>
              <a:rPr lang="zh-CN" altLang="en-US" sz="2600" b="1" dirty="0" smtClean="0"/>
              <a:t>网络图</a:t>
            </a:r>
            <a:endParaRPr lang="zh-CN" altLang="en-US" sz="2600" b="1" dirty="0"/>
          </a:p>
        </p:txBody>
      </p:sp>
    </p:spTree>
    <p:extLst>
      <p:ext uri="{BB962C8B-B14F-4D97-AF65-F5344CB8AC3E}">
        <p14:creationId xmlns:p14="http://schemas.microsoft.com/office/powerpoint/2010/main" val="50940077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7" name="文本框 6">
            <a:extLst>
              <a:ext uri="{FF2B5EF4-FFF2-40B4-BE49-F238E27FC236}">
                <a16:creationId xmlns="" xmlns:a16="http://schemas.microsoft.com/office/drawing/2014/main" id="{66A5BF9F-07AD-4A3A-A063-BB45E1BFF2B1}"/>
              </a:ext>
            </a:extLst>
          </p:cNvPr>
          <p:cNvSpPr txBox="1"/>
          <p:nvPr/>
        </p:nvSpPr>
        <p:spPr>
          <a:xfrm>
            <a:off x="1555807" y="3216676"/>
            <a:ext cx="207635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u="none" strike="noStrike" kern="1200" cap="none" spc="0" normalizeH="0" baseline="0" noProof="0" dirty="0">
                <a:ln>
                  <a:noFill/>
                </a:ln>
                <a:solidFill>
                  <a:schemeClr val="accent1">
                    <a:lumMod val="75000"/>
                  </a:schemeClr>
                </a:solidFill>
                <a:effectLst/>
                <a:uLnTx/>
                <a:uFillTx/>
                <a:cs typeface="+mn-ea"/>
                <a:sym typeface="+mn-lt"/>
              </a:rPr>
              <a:t>目录</a:t>
            </a:r>
            <a:endParaRPr kumimoji="0" lang="en-US" altLang="zh-CN" sz="4400" b="1" u="none" strike="noStrike" kern="1200" cap="none" spc="0" normalizeH="0" baseline="0" noProof="0" dirty="0">
              <a:ln>
                <a:noFill/>
              </a:ln>
              <a:solidFill>
                <a:schemeClr val="accent1">
                  <a:lumMod val="75000"/>
                </a:schemeClr>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lumMod val="65000"/>
                    <a:lumOff val="35000"/>
                  </a:schemeClr>
                </a:solidFill>
                <a:cs typeface="+mn-ea"/>
                <a:sym typeface="+mn-lt"/>
              </a:rPr>
              <a:t>  CONENTS</a:t>
            </a:r>
            <a:endParaRPr kumimoji="0" lang="zh-CN" altLang="en-US" sz="2800" b="1" u="none" strike="noStrike" kern="1200" cap="none" spc="0" normalizeH="0" baseline="0" noProof="0" dirty="0">
              <a:ln>
                <a:noFill/>
              </a:ln>
              <a:solidFill>
                <a:schemeClr val="tx1">
                  <a:lumMod val="65000"/>
                  <a:lumOff val="35000"/>
                </a:schemeClr>
              </a:solidFill>
              <a:effectLst/>
              <a:uLnTx/>
              <a:uFillTx/>
              <a:cs typeface="+mn-ea"/>
              <a:sym typeface="+mn-lt"/>
            </a:endParaRPr>
          </a:p>
        </p:txBody>
      </p:sp>
      <p:cxnSp>
        <p:nvCxnSpPr>
          <p:cNvPr id="8" name="直接连接符 7">
            <a:extLst>
              <a:ext uri="{FF2B5EF4-FFF2-40B4-BE49-F238E27FC236}">
                <a16:creationId xmlns="" xmlns:a16="http://schemas.microsoft.com/office/drawing/2014/main" id="{E5DC5775-589A-4586-953C-BBD7FF3A74F7}"/>
              </a:ext>
            </a:extLst>
          </p:cNvPr>
          <p:cNvCxnSpPr/>
          <p:nvPr/>
        </p:nvCxnSpPr>
        <p:spPr>
          <a:xfrm>
            <a:off x="3874967" y="2689605"/>
            <a:ext cx="0" cy="267462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内容占位符 2">
            <a:extLst>
              <a:ext uri="{FF2B5EF4-FFF2-40B4-BE49-F238E27FC236}">
                <a16:creationId xmlns="" xmlns:a16="http://schemas.microsoft.com/office/drawing/2014/main" id="{868C44AC-ECE3-4F18-8C97-72735A37DBCF}"/>
              </a:ext>
            </a:extLst>
          </p:cNvPr>
          <p:cNvSpPr txBox="1">
            <a:spLocks/>
          </p:cNvSpPr>
          <p:nvPr/>
        </p:nvSpPr>
        <p:spPr>
          <a:xfrm>
            <a:off x="4360569" y="2346784"/>
            <a:ext cx="7240785" cy="3233577"/>
          </a:xfrm>
          <a:prstGeom prst="rect">
            <a:avLst/>
          </a:prstGeom>
        </p:spPr>
        <p:txBody>
          <a:bodyPr vert="horz" lIns="91440" tIns="45720" rIns="91440" bIns="45720" rtlCol="0">
            <a:normAutofit/>
          </a:bodyPr>
          <a:lstStyle/>
          <a:p>
            <a:pPr marL="0" marR="0" lvl="0" indent="0" defTabSz="914400" rtl="0" eaLnBrk="1" fontAlgn="auto" latinLnBrk="0" hangingPunct="1">
              <a:lnSpc>
                <a:spcPct val="90000"/>
              </a:lnSpc>
              <a:spcBef>
                <a:spcPts val="1000"/>
              </a:spcBef>
              <a:spcAft>
                <a:spcPts val="0"/>
              </a:spcAft>
              <a:buClrTx/>
              <a:buSzTx/>
              <a:buFont typeface="Wingdings 2" pitchFamily="18" charset="2"/>
              <a:buNone/>
              <a:tabLst/>
              <a:defRPr/>
            </a:pPr>
            <a:endParaRPr kumimoji="0" lang="en-US" altLang="zh-CN" sz="2800" b="0" i="0" u="none" strike="noStrike" kern="1200" cap="none" spc="0" normalizeH="0" baseline="0" noProof="0" dirty="0">
              <a:ln>
                <a:noFill/>
              </a:ln>
              <a:solidFill>
                <a:schemeClr val="tx1"/>
              </a:solidFill>
              <a:effectLst/>
              <a:uLnTx/>
              <a:uFillTx/>
              <a:latin typeface="Times New Roman" pitchFamily="18" charset="0"/>
              <a:ea typeface="黑体" pitchFamily="49" charset="-122"/>
              <a:cs typeface="Times New Roman" pitchFamily="18" charset="0"/>
            </a:endParaRPr>
          </a:p>
          <a:p>
            <a:pPr lvl="0">
              <a:lnSpc>
                <a:spcPct val="150000"/>
              </a:lnSpc>
              <a:spcBef>
                <a:spcPts val="1000"/>
              </a:spcBef>
              <a:defRPr/>
            </a:pPr>
            <a:r>
              <a:rPr kumimoji="0" lang="en-US" altLang="zh-CN"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1</a:t>
            </a:r>
            <a:r>
              <a:rPr kumimoji="0" lang="zh-CN" altLang="en-US"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a:t>
            </a:r>
            <a:r>
              <a:rPr lang="en-US" altLang="zh-CN" sz="2800" dirty="0">
                <a:latin typeface="Times New Roman" pitchFamily="18" charset="0"/>
                <a:ea typeface="黑体" pitchFamily="49" charset="-122"/>
                <a:cs typeface="Times New Roman" pitchFamily="18" charset="0"/>
              </a:rPr>
              <a:t>Windows Azure Storage</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a:p>
            <a:pPr lvl="0">
              <a:lnSpc>
                <a:spcPct val="150000"/>
              </a:lnSpc>
              <a:spcBef>
                <a:spcPts val="1000"/>
              </a:spcBef>
              <a:defRPr/>
            </a:pPr>
            <a:r>
              <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2</a:t>
            </a:r>
            <a:r>
              <a:rPr kumimoji="0" lang="zh-CN" altLang="en-US"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a:t>
            </a:r>
            <a:r>
              <a:rPr lang="en-US" altLang="zh-CN" sz="2800" dirty="0">
                <a:latin typeface="Times New Roman" pitchFamily="18" charset="0"/>
                <a:ea typeface="黑体" pitchFamily="49" charset="-122"/>
                <a:cs typeface="Times New Roman" pitchFamily="18" charset="0"/>
              </a:rPr>
              <a:t>Amazon Dynamo</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a:p>
            <a:pPr lvl="0">
              <a:lnSpc>
                <a:spcPct val="150000"/>
              </a:lnSpc>
              <a:spcBef>
                <a:spcPts val="1000"/>
              </a:spcBef>
              <a:defRPr/>
            </a:pPr>
            <a:r>
              <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rPr>
              <a:t>3</a:t>
            </a:r>
            <a:r>
              <a:rPr kumimoji="0" lang="zh-CN" altLang="en-US" sz="2800" b="0" i="0" u="none" strike="noStrike" kern="1200" cap="none" spc="0" normalizeH="0" baseline="0" noProof="0" dirty="0" smtClean="0">
                <a:ln>
                  <a:noFill/>
                </a:ln>
                <a:effectLst/>
                <a:uLnTx/>
                <a:uFillTx/>
                <a:latin typeface="Times New Roman" pitchFamily="18" charset="0"/>
                <a:ea typeface="黑体" pitchFamily="49" charset="-122"/>
                <a:cs typeface="Times New Roman" pitchFamily="18" charset="0"/>
              </a:rPr>
              <a:t>、</a:t>
            </a:r>
            <a:r>
              <a:rPr lang="en-US" altLang="zh-CN" sz="2800" dirty="0">
                <a:latin typeface="Times New Roman" pitchFamily="18" charset="0"/>
                <a:ea typeface="黑体" pitchFamily="49" charset="-122"/>
                <a:cs typeface="Times New Roman" pitchFamily="18" charset="0"/>
              </a:rPr>
              <a:t>Dropbox</a:t>
            </a:r>
            <a:endParaRPr kumimoji="0" lang="en-US" altLang="zh-CN" sz="2800" b="0" i="0" u="none" strike="noStrike" kern="1200" cap="none" spc="0" normalizeH="0" baseline="0" noProof="0" dirty="0">
              <a:ln>
                <a:noFill/>
              </a:ln>
              <a:effectLst/>
              <a:uLnTx/>
              <a:uFillTx/>
              <a:latin typeface="Times New Roman" pitchFamily="18" charset="0"/>
              <a:ea typeface="黑体" pitchFamily="49" charset="-122"/>
              <a:cs typeface="Times New Roman" pitchFamily="18" charset="0"/>
            </a:endParaRPr>
          </a:p>
        </p:txBody>
      </p:sp>
      <p:sp>
        <p:nvSpPr>
          <p:cNvPr id="10" name="TextBox 119">
            <a:extLst>
              <a:ext uri="{FF2B5EF4-FFF2-40B4-BE49-F238E27FC236}">
                <a16:creationId xmlns="" xmlns:a16="http://schemas.microsoft.com/office/drawing/2014/main" id="{1B51E5DD-C98D-4B23-99FA-1276760DF904}"/>
              </a:ext>
            </a:extLst>
          </p:cNvPr>
          <p:cNvSpPr txBox="1"/>
          <p:nvPr/>
        </p:nvSpPr>
        <p:spPr>
          <a:xfrm>
            <a:off x="3874551" y="1220417"/>
            <a:ext cx="5013661" cy="769441"/>
          </a:xfrm>
          <a:prstGeom prst="rect">
            <a:avLst/>
          </a:prstGeom>
          <a:noFill/>
        </p:spPr>
        <p:txBody>
          <a:bodyPr wrap="square" rtlCol="0">
            <a:spAutoFit/>
          </a:bodyPr>
          <a:lstStyle/>
          <a:p>
            <a:pPr algn="ctr" defTabSz="914217"/>
            <a:r>
              <a:rPr lang="zh-CN" altLang="en-US" sz="4400" b="1" dirty="0">
                <a:solidFill>
                  <a:schemeClr val="accent1">
                    <a:lumMod val="75000"/>
                  </a:schemeClr>
                </a:solidFill>
                <a:latin typeface="黑体" panose="02010609060101010101" pitchFamily="49" charset="-122"/>
                <a:ea typeface="黑体" panose="02010609060101010101" pitchFamily="49" charset="-122"/>
                <a:cs typeface="+mn-ea"/>
                <a:sym typeface="+mn-lt"/>
              </a:rPr>
              <a:t>云</a:t>
            </a:r>
            <a:r>
              <a:rPr lang="zh-CN" altLang="en-US" sz="4400" b="1" dirty="0" smtClean="0">
                <a:solidFill>
                  <a:schemeClr val="accent1">
                    <a:lumMod val="75000"/>
                  </a:schemeClr>
                </a:solidFill>
                <a:latin typeface="黑体" panose="02010609060101010101" pitchFamily="49" charset="-122"/>
                <a:ea typeface="黑体" panose="02010609060101010101" pitchFamily="49" charset="-122"/>
                <a:cs typeface="+mn-ea"/>
                <a:sym typeface="+mn-lt"/>
              </a:rPr>
              <a:t>存储案例分析</a:t>
            </a:r>
            <a:endParaRPr lang="id-ID" sz="440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3502860789"/>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accent5"/>
                </a:solidFill>
                <a:latin typeface="黑体" pitchFamily="49" charset="-122"/>
                <a:ea typeface="黑体" pitchFamily="49" charset="-122"/>
              </a:rPr>
              <a:t>Windows Azure Storage</a:t>
            </a:r>
          </a:p>
        </p:txBody>
      </p:sp>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341315" y="1843754"/>
            <a:ext cx="3458686" cy="39759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b="1" dirty="0" smtClean="0">
                <a:solidFill>
                  <a:schemeClr val="bg2">
                    <a:lumMod val="10000"/>
                  </a:schemeClr>
                </a:solidFill>
                <a:latin typeface="黑体" pitchFamily="49" charset="-122"/>
                <a:ea typeface="黑体" pitchFamily="49" charset="-122"/>
              </a:rPr>
              <a:t>WAS</a:t>
            </a:r>
            <a:r>
              <a:rPr lang="zh-CN" altLang="en-US" sz="2800" b="1" dirty="0" smtClean="0">
                <a:solidFill>
                  <a:schemeClr val="bg2">
                    <a:lumMod val="10000"/>
                  </a:schemeClr>
                </a:solidFill>
                <a:latin typeface="黑体" pitchFamily="49" charset="-122"/>
                <a:ea typeface="黑体" pitchFamily="49" charset="-122"/>
              </a:rPr>
              <a:t>简介</a:t>
            </a:r>
            <a:endParaRPr lang="zh-CN" altLang="en-US" sz="2800" b="1" dirty="0">
              <a:solidFill>
                <a:schemeClr val="bg2">
                  <a:lumMod val="10000"/>
                </a:schemeClr>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2455060" y="2721845"/>
            <a:ext cx="7281880" cy="2308324"/>
          </a:xfrm>
          <a:prstGeom prst="rect">
            <a:avLst/>
          </a:prstGeom>
          <a:noFill/>
        </p:spPr>
        <p:txBody>
          <a:bodyPr wrap="square" rtlCol="0">
            <a:spAutoFit/>
          </a:bodyPr>
          <a:lstStyle/>
          <a:p>
            <a:pPr indent="457200"/>
            <a:r>
              <a:rPr lang="en-US" altLang="zh-CN" sz="2400" b="1" dirty="0" smtClean="0"/>
              <a:t>Windows </a:t>
            </a:r>
            <a:r>
              <a:rPr lang="en-US" altLang="zh-CN" sz="2400" b="1" dirty="0"/>
              <a:t>Azure Storage</a:t>
            </a:r>
            <a:r>
              <a:rPr lang="zh-CN" altLang="en-US" sz="2400" b="1" dirty="0"/>
              <a:t>（</a:t>
            </a:r>
            <a:r>
              <a:rPr lang="en-US" altLang="zh-CN" sz="2400" b="1" dirty="0"/>
              <a:t>WAS</a:t>
            </a:r>
            <a:r>
              <a:rPr lang="zh-CN" altLang="en-US" sz="2400" b="1" dirty="0"/>
              <a:t>）是一个可伸缩的云存储系统，从</a:t>
            </a:r>
            <a:r>
              <a:rPr lang="en-US" altLang="zh-CN" sz="2400" b="1" dirty="0"/>
              <a:t>2008</a:t>
            </a:r>
            <a:r>
              <a:rPr lang="zh-CN" altLang="en-US" sz="2400" b="1" dirty="0"/>
              <a:t>年</a:t>
            </a:r>
            <a:r>
              <a:rPr lang="en-US" altLang="zh-CN" sz="2400" b="1" dirty="0"/>
              <a:t>11</a:t>
            </a:r>
            <a:r>
              <a:rPr lang="zh-CN" altLang="en-US" sz="2400" b="1" dirty="0"/>
              <a:t>月开始作为一项云产品推出。在微软内部，它被用于社交网络、搜索、视频、音乐、游戏、内容服务、医疗记录管理等</a:t>
            </a:r>
            <a:r>
              <a:rPr lang="zh-CN" altLang="en-US" sz="2400" b="1" dirty="0" smtClean="0"/>
              <a:t>方面。</a:t>
            </a:r>
            <a:r>
              <a:rPr lang="zh-CN" altLang="en-US" sz="2400" b="1" dirty="0"/>
              <a:t>此外，还有成千上万的个人或企业用户在使用</a:t>
            </a:r>
            <a:r>
              <a:rPr lang="en-US" altLang="zh-CN" sz="2400" b="1" dirty="0"/>
              <a:t>WAS</a:t>
            </a:r>
            <a:r>
              <a:rPr lang="zh-CN" altLang="en-US" sz="2400" b="1" dirty="0"/>
              <a:t>，任何人都可以通过互联网注册使用该系统。</a:t>
            </a:r>
          </a:p>
        </p:txBody>
      </p:sp>
    </p:spTree>
    <p:extLst>
      <p:ext uri="{BB962C8B-B14F-4D97-AF65-F5344CB8AC3E}">
        <p14:creationId xmlns:p14="http://schemas.microsoft.com/office/powerpoint/2010/main" val="2018614070"/>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accent5"/>
                </a:solidFill>
                <a:latin typeface="黑体" pitchFamily="49" charset="-122"/>
                <a:ea typeface="黑体" pitchFamily="49" charset="-122"/>
              </a:rPr>
              <a:t>Windows Azure Storage</a:t>
            </a:r>
          </a:p>
        </p:txBody>
      </p:sp>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2976708" y="4757550"/>
            <a:ext cx="6629020" cy="144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Ø"/>
            </a:pPr>
            <a:r>
              <a:rPr lang="en-US" altLang="zh-CN" sz="2800" b="1" dirty="0" smtClean="0">
                <a:solidFill>
                  <a:schemeClr val="bg2">
                    <a:lumMod val="10000"/>
                  </a:schemeClr>
                </a:solidFill>
                <a:latin typeface="黑体" pitchFamily="49" charset="-122"/>
                <a:ea typeface="黑体" pitchFamily="49" charset="-122"/>
              </a:rPr>
              <a:t>Blob </a:t>
            </a:r>
            <a:r>
              <a:rPr lang="zh-CN" altLang="en-US" sz="2800" b="1" dirty="0" smtClean="0">
                <a:solidFill>
                  <a:schemeClr val="bg2">
                    <a:lumMod val="10000"/>
                  </a:schemeClr>
                </a:solidFill>
                <a:latin typeface="黑体" pitchFamily="49" charset="-122"/>
                <a:ea typeface="黑体" pitchFamily="49" charset="-122"/>
              </a:rPr>
              <a:t>：发送输入和输出的数据；</a:t>
            </a:r>
            <a:endParaRPr lang="en-US" altLang="zh-CN" sz="2800" b="1" dirty="0" smtClean="0">
              <a:solidFill>
                <a:schemeClr val="bg2">
                  <a:lumMod val="10000"/>
                </a:schemeClr>
              </a:solidFill>
              <a:latin typeface="黑体" pitchFamily="49" charset="-122"/>
              <a:ea typeface="黑体" pitchFamily="49" charset="-122"/>
            </a:endParaRPr>
          </a:p>
          <a:p>
            <a:pPr marL="457200" indent="-457200" algn="l">
              <a:buFont typeface="Wingdings" panose="05000000000000000000" pitchFamily="2" charset="2"/>
              <a:buChar char="Ø"/>
            </a:pPr>
            <a:r>
              <a:rPr lang="en-US" altLang="zh-CN" sz="2800" b="1" dirty="0" smtClean="0">
                <a:solidFill>
                  <a:schemeClr val="bg2">
                    <a:lumMod val="10000"/>
                  </a:schemeClr>
                </a:solidFill>
                <a:latin typeface="黑体" pitchFamily="49" charset="-122"/>
                <a:ea typeface="黑体" pitchFamily="49" charset="-122"/>
              </a:rPr>
              <a:t>Queue</a:t>
            </a:r>
            <a:r>
              <a:rPr lang="zh-CN" altLang="en-US" sz="2800" b="1" dirty="0" smtClean="0">
                <a:solidFill>
                  <a:schemeClr val="bg2">
                    <a:lumMod val="10000"/>
                  </a:schemeClr>
                </a:solidFill>
                <a:latin typeface="黑体" pitchFamily="49" charset="-122"/>
                <a:ea typeface="黑体" pitchFamily="49" charset="-122"/>
              </a:rPr>
              <a:t>：提供处理数据的整个工作流；</a:t>
            </a:r>
            <a:endParaRPr lang="en-US" altLang="zh-CN" sz="2800" b="1" dirty="0" smtClean="0">
              <a:solidFill>
                <a:schemeClr val="bg2">
                  <a:lumMod val="10000"/>
                </a:schemeClr>
              </a:solidFill>
              <a:latin typeface="黑体" pitchFamily="49" charset="-122"/>
              <a:ea typeface="黑体" pitchFamily="49" charset="-122"/>
            </a:endParaRPr>
          </a:p>
          <a:p>
            <a:pPr marL="457200" indent="-457200" algn="l">
              <a:buFont typeface="Wingdings" panose="05000000000000000000" pitchFamily="2" charset="2"/>
              <a:buChar char="Ø"/>
            </a:pPr>
            <a:r>
              <a:rPr lang="en-US" altLang="zh-CN" sz="2800" b="1" dirty="0">
                <a:solidFill>
                  <a:schemeClr val="bg2">
                    <a:lumMod val="10000"/>
                  </a:schemeClr>
                </a:solidFill>
                <a:latin typeface="黑体" pitchFamily="49" charset="-122"/>
                <a:ea typeface="黑体" pitchFamily="49" charset="-122"/>
              </a:rPr>
              <a:t>Table</a:t>
            </a:r>
            <a:r>
              <a:rPr lang="zh-CN" altLang="en-US" sz="2800" b="1" dirty="0">
                <a:solidFill>
                  <a:schemeClr val="bg2">
                    <a:lumMod val="10000"/>
                  </a:schemeClr>
                </a:solidFill>
                <a:latin typeface="黑体" pitchFamily="49" charset="-122"/>
                <a:ea typeface="黑体" pitchFamily="49" charset="-122"/>
              </a:rPr>
              <a:t>：保存中间服务状态和最终</a:t>
            </a:r>
            <a:r>
              <a:rPr lang="zh-CN" altLang="en-US" sz="2800" b="1" dirty="0" smtClean="0">
                <a:solidFill>
                  <a:schemeClr val="bg2">
                    <a:lumMod val="10000"/>
                  </a:schemeClr>
                </a:solidFill>
                <a:latin typeface="黑体" pitchFamily="49" charset="-122"/>
                <a:ea typeface="黑体" pitchFamily="49" charset="-122"/>
              </a:rPr>
              <a:t>结果。</a:t>
            </a:r>
            <a:endParaRPr lang="en-US" altLang="zh-CN" sz="2800" b="1" dirty="0">
              <a:solidFill>
                <a:schemeClr val="bg2">
                  <a:lumMod val="10000"/>
                </a:schemeClr>
              </a:solidFill>
              <a:latin typeface="黑体" pitchFamily="49" charset="-122"/>
              <a:ea typeface="黑体" pitchFamily="49" charset="-122"/>
            </a:endParaRPr>
          </a:p>
        </p:txBody>
      </p:sp>
      <p:sp>
        <p:nvSpPr>
          <p:cNvPr id="10" name="文本框 9">
            <a:extLst>
              <a:ext uri="{FF2B5EF4-FFF2-40B4-BE49-F238E27FC236}">
                <a16:creationId xmlns="" xmlns:a16="http://schemas.microsoft.com/office/drawing/2014/main" id="{AA01AEE2-B4D5-48A1-AC78-9D3229C21FE3}"/>
              </a:ext>
            </a:extLst>
          </p:cNvPr>
          <p:cNvSpPr txBox="1"/>
          <p:nvPr/>
        </p:nvSpPr>
        <p:spPr>
          <a:xfrm>
            <a:off x="1325179" y="2606797"/>
            <a:ext cx="739012" cy="2062103"/>
          </a:xfrm>
          <a:prstGeom prst="rect">
            <a:avLst/>
          </a:prstGeom>
          <a:noFill/>
        </p:spPr>
        <p:txBody>
          <a:bodyPr wrap="square" rtlCol="0">
            <a:spAutoFit/>
          </a:bodyPr>
          <a:lstStyle/>
          <a:p>
            <a:pPr lvl="0" algn="ctr">
              <a:defRPr/>
            </a:pPr>
            <a:r>
              <a:rPr lang="zh-CN" altLang="en-US" sz="3200" b="1" dirty="0" smtClean="0">
                <a:solidFill>
                  <a:schemeClr val="accent5"/>
                </a:solidFill>
                <a:cs typeface="+mn-ea"/>
                <a:sym typeface="+mn-lt"/>
              </a:rPr>
              <a:t>数据模型</a:t>
            </a:r>
            <a:endParaRPr lang="zh-CN" altLang="en-US" sz="3200" b="1" dirty="0">
              <a:solidFill>
                <a:schemeClr val="accent5"/>
              </a:solidFill>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645" y="1966725"/>
            <a:ext cx="5715000" cy="2790825"/>
          </a:xfrm>
          <a:prstGeom prst="rect">
            <a:avLst/>
          </a:prstGeom>
        </p:spPr>
      </p:pic>
    </p:spTree>
    <p:extLst>
      <p:ext uri="{BB962C8B-B14F-4D97-AF65-F5344CB8AC3E}">
        <p14:creationId xmlns:p14="http://schemas.microsoft.com/office/powerpoint/2010/main" val="1098644251"/>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accent5"/>
                </a:solidFill>
                <a:latin typeface="黑体" pitchFamily="49" charset="-122"/>
                <a:ea typeface="黑体" pitchFamily="49" charset="-122"/>
              </a:rPr>
              <a:t>Windows Azure Storage</a:t>
            </a:r>
          </a:p>
        </p:txBody>
      </p:sp>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2931440" y="2326181"/>
            <a:ext cx="6629020" cy="25871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Ø"/>
            </a:pPr>
            <a:r>
              <a:rPr lang="zh-CN" altLang="en-US" sz="2800" b="1" dirty="0" smtClean="0">
                <a:solidFill>
                  <a:schemeClr val="bg2">
                    <a:lumMod val="10000"/>
                  </a:schemeClr>
                </a:solidFill>
                <a:latin typeface="黑体" pitchFamily="49" charset="-122"/>
                <a:ea typeface="黑体" pitchFamily="49" charset="-122"/>
              </a:rPr>
              <a:t>强一致性；</a:t>
            </a:r>
            <a:endParaRPr lang="en-US" altLang="zh-CN" sz="28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800" b="1" dirty="0" smtClean="0">
                <a:solidFill>
                  <a:schemeClr val="bg2">
                    <a:lumMod val="10000"/>
                  </a:schemeClr>
                </a:solidFill>
                <a:latin typeface="黑体" pitchFamily="49" charset="-122"/>
                <a:ea typeface="黑体" pitchFamily="49" charset="-122"/>
              </a:rPr>
              <a:t>全局、可扩展的命名空间；</a:t>
            </a:r>
            <a:endParaRPr lang="en-US" altLang="zh-CN" sz="28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800" b="1" dirty="0">
                <a:solidFill>
                  <a:schemeClr val="bg2">
                    <a:lumMod val="10000"/>
                  </a:schemeClr>
                </a:solidFill>
                <a:latin typeface="黑体" pitchFamily="49" charset="-122"/>
                <a:ea typeface="黑体" pitchFamily="49" charset="-122"/>
              </a:rPr>
              <a:t>灾</a:t>
            </a:r>
            <a:r>
              <a:rPr lang="zh-CN" altLang="en-US" sz="2800" b="1" dirty="0" smtClean="0">
                <a:solidFill>
                  <a:schemeClr val="bg2">
                    <a:lumMod val="10000"/>
                  </a:schemeClr>
                </a:solidFill>
                <a:latin typeface="黑体" pitchFamily="49" charset="-122"/>
                <a:ea typeface="黑体" pitchFamily="49" charset="-122"/>
              </a:rPr>
              <a:t>备及故障恢复；</a:t>
            </a:r>
            <a:endParaRPr lang="en-US" altLang="zh-CN" sz="28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800" b="1" dirty="0" smtClean="0">
                <a:solidFill>
                  <a:schemeClr val="bg2">
                    <a:lumMod val="10000"/>
                  </a:schemeClr>
                </a:solidFill>
                <a:latin typeface="黑体" pitchFamily="49" charset="-122"/>
                <a:ea typeface="黑体" pitchFamily="49" charset="-122"/>
              </a:rPr>
              <a:t>多租户共享的基础设施节约存储成本。</a:t>
            </a:r>
            <a:endParaRPr lang="en-US" altLang="zh-CN" sz="2800" b="1" dirty="0">
              <a:solidFill>
                <a:schemeClr val="bg2">
                  <a:lumMod val="10000"/>
                </a:schemeClr>
              </a:solidFill>
              <a:latin typeface="黑体" pitchFamily="49" charset="-122"/>
              <a:ea typeface="黑体" pitchFamily="49" charset="-122"/>
            </a:endParaRPr>
          </a:p>
        </p:txBody>
      </p:sp>
      <p:sp>
        <p:nvSpPr>
          <p:cNvPr id="10" name="文本框 9">
            <a:extLst>
              <a:ext uri="{FF2B5EF4-FFF2-40B4-BE49-F238E27FC236}">
                <a16:creationId xmlns="" xmlns:a16="http://schemas.microsoft.com/office/drawing/2014/main" id="{AA01AEE2-B4D5-48A1-AC78-9D3229C21FE3}"/>
              </a:ext>
            </a:extLst>
          </p:cNvPr>
          <p:cNvSpPr txBox="1"/>
          <p:nvPr/>
        </p:nvSpPr>
        <p:spPr>
          <a:xfrm>
            <a:off x="1388553" y="2588690"/>
            <a:ext cx="739012" cy="2062103"/>
          </a:xfrm>
          <a:prstGeom prst="rect">
            <a:avLst/>
          </a:prstGeom>
          <a:noFill/>
        </p:spPr>
        <p:txBody>
          <a:bodyPr wrap="square" rtlCol="0">
            <a:spAutoFit/>
          </a:bodyPr>
          <a:lstStyle/>
          <a:p>
            <a:pPr lvl="0" algn="ctr">
              <a:defRPr/>
            </a:pPr>
            <a:r>
              <a:rPr lang="zh-CN" altLang="en-US" sz="3200" b="1" dirty="0" smtClean="0">
                <a:solidFill>
                  <a:schemeClr val="accent5"/>
                </a:solidFill>
                <a:cs typeface="+mn-ea"/>
                <a:sym typeface="+mn-lt"/>
              </a:rPr>
              <a:t>设计特点</a:t>
            </a:r>
            <a:endParaRPr lang="zh-CN" altLang="en-US" sz="3200" b="1" dirty="0">
              <a:solidFill>
                <a:schemeClr val="accent5"/>
              </a:solidFill>
              <a:cs typeface="+mn-ea"/>
              <a:sym typeface="+mn-lt"/>
            </a:endParaRPr>
          </a:p>
        </p:txBody>
      </p:sp>
    </p:spTree>
    <p:extLst>
      <p:ext uri="{BB962C8B-B14F-4D97-AF65-F5344CB8AC3E}">
        <p14:creationId xmlns:p14="http://schemas.microsoft.com/office/powerpoint/2010/main" val="1883235844"/>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accent5"/>
                </a:solidFill>
                <a:latin typeface="黑体" pitchFamily="49" charset="-122"/>
                <a:ea typeface="黑体" pitchFamily="49" charset="-122"/>
              </a:rPr>
              <a:t>Windows Azure Storage</a:t>
            </a:r>
          </a:p>
        </p:txBody>
      </p:sp>
      <p:sp>
        <p:nvSpPr>
          <p:cNvPr id="10" name="文本框 9">
            <a:extLst>
              <a:ext uri="{FF2B5EF4-FFF2-40B4-BE49-F238E27FC236}">
                <a16:creationId xmlns="" xmlns:a16="http://schemas.microsoft.com/office/drawing/2014/main" id="{AA01AEE2-B4D5-48A1-AC78-9D3229C21FE3}"/>
              </a:ext>
            </a:extLst>
          </p:cNvPr>
          <p:cNvSpPr txBox="1"/>
          <p:nvPr/>
        </p:nvSpPr>
        <p:spPr>
          <a:xfrm>
            <a:off x="1261804" y="2733545"/>
            <a:ext cx="739012" cy="2062103"/>
          </a:xfrm>
          <a:prstGeom prst="rect">
            <a:avLst/>
          </a:prstGeom>
          <a:noFill/>
        </p:spPr>
        <p:txBody>
          <a:bodyPr wrap="square" rtlCol="0">
            <a:spAutoFit/>
          </a:bodyPr>
          <a:lstStyle/>
          <a:p>
            <a:pPr lvl="0" algn="ctr">
              <a:defRPr/>
            </a:pPr>
            <a:r>
              <a:rPr lang="zh-CN" altLang="en-US" sz="3200" b="1" dirty="0">
                <a:solidFill>
                  <a:schemeClr val="accent5"/>
                </a:solidFill>
                <a:cs typeface="+mn-ea"/>
                <a:sym typeface="+mn-lt"/>
              </a:rPr>
              <a:t>体系结构</a:t>
            </a:r>
          </a:p>
        </p:txBody>
      </p:sp>
      <p:graphicFrame>
        <p:nvGraphicFramePr>
          <p:cNvPr id="4" name="对象 3"/>
          <p:cNvGraphicFramePr>
            <a:graphicFrameLocks noChangeAspect="1"/>
          </p:cNvGraphicFramePr>
          <p:nvPr>
            <p:extLst>
              <p:ext uri="{D42A27DB-BD31-4B8C-83A1-F6EECF244321}">
                <p14:modId xmlns:p14="http://schemas.microsoft.com/office/powerpoint/2010/main" val="837668739"/>
              </p:ext>
            </p:extLst>
          </p:nvPr>
        </p:nvGraphicFramePr>
        <p:xfrm>
          <a:off x="2489704" y="2039999"/>
          <a:ext cx="6947120" cy="4623351"/>
        </p:xfrm>
        <a:graphic>
          <a:graphicData uri="http://schemas.openxmlformats.org/presentationml/2006/ole">
            <mc:AlternateContent xmlns:mc="http://schemas.openxmlformats.org/markup-compatibility/2006">
              <mc:Choice xmlns:v="urn:schemas-microsoft-com:vml" Requires="v">
                <p:oleObj spid="_x0000_s1059" name="Visio" r:id="rId4" imgW="6953175" imgH="5153012" progId="Visio.Drawing.15">
                  <p:embed/>
                </p:oleObj>
              </mc:Choice>
              <mc:Fallback>
                <p:oleObj name="Visio" r:id="rId4" imgW="6953175" imgH="5153012" progId="Visio.Drawing.15">
                  <p:embed/>
                  <p:pic>
                    <p:nvPicPr>
                      <p:cNvPr id="0" name=""/>
                      <p:cNvPicPr/>
                      <p:nvPr/>
                    </p:nvPicPr>
                    <p:blipFill>
                      <a:blip r:embed="rId5"/>
                      <a:stretch>
                        <a:fillRect/>
                      </a:stretch>
                    </p:blipFill>
                    <p:spPr>
                      <a:xfrm>
                        <a:off x="2489704" y="2039999"/>
                        <a:ext cx="6947120" cy="4623351"/>
                      </a:xfrm>
                      <a:prstGeom prst="rect">
                        <a:avLst/>
                      </a:prstGeom>
                    </p:spPr>
                  </p:pic>
                </p:oleObj>
              </mc:Fallback>
            </mc:AlternateContent>
          </a:graphicData>
        </a:graphic>
      </p:graphicFrame>
    </p:spTree>
    <p:extLst>
      <p:ext uri="{BB962C8B-B14F-4D97-AF65-F5344CB8AC3E}">
        <p14:creationId xmlns:p14="http://schemas.microsoft.com/office/powerpoint/2010/main" val="1428720020"/>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accent5"/>
                </a:solidFill>
                <a:latin typeface="黑体" pitchFamily="49" charset="-122"/>
                <a:ea typeface="黑体" pitchFamily="49" charset="-122"/>
              </a:rPr>
              <a:t>Amazon Dynamo</a:t>
            </a:r>
          </a:p>
        </p:txBody>
      </p:sp>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341315" y="1843754"/>
            <a:ext cx="3458686" cy="39759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b="1" dirty="0">
                <a:solidFill>
                  <a:schemeClr val="bg2">
                    <a:lumMod val="10000"/>
                  </a:schemeClr>
                </a:solidFill>
                <a:latin typeface="黑体" pitchFamily="49" charset="-122"/>
                <a:ea typeface="黑体" pitchFamily="49" charset="-122"/>
              </a:rPr>
              <a:t>Dynamo</a:t>
            </a:r>
            <a:r>
              <a:rPr lang="zh-CN" altLang="en-US" sz="2800" b="1" dirty="0">
                <a:solidFill>
                  <a:schemeClr val="bg2">
                    <a:lumMod val="10000"/>
                  </a:schemeClr>
                </a:solidFill>
                <a:latin typeface="黑体" pitchFamily="49" charset="-122"/>
                <a:ea typeface="黑体" pitchFamily="49" charset="-122"/>
              </a:rPr>
              <a:t>简介</a:t>
            </a: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2246830" y="2341599"/>
            <a:ext cx="8182762" cy="3785652"/>
          </a:xfrm>
          <a:prstGeom prst="rect">
            <a:avLst/>
          </a:prstGeom>
          <a:noFill/>
        </p:spPr>
        <p:txBody>
          <a:bodyPr wrap="square" rtlCol="0">
            <a:spAutoFit/>
          </a:bodyPr>
          <a:lstStyle/>
          <a:p>
            <a:pPr indent="457200"/>
            <a:r>
              <a:rPr lang="en-US" altLang="zh-CN" sz="2400" b="1" dirty="0"/>
              <a:t>Amazon</a:t>
            </a:r>
            <a:r>
              <a:rPr lang="zh-CN" altLang="en-US" sz="2400" b="1" dirty="0"/>
              <a:t>的平台有一组非常多样化的应用系统，它们应对不同的存储</a:t>
            </a:r>
            <a:r>
              <a:rPr lang="zh-CN" altLang="en-US" sz="2400" b="1" dirty="0" smtClean="0"/>
              <a:t>需求，其中</a:t>
            </a:r>
            <a:r>
              <a:rPr lang="zh-CN" altLang="en-US" sz="2400" b="1" dirty="0"/>
              <a:t>最著名的解决方案即</a:t>
            </a:r>
            <a:r>
              <a:rPr lang="en-US" altLang="zh-CN" sz="2400" b="1" dirty="0"/>
              <a:t>Amazon Simple storage Service</a:t>
            </a:r>
            <a:r>
              <a:rPr lang="zh-CN" altLang="en-US" sz="2400" b="1" dirty="0" smtClean="0"/>
              <a:t>（</a:t>
            </a:r>
            <a:r>
              <a:rPr lang="en-US" altLang="zh-CN" sz="2400" b="1" dirty="0" smtClean="0"/>
              <a:t>Amazon </a:t>
            </a:r>
            <a:r>
              <a:rPr lang="en-US" altLang="zh-CN" sz="2400" b="1" dirty="0"/>
              <a:t>S3</a:t>
            </a:r>
            <a:r>
              <a:rPr lang="zh-CN" altLang="en-US" sz="2400" b="1" dirty="0"/>
              <a:t>）</a:t>
            </a:r>
            <a:r>
              <a:rPr lang="zh-CN" altLang="en-US" sz="2400" b="1" dirty="0" smtClean="0"/>
              <a:t>。</a:t>
            </a:r>
            <a:endParaRPr lang="en-US" altLang="zh-CN" sz="2400" b="1" dirty="0" smtClean="0"/>
          </a:p>
          <a:p>
            <a:pPr indent="457200"/>
            <a:r>
              <a:rPr lang="zh-CN" altLang="en-US" sz="2400" b="1" dirty="0" smtClean="0"/>
              <a:t>此外</a:t>
            </a:r>
            <a:r>
              <a:rPr lang="zh-CN" altLang="en-US" sz="2400" b="1" dirty="0"/>
              <a:t>，</a:t>
            </a:r>
            <a:r>
              <a:rPr lang="en-US" altLang="zh-CN" sz="2400" b="1" dirty="0"/>
              <a:t>Dynamo</a:t>
            </a:r>
            <a:r>
              <a:rPr lang="zh-CN" altLang="en-US" sz="2400" b="1" dirty="0"/>
              <a:t>是为</a:t>
            </a:r>
            <a:r>
              <a:rPr lang="en-US" altLang="zh-CN" sz="2400" b="1" dirty="0"/>
              <a:t>Amazon</a:t>
            </a:r>
            <a:r>
              <a:rPr lang="zh-CN" altLang="en-US" sz="2400" b="1" dirty="0"/>
              <a:t>平台构建的另一个高可用和可伸缩的分布式数据存储系统。</a:t>
            </a:r>
            <a:r>
              <a:rPr lang="en-US" altLang="zh-CN" sz="2400" b="1" dirty="0"/>
              <a:t>Dynamo</a:t>
            </a:r>
            <a:r>
              <a:rPr lang="zh-CN" altLang="en-US" sz="2400" b="1" dirty="0"/>
              <a:t>用于管理具有高可靠性需求的服务状态，并且需要严格控制可用性、一致性、成本效益和性能之间的</a:t>
            </a:r>
            <a:r>
              <a:rPr lang="zh-CN" altLang="en-US" sz="2400" b="1" dirty="0" smtClean="0"/>
              <a:t>权衡。</a:t>
            </a:r>
            <a:endParaRPr lang="en-US" altLang="zh-CN" sz="2400" b="1" dirty="0" smtClean="0"/>
          </a:p>
          <a:p>
            <a:pPr indent="457200"/>
            <a:r>
              <a:rPr lang="en-US" altLang="zh-CN" sz="2400" b="1" dirty="0" smtClean="0"/>
              <a:t>Dynamo</a:t>
            </a:r>
            <a:r>
              <a:rPr lang="zh-CN" altLang="en-US" sz="2400" b="1" dirty="0"/>
              <a:t>一直是亚马逊电子商务平台的一些核心服务的底层存储技术。在购物高峰时期，它能够有效地扩展到极限峰值负载，而不需要停机。</a:t>
            </a:r>
          </a:p>
        </p:txBody>
      </p:sp>
    </p:spTree>
    <p:extLst>
      <p:ext uri="{BB962C8B-B14F-4D97-AF65-F5344CB8AC3E}">
        <p14:creationId xmlns:p14="http://schemas.microsoft.com/office/powerpoint/2010/main" val="3545233973"/>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accent5"/>
                </a:solidFill>
                <a:latin typeface="黑体" pitchFamily="49" charset="-122"/>
                <a:ea typeface="黑体" pitchFamily="49" charset="-122"/>
              </a:rPr>
              <a:t>Amazon Dynamo</a:t>
            </a:r>
          </a:p>
        </p:txBody>
      </p:sp>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2460657" y="2263366"/>
            <a:ext cx="9028189" cy="3245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Ø"/>
            </a:pPr>
            <a:r>
              <a:rPr lang="zh-CN" altLang="en-US" sz="2800" b="1" dirty="0" smtClean="0">
                <a:solidFill>
                  <a:schemeClr val="bg2">
                    <a:lumMod val="10000"/>
                  </a:schemeClr>
                </a:solidFill>
                <a:latin typeface="黑体" pitchFamily="49" charset="-122"/>
                <a:ea typeface="黑体" pitchFamily="49" charset="-122"/>
              </a:rPr>
              <a:t>使用一致性</a:t>
            </a:r>
            <a:r>
              <a:rPr lang="en-US" altLang="zh-CN" sz="2800" b="1" dirty="0" smtClean="0">
                <a:solidFill>
                  <a:schemeClr val="bg2">
                    <a:lumMod val="10000"/>
                  </a:schemeClr>
                </a:solidFill>
                <a:latin typeface="黑体" pitchFamily="49" charset="-122"/>
                <a:ea typeface="黑体" pitchFamily="49" charset="-122"/>
              </a:rPr>
              <a:t>Hash</a:t>
            </a:r>
            <a:r>
              <a:rPr lang="zh-CN" altLang="en-US" sz="2800" b="1" dirty="0" smtClean="0">
                <a:solidFill>
                  <a:schemeClr val="bg2">
                    <a:lumMod val="10000"/>
                  </a:schemeClr>
                </a:solidFill>
                <a:latin typeface="黑体" pitchFamily="49" charset="-122"/>
                <a:ea typeface="黑体" pitchFamily="49" charset="-122"/>
              </a:rPr>
              <a:t>对数据进行分区和复制；</a:t>
            </a:r>
            <a:endParaRPr lang="en-US" altLang="zh-CN" sz="28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800" b="1" dirty="0" smtClean="0">
                <a:solidFill>
                  <a:schemeClr val="bg2">
                    <a:lumMod val="10000"/>
                  </a:schemeClr>
                </a:solidFill>
                <a:latin typeface="黑体" pitchFamily="49" charset="-122"/>
                <a:ea typeface="黑体" pitchFamily="49" charset="-122"/>
              </a:rPr>
              <a:t>使用对象版本控制来促进一致性；</a:t>
            </a:r>
            <a:endParaRPr lang="en-US" altLang="zh-CN" sz="28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800" b="1" dirty="0" smtClean="0">
                <a:solidFill>
                  <a:schemeClr val="bg2">
                    <a:lumMod val="10000"/>
                  </a:schemeClr>
                </a:solidFill>
                <a:latin typeface="黑体" pitchFamily="49" charset="-122"/>
                <a:ea typeface="黑体" pitchFamily="49" charset="-122"/>
              </a:rPr>
              <a:t>在</a:t>
            </a:r>
            <a:r>
              <a:rPr lang="zh-CN" altLang="en-US" sz="2800" b="1" dirty="0">
                <a:solidFill>
                  <a:schemeClr val="bg2">
                    <a:lumMod val="10000"/>
                  </a:schemeClr>
                </a:solidFill>
                <a:latin typeface="黑体" pitchFamily="49" charset="-122"/>
                <a:ea typeface="黑体" pitchFamily="49" charset="-122"/>
              </a:rPr>
              <a:t>更新过程中，</a:t>
            </a:r>
            <a:r>
              <a:rPr lang="zh-CN" altLang="en-US" sz="2800" b="1" dirty="0" smtClean="0">
                <a:solidFill>
                  <a:schemeClr val="bg2">
                    <a:lumMod val="10000"/>
                  </a:schemeClr>
                </a:solidFill>
                <a:latin typeface="黑体" pitchFamily="49" charset="-122"/>
                <a:ea typeface="黑体" pitchFamily="49" charset="-122"/>
              </a:rPr>
              <a:t>使用</a:t>
            </a:r>
            <a:r>
              <a:rPr lang="en-US" altLang="zh-CN" sz="2800" b="1" dirty="0" smtClean="0">
                <a:solidFill>
                  <a:schemeClr val="bg2">
                    <a:lumMod val="10000"/>
                  </a:schemeClr>
                </a:solidFill>
                <a:latin typeface="黑体" pitchFamily="49" charset="-122"/>
                <a:ea typeface="黑体" pitchFamily="49" charset="-122"/>
              </a:rPr>
              <a:t>quorum-like</a:t>
            </a:r>
            <a:r>
              <a:rPr lang="zh-CN" altLang="en-US" sz="2800" b="1" dirty="0" smtClean="0">
                <a:solidFill>
                  <a:schemeClr val="bg2">
                    <a:lumMod val="10000"/>
                  </a:schemeClr>
                </a:solidFill>
                <a:latin typeface="黑体" pitchFamily="49" charset="-122"/>
                <a:ea typeface="黑体" pitchFamily="49" charset="-122"/>
              </a:rPr>
              <a:t>技术</a:t>
            </a:r>
            <a:r>
              <a:rPr lang="zh-CN" altLang="en-US" sz="2800" b="1" dirty="0">
                <a:solidFill>
                  <a:schemeClr val="bg2">
                    <a:lumMod val="10000"/>
                  </a:schemeClr>
                </a:solidFill>
                <a:latin typeface="黑体" pitchFamily="49" charset="-122"/>
                <a:ea typeface="黑体" pitchFamily="49" charset="-122"/>
              </a:rPr>
              <a:t>和分散副本同步协议来维护副本之间的</a:t>
            </a:r>
            <a:r>
              <a:rPr lang="zh-CN" altLang="en-US" sz="2800" b="1" dirty="0" smtClean="0">
                <a:solidFill>
                  <a:schemeClr val="bg2">
                    <a:lumMod val="10000"/>
                  </a:schemeClr>
                </a:solidFill>
                <a:latin typeface="黑体" pitchFamily="49" charset="-122"/>
                <a:ea typeface="黑体" pitchFamily="49" charset="-122"/>
              </a:rPr>
              <a:t>一致性；</a:t>
            </a:r>
            <a:endParaRPr lang="en-US" altLang="zh-CN" sz="28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800" b="1" dirty="0" smtClean="0">
                <a:solidFill>
                  <a:schemeClr val="bg2">
                    <a:lumMod val="10000"/>
                  </a:schemeClr>
                </a:solidFill>
                <a:latin typeface="黑体" pitchFamily="49" charset="-122"/>
                <a:ea typeface="黑体" pitchFamily="49" charset="-122"/>
              </a:rPr>
              <a:t>采用</a:t>
            </a:r>
            <a:r>
              <a:rPr lang="zh-CN" altLang="en-US" sz="2800" b="1" dirty="0">
                <a:solidFill>
                  <a:schemeClr val="bg2">
                    <a:lumMod val="10000"/>
                  </a:schemeClr>
                </a:solidFill>
                <a:latin typeface="黑体" pitchFamily="49" charset="-122"/>
                <a:ea typeface="黑体" pitchFamily="49" charset="-122"/>
              </a:rPr>
              <a:t>基于谣言的分布式故障检测和成员协议。</a:t>
            </a:r>
            <a:endParaRPr lang="en-US" altLang="zh-CN" sz="2800" b="1" dirty="0">
              <a:solidFill>
                <a:schemeClr val="bg2">
                  <a:lumMod val="10000"/>
                </a:schemeClr>
              </a:solidFill>
              <a:latin typeface="黑体" pitchFamily="49" charset="-122"/>
              <a:ea typeface="黑体" pitchFamily="49" charset="-122"/>
            </a:endParaRPr>
          </a:p>
        </p:txBody>
      </p:sp>
      <p:sp>
        <p:nvSpPr>
          <p:cNvPr id="10" name="文本框 9">
            <a:extLst>
              <a:ext uri="{FF2B5EF4-FFF2-40B4-BE49-F238E27FC236}">
                <a16:creationId xmlns="" xmlns:a16="http://schemas.microsoft.com/office/drawing/2014/main" id="{AA01AEE2-B4D5-48A1-AC78-9D3229C21FE3}"/>
              </a:ext>
            </a:extLst>
          </p:cNvPr>
          <p:cNvSpPr txBox="1"/>
          <p:nvPr/>
        </p:nvSpPr>
        <p:spPr>
          <a:xfrm>
            <a:off x="1397606" y="2855147"/>
            <a:ext cx="739012" cy="2062103"/>
          </a:xfrm>
          <a:prstGeom prst="rect">
            <a:avLst/>
          </a:prstGeom>
          <a:noFill/>
        </p:spPr>
        <p:txBody>
          <a:bodyPr wrap="square" rtlCol="0">
            <a:spAutoFit/>
          </a:bodyPr>
          <a:lstStyle/>
          <a:p>
            <a:pPr lvl="0" algn="ctr">
              <a:defRPr/>
            </a:pPr>
            <a:r>
              <a:rPr lang="zh-CN" altLang="en-US" sz="3200" b="1" dirty="0" smtClean="0">
                <a:solidFill>
                  <a:schemeClr val="accent5"/>
                </a:solidFill>
                <a:cs typeface="+mn-ea"/>
                <a:sym typeface="+mn-lt"/>
              </a:rPr>
              <a:t>关键技术</a:t>
            </a:r>
            <a:endParaRPr lang="zh-CN" altLang="en-US" sz="3200" b="1" dirty="0">
              <a:solidFill>
                <a:schemeClr val="accent5"/>
              </a:solidFill>
              <a:cs typeface="+mn-ea"/>
              <a:sym typeface="+mn-lt"/>
            </a:endParaRPr>
          </a:p>
        </p:txBody>
      </p:sp>
    </p:spTree>
    <p:extLst>
      <p:ext uri="{BB962C8B-B14F-4D97-AF65-F5344CB8AC3E}">
        <p14:creationId xmlns:p14="http://schemas.microsoft.com/office/powerpoint/2010/main" val="138288299"/>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a:solidFill>
                  <a:schemeClr val="accent5"/>
                </a:solidFill>
                <a:latin typeface="黑体" pitchFamily="49" charset="-122"/>
                <a:ea typeface="黑体" pitchFamily="49" charset="-122"/>
              </a:rPr>
              <a:t>Amazon Dynamo</a:t>
            </a:r>
          </a:p>
        </p:txBody>
      </p:sp>
      <p:graphicFrame>
        <p:nvGraphicFramePr>
          <p:cNvPr id="4" name="表格 3"/>
          <p:cNvGraphicFramePr>
            <a:graphicFrameLocks noGrp="1"/>
          </p:cNvGraphicFramePr>
          <p:nvPr>
            <p:extLst>
              <p:ext uri="{D42A27DB-BD31-4B8C-83A1-F6EECF244321}">
                <p14:modId xmlns:p14="http://schemas.microsoft.com/office/powerpoint/2010/main" val="2766613536"/>
              </p:ext>
            </p:extLst>
          </p:nvPr>
        </p:nvGraphicFramePr>
        <p:xfrm>
          <a:off x="1457607" y="2254312"/>
          <a:ext cx="9134947" cy="3662340"/>
        </p:xfrm>
        <a:graphic>
          <a:graphicData uri="http://schemas.openxmlformats.org/drawingml/2006/table">
            <a:tbl>
              <a:tblPr firstRow="1" firstCol="1" bandRow="1">
                <a:tableStyleId>{5C22544A-7EE6-4342-B048-85BDC9FD1C3A}</a:tableStyleId>
              </a:tblPr>
              <a:tblGrid>
                <a:gridCol w="2446681"/>
                <a:gridCol w="3156588"/>
                <a:gridCol w="3531678"/>
              </a:tblGrid>
              <a:tr h="376839">
                <a:tc>
                  <a:txBody>
                    <a:bodyPr/>
                    <a:lstStyle/>
                    <a:p>
                      <a:pPr algn="ctr">
                        <a:lnSpc>
                          <a:spcPct val="125000"/>
                        </a:lnSpc>
                        <a:spcAft>
                          <a:spcPts val="0"/>
                        </a:spcAft>
                        <a:tabLst>
                          <a:tab pos="239395" algn="l"/>
                        </a:tabLst>
                      </a:pPr>
                      <a:r>
                        <a:rPr lang="en-US" sz="2000" dirty="0">
                          <a:effectLst/>
                        </a:rPr>
                        <a:t>Problem</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en-US" sz="2000">
                          <a:effectLst/>
                        </a:rPr>
                        <a:t>Technique</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en-US" sz="2000">
                          <a:effectLst/>
                        </a:rPr>
                        <a:t>Advantage</a:t>
                      </a:r>
                      <a:endParaRPr lang="zh-CN" sz="2000">
                        <a:effectLst/>
                        <a:latin typeface="Times New Roman" panose="02020603050405020304" pitchFamily="18" charset="0"/>
                        <a:ea typeface="宋体" panose="02010600030101010101" pitchFamily="2" charset="-122"/>
                      </a:endParaRPr>
                    </a:p>
                  </a:txBody>
                  <a:tcPr marL="68580" marR="68580" marT="0" marB="0"/>
                </a:tc>
              </a:tr>
              <a:tr h="430394">
                <a:tc>
                  <a:txBody>
                    <a:bodyPr/>
                    <a:lstStyle/>
                    <a:p>
                      <a:pPr algn="ctr">
                        <a:lnSpc>
                          <a:spcPct val="125000"/>
                        </a:lnSpc>
                        <a:spcAft>
                          <a:spcPts val="0"/>
                        </a:spcAft>
                        <a:tabLst>
                          <a:tab pos="239395" algn="l"/>
                        </a:tabLst>
                      </a:pPr>
                      <a:r>
                        <a:rPr lang="zh-CN" sz="2000">
                          <a:effectLst/>
                        </a:rPr>
                        <a:t>分区策略</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a:effectLst/>
                        </a:rPr>
                        <a:t>一致性</a:t>
                      </a:r>
                      <a:r>
                        <a:rPr lang="en-US" sz="2000">
                          <a:effectLst/>
                        </a:rPr>
                        <a:t>Hash</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a:effectLst/>
                        </a:rPr>
                        <a:t>支持增量扩容</a:t>
                      </a:r>
                      <a:endParaRPr lang="zh-CN" sz="2000">
                        <a:effectLst/>
                        <a:latin typeface="Times New Roman" panose="02020603050405020304" pitchFamily="18" charset="0"/>
                        <a:ea typeface="宋体" panose="02010600030101010101" pitchFamily="2" charset="-122"/>
                      </a:endParaRPr>
                    </a:p>
                  </a:txBody>
                  <a:tcPr marL="68580" marR="68580" marT="0" marB="0"/>
                </a:tc>
              </a:tr>
              <a:tr h="430394">
                <a:tc>
                  <a:txBody>
                    <a:bodyPr/>
                    <a:lstStyle/>
                    <a:p>
                      <a:pPr algn="ctr">
                        <a:lnSpc>
                          <a:spcPct val="125000"/>
                        </a:lnSpc>
                        <a:spcAft>
                          <a:spcPts val="0"/>
                        </a:spcAft>
                        <a:tabLst>
                          <a:tab pos="239395" algn="l"/>
                        </a:tabLst>
                      </a:pPr>
                      <a:r>
                        <a:rPr lang="zh-CN" sz="2000" dirty="0">
                          <a:effectLst/>
                        </a:rPr>
                        <a:t>写操作的高可用性</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dirty="0">
                          <a:effectLst/>
                        </a:rPr>
                        <a:t>向量时钟</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a:effectLst/>
                        </a:rPr>
                        <a:t>版本大小与更新速率解耦</a:t>
                      </a:r>
                      <a:endParaRPr lang="zh-CN" sz="2000">
                        <a:effectLst/>
                        <a:latin typeface="Times New Roman" panose="02020603050405020304" pitchFamily="18" charset="0"/>
                        <a:ea typeface="宋体" panose="02010600030101010101" pitchFamily="2" charset="-122"/>
                      </a:endParaRPr>
                    </a:p>
                  </a:txBody>
                  <a:tcPr marL="68580" marR="68580" marT="0" marB="0"/>
                </a:tc>
              </a:tr>
              <a:tr h="847158">
                <a:tc>
                  <a:txBody>
                    <a:bodyPr/>
                    <a:lstStyle/>
                    <a:p>
                      <a:pPr algn="ctr">
                        <a:lnSpc>
                          <a:spcPct val="125000"/>
                        </a:lnSpc>
                        <a:spcAft>
                          <a:spcPts val="0"/>
                        </a:spcAft>
                        <a:tabLst>
                          <a:tab pos="239395" algn="l"/>
                        </a:tabLst>
                      </a:pPr>
                      <a:r>
                        <a:rPr lang="zh-CN" sz="2000">
                          <a:effectLst/>
                        </a:rPr>
                        <a:t>临时故障处置</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en-US" sz="2000" dirty="0">
                          <a:effectLst/>
                        </a:rPr>
                        <a:t>Sloppy Quorum</a:t>
                      </a:r>
                      <a:r>
                        <a:rPr lang="zh-CN" sz="2000" dirty="0">
                          <a:effectLst/>
                        </a:rPr>
                        <a:t>和</a:t>
                      </a:r>
                      <a:r>
                        <a:rPr lang="en-US" sz="2000" dirty="0">
                          <a:effectLst/>
                        </a:rPr>
                        <a:t>hinted handoff</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dirty="0">
                          <a:effectLst/>
                        </a:rPr>
                        <a:t>在某些副本不可用时提供高可用性和保障持久性</a:t>
                      </a:r>
                      <a:endParaRPr lang="zh-CN" sz="2000" dirty="0">
                        <a:effectLst/>
                        <a:latin typeface="Times New Roman" panose="02020603050405020304" pitchFamily="18" charset="0"/>
                        <a:ea typeface="宋体" panose="02010600030101010101" pitchFamily="2" charset="-122"/>
                      </a:endParaRPr>
                    </a:p>
                  </a:txBody>
                  <a:tcPr marL="68580" marR="68580" marT="0" marB="0"/>
                </a:tc>
              </a:tr>
              <a:tr h="430394">
                <a:tc>
                  <a:txBody>
                    <a:bodyPr/>
                    <a:lstStyle/>
                    <a:p>
                      <a:pPr algn="ctr">
                        <a:lnSpc>
                          <a:spcPct val="125000"/>
                        </a:lnSpc>
                        <a:spcAft>
                          <a:spcPts val="0"/>
                        </a:spcAft>
                        <a:tabLst>
                          <a:tab pos="239395" algn="l"/>
                        </a:tabLst>
                      </a:pPr>
                      <a:r>
                        <a:rPr lang="zh-CN" sz="2000">
                          <a:effectLst/>
                        </a:rPr>
                        <a:t>从永久性故障中恢复</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en-US" sz="2000" dirty="0" err="1">
                          <a:effectLst/>
                        </a:rPr>
                        <a:t>Merkle</a:t>
                      </a:r>
                      <a:r>
                        <a:rPr lang="en-US" sz="2000" dirty="0">
                          <a:effectLst/>
                        </a:rPr>
                        <a:t> Trees</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a:effectLst/>
                        </a:rPr>
                        <a:t>支持在后台同步不同的副本</a:t>
                      </a:r>
                      <a:endParaRPr lang="zh-CN" sz="2000">
                        <a:effectLst/>
                        <a:latin typeface="Times New Roman" panose="02020603050405020304" pitchFamily="18" charset="0"/>
                        <a:ea typeface="宋体" panose="02010600030101010101" pitchFamily="2" charset="-122"/>
                      </a:endParaRPr>
                    </a:p>
                  </a:txBody>
                  <a:tcPr marL="68580" marR="68580" marT="0" marB="0"/>
                </a:tc>
              </a:tr>
              <a:tr h="861763">
                <a:tc>
                  <a:txBody>
                    <a:bodyPr/>
                    <a:lstStyle/>
                    <a:p>
                      <a:pPr algn="ctr">
                        <a:lnSpc>
                          <a:spcPct val="125000"/>
                        </a:lnSpc>
                        <a:spcAft>
                          <a:spcPts val="0"/>
                        </a:spcAft>
                        <a:tabLst>
                          <a:tab pos="239395" algn="l"/>
                        </a:tabLst>
                      </a:pPr>
                      <a:r>
                        <a:rPr lang="zh-CN" sz="2000" dirty="0">
                          <a:effectLst/>
                        </a:rPr>
                        <a:t>成员关系和故障检测</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dirty="0">
                          <a:effectLst/>
                        </a:rPr>
                        <a:t>基于谣言机制的成员协议</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tabLst>
                          <a:tab pos="239395" algn="l"/>
                        </a:tabLst>
                      </a:pPr>
                      <a:r>
                        <a:rPr lang="zh-CN" sz="2000" dirty="0">
                          <a:effectLst/>
                        </a:rPr>
                        <a:t>保持对称行并避免依赖集中的注册中心来存储成员和节点活性信息</a:t>
                      </a:r>
                      <a:endParaRPr lang="zh-CN" sz="20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31016587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646813" y="1156927"/>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a:t>
            </a:r>
            <a:r>
              <a:rPr lang="zh-CN" altLang="en-US" sz="3200" b="1" dirty="0" smtClean="0">
                <a:solidFill>
                  <a:schemeClr val="accent5"/>
                </a:solidFill>
                <a:latin typeface="黑体" pitchFamily="49" charset="-122"/>
                <a:ea typeface="黑体" pitchFamily="49" charset="-122"/>
              </a:rPr>
              <a:t>存储的相关概念</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sp>
        <p:nvSpPr>
          <p:cNvPr id="12" name="文本框 11">
            <a:extLst>
              <a:ext uri="{FF2B5EF4-FFF2-40B4-BE49-F238E27FC236}">
                <a16:creationId xmlns="" xmlns:a16="http://schemas.microsoft.com/office/drawing/2014/main" id="{30DAE7CD-6BF7-434F-82ED-6D9B1D3294B3}"/>
              </a:ext>
            </a:extLst>
          </p:cNvPr>
          <p:cNvSpPr txBox="1"/>
          <p:nvPr/>
        </p:nvSpPr>
        <p:spPr>
          <a:xfrm>
            <a:off x="5925063" y="3135029"/>
            <a:ext cx="6024129" cy="1569660"/>
          </a:xfrm>
          <a:prstGeom prst="rect">
            <a:avLst/>
          </a:prstGeom>
          <a:noFill/>
        </p:spPr>
        <p:txBody>
          <a:bodyPr wrap="square" rtlCol="0">
            <a:spAutoFit/>
          </a:bodyPr>
          <a:lstStyle/>
          <a:p>
            <a:pPr indent="457200"/>
            <a:r>
              <a:rPr lang="zh-CN" altLang="en-US" sz="2400" b="1" dirty="0" smtClean="0"/>
              <a:t>云</a:t>
            </a:r>
            <a:r>
              <a:rPr lang="zh-CN" altLang="en-US" sz="2400" b="1" dirty="0"/>
              <a:t>存储就是将储存资源放到网络上供人存取的一种新兴方案。使用者可以在任何时间、任何地方，透过任何可连网的装置方便地存取数据。</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89" y="2495648"/>
            <a:ext cx="4476092" cy="2848422"/>
          </a:xfrm>
          <a:prstGeom prst="rect">
            <a:avLst/>
          </a:prstGeom>
        </p:spPr>
      </p:pic>
    </p:spTree>
    <p:extLst>
      <p:ext uri="{BB962C8B-B14F-4D97-AF65-F5344CB8AC3E}">
        <p14:creationId xmlns:p14="http://schemas.microsoft.com/office/powerpoint/2010/main" val="2135129091"/>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smtClean="0">
                <a:solidFill>
                  <a:schemeClr val="accent5"/>
                </a:solidFill>
                <a:latin typeface="黑体" pitchFamily="49" charset="-122"/>
                <a:ea typeface="黑体" pitchFamily="49" charset="-122"/>
              </a:rPr>
              <a:t>Dropbox</a:t>
            </a:r>
            <a:endParaRPr lang="en-US" altLang="zh-CN" sz="3200" b="1" dirty="0">
              <a:solidFill>
                <a:schemeClr val="accent5"/>
              </a:solidFill>
              <a:latin typeface="黑体" pitchFamily="49" charset="-122"/>
              <a:ea typeface="黑体" pitchFamily="49" charset="-122"/>
            </a:endParaRPr>
          </a:p>
        </p:txBody>
      </p:sp>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341315" y="1843754"/>
            <a:ext cx="3458686" cy="39759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800" b="1" dirty="0" smtClean="0">
                <a:solidFill>
                  <a:schemeClr val="bg2">
                    <a:lumMod val="10000"/>
                  </a:schemeClr>
                </a:solidFill>
                <a:latin typeface="黑体" pitchFamily="49" charset="-122"/>
                <a:ea typeface="黑体" pitchFamily="49" charset="-122"/>
              </a:rPr>
              <a:t>个人云存储发展现状</a:t>
            </a:r>
            <a:endParaRPr lang="zh-CN" altLang="en-US" sz="2800" b="1" dirty="0">
              <a:solidFill>
                <a:schemeClr val="bg2">
                  <a:lumMod val="10000"/>
                </a:schemeClr>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2246830" y="2477401"/>
            <a:ext cx="8182762" cy="3416320"/>
          </a:xfrm>
          <a:prstGeom prst="rect">
            <a:avLst/>
          </a:prstGeom>
          <a:noFill/>
        </p:spPr>
        <p:txBody>
          <a:bodyPr wrap="square" rtlCol="0">
            <a:spAutoFit/>
          </a:bodyPr>
          <a:lstStyle/>
          <a:p>
            <a:pPr indent="457200"/>
            <a:r>
              <a:rPr lang="zh-CN" altLang="en-US" sz="2400" b="1" dirty="0"/>
              <a:t>近年来出现了云计算、云存储等大热概念，为个人和企业提供远程数据中心的计算和存储能力，并抽象出复杂的硬件管理。微软</a:t>
            </a:r>
            <a:r>
              <a:rPr lang="en-US" altLang="zh-CN" sz="2400" b="1" dirty="0"/>
              <a:t>(Microsoft)</a:t>
            </a:r>
            <a:r>
              <a:rPr lang="zh-CN" altLang="en-US" sz="2400" b="1" dirty="0"/>
              <a:t>、谷歌</a:t>
            </a:r>
            <a:r>
              <a:rPr lang="en-US" altLang="zh-CN" sz="2400" b="1" dirty="0"/>
              <a:t>(Google)</a:t>
            </a:r>
            <a:r>
              <a:rPr lang="zh-CN" altLang="en-US" sz="2400" b="1" dirty="0"/>
              <a:t>和亚马逊</a:t>
            </a:r>
            <a:r>
              <a:rPr lang="en-US" altLang="zh-CN" sz="2400" b="1" dirty="0"/>
              <a:t>(Amazon)</a:t>
            </a:r>
            <a:r>
              <a:rPr lang="zh-CN" altLang="en-US" sz="2400" b="1" dirty="0"/>
              <a:t>等公司在</a:t>
            </a:r>
            <a:r>
              <a:rPr lang="en-US" altLang="zh-CN" sz="2400" b="1" dirty="0"/>
              <a:t>2012</a:t>
            </a:r>
            <a:r>
              <a:rPr lang="zh-CN" altLang="en-US" sz="2400" b="1" dirty="0"/>
              <a:t>年</a:t>
            </a:r>
            <a:r>
              <a:rPr lang="en-US" altLang="zh-CN" sz="2400" b="1" dirty="0"/>
              <a:t>4</a:t>
            </a:r>
            <a:r>
              <a:rPr lang="zh-CN" altLang="en-US" sz="2400" b="1" dirty="0"/>
              <a:t>月底相继进入了公有云市场，加上</a:t>
            </a:r>
            <a:r>
              <a:rPr lang="en-US" altLang="zh-CN" sz="2400" b="1" dirty="0"/>
              <a:t>Box.com</a:t>
            </a:r>
            <a:r>
              <a:rPr lang="zh-CN" altLang="en-US" sz="2400" b="1" dirty="0"/>
              <a:t>、</a:t>
            </a:r>
            <a:r>
              <a:rPr lang="en-US" altLang="zh-CN" sz="2400" b="1" dirty="0" err="1"/>
              <a:t>UbuntuOne</a:t>
            </a:r>
            <a:r>
              <a:rPr lang="zh-CN" altLang="en-US" sz="2400" b="1" dirty="0"/>
              <a:t>和</a:t>
            </a:r>
            <a:r>
              <a:rPr lang="en-US" altLang="zh-CN" sz="2400" b="1" dirty="0"/>
              <a:t>Dropbox</a:t>
            </a:r>
            <a:r>
              <a:rPr lang="zh-CN" altLang="en-US" sz="2400" b="1" dirty="0"/>
              <a:t>等流行的个人存储解决方案，云市场形成了一个拥挤的竞争局面。</a:t>
            </a:r>
          </a:p>
          <a:p>
            <a:pPr indent="457200"/>
            <a:r>
              <a:rPr lang="en-US" altLang="zh-CN" sz="2400" b="1" dirty="0" smtClean="0"/>
              <a:t>Dropbox</a:t>
            </a:r>
            <a:r>
              <a:rPr lang="zh-CN" altLang="en-US" sz="2400" b="1" dirty="0"/>
              <a:t>是当前个人云存储服务中比较领先的解决方案之一。数据表明，</a:t>
            </a:r>
            <a:r>
              <a:rPr lang="en-US" altLang="zh-CN" sz="2400" b="1" dirty="0"/>
              <a:t>Dropbox</a:t>
            </a:r>
            <a:r>
              <a:rPr lang="zh-CN" altLang="en-US" sz="2400" b="1" dirty="0"/>
              <a:t>自</a:t>
            </a:r>
            <a:r>
              <a:rPr lang="en-US" altLang="zh-CN" sz="2400" b="1" dirty="0"/>
              <a:t>2007</a:t>
            </a:r>
            <a:r>
              <a:rPr lang="zh-CN" altLang="en-US" sz="2400" b="1" dirty="0"/>
              <a:t>年开始活跃，目前有超过</a:t>
            </a:r>
            <a:r>
              <a:rPr lang="en-US" altLang="zh-CN" sz="2400" b="1" dirty="0"/>
              <a:t>5000</a:t>
            </a:r>
            <a:r>
              <a:rPr lang="zh-CN" altLang="en-US" sz="2400" b="1" dirty="0"/>
              <a:t>万用户，平均每天上传超过</a:t>
            </a:r>
            <a:r>
              <a:rPr lang="en-US" altLang="zh-CN" sz="2400" b="1" dirty="0"/>
              <a:t>5</a:t>
            </a:r>
            <a:r>
              <a:rPr lang="zh-CN" altLang="en-US" sz="2400" b="1" dirty="0"/>
              <a:t>亿个文件。</a:t>
            </a:r>
          </a:p>
        </p:txBody>
      </p:sp>
    </p:spTree>
    <p:extLst>
      <p:ext uri="{BB962C8B-B14F-4D97-AF65-F5344CB8AC3E}">
        <p14:creationId xmlns:p14="http://schemas.microsoft.com/office/powerpoint/2010/main" val="1769681925"/>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smtClean="0">
                <a:solidFill>
                  <a:schemeClr val="accent5"/>
                </a:solidFill>
                <a:latin typeface="黑体" pitchFamily="49" charset="-122"/>
                <a:ea typeface="黑体" pitchFamily="49" charset="-122"/>
              </a:rPr>
              <a:t>Dropbox</a:t>
            </a:r>
            <a:endParaRPr lang="en-US" altLang="zh-CN" sz="3200" b="1" dirty="0">
              <a:solidFill>
                <a:schemeClr val="accent5"/>
              </a:solidFill>
              <a:latin typeface="黑体" pitchFamily="49" charset="-122"/>
              <a:ea typeface="黑体" pitchFamily="49" charset="-122"/>
            </a:endParaRPr>
          </a:p>
        </p:txBody>
      </p:sp>
      <p:sp>
        <p:nvSpPr>
          <p:cNvPr id="6" name="标题 2">
            <a:extLst>
              <a:ext uri="{FF2B5EF4-FFF2-40B4-BE49-F238E27FC236}">
                <a16:creationId xmlns="" xmlns:a16="http://schemas.microsoft.com/office/drawing/2014/main" id="{67CA2995-9D69-4F14-AB8C-2BA80E5C9944}"/>
              </a:ext>
            </a:extLst>
          </p:cNvPr>
          <p:cNvSpPr txBox="1">
            <a:spLocks/>
          </p:cNvSpPr>
          <p:nvPr/>
        </p:nvSpPr>
        <p:spPr>
          <a:xfrm>
            <a:off x="2299580" y="2570079"/>
            <a:ext cx="8981037" cy="27378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主要是以</a:t>
            </a:r>
            <a:r>
              <a:rPr lang="en-US" altLang="zh-CN" sz="2000" b="1" dirty="0">
                <a:solidFill>
                  <a:schemeClr val="bg2">
                    <a:lumMod val="10000"/>
                  </a:schemeClr>
                </a:solidFill>
                <a:latin typeface="黑体" pitchFamily="49" charset="-122"/>
                <a:ea typeface="黑体" pitchFamily="49" charset="-122"/>
              </a:rPr>
              <a:t>Python</a:t>
            </a:r>
            <a:r>
              <a:rPr lang="zh-CN" altLang="en-US" sz="2000" b="1" dirty="0">
                <a:solidFill>
                  <a:schemeClr val="bg2">
                    <a:lumMod val="10000"/>
                  </a:schemeClr>
                </a:solidFill>
                <a:latin typeface="黑体" pitchFamily="49" charset="-122"/>
                <a:ea typeface="黑体" pitchFamily="49" charset="-122"/>
              </a:rPr>
              <a:t>实现的，使用了</a:t>
            </a:r>
            <a:r>
              <a:rPr lang="en-US" altLang="zh-CN" sz="2000" b="1" dirty="0" err="1">
                <a:solidFill>
                  <a:schemeClr val="bg2">
                    <a:lumMod val="10000"/>
                  </a:schemeClr>
                </a:solidFill>
                <a:latin typeface="黑体" pitchFamily="49" charset="-122"/>
                <a:ea typeface="黑体" pitchFamily="49" charset="-122"/>
              </a:rPr>
              <a:t>librsync</a:t>
            </a:r>
            <a:r>
              <a:rPr lang="zh-CN" altLang="en-US" sz="2000" b="1" dirty="0">
                <a:solidFill>
                  <a:schemeClr val="bg2">
                    <a:lumMod val="10000"/>
                  </a:schemeClr>
                </a:solidFill>
                <a:latin typeface="黑体" pitchFamily="49" charset="-122"/>
                <a:ea typeface="黑体" pitchFamily="49" charset="-122"/>
              </a:rPr>
              <a:t>等第三方</a:t>
            </a:r>
            <a:r>
              <a:rPr lang="zh-CN" altLang="en-US" sz="2000" b="1" dirty="0" smtClean="0">
                <a:solidFill>
                  <a:schemeClr val="bg2">
                    <a:lumMod val="10000"/>
                  </a:schemeClr>
                </a:solidFill>
                <a:latin typeface="黑体" pitchFamily="49" charset="-122"/>
                <a:ea typeface="黑体" pitchFamily="49" charset="-122"/>
              </a:rPr>
              <a:t>库；</a:t>
            </a:r>
            <a:endParaRPr lang="en-US" altLang="zh-CN" sz="20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可以运行于</a:t>
            </a:r>
            <a:r>
              <a:rPr lang="en-US" altLang="zh-CN" sz="2000" b="1" dirty="0">
                <a:solidFill>
                  <a:schemeClr val="bg2">
                    <a:lumMod val="10000"/>
                  </a:schemeClr>
                </a:solidFill>
                <a:latin typeface="黑体" pitchFamily="49" charset="-122"/>
                <a:ea typeface="黑体" pitchFamily="49" charset="-122"/>
              </a:rPr>
              <a:t>Microsoft Windows</a:t>
            </a:r>
            <a:r>
              <a:rPr lang="zh-CN" altLang="en-US" sz="2000" b="1" dirty="0">
                <a:solidFill>
                  <a:schemeClr val="bg2">
                    <a:lumMod val="10000"/>
                  </a:schemeClr>
                </a:solidFill>
                <a:latin typeface="黑体" pitchFamily="49" charset="-122"/>
                <a:ea typeface="黑体" pitchFamily="49" charset="-122"/>
              </a:rPr>
              <a:t>，</a:t>
            </a:r>
            <a:r>
              <a:rPr lang="en-US" altLang="zh-CN" sz="2000" b="1" dirty="0">
                <a:solidFill>
                  <a:schemeClr val="bg2">
                    <a:lumMod val="10000"/>
                  </a:schemeClr>
                </a:solidFill>
                <a:latin typeface="黑体" pitchFamily="49" charset="-122"/>
                <a:ea typeface="黑体" pitchFamily="49" charset="-122"/>
              </a:rPr>
              <a:t>Apple OS X</a:t>
            </a:r>
            <a:r>
              <a:rPr lang="zh-CN" altLang="en-US" sz="2000" b="1" dirty="0">
                <a:solidFill>
                  <a:schemeClr val="bg2">
                    <a:lumMod val="10000"/>
                  </a:schemeClr>
                </a:solidFill>
                <a:latin typeface="黑体" pitchFamily="49" charset="-122"/>
                <a:ea typeface="黑体" pitchFamily="49" charset="-122"/>
              </a:rPr>
              <a:t>和</a:t>
            </a:r>
            <a:r>
              <a:rPr lang="en-US" altLang="zh-CN" sz="2000" b="1" dirty="0">
                <a:solidFill>
                  <a:schemeClr val="bg2">
                    <a:lumMod val="10000"/>
                  </a:schemeClr>
                </a:solidFill>
                <a:latin typeface="黑体" pitchFamily="49" charset="-122"/>
                <a:ea typeface="黑体" pitchFamily="49" charset="-122"/>
              </a:rPr>
              <a:t>Linux</a:t>
            </a:r>
            <a:r>
              <a:rPr lang="zh-CN" altLang="en-US" sz="2000" b="1" dirty="0">
                <a:solidFill>
                  <a:schemeClr val="bg2">
                    <a:lumMod val="10000"/>
                  </a:schemeClr>
                </a:solidFill>
                <a:latin typeface="黑体" pitchFamily="49" charset="-122"/>
                <a:ea typeface="黑体" pitchFamily="49" charset="-122"/>
              </a:rPr>
              <a:t>操作系统</a:t>
            </a:r>
            <a:r>
              <a:rPr lang="zh-CN" altLang="en-US" sz="2000" b="1" dirty="0" smtClean="0">
                <a:solidFill>
                  <a:schemeClr val="bg2">
                    <a:lumMod val="10000"/>
                  </a:schemeClr>
                </a:solidFill>
                <a:latin typeface="黑体" pitchFamily="49" charset="-122"/>
                <a:ea typeface="黑体" pitchFamily="49" charset="-122"/>
              </a:rPr>
              <a:t>上；</a:t>
            </a:r>
            <a:endParaRPr lang="en-US" altLang="zh-CN" sz="20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存储的基本对象是大小不超过</a:t>
            </a:r>
            <a:r>
              <a:rPr lang="en-US" altLang="zh-CN" sz="2000" b="1" dirty="0">
                <a:solidFill>
                  <a:schemeClr val="bg2">
                    <a:lumMod val="10000"/>
                  </a:schemeClr>
                </a:solidFill>
                <a:latin typeface="黑体" pitchFamily="49" charset="-122"/>
                <a:ea typeface="黑体" pitchFamily="49" charset="-122"/>
              </a:rPr>
              <a:t>4MB</a:t>
            </a:r>
            <a:r>
              <a:rPr lang="zh-CN" altLang="en-US" sz="2000" b="1" dirty="0">
                <a:solidFill>
                  <a:schemeClr val="bg2">
                    <a:lumMod val="10000"/>
                  </a:schemeClr>
                </a:solidFill>
                <a:latin typeface="黑体" pitchFamily="49" charset="-122"/>
                <a:ea typeface="黑体" pitchFamily="49" charset="-122"/>
              </a:rPr>
              <a:t>的数据</a:t>
            </a:r>
            <a:r>
              <a:rPr lang="zh-CN" altLang="en-US" sz="2000" b="1" dirty="0" smtClean="0">
                <a:solidFill>
                  <a:schemeClr val="bg2">
                    <a:lumMod val="10000"/>
                  </a:schemeClr>
                </a:solidFill>
                <a:latin typeface="黑体" pitchFamily="49" charset="-122"/>
                <a:ea typeface="黑体" pitchFamily="49" charset="-122"/>
              </a:rPr>
              <a:t>块；</a:t>
            </a:r>
            <a:endParaRPr lang="en-US" altLang="zh-CN" sz="20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在传输数据块时使用了增量编码，从而减少了交换的数据</a:t>
            </a:r>
            <a:r>
              <a:rPr lang="zh-CN" altLang="en-US" sz="2000" b="1" dirty="0" smtClean="0">
                <a:solidFill>
                  <a:schemeClr val="bg2">
                    <a:lumMod val="10000"/>
                  </a:schemeClr>
                </a:solidFill>
                <a:latin typeface="黑体" pitchFamily="49" charset="-122"/>
                <a:ea typeface="黑体" pitchFamily="49" charset="-122"/>
              </a:rPr>
              <a:t>量；</a:t>
            </a:r>
            <a:endParaRPr lang="en-US" altLang="zh-CN" sz="20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为了支持云同步功能</a:t>
            </a:r>
            <a:r>
              <a:rPr lang="zh-CN" altLang="en-US" sz="2000" b="1" dirty="0" smtClean="0">
                <a:solidFill>
                  <a:schemeClr val="bg2">
                    <a:lumMod val="10000"/>
                  </a:schemeClr>
                </a:solidFill>
                <a:latin typeface="黑体" pitchFamily="49" charset="-122"/>
                <a:ea typeface="黑体" pitchFamily="49" charset="-122"/>
              </a:rPr>
              <a:t>，在</a:t>
            </a:r>
            <a:r>
              <a:rPr lang="zh-CN" altLang="en-US" sz="2000" b="1" dirty="0">
                <a:solidFill>
                  <a:schemeClr val="bg2">
                    <a:lumMod val="10000"/>
                  </a:schemeClr>
                </a:solidFill>
                <a:latin typeface="黑体" pitchFamily="49" charset="-122"/>
                <a:ea typeface="黑体" pitchFamily="49" charset="-122"/>
              </a:rPr>
              <a:t>每台设备的本地保存元数据信息的</a:t>
            </a:r>
            <a:r>
              <a:rPr lang="zh-CN" altLang="en-US" sz="2000" b="1" dirty="0" smtClean="0">
                <a:solidFill>
                  <a:schemeClr val="bg2">
                    <a:lumMod val="10000"/>
                  </a:schemeClr>
                </a:solidFill>
                <a:latin typeface="黑体" pitchFamily="49" charset="-122"/>
                <a:ea typeface="黑体" pitchFamily="49" charset="-122"/>
              </a:rPr>
              <a:t>数据库；</a:t>
            </a:r>
            <a:endParaRPr lang="en-US" altLang="zh-CN" sz="20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客户端也为用户提供了控制最大下载速度的</a:t>
            </a:r>
            <a:r>
              <a:rPr lang="zh-CN" altLang="en-US" sz="2000" b="1" dirty="0" smtClean="0">
                <a:solidFill>
                  <a:schemeClr val="bg2">
                    <a:lumMod val="10000"/>
                  </a:schemeClr>
                </a:solidFill>
                <a:latin typeface="黑体" pitchFamily="49" charset="-122"/>
                <a:ea typeface="黑体" pitchFamily="49" charset="-122"/>
              </a:rPr>
              <a:t>功能。</a:t>
            </a:r>
            <a:endParaRPr lang="en-US" altLang="zh-CN" sz="2000" b="1" dirty="0">
              <a:solidFill>
                <a:schemeClr val="bg2">
                  <a:lumMod val="10000"/>
                </a:schemeClr>
              </a:solidFill>
              <a:latin typeface="黑体" pitchFamily="49" charset="-122"/>
              <a:ea typeface="黑体" pitchFamily="49" charset="-122"/>
            </a:endParaRPr>
          </a:p>
        </p:txBody>
      </p:sp>
      <p:sp>
        <p:nvSpPr>
          <p:cNvPr id="10" name="文本框 9">
            <a:extLst>
              <a:ext uri="{FF2B5EF4-FFF2-40B4-BE49-F238E27FC236}">
                <a16:creationId xmlns="" xmlns:a16="http://schemas.microsoft.com/office/drawing/2014/main" id="{AA01AEE2-B4D5-48A1-AC78-9D3229C21FE3}"/>
              </a:ext>
            </a:extLst>
          </p:cNvPr>
          <p:cNvSpPr txBox="1"/>
          <p:nvPr/>
        </p:nvSpPr>
        <p:spPr>
          <a:xfrm>
            <a:off x="881560" y="3154175"/>
            <a:ext cx="739012" cy="1569660"/>
          </a:xfrm>
          <a:prstGeom prst="rect">
            <a:avLst/>
          </a:prstGeom>
          <a:noFill/>
        </p:spPr>
        <p:txBody>
          <a:bodyPr wrap="square" rtlCol="0">
            <a:spAutoFit/>
          </a:bodyPr>
          <a:lstStyle/>
          <a:p>
            <a:pPr lvl="0" algn="ctr">
              <a:defRPr/>
            </a:pPr>
            <a:r>
              <a:rPr lang="zh-CN" altLang="en-US" sz="3200" b="1" dirty="0" smtClean="0">
                <a:solidFill>
                  <a:schemeClr val="accent5"/>
                </a:solidFill>
                <a:cs typeface="+mn-ea"/>
                <a:sym typeface="+mn-lt"/>
              </a:rPr>
              <a:t>客户端</a:t>
            </a:r>
            <a:endParaRPr lang="zh-CN" altLang="en-US" sz="3200" b="1" dirty="0">
              <a:solidFill>
                <a:schemeClr val="accent5"/>
              </a:solidFill>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950" y="148363"/>
            <a:ext cx="3134738" cy="2075195"/>
          </a:xfrm>
          <a:prstGeom prst="rect">
            <a:avLst/>
          </a:prstGeom>
        </p:spPr>
      </p:pic>
    </p:spTree>
    <p:extLst>
      <p:ext uri="{BB962C8B-B14F-4D97-AF65-F5344CB8AC3E}">
        <p14:creationId xmlns:p14="http://schemas.microsoft.com/office/powerpoint/2010/main" val="3812432278"/>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b="1" dirty="0" smtClean="0">
                <a:solidFill>
                  <a:schemeClr val="accent5"/>
                </a:solidFill>
                <a:latin typeface="黑体" pitchFamily="49" charset="-122"/>
                <a:ea typeface="黑体" pitchFamily="49" charset="-122"/>
              </a:rPr>
              <a:t>Dropbox</a:t>
            </a:r>
            <a:endParaRPr lang="en-US" altLang="zh-CN" sz="3200" b="1" dirty="0">
              <a:solidFill>
                <a:schemeClr val="accent5"/>
              </a:solidFill>
              <a:latin typeface="黑体" pitchFamily="49" charset="-122"/>
              <a:ea typeface="黑体" pitchFamily="49" charset="-122"/>
            </a:endParaRPr>
          </a:p>
        </p:txBody>
      </p:sp>
      <p:sp>
        <p:nvSpPr>
          <p:cNvPr id="10" name="文本框 9">
            <a:extLst>
              <a:ext uri="{FF2B5EF4-FFF2-40B4-BE49-F238E27FC236}">
                <a16:creationId xmlns="" xmlns:a16="http://schemas.microsoft.com/office/drawing/2014/main" id="{AA01AEE2-B4D5-48A1-AC78-9D3229C21FE3}"/>
              </a:ext>
            </a:extLst>
          </p:cNvPr>
          <p:cNvSpPr txBox="1"/>
          <p:nvPr/>
        </p:nvSpPr>
        <p:spPr>
          <a:xfrm>
            <a:off x="1092629" y="2726878"/>
            <a:ext cx="739012" cy="2062103"/>
          </a:xfrm>
          <a:prstGeom prst="rect">
            <a:avLst/>
          </a:prstGeom>
          <a:noFill/>
        </p:spPr>
        <p:txBody>
          <a:bodyPr wrap="square" rtlCol="0">
            <a:spAutoFit/>
          </a:bodyPr>
          <a:lstStyle/>
          <a:p>
            <a:pPr lvl="0" algn="ctr">
              <a:defRPr/>
            </a:pPr>
            <a:r>
              <a:rPr lang="zh-CN" altLang="en-US" sz="3200" b="1" dirty="0" smtClean="0">
                <a:solidFill>
                  <a:schemeClr val="accent5"/>
                </a:solidFill>
                <a:cs typeface="+mn-ea"/>
                <a:sym typeface="+mn-lt"/>
              </a:rPr>
              <a:t>体系架构</a:t>
            </a:r>
            <a:endParaRPr lang="zh-CN" altLang="en-US" sz="3200" b="1" dirty="0">
              <a:solidFill>
                <a:schemeClr val="accent5"/>
              </a:solidFill>
              <a:cs typeface="+mn-ea"/>
              <a:sym typeface="+mn-lt"/>
            </a:endParaRPr>
          </a:p>
        </p:txBody>
      </p:sp>
      <p:sp>
        <p:nvSpPr>
          <p:cNvPr id="5" name="流程图: 磁盘 4"/>
          <p:cNvSpPr/>
          <p:nvPr/>
        </p:nvSpPr>
        <p:spPr>
          <a:xfrm>
            <a:off x="2462543" y="2348774"/>
            <a:ext cx="1548142" cy="82386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控制服务器</a:t>
            </a:r>
            <a:endParaRPr lang="zh-CN" altLang="en-US" dirty="0"/>
          </a:p>
        </p:txBody>
      </p:sp>
      <p:sp>
        <p:nvSpPr>
          <p:cNvPr id="8" name="流程图: 磁盘 7"/>
          <p:cNvSpPr/>
          <p:nvPr/>
        </p:nvSpPr>
        <p:spPr>
          <a:xfrm>
            <a:off x="2462543" y="4111755"/>
            <a:ext cx="1548142" cy="82386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a:t>
            </a:r>
            <a:r>
              <a:rPr lang="zh-CN" altLang="en-US" dirty="0" smtClean="0"/>
              <a:t>服务器</a:t>
            </a:r>
            <a:endParaRPr lang="zh-CN" altLang="en-US" dirty="0"/>
          </a:p>
        </p:txBody>
      </p:sp>
      <p:sp>
        <p:nvSpPr>
          <p:cNvPr id="7" name="右箭头 6"/>
          <p:cNvSpPr/>
          <p:nvPr/>
        </p:nvSpPr>
        <p:spPr>
          <a:xfrm>
            <a:off x="4191754" y="2580238"/>
            <a:ext cx="724277" cy="29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2">
            <a:extLst>
              <a:ext uri="{FF2B5EF4-FFF2-40B4-BE49-F238E27FC236}">
                <a16:creationId xmlns="" xmlns:a16="http://schemas.microsoft.com/office/drawing/2014/main" id="{67CA2995-9D69-4F14-AB8C-2BA80E5C9944}"/>
              </a:ext>
            </a:extLst>
          </p:cNvPr>
          <p:cNvSpPr txBox="1">
            <a:spLocks/>
          </p:cNvSpPr>
          <p:nvPr/>
        </p:nvSpPr>
        <p:spPr>
          <a:xfrm>
            <a:off x="5011092" y="1969715"/>
            <a:ext cx="5391339" cy="15819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Ø"/>
            </a:pPr>
            <a:r>
              <a:rPr lang="zh-CN" altLang="en-US" sz="2000" b="1" dirty="0" smtClean="0">
                <a:solidFill>
                  <a:schemeClr val="bg2">
                    <a:lumMod val="10000"/>
                  </a:schemeClr>
                </a:solidFill>
                <a:latin typeface="黑体" pitchFamily="49" charset="-122"/>
                <a:ea typeface="黑体" pitchFamily="49" charset="-122"/>
              </a:rPr>
              <a:t>由</a:t>
            </a:r>
            <a:r>
              <a:rPr lang="en-US" altLang="zh-CN" sz="2000" b="1" dirty="0">
                <a:solidFill>
                  <a:schemeClr val="bg2">
                    <a:lumMod val="10000"/>
                  </a:schemeClr>
                </a:solidFill>
                <a:latin typeface="黑体" pitchFamily="49" charset="-122"/>
                <a:ea typeface="黑体" pitchFamily="49" charset="-122"/>
              </a:rPr>
              <a:t>Dropbox</a:t>
            </a:r>
            <a:r>
              <a:rPr lang="zh-CN" altLang="en-US" sz="2000" b="1" dirty="0">
                <a:solidFill>
                  <a:schemeClr val="bg2">
                    <a:lumMod val="10000"/>
                  </a:schemeClr>
                </a:solidFill>
                <a:latin typeface="黑体" pitchFamily="49" charset="-122"/>
                <a:ea typeface="黑体" pitchFamily="49" charset="-122"/>
              </a:rPr>
              <a:t>公司直接</a:t>
            </a:r>
            <a:r>
              <a:rPr lang="zh-CN" altLang="en-US" sz="2000" b="1" dirty="0" smtClean="0">
                <a:solidFill>
                  <a:schemeClr val="bg2">
                    <a:lumMod val="10000"/>
                  </a:schemeClr>
                </a:solidFill>
                <a:latin typeface="黑体" pitchFamily="49" charset="-122"/>
                <a:ea typeface="黑体" pitchFamily="49" charset="-122"/>
              </a:rPr>
              <a:t>控制；</a:t>
            </a:r>
            <a:endParaRPr lang="en-US" altLang="zh-CN" sz="20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关键</a:t>
            </a:r>
            <a:r>
              <a:rPr lang="zh-CN" altLang="en-US" sz="2000" b="1" dirty="0" smtClean="0">
                <a:solidFill>
                  <a:schemeClr val="bg2">
                    <a:lumMod val="10000"/>
                  </a:schemeClr>
                </a:solidFill>
                <a:latin typeface="黑体" pitchFamily="49" charset="-122"/>
                <a:ea typeface="黑体" pitchFamily="49" charset="-122"/>
              </a:rPr>
              <a:t>信息：元数据</a:t>
            </a:r>
            <a:r>
              <a:rPr lang="zh-CN" altLang="en-US" sz="2000" b="1" dirty="0">
                <a:solidFill>
                  <a:schemeClr val="bg2">
                    <a:lumMod val="10000"/>
                  </a:schemeClr>
                </a:solidFill>
                <a:latin typeface="黑体" pitchFamily="49" charset="-122"/>
                <a:ea typeface="黑体" pitchFamily="49" charset="-122"/>
              </a:rPr>
              <a:t>访问、通知、</a:t>
            </a:r>
            <a:r>
              <a:rPr lang="en-US" altLang="zh-CN" sz="2000" b="1" dirty="0">
                <a:solidFill>
                  <a:schemeClr val="bg2">
                    <a:lumMod val="10000"/>
                  </a:schemeClr>
                </a:solidFill>
                <a:latin typeface="黑体" pitchFamily="49" charset="-122"/>
                <a:ea typeface="黑体" pitchFamily="49" charset="-122"/>
              </a:rPr>
              <a:t>API</a:t>
            </a:r>
            <a:r>
              <a:rPr lang="zh-CN" altLang="en-US" sz="2000" b="1" dirty="0">
                <a:solidFill>
                  <a:schemeClr val="bg2">
                    <a:lumMod val="10000"/>
                  </a:schemeClr>
                </a:solidFill>
                <a:latin typeface="黑体" pitchFamily="49" charset="-122"/>
                <a:ea typeface="黑体" pitchFamily="49" charset="-122"/>
              </a:rPr>
              <a:t>控制</a:t>
            </a:r>
            <a:r>
              <a:rPr lang="zh-CN" altLang="en-US" sz="2000" b="1" dirty="0" smtClean="0">
                <a:solidFill>
                  <a:schemeClr val="bg2">
                    <a:lumMod val="10000"/>
                  </a:schemeClr>
                </a:solidFill>
                <a:latin typeface="黑体" pitchFamily="49" charset="-122"/>
                <a:ea typeface="黑体" pitchFamily="49" charset="-122"/>
              </a:rPr>
              <a:t>、事件</a:t>
            </a:r>
            <a:r>
              <a:rPr lang="zh-CN" altLang="en-US" sz="2000" b="1" dirty="0">
                <a:solidFill>
                  <a:schemeClr val="bg2">
                    <a:lumMod val="10000"/>
                  </a:schemeClr>
                </a:solidFill>
                <a:latin typeface="黑体" pitchFamily="49" charset="-122"/>
                <a:ea typeface="黑体" pitchFamily="49" charset="-122"/>
              </a:rPr>
              <a:t>日志</a:t>
            </a:r>
            <a:r>
              <a:rPr lang="zh-CN" altLang="en-US" sz="2000" b="1" dirty="0" smtClean="0">
                <a:solidFill>
                  <a:schemeClr val="bg2">
                    <a:lumMod val="10000"/>
                  </a:schemeClr>
                </a:solidFill>
                <a:latin typeface="黑体" pitchFamily="49" charset="-122"/>
                <a:ea typeface="黑体" pitchFamily="49" charset="-122"/>
              </a:rPr>
              <a:t>等。</a:t>
            </a:r>
            <a:endParaRPr lang="en-US" altLang="zh-CN" sz="2000" b="1" dirty="0" smtClean="0">
              <a:solidFill>
                <a:schemeClr val="bg2">
                  <a:lumMod val="10000"/>
                </a:schemeClr>
              </a:solidFill>
              <a:latin typeface="黑体" pitchFamily="49" charset="-122"/>
              <a:ea typeface="黑体" pitchFamily="49" charset="-122"/>
            </a:endParaRPr>
          </a:p>
        </p:txBody>
      </p:sp>
      <p:sp>
        <p:nvSpPr>
          <p:cNvPr id="12" name="标题 2">
            <a:extLst>
              <a:ext uri="{FF2B5EF4-FFF2-40B4-BE49-F238E27FC236}">
                <a16:creationId xmlns="" xmlns:a16="http://schemas.microsoft.com/office/drawing/2014/main" id="{67CA2995-9D69-4F14-AB8C-2BA80E5C9944}"/>
              </a:ext>
            </a:extLst>
          </p:cNvPr>
          <p:cNvSpPr txBox="1">
            <a:spLocks/>
          </p:cNvSpPr>
          <p:nvPr/>
        </p:nvSpPr>
        <p:spPr>
          <a:xfrm>
            <a:off x="5011093" y="4935621"/>
            <a:ext cx="5952654" cy="106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Ø"/>
            </a:pPr>
            <a:r>
              <a:rPr lang="en-US" altLang="zh-CN" sz="2000" b="1" dirty="0">
                <a:solidFill>
                  <a:schemeClr val="bg2">
                    <a:lumMod val="10000"/>
                  </a:schemeClr>
                </a:solidFill>
                <a:latin typeface="黑体" pitchFamily="49" charset="-122"/>
                <a:ea typeface="黑体" pitchFamily="49" charset="-122"/>
              </a:rPr>
              <a:t>Amazon</a:t>
            </a:r>
            <a:r>
              <a:rPr lang="zh-CN" altLang="en-US" sz="2000" b="1" dirty="0">
                <a:solidFill>
                  <a:schemeClr val="bg2">
                    <a:lumMod val="10000"/>
                  </a:schemeClr>
                </a:solidFill>
                <a:latin typeface="黑体" pitchFamily="49" charset="-122"/>
                <a:ea typeface="黑体" pitchFamily="49" charset="-122"/>
              </a:rPr>
              <a:t>的弹性计算云（</a:t>
            </a:r>
            <a:r>
              <a:rPr lang="en-US" altLang="zh-CN" sz="2000" b="1" dirty="0">
                <a:solidFill>
                  <a:schemeClr val="bg2">
                    <a:lumMod val="10000"/>
                  </a:schemeClr>
                </a:solidFill>
                <a:latin typeface="黑体" pitchFamily="49" charset="-122"/>
                <a:ea typeface="黑体" pitchFamily="49" charset="-122"/>
              </a:rPr>
              <a:t>EC2</a:t>
            </a:r>
            <a:r>
              <a:rPr lang="zh-CN" altLang="en-US" sz="2000" b="1" dirty="0">
                <a:solidFill>
                  <a:schemeClr val="bg2">
                    <a:lumMod val="10000"/>
                  </a:schemeClr>
                </a:solidFill>
                <a:latin typeface="黑体" pitchFamily="49" charset="-122"/>
                <a:ea typeface="黑体" pitchFamily="49" charset="-122"/>
              </a:rPr>
              <a:t>）和</a:t>
            </a:r>
            <a:r>
              <a:rPr lang="en-US" altLang="zh-CN" sz="2000" b="1" dirty="0">
                <a:solidFill>
                  <a:schemeClr val="bg2">
                    <a:lumMod val="10000"/>
                  </a:schemeClr>
                </a:solidFill>
                <a:latin typeface="黑体" pitchFamily="49" charset="-122"/>
                <a:ea typeface="黑体" pitchFamily="49" charset="-122"/>
              </a:rPr>
              <a:t>Simple Storage Service</a:t>
            </a:r>
            <a:r>
              <a:rPr lang="zh-CN" altLang="en-US" sz="2000" b="1" dirty="0">
                <a:solidFill>
                  <a:schemeClr val="bg2">
                    <a:lumMod val="10000"/>
                  </a:schemeClr>
                </a:solidFill>
                <a:latin typeface="黑体" pitchFamily="49" charset="-122"/>
                <a:ea typeface="黑体" pitchFamily="49" charset="-122"/>
              </a:rPr>
              <a:t>（</a:t>
            </a:r>
            <a:r>
              <a:rPr lang="en-US" altLang="zh-CN" sz="2000" b="1" dirty="0">
                <a:solidFill>
                  <a:schemeClr val="bg2">
                    <a:lumMod val="10000"/>
                  </a:schemeClr>
                </a:solidFill>
                <a:latin typeface="黑体" pitchFamily="49" charset="-122"/>
                <a:ea typeface="黑体" pitchFamily="49" charset="-122"/>
              </a:rPr>
              <a:t>S3</a:t>
            </a:r>
            <a:r>
              <a:rPr lang="zh-CN" altLang="en-US" sz="2000" b="1" dirty="0">
                <a:solidFill>
                  <a:schemeClr val="bg2">
                    <a:lumMod val="10000"/>
                  </a:schemeClr>
                </a:solidFill>
                <a:latin typeface="黑体" pitchFamily="49" charset="-122"/>
                <a:ea typeface="黑体" pitchFamily="49" charset="-122"/>
              </a:rPr>
              <a:t>）；</a:t>
            </a:r>
            <a:endParaRPr lang="en-US" altLang="zh-CN" sz="2000" b="1" dirty="0" smtClean="0">
              <a:solidFill>
                <a:schemeClr val="bg2">
                  <a:lumMod val="10000"/>
                </a:schemeClr>
              </a:solidFill>
              <a:latin typeface="黑体" pitchFamily="49" charset="-122"/>
              <a:ea typeface="黑体" pitchFamily="49" charset="-122"/>
            </a:endParaRPr>
          </a:p>
          <a:p>
            <a:pPr marL="457200" indent="-457200" algn="l">
              <a:lnSpc>
                <a:spcPct val="150000"/>
              </a:lnSpc>
              <a:buFont typeface="Wingdings" panose="05000000000000000000" pitchFamily="2" charset="2"/>
              <a:buChar char="Ø"/>
            </a:pPr>
            <a:r>
              <a:rPr lang="zh-CN" altLang="en-US" sz="2000" b="1" dirty="0">
                <a:solidFill>
                  <a:schemeClr val="bg2">
                    <a:lumMod val="10000"/>
                  </a:schemeClr>
                </a:solidFill>
                <a:latin typeface="黑体" pitchFamily="49" charset="-122"/>
                <a:ea typeface="黑体" pitchFamily="49" charset="-122"/>
              </a:rPr>
              <a:t>数据量大且相对不重要的</a:t>
            </a:r>
            <a:r>
              <a:rPr lang="zh-CN" altLang="en-US" sz="2000" b="1" dirty="0" smtClean="0">
                <a:solidFill>
                  <a:schemeClr val="bg2">
                    <a:lumMod val="10000"/>
                  </a:schemeClr>
                </a:solidFill>
                <a:latin typeface="黑体" pitchFamily="49" charset="-122"/>
                <a:ea typeface="黑体" pitchFamily="49" charset="-122"/>
              </a:rPr>
              <a:t>信息：客户端</a:t>
            </a:r>
            <a:r>
              <a:rPr lang="zh-CN" altLang="en-US" sz="2000" b="1" dirty="0">
                <a:solidFill>
                  <a:schemeClr val="bg2">
                    <a:lumMod val="10000"/>
                  </a:schemeClr>
                </a:solidFill>
                <a:latin typeface="黑体" pitchFamily="49" charset="-122"/>
                <a:ea typeface="黑体" pitchFamily="49" charset="-122"/>
              </a:rPr>
              <a:t>存储、网站存储、</a:t>
            </a:r>
            <a:r>
              <a:rPr lang="en-US" altLang="zh-CN" sz="2000" b="1" dirty="0">
                <a:solidFill>
                  <a:schemeClr val="bg2">
                    <a:lumMod val="10000"/>
                  </a:schemeClr>
                </a:solidFill>
                <a:latin typeface="黑体" pitchFamily="49" charset="-122"/>
                <a:ea typeface="黑体" pitchFamily="49" charset="-122"/>
              </a:rPr>
              <a:t>API</a:t>
            </a:r>
            <a:r>
              <a:rPr lang="zh-CN" altLang="en-US" sz="2000" b="1" dirty="0">
                <a:solidFill>
                  <a:schemeClr val="bg2">
                    <a:lumMod val="10000"/>
                  </a:schemeClr>
                </a:solidFill>
                <a:latin typeface="黑体" pitchFamily="49" charset="-122"/>
                <a:ea typeface="黑体" pitchFamily="49" charset="-122"/>
              </a:rPr>
              <a:t>存储</a:t>
            </a:r>
            <a:r>
              <a:rPr lang="zh-CN" altLang="en-US" sz="2000" b="1" dirty="0" smtClean="0">
                <a:solidFill>
                  <a:schemeClr val="bg2">
                    <a:lumMod val="10000"/>
                  </a:schemeClr>
                </a:solidFill>
                <a:latin typeface="黑体" pitchFamily="49" charset="-122"/>
                <a:ea typeface="黑体" pitchFamily="49" charset="-122"/>
              </a:rPr>
              <a:t>等。</a:t>
            </a:r>
            <a:endParaRPr lang="en-US" altLang="zh-CN" sz="2000" b="1" dirty="0" smtClean="0">
              <a:solidFill>
                <a:schemeClr val="bg2">
                  <a:lumMod val="10000"/>
                </a:schemeClr>
              </a:solidFill>
              <a:latin typeface="黑体" pitchFamily="49" charset="-122"/>
              <a:ea typeface="黑体" pitchFamily="49" charset="-122"/>
            </a:endParaRPr>
          </a:p>
        </p:txBody>
      </p:sp>
      <p:sp>
        <p:nvSpPr>
          <p:cNvPr id="13" name="右箭头 12"/>
          <p:cNvSpPr/>
          <p:nvPr/>
        </p:nvSpPr>
        <p:spPr>
          <a:xfrm>
            <a:off x="4191754" y="4377048"/>
            <a:ext cx="724277" cy="29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045119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3" y="1187924"/>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solidFill>
                  <a:schemeClr val="accent5"/>
                </a:solidFill>
                <a:latin typeface="黑体" pitchFamily="49" charset="-122"/>
                <a:ea typeface="黑体" pitchFamily="49" charset="-122"/>
              </a:rPr>
              <a:t>总结</a:t>
            </a:r>
            <a:endParaRPr lang="en-US" altLang="zh-CN" sz="3200" b="1" dirty="0">
              <a:solidFill>
                <a:schemeClr val="accent5"/>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2004619" y="2258472"/>
            <a:ext cx="8182762" cy="3046988"/>
          </a:xfrm>
          <a:prstGeom prst="rect">
            <a:avLst/>
          </a:prstGeom>
          <a:noFill/>
        </p:spPr>
        <p:txBody>
          <a:bodyPr wrap="square" rtlCol="0">
            <a:spAutoFit/>
          </a:bodyPr>
          <a:lstStyle/>
          <a:p>
            <a:pPr lvl="0" indent="457200"/>
            <a:r>
              <a:rPr lang="zh-CN" altLang="zh-CN" sz="2400" b="1" dirty="0"/>
              <a:t>总的来说，云存储是伴随着云计算而生的，是大数据时代的产物</a:t>
            </a:r>
            <a:r>
              <a:rPr lang="zh-CN" altLang="en-US" sz="2400" b="1" dirty="0"/>
              <a:t>。</a:t>
            </a:r>
            <a:r>
              <a:rPr lang="zh-CN" altLang="zh-CN" sz="2400" b="1" dirty="0"/>
              <a:t>本文围绕云储存系统架构和云存储安全问题两个重点进行了相关文献的综述，并对其相应的关键技术进行了探讨。最后我们挑选了几个典型的云存储案例进行了剖析，简单介绍了它们的体系结构和设计思想。  </a:t>
            </a:r>
            <a:endParaRPr lang="en-US" altLang="zh-CN" sz="2400" b="1" dirty="0">
              <a:solidFill>
                <a:schemeClr val="bg2">
                  <a:lumMod val="10000"/>
                </a:schemeClr>
              </a:solidFill>
              <a:latin typeface="黑体" pitchFamily="49" charset="-122"/>
              <a:ea typeface="黑体" pitchFamily="49" charset="-122"/>
            </a:endParaRPr>
          </a:p>
          <a:p>
            <a:pPr indent="457200"/>
            <a:r>
              <a:rPr lang="zh-CN" altLang="zh-CN" sz="2400" b="1" dirty="0"/>
              <a:t>目前，云存储安全还面临着很多新的</a:t>
            </a:r>
            <a:r>
              <a:rPr lang="zh-CN" altLang="zh-CN" sz="2400" b="1" dirty="0" smtClean="0"/>
              <a:t>挑战</a:t>
            </a:r>
            <a:r>
              <a:rPr lang="zh-CN" altLang="en-US" sz="2400" b="1" dirty="0" smtClean="0"/>
              <a:t>。</a:t>
            </a:r>
            <a:r>
              <a:rPr lang="zh-CN" altLang="zh-CN" sz="2400" b="1" dirty="0"/>
              <a:t>同时，在倡导低碳环保的今天，如何在提高云存储效率的同时还能保证安全、低碳、环保、绿色也是一个未来要考虑的问题。</a:t>
            </a:r>
            <a:r>
              <a:rPr lang="zh-CN" altLang="zh-CN" sz="2400" b="1" dirty="0"/>
              <a:t> </a:t>
            </a:r>
            <a:endParaRPr lang="zh-CN" altLang="en-US" sz="2400" b="1" dirty="0"/>
          </a:p>
        </p:txBody>
      </p:sp>
    </p:spTree>
    <p:extLst>
      <p:ext uri="{BB962C8B-B14F-4D97-AF65-F5344CB8AC3E}">
        <p14:creationId xmlns:p14="http://schemas.microsoft.com/office/powerpoint/2010/main" val="2104435917"/>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45BDE551-3D71-4C9F-BD6A-D69DFCC54354}"/>
              </a:ext>
            </a:extLst>
          </p:cNvPr>
          <p:cNvSpPr txBox="1">
            <a:spLocks/>
          </p:cNvSpPr>
          <p:nvPr/>
        </p:nvSpPr>
        <p:spPr>
          <a:xfrm>
            <a:off x="3646810" y="2900344"/>
            <a:ext cx="4898374" cy="6891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solidFill>
                  <a:schemeClr val="accent5"/>
                </a:solidFill>
                <a:latin typeface="黑体" pitchFamily="49" charset="-122"/>
                <a:ea typeface="黑体" pitchFamily="49" charset="-122"/>
              </a:rPr>
              <a:t>Thank</a:t>
            </a:r>
            <a:r>
              <a:rPr lang="zh-CN" altLang="en-US" b="1" dirty="0" smtClean="0">
                <a:solidFill>
                  <a:schemeClr val="accent5"/>
                </a:solidFill>
                <a:latin typeface="黑体" pitchFamily="49" charset="-122"/>
                <a:ea typeface="黑体" pitchFamily="49" charset="-122"/>
              </a:rPr>
              <a:t> </a:t>
            </a:r>
            <a:r>
              <a:rPr lang="en-US" altLang="zh-CN" b="1" dirty="0" smtClean="0">
                <a:solidFill>
                  <a:schemeClr val="accent5"/>
                </a:solidFill>
                <a:latin typeface="黑体" pitchFamily="49" charset="-122"/>
                <a:ea typeface="黑体" pitchFamily="49" charset="-122"/>
              </a:rPr>
              <a:t>you</a:t>
            </a:r>
            <a:r>
              <a:rPr lang="zh-CN" altLang="en-US" b="1" dirty="0" smtClean="0">
                <a:solidFill>
                  <a:schemeClr val="accent5"/>
                </a:solidFill>
                <a:latin typeface="黑体" pitchFamily="49" charset="-122"/>
                <a:ea typeface="黑体" pitchFamily="49" charset="-122"/>
              </a:rPr>
              <a:t>！</a:t>
            </a:r>
            <a:endParaRPr lang="en-US" altLang="zh-CN" b="1" dirty="0">
              <a:solidFill>
                <a:schemeClr val="accent5"/>
              </a:solidFill>
              <a:latin typeface="黑体" pitchFamily="49" charset="-122"/>
              <a:ea typeface="黑体" pitchFamily="49" charset="-122"/>
            </a:endParaRPr>
          </a:p>
        </p:txBody>
      </p:sp>
    </p:spTree>
    <p:extLst>
      <p:ext uri="{BB962C8B-B14F-4D97-AF65-F5344CB8AC3E}">
        <p14:creationId xmlns:p14="http://schemas.microsoft.com/office/powerpoint/2010/main" val="1138328599"/>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770799" y="598986"/>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a:t>
            </a:r>
            <a:r>
              <a:rPr lang="zh-CN" altLang="en-US" sz="3200" b="1" dirty="0" smtClean="0">
                <a:solidFill>
                  <a:schemeClr val="accent5"/>
                </a:solidFill>
                <a:latin typeface="黑体" pitchFamily="49" charset="-122"/>
                <a:ea typeface="黑体" pitchFamily="49" charset="-122"/>
              </a:rPr>
              <a:t>存储的特点</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1375099" y="1306404"/>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可扩展性</a:t>
            </a:r>
            <a:endParaRPr lang="zh-CN" altLang="en-US" sz="2800" b="1" dirty="0"/>
          </a:p>
        </p:txBody>
      </p:sp>
      <p:sp>
        <p:nvSpPr>
          <p:cNvPr id="8" name="文本框 7">
            <a:extLst>
              <a:ext uri="{FF2B5EF4-FFF2-40B4-BE49-F238E27FC236}">
                <a16:creationId xmlns="" xmlns:a16="http://schemas.microsoft.com/office/drawing/2014/main" id="{30DAE7CD-6BF7-434F-82ED-6D9B1D3294B3}"/>
              </a:ext>
            </a:extLst>
          </p:cNvPr>
          <p:cNvSpPr txBox="1"/>
          <p:nvPr/>
        </p:nvSpPr>
        <p:spPr>
          <a:xfrm>
            <a:off x="1763627" y="1862583"/>
            <a:ext cx="8664745" cy="830997"/>
          </a:xfrm>
          <a:prstGeom prst="rect">
            <a:avLst/>
          </a:prstGeom>
          <a:noFill/>
        </p:spPr>
        <p:txBody>
          <a:bodyPr wrap="square" rtlCol="0">
            <a:spAutoFit/>
          </a:bodyPr>
          <a:lstStyle/>
          <a:p>
            <a:pPr marL="342900" lvl="0" indent="-342900"/>
            <a:r>
              <a:rPr lang="zh-CN" altLang="en-US" sz="2400" dirty="0" smtClean="0"/>
              <a:t>不同于传统的存储方式，云存储系统</a:t>
            </a:r>
            <a:r>
              <a:rPr lang="zh-CN" altLang="en-US" sz="2400" dirty="0"/>
              <a:t>可支持海量数据处理，</a:t>
            </a:r>
            <a:r>
              <a:rPr lang="zh-CN" altLang="en-US" sz="2400" dirty="0" smtClean="0"/>
              <a:t>资</a:t>
            </a:r>
            <a:endParaRPr lang="en-US" altLang="zh-CN" sz="2400" dirty="0" smtClean="0"/>
          </a:p>
          <a:p>
            <a:pPr marL="342900" lvl="0" indent="-342900"/>
            <a:r>
              <a:rPr lang="zh-CN" altLang="en-US" sz="2400" dirty="0" smtClean="0"/>
              <a:t>源</a:t>
            </a:r>
            <a:r>
              <a:rPr lang="zh-CN" altLang="en-US" sz="2400" dirty="0"/>
              <a:t>可以实现按需扩展</a:t>
            </a:r>
          </a:p>
        </p:txBody>
      </p:sp>
      <p:sp>
        <p:nvSpPr>
          <p:cNvPr id="9" name="文本框 8">
            <a:extLst>
              <a:ext uri="{FF2B5EF4-FFF2-40B4-BE49-F238E27FC236}">
                <a16:creationId xmlns="" xmlns:a16="http://schemas.microsoft.com/office/drawing/2014/main" id="{30DAE7CD-6BF7-434F-82ED-6D9B1D3294B3}"/>
              </a:ext>
            </a:extLst>
          </p:cNvPr>
          <p:cNvSpPr txBox="1"/>
          <p:nvPr/>
        </p:nvSpPr>
        <p:spPr>
          <a:xfrm>
            <a:off x="1375098" y="2744170"/>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灵活性</a:t>
            </a:r>
            <a:endParaRPr lang="zh-CN" altLang="en-US" sz="2800" b="1" dirty="0"/>
          </a:p>
        </p:txBody>
      </p:sp>
      <p:sp>
        <p:nvSpPr>
          <p:cNvPr id="10" name="文本框 9">
            <a:extLst>
              <a:ext uri="{FF2B5EF4-FFF2-40B4-BE49-F238E27FC236}">
                <a16:creationId xmlns="" xmlns:a16="http://schemas.microsoft.com/office/drawing/2014/main" id="{30DAE7CD-6BF7-434F-82ED-6D9B1D3294B3}"/>
              </a:ext>
            </a:extLst>
          </p:cNvPr>
          <p:cNvSpPr txBox="1"/>
          <p:nvPr/>
        </p:nvSpPr>
        <p:spPr>
          <a:xfrm>
            <a:off x="1797120" y="3267390"/>
            <a:ext cx="8664745" cy="830997"/>
          </a:xfrm>
          <a:prstGeom prst="rect">
            <a:avLst/>
          </a:prstGeom>
          <a:noFill/>
        </p:spPr>
        <p:txBody>
          <a:bodyPr wrap="square" rtlCol="0">
            <a:spAutoFit/>
          </a:bodyPr>
          <a:lstStyle/>
          <a:p>
            <a:pPr marL="342900" lvl="0" indent="-342900"/>
            <a:r>
              <a:rPr lang="zh-CN" altLang="en-US" sz="2400" dirty="0" smtClean="0"/>
              <a:t>分层存储、安全性、迁移、冗余和删除等</a:t>
            </a:r>
            <a:endParaRPr lang="en-US" altLang="zh-CN" sz="2400" dirty="0" smtClean="0"/>
          </a:p>
          <a:p>
            <a:pPr marL="342900" lvl="0" indent="-342900"/>
            <a:r>
              <a:rPr lang="zh-CN" altLang="en-US" sz="2400" dirty="0" smtClean="0"/>
              <a:t>多云方法</a:t>
            </a:r>
            <a:endParaRPr lang="zh-CN" altLang="en-US" sz="2400" dirty="0"/>
          </a:p>
        </p:txBody>
      </p:sp>
      <p:sp>
        <p:nvSpPr>
          <p:cNvPr id="11" name="文本框 10">
            <a:extLst>
              <a:ext uri="{FF2B5EF4-FFF2-40B4-BE49-F238E27FC236}">
                <a16:creationId xmlns="" xmlns:a16="http://schemas.microsoft.com/office/drawing/2014/main" id="{30DAE7CD-6BF7-434F-82ED-6D9B1D3294B3}"/>
              </a:ext>
            </a:extLst>
          </p:cNvPr>
          <p:cNvSpPr txBox="1"/>
          <p:nvPr/>
        </p:nvSpPr>
        <p:spPr>
          <a:xfrm>
            <a:off x="1375098" y="4098387"/>
            <a:ext cx="8664745" cy="523220"/>
          </a:xfrm>
          <a:prstGeom prst="rect">
            <a:avLst/>
          </a:prstGeom>
          <a:noFill/>
        </p:spPr>
        <p:txBody>
          <a:bodyPr wrap="square" rtlCol="0">
            <a:spAutoFit/>
          </a:bodyPr>
          <a:lstStyle/>
          <a:p>
            <a:pPr marL="342900" indent="-342900">
              <a:buFont typeface="Wingdings" charset="2"/>
              <a:buChar char="n"/>
            </a:pPr>
            <a:r>
              <a:rPr lang="zh-CN" altLang="en-US" sz="2800" b="1" smtClean="0"/>
              <a:t>多租户</a:t>
            </a:r>
            <a:endParaRPr lang="zh-CN" altLang="en-US" sz="2800" b="1" dirty="0"/>
          </a:p>
        </p:txBody>
      </p:sp>
      <p:sp>
        <p:nvSpPr>
          <p:cNvPr id="13" name="文本框 12">
            <a:extLst>
              <a:ext uri="{FF2B5EF4-FFF2-40B4-BE49-F238E27FC236}">
                <a16:creationId xmlns="" xmlns:a16="http://schemas.microsoft.com/office/drawing/2014/main" id="{30DAE7CD-6BF7-434F-82ED-6D9B1D3294B3}"/>
              </a:ext>
            </a:extLst>
          </p:cNvPr>
          <p:cNvSpPr txBox="1"/>
          <p:nvPr/>
        </p:nvSpPr>
        <p:spPr>
          <a:xfrm>
            <a:off x="1375098" y="4672197"/>
            <a:ext cx="8664745" cy="523220"/>
          </a:xfrm>
          <a:prstGeom prst="rect">
            <a:avLst/>
          </a:prstGeom>
          <a:noFill/>
        </p:spPr>
        <p:txBody>
          <a:bodyPr wrap="square" rtlCol="0">
            <a:spAutoFit/>
          </a:bodyPr>
          <a:lstStyle/>
          <a:p>
            <a:pPr marL="342900" indent="-342900">
              <a:buFont typeface="Wingdings" charset="2"/>
              <a:buChar char="n"/>
            </a:pPr>
            <a:r>
              <a:rPr lang="zh-CN" altLang="en-US" sz="2800" b="1" smtClean="0"/>
              <a:t>没有破坏性数据迁移</a:t>
            </a:r>
            <a:endParaRPr lang="zh-CN" altLang="en-US" sz="2800" b="1" dirty="0"/>
          </a:p>
        </p:txBody>
      </p:sp>
      <p:sp>
        <p:nvSpPr>
          <p:cNvPr id="14" name="文本框 13">
            <a:extLst>
              <a:ext uri="{FF2B5EF4-FFF2-40B4-BE49-F238E27FC236}">
                <a16:creationId xmlns="" xmlns:a16="http://schemas.microsoft.com/office/drawing/2014/main" id="{30DAE7CD-6BF7-434F-82ED-6D9B1D3294B3}"/>
              </a:ext>
            </a:extLst>
          </p:cNvPr>
          <p:cNvSpPr txBox="1"/>
          <p:nvPr/>
        </p:nvSpPr>
        <p:spPr>
          <a:xfrm>
            <a:off x="1375098" y="5246007"/>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减少灾难恢复成本</a:t>
            </a:r>
            <a:endParaRPr lang="zh-CN" altLang="en-US" sz="2800" b="1" dirty="0"/>
          </a:p>
        </p:txBody>
      </p:sp>
      <p:sp>
        <p:nvSpPr>
          <p:cNvPr id="15" name="文本框 14">
            <a:extLst>
              <a:ext uri="{FF2B5EF4-FFF2-40B4-BE49-F238E27FC236}">
                <a16:creationId xmlns="" xmlns:a16="http://schemas.microsoft.com/office/drawing/2014/main" id="{30DAE7CD-6BF7-434F-82ED-6D9B1D3294B3}"/>
              </a:ext>
            </a:extLst>
          </p:cNvPr>
          <p:cNvSpPr txBox="1"/>
          <p:nvPr/>
        </p:nvSpPr>
        <p:spPr>
          <a:xfrm>
            <a:off x="1887613" y="5769227"/>
            <a:ext cx="8664745" cy="830997"/>
          </a:xfrm>
          <a:prstGeom prst="rect">
            <a:avLst/>
          </a:prstGeom>
          <a:noFill/>
        </p:spPr>
        <p:txBody>
          <a:bodyPr wrap="square" rtlCol="0">
            <a:spAutoFit/>
          </a:bodyPr>
          <a:lstStyle/>
          <a:p>
            <a:pPr marL="342900" lvl="0" indent="-342900"/>
            <a:r>
              <a:rPr lang="zh-CN" altLang="en-US" sz="2400" dirty="0"/>
              <a:t>不需要额外的数据</a:t>
            </a:r>
            <a:r>
              <a:rPr lang="zh-CN" altLang="en-US" sz="2400" dirty="0" smtClean="0"/>
              <a:t>中心，数据</a:t>
            </a:r>
            <a:r>
              <a:rPr lang="zh-CN" altLang="en-US" sz="2400" dirty="0"/>
              <a:t>和应用程序可以自动从私有</a:t>
            </a:r>
            <a:r>
              <a:rPr lang="zh-CN" altLang="en-US" sz="2400" dirty="0" smtClean="0"/>
              <a:t>云复</a:t>
            </a:r>
            <a:endParaRPr lang="en-US" altLang="zh-CN" sz="2400" dirty="0" smtClean="0"/>
          </a:p>
          <a:p>
            <a:pPr marL="342900" lvl="0" indent="-342900"/>
            <a:r>
              <a:rPr lang="zh-CN" altLang="en-US" sz="2400" dirty="0" smtClean="0"/>
              <a:t>制到</a:t>
            </a:r>
            <a:r>
              <a:rPr lang="zh-CN" altLang="en-US" sz="2400" dirty="0"/>
              <a:t>公有云或多个公有云</a:t>
            </a:r>
          </a:p>
        </p:txBody>
      </p:sp>
    </p:spTree>
    <p:extLst>
      <p:ext uri="{BB962C8B-B14F-4D97-AF65-F5344CB8AC3E}">
        <p14:creationId xmlns:p14="http://schemas.microsoft.com/office/powerpoint/2010/main" val="62776520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770799" y="598986"/>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a:t>
            </a:r>
            <a:r>
              <a:rPr lang="zh-CN" altLang="en-US" sz="3200" b="1" dirty="0" smtClean="0">
                <a:solidFill>
                  <a:schemeClr val="accent5"/>
                </a:solidFill>
                <a:latin typeface="黑体" pitchFamily="49" charset="-122"/>
                <a:ea typeface="黑体" pitchFamily="49" charset="-122"/>
              </a:rPr>
              <a:t>存储的分类</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1375095" y="1618959"/>
            <a:ext cx="8664745" cy="523220"/>
          </a:xfrm>
          <a:prstGeom prst="rect">
            <a:avLst/>
          </a:prstGeom>
          <a:noFill/>
        </p:spPr>
        <p:txBody>
          <a:bodyPr wrap="square" rtlCol="0">
            <a:spAutoFit/>
          </a:bodyPr>
          <a:lstStyle/>
          <a:p>
            <a:pPr marL="342900" lvl="0" indent="-342900"/>
            <a:r>
              <a:rPr lang="zh-CN" altLang="en-US" sz="2800" dirty="0">
                <a:solidFill>
                  <a:srgbClr val="C00000"/>
                </a:solidFill>
              </a:rPr>
              <a:t>数据的存储和访问的方式</a:t>
            </a:r>
            <a:endParaRPr lang="zh-CN" altLang="en-US" sz="2800" b="1" dirty="0">
              <a:solidFill>
                <a:srgbClr val="C00000"/>
              </a:solidFill>
            </a:endParaRPr>
          </a:p>
        </p:txBody>
      </p:sp>
      <p:sp>
        <p:nvSpPr>
          <p:cNvPr id="9" name="文本框 8">
            <a:extLst>
              <a:ext uri="{FF2B5EF4-FFF2-40B4-BE49-F238E27FC236}">
                <a16:creationId xmlns="" xmlns:a16="http://schemas.microsoft.com/office/drawing/2014/main" id="{30DAE7CD-6BF7-434F-82ED-6D9B1D3294B3}"/>
              </a:ext>
            </a:extLst>
          </p:cNvPr>
          <p:cNvSpPr txBox="1"/>
          <p:nvPr/>
        </p:nvSpPr>
        <p:spPr>
          <a:xfrm>
            <a:off x="1375093" y="2179505"/>
            <a:ext cx="8664745" cy="954107"/>
          </a:xfrm>
          <a:prstGeom prst="rect">
            <a:avLst/>
          </a:prstGeom>
          <a:noFill/>
        </p:spPr>
        <p:txBody>
          <a:bodyPr wrap="square" rtlCol="0">
            <a:spAutoFit/>
          </a:bodyPr>
          <a:lstStyle/>
          <a:p>
            <a:pPr marL="342900" indent="-342900">
              <a:buFont typeface="Wingdings" charset="2"/>
              <a:buChar char="n"/>
            </a:pPr>
            <a:r>
              <a:rPr lang="zh-CN" altLang="en-US" sz="2800" b="1" dirty="0" smtClean="0"/>
              <a:t>数据块级云存储</a:t>
            </a:r>
            <a:endParaRPr lang="en-US" altLang="zh-CN" sz="2800" b="1" dirty="0" smtClean="0"/>
          </a:p>
          <a:p>
            <a:pPr marL="342900" indent="-342900">
              <a:buFont typeface="Wingdings" charset="2"/>
              <a:buChar char="n"/>
            </a:pPr>
            <a:endParaRPr lang="zh-CN" altLang="en-US" sz="2800" b="1" dirty="0"/>
          </a:p>
        </p:txBody>
      </p:sp>
      <p:sp>
        <p:nvSpPr>
          <p:cNvPr id="11" name="文本框 10">
            <a:extLst>
              <a:ext uri="{FF2B5EF4-FFF2-40B4-BE49-F238E27FC236}">
                <a16:creationId xmlns="" xmlns:a16="http://schemas.microsoft.com/office/drawing/2014/main" id="{30DAE7CD-6BF7-434F-82ED-6D9B1D3294B3}"/>
              </a:ext>
            </a:extLst>
          </p:cNvPr>
          <p:cNvSpPr txBox="1"/>
          <p:nvPr/>
        </p:nvSpPr>
        <p:spPr>
          <a:xfrm>
            <a:off x="1375093" y="2757795"/>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文件级云存储</a:t>
            </a:r>
            <a:endParaRPr lang="zh-CN" altLang="en-US" sz="2800" b="1" dirty="0"/>
          </a:p>
        </p:txBody>
      </p:sp>
      <p:sp>
        <p:nvSpPr>
          <p:cNvPr id="13" name="文本框 12">
            <a:extLst>
              <a:ext uri="{FF2B5EF4-FFF2-40B4-BE49-F238E27FC236}">
                <a16:creationId xmlns="" xmlns:a16="http://schemas.microsoft.com/office/drawing/2014/main" id="{30DAE7CD-6BF7-434F-82ED-6D9B1D3294B3}"/>
              </a:ext>
            </a:extLst>
          </p:cNvPr>
          <p:cNvSpPr txBox="1"/>
          <p:nvPr/>
        </p:nvSpPr>
        <p:spPr>
          <a:xfrm>
            <a:off x="1375093" y="3325923"/>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对象级云存储</a:t>
            </a:r>
            <a:endParaRPr lang="zh-CN" altLang="en-US" sz="2800" b="1" dirty="0"/>
          </a:p>
        </p:txBody>
      </p:sp>
      <p:sp>
        <p:nvSpPr>
          <p:cNvPr id="14" name="文本框 13">
            <a:extLst>
              <a:ext uri="{FF2B5EF4-FFF2-40B4-BE49-F238E27FC236}">
                <a16:creationId xmlns="" xmlns:a16="http://schemas.microsoft.com/office/drawing/2014/main" id="{30DAE7CD-6BF7-434F-82ED-6D9B1D3294B3}"/>
              </a:ext>
            </a:extLst>
          </p:cNvPr>
          <p:cNvSpPr txBox="1"/>
          <p:nvPr/>
        </p:nvSpPr>
        <p:spPr>
          <a:xfrm>
            <a:off x="1375092" y="4516748"/>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个人云存储</a:t>
            </a:r>
            <a:endParaRPr lang="zh-CN" altLang="en-US" sz="28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362" y="2167474"/>
            <a:ext cx="5599621" cy="3027943"/>
          </a:xfrm>
          <a:prstGeom prst="rect">
            <a:avLst/>
          </a:prstGeom>
        </p:spPr>
      </p:pic>
      <p:sp>
        <p:nvSpPr>
          <p:cNvPr id="16" name="文本框 15">
            <a:extLst>
              <a:ext uri="{FF2B5EF4-FFF2-40B4-BE49-F238E27FC236}">
                <a16:creationId xmlns="" xmlns:a16="http://schemas.microsoft.com/office/drawing/2014/main" id="{30DAE7CD-6BF7-434F-82ED-6D9B1D3294B3}"/>
              </a:ext>
            </a:extLst>
          </p:cNvPr>
          <p:cNvSpPr txBox="1"/>
          <p:nvPr/>
        </p:nvSpPr>
        <p:spPr>
          <a:xfrm>
            <a:off x="1375092" y="3971271"/>
            <a:ext cx="8664745" cy="523220"/>
          </a:xfrm>
          <a:prstGeom prst="rect">
            <a:avLst/>
          </a:prstGeom>
          <a:noFill/>
        </p:spPr>
        <p:txBody>
          <a:bodyPr wrap="square" rtlCol="0">
            <a:spAutoFit/>
          </a:bodyPr>
          <a:lstStyle/>
          <a:p>
            <a:pPr marL="342900" lvl="0" indent="-342900"/>
            <a:r>
              <a:rPr lang="zh-CN" altLang="en-US" sz="2800" dirty="0" smtClean="0">
                <a:solidFill>
                  <a:srgbClr val="C00000"/>
                </a:solidFill>
              </a:rPr>
              <a:t>供应商和用户的关系</a:t>
            </a:r>
            <a:endParaRPr lang="zh-CN" altLang="en-US" sz="2800" dirty="0">
              <a:solidFill>
                <a:srgbClr val="C00000"/>
              </a:solidFill>
            </a:endParaRPr>
          </a:p>
        </p:txBody>
      </p:sp>
      <p:sp>
        <p:nvSpPr>
          <p:cNvPr id="17" name="文本框 16">
            <a:extLst>
              <a:ext uri="{FF2B5EF4-FFF2-40B4-BE49-F238E27FC236}">
                <a16:creationId xmlns="" xmlns:a16="http://schemas.microsoft.com/office/drawing/2014/main" id="{30DAE7CD-6BF7-434F-82ED-6D9B1D3294B3}"/>
              </a:ext>
            </a:extLst>
          </p:cNvPr>
          <p:cNvSpPr txBox="1"/>
          <p:nvPr/>
        </p:nvSpPr>
        <p:spPr>
          <a:xfrm>
            <a:off x="1375091" y="5039968"/>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公共云存储</a:t>
            </a:r>
            <a:endParaRPr lang="zh-CN" altLang="en-US" sz="2800" b="1" dirty="0"/>
          </a:p>
        </p:txBody>
      </p:sp>
      <p:sp>
        <p:nvSpPr>
          <p:cNvPr id="18" name="文本框 17">
            <a:extLst>
              <a:ext uri="{FF2B5EF4-FFF2-40B4-BE49-F238E27FC236}">
                <a16:creationId xmlns="" xmlns:a16="http://schemas.microsoft.com/office/drawing/2014/main" id="{30DAE7CD-6BF7-434F-82ED-6D9B1D3294B3}"/>
              </a:ext>
            </a:extLst>
          </p:cNvPr>
          <p:cNvSpPr txBox="1"/>
          <p:nvPr/>
        </p:nvSpPr>
        <p:spPr>
          <a:xfrm>
            <a:off x="1375091" y="5529219"/>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私有云存储</a:t>
            </a:r>
            <a:endParaRPr lang="zh-CN" altLang="en-US" sz="2800" b="1" dirty="0"/>
          </a:p>
        </p:txBody>
      </p:sp>
      <p:sp>
        <p:nvSpPr>
          <p:cNvPr id="19" name="文本框 18">
            <a:extLst>
              <a:ext uri="{FF2B5EF4-FFF2-40B4-BE49-F238E27FC236}">
                <a16:creationId xmlns="" xmlns:a16="http://schemas.microsoft.com/office/drawing/2014/main" id="{30DAE7CD-6BF7-434F-82ED-6D9B1D3294B3}"/>
              </a:ext>
            </a:extLst>
          </p:cNvPr>
          <p:cNvSpPr txBox="1"/>
          <p:nvPr/>
        </p:nvSpPr>
        <p:spPr>
          <a:xfrm>
            <a:off x="1375091" y="6018470"/>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混合云存储</a:t>
            </a:r>
            <a:endParaRPr lang="zh-CN" altLang="en-US" sz="2800" b="1" dirty="0"/>
          </a:p>
        </p:txBody>
      </p:sp>
    </p:spTree>
    <p:extLst>
      <p:ext uri="{BB962C8B-B14F-4D97-AF65-F5344CB8AC3E}">
        <p14:creationId xmlns:p14="http://schemas.microsoft.com/office/powerpoint/2010/main" val="10025559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770799" y="1718541"/>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solidFill>
                  <a:schemeClr val="accent5"/>
                </a:solidFill>
                <a:latin typeface="黑体" pitchFamily="49" charset="-122"/>
                <a:ea typeface="黑体" pitchFamily="49" charset="-122"/>
              </a:rPr>
              <a:t>与云计算的关系</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sp>
        <p:nvSpPr>
          <p:cNvPr id="15" name="文本框 14">
            <a:extLst>
              <a:ext uri="{FF2B5EF4-FFF2-40B4-BE49-F238E27FC236}">
                <a16:creationId xmlns="" xmlns:a16="http://schemas.microsoft.com/office/drawing/2014/main" id="{30DAE7CD-6BF7-434F-82ED-6D9B1D3294B3}"/>
              </a:ext>
            </a:extLst>
          </p:cNvPr>
          <p:cNvSpPr txBox="1"/>
          <p:nvPr/>
        </p:nvSpPr>
        <p:spPr>
          <a:xfrm>
            <a:off x="1913571" y="2761655"/>
            <a:ext cx="8612830" cy="1569660"/>
          </a:xfrm>
          <a:prstGeom prst="rect">
            <a:avLst/>
          </a:prstGeom>
          <a:noFill/>
        </p:spPr>
        <p:txBody>
          <a:bodyPr wrap="square" rtlCol="0">
            <a:spAutoFit/>
          </a:bodyPr>
          <a:lstStyle/>
          <a:p>
            <a:pPr indent="457200"/>
            <a:r>
              <a:rPr lang="zh-CN" altLang="en-US" sz="2400" b="1" dirty="0"/>
              <a:t>云计算系统运算和处理的核心是大量数据的存储和管理时，云计算系统中就需要配置大量的存储设备，那么云计算系统就转变成为一个云存储系统，所以云存储是一个以数据存储和管理为核心的云计算系统。</a:t>
            </a:r>
          </a:p>
        </p:txBody>
      </p:sp>
    </p:spTree>
    <p:extLst>
      <p:ext uri="{BB962C8B-B14F-4D97-AF65-F5344CB8AC3E}">
        <p14:creationId xmlns:p14="http://schemas.microsoft.com/office/powerpoint/2010/main" val="125155208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646813" y="738473"/>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a:t>
            </a:r>
            <a:r>
              <a:rPr lang="zh-CN" altLang="en-US" sz="3200" b="1" dirty="0" smtClean="0">
                <a:solidFill>
                  <a:schemeClr val="accent5"/>
                </a:solidFill>
                <a:latin typeface="黑体" pitchFamily="49" charset="-122"/>
                <a:ea typeface="黑体" pitchFamily="49" charset="-122"/>
              </a:rPr>
              <a:t>存储的结构模型</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275" y="1815126"/>
            <a:ext cx="7264400" cy="4610100"/>
          </a:xfrm>
          <a:prstGeom prst="rect">
            <a:avLst/>
          </a:prstGeom>
        </p:spPr>
      </p:pic>
    </p:spTree>
    <p:extLst>
      <p:ext uri="{BB962C8B-B14F-4D97-AF65-F5344CB8AC3E}">
        <p14:creationId xmlns:p14="http://schemas.microsoft.com/office/powerpoint/2010/main" val="212146354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770799" y="598986"/>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a:t>
            </a:r>
            <a:r>
              <a:rPr lang="zh-CN" altLang="en-US" sz="3200" b="1" dirty="0" smtClean="0">
                <a:solidFill>
                  <a:schemeClr val="accent5"/>
                </a:solidFill>
                <a:latin typeface="黑体" pitchFamily="49" charset="-122"/>
                <a:ea typeface="黑体" pitchFamily="49" charset="-122"/>
              </a:rPr>
              <a:t>存储的结构模型</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1375099" y="1306404"/>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存储层</a:t>
            </a:r>
            <a:endParaRPr lang="zh-CN" altLang="en-US" sz="2800" b="1" dirty="0"/>
          </a:p>
        </p:txBody>
      </p:sp>
      <p:sp>
        <p:nvSpPr>
          <p:cNvPr id="8" name="文本框 7">
            <a:extLst>
              <a:ext uri="{FF2B5EF4-FFF2-40B4-BE49-F238E27FC236}">
                <a16:creationId xmlns="" xmlns:a16="http://schemas.microsoft.com/office/drawing/2014/main" id="{30DAE7CD-6BF7-434F-82ED-6D9B1D3294B3}"/>
              </a:ext>
            </a:extLst>
          </p:cNvPr>
          <p:cNvSpPr txBox="1"/>
          <p:nvPr/>
        </p:nvSpPr>
        <p:spPr>
          <a:xfrm>
            <a:off x="1763627" y="1862583"/>
            <a:ext cx="8664745" cy="1569660"/>
          </a:xfrm>
          <a:prstGeom prst="rect">
            <a:avLst/>
          </a:prstGeom>
          <a:noFill/>
        </p:spPr>
        <p:txBody>
          <a:bodyPr wrap="square" rtlCol="0">
            <a:spAutoFit/>
          </a:bodyPr>
          <a:lstStyle/>
          <a:p>
            <a:pPr marL="342900" lvl="0" indent="-342900"/>
            <a:r>
              <a:rPr lang="zh-CN" altLang="en-US" sz="2400" dirty="0"/>
              <a:t>存储层是云存储最基础的</a:t>
            </a:r>
            <a:r>
              <a:rPr lang="zh-CN" altLang="en-US" sz="2400" dirty="0" smtClean="0"/>
              <a:t>部分。</a:t>
            </a:r>
            <a:r>
              <a:rPr lang="zh-CN" altLang="en-US" sz="2400" dirty="0"/>
              <a:t>云存储的存储层将不同类型</a:t>
            </a:r>
            <a:r>
              <a:rPr lang="zh-CN" altLang="en-US" sz="2400" dirty="0" smtClean="0"/>
              <a:t>的</a:t>
            </a:r>
            <a:endParaRPr lang="en-US" altLang="zh-CN" sz="2400" dirty="0" smtClean="0"/>
          </a:p>
          <a:p>
            <a:pPr marL="342900" lvl="0" indent="-342900"/>
            <a:r>
              <a:rPr lang="zh-CN" altLang="en-US" sz="2400" dirty="0" smtClean="0"/>
              <a:t>存储</a:t>
            </a:r>
            <a:r>
              <a:rPr lang="zh-CN" altLang="en-US" sz="2400" dirty="0"/>
              <a:t>设备互连起来，实现海量数据的统一管理，同时实现对</a:t>
            </a:r>
            <a:r>
              <a:rPr lang="zh-CN" altLang="en-US" sz="2400" dirty="0" smtClean="0"/>
              <a:t>存</a:t>
            </a:r>
            <a:endParaRPr lang="en-US" altLang="zh-CN" sz="2400" dirty="0" smtClean="0"/>
          </a:p>
          <a:p>
            <a:pPr marL="342900" lvl="0" indent="-342900"/>
            <a:r>
              <a:rPr lang="zh-CN" altLang="en-US" sz="2400" dirty="0" smtClean="0"/>
              <a:t>储设备</a:t>
            </a:r>
            <a:r>
              <a:rPr lang="zh-CN" altLang="en-US" sz="2400" dirty="0"/>
              <a:t>的集中管理、状态监控以及容量的动态扩展，实质是</a:t>
            </a:r>
            <a:r>
              <a:rPr lang="zh-CN" altLang="en-US" sz="2400" dirty="0" smtClean="0"/>
              <a:t>一</a:t>
            </a:r>
            <a:endParaRPr lang="en-US" altLang="zh-CN" sz="2400" dirty="0" smtClean="0"/>
          </a:p>
          <a:p>
            <a:pPr marL="342900" lvl="0" indent="-342900"/>
            <a:r>
              <a:rPr lang="zh-CN" altLang="en-US" sz="2400" dirty="0" smtClean="0"/>
              <a:t>种</a:t>
            </a:r>
            <a:r>
              <a:rPr lang="zh-CN" altLang="en-US" sz="2400" dirty="0"/>
              <a:t>面向服务的分布式存储系统。</a:t>
            </a:r>
          </a:p>
        </p:txBody>
      </p:sp>
      <p:sp>
        <p:nvSpPr>
          <p:cNvPr id="9" name="文本框 8">
            <a:extLst>
              <a:ext uri="{FF2B5EF4-FFF2-40B4-BE49-F238E27FC236}">
                <a16:creationId xmlns="" xmlns:a16="http://schemas.microsoft.com/office/drawing/2014/main" id="{30DAE7CD-6BF7-434F-82ED-6D9B1D3294B3}"/>
              </a:ext>
            </a:extLst>
          </p:cNvPr>
          <p:cNvSpPr txBox="1"/>
          <p:nvPr/>
        </p:nvSpPr>
        <p:spPr>
          <a:xfrm>
            <a:off x="1401619" y="5854469"/>
            <a:ext cx="8664745" cy="523220"/>
          </a:xfrm>
          <a:prstGeom prst="rect">
            <a:avLst/>
          </a:prstGeom>
          <a:noFill/>
        </p:spPr>
        <p:txBody>
          <a:bodyPr wrap="square" rtlCol="0">
            <a:spAutoFit/>
          </a:bodyPr>
          <a:lstStyle/>
          <a:p>
            <a:pPr marL="342900" indent="-342900">
              <a:buFont typeface="Wingdings" charset="2"/>
              <a:buChar char="n"/>
            </a:pPr>
            <a:r>
              <a:rPr lang="zh-CN" altLang="en-US" sz="2800" b="1" smtClean="0"/>
              <a:t>访问层</a:t>
            </a:r>
            <a:endParaRPr lang="zh-CN" altLang="en-US" sz="2800" b="1" dirty="0"/>
          </a:p>
        </p:txBody>
      </p:sp>
      <p:sp>
        <p:nvSpPr>
          <p:cNvPr id="11" name="文本框 10">
            <a:extLst>
              <a:ext uri="{FF2B5EF4-FFF2-40B4-BE49-F238E27FC236}">
                <a16:creationId xmlns="" xmlns:a16="http://schemas.microsoft.com/office/drawing/2014/main" id="{30DAE7CD-6BF7-434F-82ED-6D9B1D3294B3}"/>
              </a:ext>
            </a:extLst>
          </p:cNvPr>
          <p:cNvSpPr txBox="1"/>
          <p:nvPr/>
        </p:nvSpPr>
        <p:spPr>
          <a:xfrm>
            <a:off x="1375098" y="3464648"/>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基础管理层</a:t>
            </a:r>
            <a:endParaRPr lang="zh-CN" altLang="en-US" sz="2800" b="1" dirty="0"/>
          </a:p>
        </p:txBody>
      </p:sp>
      <p:sp>
        <p:nvSpPr>
          <p:cNvPr id="13" name="文本框 12">
            <a:extLst>
              <a:ext uri="{FF2B5EF4-FFF2-40B4-BE49-F238E27FC236}">
                <a16:creationId xmlns="" xmlns:a16="http://schemas.microsoft.com/office/drawing/2014/main" id="{30DAE7CD-6BF7-434F-82ED-6D9B1D3294B3}"/>
              </a:ext>
            </a:extLst>
          </p:cNvPr>
          <p:cNvSpPr txBox="1"/>
          <p:nvPr/>
        </p:nvSpPr>
        <p:spPr>
          <a:xfrm>
            <a:off x="1375097" y="4440285"/>
            <a:ext cx="8664745" cy="523220"/>
          </a:xfrm>
          <a:prstGeom prst="rect">
            <a:avLst/>
          </a:prstGeom>
          <a:noFill/>
        </p:spPr>
        <p:txBody>
          <a:bodyPr wrap="square" rtlCol="0">
            <a:spAutoFit/>
          </a:bodyPr>
          <a:lstStyle/>
          <a:p>
            <a:pPr marL="342900" indent="-342900">
              <a:buFont typeface="Wingdings" charset="2"/>
              <a:buChar char="n"/>
            </a:pPr>
            <a:r>
              <a:rPr lang="zh-CN" altLang="en-US" sz="2800" b="1" smtClean="0"/>
              <a:t>应用接口层</a:t>
            </a:r>
            <a:endParaRPr lang="zh-CN" altLang="en-US" sz="2800" b="1" dirty="0"/>
          </a:p>
        </p:txBody>
      </p:sp>
      <p:sp>
        <p:nvSpPr>
          <p:cNvPr id="16" name="文本框 15">
            <a:extLst>
              <a:ext uri="{FF2B5EF4-FFF2-40B4-BE49-F238E27FC236}">
                <a16:creationId xmlns="" xmlns:a16="http://schemas.microsoft.com/office/drawing/2014/main" id="{30DAE7CD-6BF7-434F-82ED-6D9B1D3294B3}"/>
              </a:ext>
            </a:extLst>
          </p:cNvPr>
          <p:cNvSpPr txBox="1"/>
          <p:nvPr/>
        </p:nvSpPr>
        <p:spPr>
          <a:xfrm>
            <a:off x="1763627" y="4011820"/>
            <a:ext cx="8664745" cy="461665"/>
          </a:xfrm>
          <a:prstGeom prst="rect">
            <a:avLst/>
          </a:prstGeom>
          <a:noFill/>
        </p:spPr>
        <p:txBody>
          <a:bodyPr wrap="square" rtlCol="0">
            <a:spAutoFit/>
          </a:bodyPr>
          <a:lstStyle/>
          <a:p>
            <a:pPr marL="342900" lvl="0" indent="-342900"/>
            <a:r>
              <a:rPr lang="zh-CN" altLang="en-US" sz="2400"/>
              <a:t>基础管理层是云存储最核心的部分</a:t>
            </a:r>
            <a:endParaRPr lang="zh-CN" altLang="en-US" sz="2400" dirty="0"/>
          </a:p>
        </p:txBody>
      </p:sp>
      <p:sp>
        <p:nvSpPr>
          <p:cNvPr id="18" name="文本框 17">
            <a:extLst>
              <a:ext uri="{FF2B5EF4-FFF2-40B4-BE49-F238E27FC236}">
                <a16:creationId xmlns="" xmlns:a16="http://schemas.microsoft.com/office/drawing/2014/main" id="{30DAE7CD-6BF7-434F-82ED-6D9B1D3294B3}"/>
              </a:ext>
            </a:extLst>
          </p:cNvPr>
          <p:cNvSpPr txBox="1"/>
          <p:nvPr/>
        </p:nvSpPr>
        <p:spPr>
          <a:xfrm>
            <a:off x="1763627" y="4963505"/>
            <a:ext cx="8664745" cy="830997"/>
          </a:xfrm>
          <a:prstGeom prst="rect">
            <a:avLst/>
          </a:prstGeom>
          <a:noFill/>
        </p:spPr>
        <p:txBody>
          <a:bodyPr wrap="square" rtlCol="0">
            <a:spAutoFit/>
          </a:bodyPr>
          <a:lstStyle/>
          <a:p>
            <a:pPr marL="342900" lvl="0" indent="-342900"/>
            <a:r>
              <a:rPr lang="zh-CN" altLang="en-US" sz="2400" dirty="0"/>
              <a:t>应用接口层是云存储平台中可以灵活扩展的、直接面向用户</a:t>
            </a:r>
            <a:r>
              <a:rPr lang="zh-CN" altLang="en-US" sz="2400" dirty="0" smtClean="0"/>
              <a:t>的</a:t>
            </a:r>
            <a:endParaRPr lang="en-US" altLang="zh-CN" sz="2400" dirty="0" smtClean="0"/>
          </a:p>
          <a:p>
            <a:pPr marL="342900" lvl="0" indent="-342900"/>
            <a:r>
              <a:rPr lang="zh-CN" altLang="en-US" sz="2400" dirty="0" smtClean="0"/>
              <a:t>部分</a:t>
            </a:r>
            <a:r>
              <a:rPr lang="zh-CN" altLang="en-US" sz="2400" dirty="0"/>
              <a:t>。</a:t>
            </a:r>
          </a:p>
        </p:txBody>
      </p:sp>
    </p:spTree>
    <p:extLst>
      <p:ext uri="{BB962C8B-B14F-4D97-AF65-F5344CB8AC3E}">
        <p14:creationId xmlns:p14="http://schemas.microsoft.com/office/powerpoint/2010/main" val="214619459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10836" y="170576"/>
            <a:ext cx="4542857" cy="1361905"/>
          </a:xfrm>
          <a:prstGeom prst="rect">
            <a:avLst/>
          </a:prstGeom>
        </p:spPr>
      </p:pic>
      <p:sp>
        <p:nvSpPr>
          <p:cNvPr id="3" name="标题 2">
            <a:extLst>
              <a:ext uri="{FF2B5EF4-FFF2-40B4-BE49-F238E27FC236}">
                <a16:creationId xmlns="" xmlns:a16="http://schemas.microsoft.com/office/drawing/2014/main" id="{85300A2E-3D42-48E1-B305-CF6934F1E2FD}"/>
              </a:ext>
            </a:extLst>
          </p:cNvPr>
          <p:cNvSpPr txBox="1">
            <a:spLocks/>
          </p:cNvSpPr>
          <p:nvPr/>
        </p:nvSpPr>
        <p:spPr>
          <a:xfrm>
            <a:off x="3770799" y="475000"/>
            <a:ext cx="4898374" cy="6891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a:solidFill>
                  <a:schemeClr val="accent5"/>
                </a:solidFill>
                <a:latin typeface="黑体" pitchFamily="49" charset="-122"/>
                <a:ea typeface="黑体" pitchFamily="49" charset="-122"/>
              </a:rPr>
              <a:t>云</a:t>
            </a:r>
            <a:r>
              <a:rPr lang="zh-CN" altLang="en-US" sz="3200" b="1" dirty="0" smtClean="0">
                <a:solidFill>
                  <a:schemeClr val="accent5"/>
                </a:solidFill>
                <a:latin typeface="黑体" pitchFamily="49" charset="-122"/>
                <a:ea typeface="黑体" pitchFamily="49" charset="-122"/>
              </a:rPr>
              <a:t>存储的架构</a:t>
            </a:r>
            <a:endParaRPr lang="zh-CN" altLang="en-US" sz="3200" b="1" dirty="0">
              <a:solidFill>
                <a:schemeClr val="accent5"/>
              </a:solidFill>
              <a:latin typeface="黑体" pitchFamily="49" charset="-122"/>
              <a:ea typeface="黑体" pitchFamily="49" charset="-122"/>
            </a:endParaRPr>
          </a:p>
        </p:txBody>
      </p:sp>
      <p:sp>
        <p:nvSpPr>
          <p:cNvPr id="4" name="标题 2">
            <a:extLst>
              <a:ext uri="{FF2B5EF4-FFF2-40B4-BE49-F238E27FC236}">
                <a16:creationId xmlns="" xmlns:a16="http://schemas.microsoft.com/office/drawing/2014/main" id="{BF9C8F18-6062-46C7-980A-9C25FCACE735}"/>
              </a:ext>
            </a:extLst>
          </p:cNvPr>
          <p:cNvSpPr txBox="1">
            <a:spLocks/>
          </p:cNvSpPr>
          <p:nvPr/>
        </p:nvSpPr>
        <p:spPr>
          <a:xfrm>
            <a:off x="367934" y="2063098"/>
            <a:ext cx="2014330" cy="432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600" b="1" dirty="0">
              <a:solidFill>
                <a:schemeClr val="bg2">
                  <a:lumMod val="10000"/>
                </a:schemeClr>
              </a:solidFill>
              <a:latin typeface="黑体" pitchFamily="49" charset="-122"/>
              <a:ea typeface="黑体" pitchFamily="49" charset="-122"/>
            </a:endParaRPr>
          </a:p>
        </p:txBody>
      </p:sp>
      <p:sp>
        <p:nvSpPr>
          <p:cNvPr id="7" name="文本框 6">
            <a:extLst>
              <a:ext uri="{FF2B5EF4-FFF2-40B4-BE49-F238E27FC236}">
                <a16:creationId xmlns="" xmlns:a16="http://schemas.microsoft.com/office/drawing/2014/main" id="{30DAE7CD-6BF7-434F-82ED-6D9B1D3294B3}"/>
              </a:ext>
            </a:extLst>
          </p:cNvPr>
          <p:cNvSpPr txBox="1"/>
          <p:nvPr/>
        </p:nvSpPr>
        <p:spPr>
          <a:xfrm>
            <a:off x="522692" y="2939024"/>
            <a:ext cx="8664745" cy="523220"/>
          </a:xfrm>
          <a:prstGeom prst="rect">
            <a:avLst/>
          </a:prstGeom>
          <a:noFill/>
        </p:spPr>
        <p:txBody>
          <a:bodyPr wrap="square" rtlCol="0">
            <a:spAutoFit/>
          </a:bodyPr>
          <a:lstStyle/>
          <a:p>
            <a:pPr marL="342900" indent="-342900">
              <a:buFont typeface="Wingdings" charset="2"/>
              <a:buChar char="n"/>
            </a:pPr>
            <a:r>
              <a:rPr lang="zh-CN" altLang="en-US" sz="2800" b="1" dirty="0" smtClean="0"/>
              <a:t>紧耦合对称架构</a:t>
            </a:r>
            <a:endParaRPr lang="zh-CN" altLang="en-US" sz="2800" b="1" dirty="0"/>
          </a:p>
        </p:txBody>
      </p:sp>
      <p:sp>
        <p:nvSpPr>
          <p:cNvPr id="11" name="文本框 10">
            <a:extLst>
              <a:ext uri="{FF2B5EF4-FFF2-40B4-BE49-F238E27FC236}">
                <a16:creationId xmlns="" xmlns:a16="http://schemas.microsoft.com/office/drawing/2014/main" id="{30DAE7CD-6BF7-434F-82ED-6D9B1D3294B3}"/>
              </a:ext>
            </a:extLst>
          </p:cNvPr>
          <p:cNvSpPr txBox="1"/>
          <p:nvPr/>
        </p:nvSpPr>
        <p:spPr>
          <a:xfrm>
            <a:off x="522692" y="3666126"/>
            <a:ext cx="3123836" cy="954107"/>
          </a:xfrm>
          <a:prstGeom prst="rect">
            <a:avLst/>
          </a:prstGeom>
          <a:noFill/>
        </p:spPr>
        <p:txBody>
          <a:bodyPr wrap="square" rtlCol="0">
            <a:spAutoFit/>
          </a:bodyPr>
          <a:lstStyle/>
          <a:p>
            <a:pPr marL="342900" indent="-342900">
              <a:buFont typeface="Wingdings" charset="2"/>
              <a:buChar char="n"/>
            </a:pPr>
            <a:r>
              <a:rPr lang="zh-CN" altLang="en-US" sz="2800" b="1" dirty="0" smtClean="0"/>
              <a:t>松弛耦</a:t>
            </a:r>
            <a:r>
              <a:rPr lang="zh-CN" altLang="en-US" sz="2800" b="1" smtClean="0"/>
              <a:t>合非对称架构</a:t>
            </a:r>
            <a:endParaRPr lang="zh-CN" altLang="en-US" sz="28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527" y="1288099"/>
            <a:ext cx="8318500" cy="5359400"/>
          </a:xfrm>
          <a:prstGeom prst="rect">
            <a:avLst/>
          </a:prstGeom>
        </p:spPr>
      </p:pic>
    </p:spTree>
    <p:extLst>
      <p:ext uri="{BB962C8B-B14F-4D97-AF65-F5344CB8AC3E}">
        <p14:creationId xmlns:p14="http://schemas.microsoft.com/office/powerpoint/2010/main" val="1413589629"/>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6592</TotalTime>
  <Words>1621</Words>
  <Application>Microsoft Macintosh PowerPoint</Application>
  <PresentationFormat>宽屏</PresentationFormat>
  <Paragraphs>197</Paragraphs>
  <Slides>34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6" baseType="lpstr">
      <vt:lpstr>Calibri</vt:lpstr>
      <vt:lpstr>Calibri Light</vt:lpstr>
      <vt:lpstr>Times New Roman</vt:lpstr>
      <vt:lpstr>Wingdings</vt:lpstr>
      <vt:lpstr>Wingdings 2</vt:lpstr>
      <vt:lpstr>等线</vt:lpstr>
      <vt:lpstr>等线 Light</vt:lpstr>
      <vt:lpstr>黑体</vt:lpstr>
      <vt:lpstr>宋体</vt:lpstr>
      <vt:lpstr>Arial</vt: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416</dc:creator>
  <cp:lastModifiedBy>毕 蕾</cp:lastModifiedBy>
  <cp:revision>295</cp:revision>
  <dcterms:created xsi:type="dcterms:W3CDTF">2017-09-28T06:07:00Z</dcterms:created>
  <dcterms:modified xsi:type="dcterms:W3CDTF">2019-11-20T13:12:16Z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