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8.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heme/themeOverride9.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heme/themeOverride10.xml" ContentType="application/vnd.openxmlformats-officedocument.themeOverr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34"/>
  </p:notesMasterIdLst>
  <p:sldIdLst>
    <p:sldId id="312" r:id="rId3"/>
    <p:sldId id="304" r:id="rId4"/>
    <p:sldId id="279" r:id="rId5"/>
    <p:sldId id="305" r:id="rId6"/>
    <p:sldId id="315" r:id="rId7"/>
    <p:sldId id="316" r:id="rId8"/>
    <p:sldId id="286" r:id="rId9"/>
    <p:sldId id="288" r:id="rId10"/>
    <p:sldId id="291" r:id="rId11"/>
    <p:sldId id="317" r:id="rId12"/>
    <p:sldId id="318" r:id="rId13"/>
    <p:sldId id="319" r:id="rId14"/>
    <p:sldId id="320" r:id="rId15"/>
    <p:sldId id="322" r:id="rId16"/>
    <p:sldId id="323" r:id="rId17"/>
    <p:sldId id="324" r:id="rId18"/>
    <p:sldId id="325" r:id="rId19"/>
    <p:sldId id="326" r:id="rId20"/>
    <p:sldId id="339" r:id="rId21"/>
    <p:sldId id="327" r:id="rId22"/>
    <p:sldId id="293" r:id="rId23"/>
    <p:sldId id="328" r:id="rId24"/>
    <p:sldId id="330" r:id="rId25"/>
    <p:sldId id="331" r:id="rId26"/>
    <p:sldId id="337" r:id="rId27"/>
    <p:sldId id="338" r:id="rId28"/>
    <p:sldId id="333" r:id="rId29"/>
    <p:sldId id="334" r:id="rId30"/>
    <p:sldId id="298" r:id="rId31"/>
    <p:sldId id="336" r:id="rId32"/>
    <p:sldId id="335"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84C60BC-EB01-4AD6-AC02-5E27D06BBB69}">
          <p14:sldIdLst>
            <p14:sldId id="312"/>
            <p14:sldId id="304"/>
            <p14:sldId id="279"/>
            <p14:sldId id="305"/>
            <p14:sldId id="315"/>
            <p14:sldId id="316"/>
            <p14:sldId id="286"/>
            <p14:sldId id="288"/>
            <p14:sldId id="291"/>
            <p14:sldId id="317"/>
            <p14:sldId id="318"/>
            <p14:sldId id="319"/>
            <p14:sldId id="320"/>
            <p14:sldId id="322"/>
            <p14:sldId id="323"/>
            <p14:sldId id="324"/>
            <p14:sldId id="325"/>
            <p14:sldId id="326"/>
            <p14:sldId id="339"/>
            <p14:sldId id="327"/>
            <p14:sldId id="293"/>
            <p14:sldId id="328"/>
            <p14:sldId id="330"/>
            <p14:sldId id="331"/>
            <p14:sldId id="337"/>
            <p14:sldId id="338"/>
            <p14:sldId id="333"/>
            <p14:sldId id="334"/>
            <p14:sldId id="298"/>
            <p14:sldId id="336"/>
            <p14:sldId id="335"/>
          </p14:sldIdLst>
        </p14:section>
        <p14:section name="无标题节" id="{80E17246-3432-4F22-8DC2-E464F9B44526}">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7556" autoAdjust="0"/>
  </p:normalViewPr>
  <p:slideViewPr>
    <p:cSldViewPr snapToGrid="0" showGuides="1">
      <p:cViewPr varScale="1">
        <p:scale>
          <a:sx n="68" d="100"/>
          <a:sy n="68" d="100"/>
        </p:scale>
        <p:origin x="-1205"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pPr/>
              <a:t>2019/10/20</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pPr/>
              <a:t>‹#›</a:t>
            </a:fld>
            <a:endParaRPr lang="zh-CN" altLang="en-US" dirty="0"/>
          </a:p>
        </p:txBody>
      </p:sp>
    </p:spTree>
    <p:extLst>
      <p:ext uri="{BB962C8B-B14F-4D97-AF65-F5344CB8AC3E}">
        <p14:creationId xmlns:p14="http://schemas.microsoft.com/office/powerpoint/2010/main" val="3492114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extLst>
      <p:ext uri="{BB962C8B-B14F-4D97-AF65-F5344CB8AC3E}">
        <p14:creationId xmlns:p14="http://schemas.microsoft.com/office/powerpoint/2010/main" val="2884443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1268585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233997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209218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2848027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3405734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2061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extLst>
      <p:ext uri="{BB962C8B-B14F-4D97-AF65-F5344CB8AC3E}">
        <p14:creationId xmlns:p14="http://schemas.microsoft.com/office/powerpoint/2010/main" val="27738764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17</a:t>
            </a:fld>
            <a:endParaRPr lang="zh-CN" altLang="en-US"/>
          </a:p>
        </p:txBody>
      </p:sp>
    </p:spTree>
    <p:extLst>
      <p:ext uri="{BB962C8B-B14F-4D97-AF65-F5344CB8AC3E}">
        <p14:creationId xmlns:p14="http://schemas.microsoft.com/office/powerpoint/2010/main" val="537052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18</a:t>
            </a:fld>
            <a:endParaRPr lang="zh-CN" altLang="en-US"/>
          </a:p>
        </p:txBody>
      </p:sp>
    </p:spTree>
    <p:extLst>
      <p:ext uri="{BB962C8B-B14F-4D97-AF65-F5344CB8AC3E}">
        <p14:creationId xmlns:p14="http://schemas.microsoft.com/office/powerpoint/2010/main" val="3785882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78588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extLst>
      <p:ext uri="{BB962C8B-B14F-4D97-AF65-F5344CB8AC3E}">
        <p14:creationId xmlns:p14="http://schemas.microsoft.com/office/powerpoint/2010/main" val="171716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20</a:t>
            </a:fld>
            <a:endParaRPr lang="zh-CN" altLang="en-US"/>
          </a:p>
        </p:txBody>
      </p:sp>
    </p:spTree>
    <p:extLst>
      <p:ext uri="{BB962C8B-B14F-4D97-AF65-F5344CB8AC3E}">
        <p14:creationId xmlns:p14="http://schemas.microsoft.com/office/powerpoint/2010/main" val="2527579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21</a:t>
            </a:fld>
            <a:endParaRPr lang="zh-CN" altLang="en-US"/>
          </a:p>
        </p:txBody>
      </p:sp>
    </p:spTree>
    <p:extLst>
      <p:ext uri="{BB962C8B-B14F-4D97-AF65-F5344CB8AC3E}">
        <p14:creationId xmlns:p14="http://schemas.microsoft.com/office/powerpoint/2010/main" val="111969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22</a:t>
            </a:fld>
            <a:endParaRPr lang="zh-CN" altLang="en-US"/>
          </a:p>
        </p:txBody>
      </p:sp>
    </p:spTree>
    <p:extLst>
      <p:ext uri="{BB962C8B-B14F-4D97-AF65-F5344CB8AC3E}">
        <p14:creationId xmlns:p14="http://schemas.microsoft.com/office/powerpoint/2010/main" val="3269121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23</a:t>
            </a:fld>
            <a:endParaRPr lang="zh-CN" altLang="en-US"/>
          </a:p>
        </p:txBody>
      </p:sp>
    </p:spTree>
    <p:extLst>
      <p:ext uri="{BB962C8B-B14F-4D97-AF65-F5344CB8AC3E}">
        <p14:creationId xmlns:p14="http://schemas.microsoft.com/office/powerpoint/2010/main" val="2304799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有限的动态范围和可变性：共同限制了可以划分的最大状态级别数</a:t>
            </a:r>
            <a:endParaRPr lang="en-US" altLang="zh-CN" dirty="0" smtClean="0"/>
          </a:p>
          <a:p>
            <a:r>
              <a:rPr lang="zh-CN" altLang="en-US" dirty="0" smtClean="0"/>
              <a:t>矩阵元素是正定的，不能表示零或负值</a:t>
            </a:r>
            <a:endParaRPr lang="en-US" altLang="zh-CN" dirty="0" smtClean="0"/>
          </a:p>
          <a:p>
            <a:r>
              <a:rPr lang="zh-CN" altLang="en-US" dirty="0" smtClean="0"/>
              <a:t>电压矢量元件的值应低于存储单元的开关阈值电压</a:t>
            </a:r>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24</a:t>
            </a:fld>
            <a:endParaRPr lang="zh-CN" altLang="en-US"/>
          </a:p>
        </p:txBody>
      </p:sp>
    </p:spTree>
    <p:extLst>
      <p:ext uri="{BB962C8B-B14F-4D97-AF65-F5344CB8AC3E}">
        <p14:creationId xmlns:p14="http://schemas.microsoft.com/office/powerpoint/2010/main" val="2477058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25</a:t>
            </a:fld>
            <a:endParaRPr lang="zh-CN" altLang="en-US"/>
          </a:p>
        </p:txBody>
      </p:sp>
    </p:spTree>
    <p:extLst>
      <p:ext uri="{BB962C8B-B14F-4D97-AF65-F5344CB8AC3E}">
        <p14:creationId xmlns:p14="http://schemas.microsoft.com/office/powerpoint/2010/main" val="2709102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参数重映射：一个技术是先对器件的变化性建模，然后根据预先计算的器件状态来改变要写入的状态。另一个技术是先对所有的器件进行测试，根据器件真实的变化动态地；</a:t>
            </a:r>
          </a:p>
          <a:p>
            <a:r>
              <a:rPr lang="en-US" altLang="zh-CN" dirty="0" smtClean="0"/>
              <a:t>3.</a:t>
            </a:r>
            <a:r>
              <a:rPr lang="zh-CN" altLang="en-US" dirty="0" smtClean="0"/>
              <a:t>首先基于加权二分匹配算法找到权重和忆阻器之间的最佳映射（称为权重忆阻器）。考虑到权重</a:t>
            </a:r>
            <a:r>
              <a:rPr lang="en-US" altLang="zh-CN" dirty="0" smtClean="0"/>
              <a:t>-</a:t>
            </a:r>
            <a:r>
              <a:rPr lang="zh-CN" altLang="en-US" dirty="0" smtClean="0"/>
              <a:t>忆阻器映射，我们建议根据卡住故障（</a:t>
            </a:r>
            <a:r>
              <a:rPr lang="en-US" altLang="zh-CN" dirty="0" smtClean="0"/>
              <a:t>SAF</a:t>
            </a:r>
            <a:r>
              <a:rPr lang="zh-CN" altLang="en-US" dirty="0" smtClean="0"/>
              <a:t>）的分布和</a:t>
            </a:r>
            <a:r>
              <a:rPr lang="en-US" altLang="zh-CN" dirty="0" smtClean="0"/>
              <a:t>RRAM</a:t>
            </a:r>
            <a:r>
              <a:rPr lang="zh-CN" altLang="en-US" dirty="0" smtClean="0"/>
              <a:t>交叉开关中的电阻变化来训练神经网络，以使影响较大的权重不会映射到异常忆阻器。</a:t>
            </a:r>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709102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27</a:t>
            </a:fld>
            <a:endParaRPr lang="zh-CN" altLang="en-US"/>
          </a:p>
        </p:txBody>
      </p:sp>
    </p:spTree>
    <p:extLst>
      <p:ext uri="{BB962C8B-B14F-4D97-AF65-F5344CB8AC3E}">
        <p14:creationId xmlns:p14="http://schemas.microsoft.com/office/powerpoint/2010/main" val="918513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28</a:t>
            </a:fld>
            <a:endParaRPr lang="zh-CN" altLang="en-US"/>
          </a:p>
        </p:txBody>
      </p:sp>
    </p:spTree>
    <p:extLst>
      <p:ext uri="{BB962C8B-B14F-4D97-AF65-F5344CB8AC3E}">
        <p14:creationId xmlns:p14="http://schemas.microsoft.com/office/powerpoint/2010/main" val="185368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29</a:t>
            </a:fld>
            <a:endParaRPr lang="zh-CN" altLang="en-US"/>
          </a:p>
        </p:txBody>
      </p:sp>
    </p:spTree>
    <p:extLst>
      <p:ext uri="{BB962C8B-B14F-4D97-AF65-F5344CB8AC3E}">
        <p14:creationId xmlns:p14="http://schemas.microsoft.com/office/powerpoint/2010/main" val="3047934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extLst>
      <p:ext uri="{BB962C8B-B14F-4D97-AF65-F5344CB8AC3E}">
        <p14:creationId xmlns:p14="http://schemas.microsoft.com/office/powerpoint/2010/main" val="3772525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853688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88444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3580545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2847340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extLst>
      <p:ext uri="{BB962C8B-B14F-4D97-AF65-F5344CB8AC3E}">
        <p14:creationId xmlns:p14="http://schemas.microsoft.com/office/powerpoint/2010/main" val="1562710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356817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87876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extLst>
      <p:ext uri="{BB962C8B-B14F-4D97-AF65-F5344CB8AC3E}">
        <p14:creationId xmlns:p14="http://schemas.microsoft.com/office/powerpoint/2010/main" val="219287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140785743"/>
      </p:ext>
    </p:extLst>
  </p:cSld>
  <p:clrMapOvr>
    <a:masterClrMapping/>
  </p:clrMapOvr>
  <p:transition spd="slow" advTm="1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883758973"/>
      </p:ext>
    </p:extLst>
  </p:cSld>
  <p:clrMapOvr>
    <a:masterClrMapping/>
  </p:clrMapOvr>
  <p:transition spd="slow" advTm="1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3728164818"/>
      </p:ext>
    </p:extLst>
  </p:cSld>
  <p:clrMapOvr>
    <a:masterClrMapping/>
  </p:clrMapOvr>
  <p:transition spd="slow" advTm="1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8242996"/>
      </p:ext>
    </p:extLst>
  </p:cSld>
  <p:clrMapOvr>
    <a:masterClrMapping/>
  </p:clrMapOvr>
  <p:transition spd="slow" advTm="1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799836953"/>
      </p:ext>
    </p:extLst>
  </p:cSld>
  <p:clrMapOvr>
    <a:masterClrMapping/>
  </p:clrMapOvr>
  <p:transition spd="slow" advTm="1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171152265"/>
      </p:ext>
    </p:extLst>
  </p:cSld>
  <p:clrMapOvr>
    <a:masterClrMapping/>
  </p:clrMapOvr>
  <p:transition spd="slow" advTm="1000">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521788235"/>
      </p:ext>
    </p:extLst>
  </p:cSld>
  <p:clrMapOvr>
    <a:masterClrMapping/>
  </p:clrMapOvr>
  <p:transition spd="slow" advTm="1000">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dirty="0">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矩形 6"/>
          <p:cNvSpPr/>
          <p:nvPr userDrawn="1"/>
        </p:nvSpPr>
        <p:spPr>
          <a:xfrm>
            <a:off x="7163178" y="4564225"/>
            <a:ext cx="775136" cy="246221"/>
          </a:xfrm>
          <a:prstGeom prst="rect">
            <a:avLst/>
          </a:prstGeom>
        </p:spPr>
        <p:txBody>
          <a:bodyPr wrap="square">
            <a:spAutoFit/>
          </a:bodyPr>
          <a:lstStyle/>
          <a:p>
            <a:pPr>
              <a:defRPr/>
            </a:pPr>
            <a:r>
              <a:rPr lang="en-US" altLang="zh-CN" sz="100" kern="0" dirty="0" smtClean="0">
                <a:solidFill>
                  <a:srgbClr val="FFFFFF">
                    <a:lumMod val="95000"/>
                  </a:srgbClr>
                </a:solidFill>
              </a:rPr>
              <a:t>PPT</a:t>
            </a:r>
            <a:r>
              <a:rPr lang="zh-CN" altLang="en-US" sz="100" kern="0" dirty="0" smtClean="0">
                <a:solidFill>
                  <a:srgbClr val="FFFFFF">
                    <a:lumMod val="95000"/>
                  </a:srgbClr>
                </a:solidFill>
              </a:rPr>
              <a:t>模板下载：</a:t>
            </a:r>
            <a:r>
              <a:rPr lang="en-US" altLang="zh-CN" sz="100" kern="0" dirty="0" smtClean="0">
                <a:solidFill>
                  <a:srgbClr val="FFFFFF">
                    <a:lumMod val="95000"/>
                  </a:srgbClr>
                </a:solidFill>
              </a:rPr>
              <a:t>www.1ppt.com/moban/     </a:t>
            </a:r>
            <a:r>
              <a:rPr lang="zh-CN" altLang="en-US" sz="100" kern="0" dirty="0" smtClean="0">
                <a:solidFill>
                  <a:srgbClr val="FFFFFF">
                    <a:lumMod val="95000"/>
                  </a:srgbClr>
                </a:solidFill>
              </a:rPr>
              <a:t>行业</a:t>
            </a:r>
            <a:r>
              <a:rPr lang="en-US" altLang="zh-CN" sz="100" kern="0" dirty="0" smtClean="0">
                <a:solidFill>
                  <a:srgbClr val="FFFFFF">
                    <a:lumMod val="95000"/>
                  </a:srgbClr>
                </a:solidFill>
              </a:rPr>
              <a:t>PPT</a:t>
            </a:r>
            <a:r>
              <a:rPr lang="zh-CN" altLang="en-US" sz="100" kern="0" dirty="0" smtClean="0">
                <a:solidFill>
                  <a:srgbClr val="FFFFFF">
                    <a:lumMod val="95000"/>
                  </a:srgbClr>
                </a:solidFill>
              </a:rPr>
              <a:t>模板：</a:t>
            </a:r>
            <a:r>
              <a:rPr lang="en-US" altLang="zh-CN" sz="100" kern="0" dirty="0" smtClean="0">
                <a:solidFill>
                  <a:srgbClr val="FFFFFF">
                    <a:lumMod val="95000"/>
                  </a:srgbClr>
                </a:solidFill>
              </a:rPr>
              <a:t>www.1ppt.com/hangye/ </a:t>
            </a:r>
          </a:p>
          <a:p>
            <a:pPr>
              <a:defRPr/>
            </a:pPr>
            <a:r>
              <a:rPr lang="zh-CN" altLang="en-US" sz="100" kern="0" dirty="0" smtClean="0">
                <a:solidFill>
                  <a:srgbClr val="FFFFFF">
                    <a:lumMod val="95000"/>
                  </a:srgbClr>
                </a:solidFill>
              </a:rPr>
              <a:t>节日</a:t>
            </a:r>
            <a:r>
              <a:rPr lang="en-US" altLang="zh-CN" sz="100" kern="0" dirty="0" smtClean="0">
                <a:solidFill>
                  <a:srgbClr val="FFFFFF">
                    <a:lumMod val="95000"/>
                  </a:srgbClr>
                </a:solidFill>
              </a:rPr>
              <a:t>PPT</a:t>
            </a:r>
            <a:r>
              <a:rPr lang="zh-CN" altLang="en-US" sz="100" kern="0" dirty="0" smtClean="0">
                <a:solidFill>
                  <a:srgbClr val="FFFFFF">
                    <a:lumMod val="95000"/>
                  </a:srgbClr>
                </a:solidFill>
              </a:rPr>
              <a:t>模板：</a:t>
            </a:r>
            <a:r>
              <a:rPr lang="en-US" altLang="zh-CN" sz="100" kern="0" dirty="0" smtClean="0">
                <a:solidFill>
                  <a:srgbClr val="FFFFFF">
                    <a:lumMod val="95000"/>
                  </a:srgbClr>
                </a:solidFill>
              </a:rPr>
              <a:t>www.1ppt.com/jieri/           PPT</a:t>
            </a:r>
            <a:r>
              <a:rPr lang="zh-CN" altLang="en-US" sz="100" kern="0" dirty="0" smtClean="0">
                <a:solidFill>
                  <a:srgbClr val="FFFFFF">
                    <a:lumMod val="95000"/>
                  </a:srgbClr>
                </a:solidFill>
              </a:rPr>
              <a:t>素材下载：</a:t>
            </a:r>
            <a:r>
              <a:rPr lang="en-US" altLang="zh-CN" sz="100" kern="0" dirty="0" smtClean="0">
                <a:solidFill>
                  <a:srgbClr val="FFFFFF">
                    <a:lumMod val="95000"/>
                  </a:srgbClr>
                </a:solidFill>
              </a:rPr>
              <a:t>www.1ppt.com/sucai/</a:t>
            </a:r>
          </a:p>
          <a:p>
            <a:pPr>
              <a:defRPr/>
            </a:pPr>
            <a:r>
              <a:rPr lang="en-US" altLang="zh-CN" sz="100" kern="0" dirty="0" smtClean="0">
                <a:solidFill>
                  <a:srgbClr val="FFFFFF">
                    <a:lumMod val="95000"/>
                  </a:srgbClr>
                </a:solidFill>
              </a:rPr>
              <a:t>PPT</a:t>
            </a:r>
            <a:r>
              <a:rPr lang="zh-CN" altLang="en-US" sz="100" kern="0" dirty="0" smtClean="0">
                <a:solidFill>
                  <a:srgbClr val="FFFFFF">
                    <a:lumMod val="95000"/>
                  </a:srgbClr>
                </a:solidFill>
              </a:rPr>
              <a:t>背景图片：</a:t>
            </a:r>
            <a:r>
              <a:rPr lang="en-US" altLang="zh-CN" sz="100" kern="0" dirty="0" smtClean="0">
                <a:solidFill>
                  <a:srgbClr val="FFFFFF">
                    <a:lumMod val="95000"/>
                  </a:srgbClr>
                </a:solidFill>
              </a:rPr>
              <a:t>www.1ppt.com/beijing/      PPT</a:t>
            </a:r>
            <a:r>
              <a:rPr lang="zh-CN" altLang="en-US" sz="100" kern="0" dirty="0" smtClean="0">
                <a:solidFill>
                  <a:srgbClr val="FFFFFF">
                    <a:lumMod val="95000"/>
                  </a:srgbClr>
                </a:solidFill>
              </a:rPr>
              <a:t>图表下载：</a:t>
            </a:r>
            <a:r>
              <a:rPr lang="en-US" altLang="zh-CN" sz="100" kern="0" dirty="0" smtClean="0">
                <a:solidFill>
                  <a:srgbClr val="FFFFFF">
                    <a:lumMod val="95000"/>
                  </a:srgbClr>
                </a:solidFill>
              </a:rPr>
              <a:t>www.1ppt.com/tubiao/      </a:t>
            </a:r>
          </a:p>
          <a:p>
            <a:pPr>
              <a:defRPr/>
            </a:pPr>
            <a:r>
              <a:rPr lang="zh-CN" altLang="en-US" sz="100" kern="0" dirty="0" smtClean="0">
                <a:solidFill>
                  <a:srgbClr val="FFFFFF">
                    <a:lumMod val="95000"/>
                  </a:srgbClr>
                </a:solidFill>
              </a:rPr>
              <a:t>优秀</a:t>
            </a:r>
            <a:r>
              <a:rPr lang="en-US" altLang="zh-CN" sz="100" kern="0" dirty="0" smtClean="0">
                <a:solidFill>
                  <a:srgbClr val="FFFFFF">
                    <a:lumMod val="95000"/>
                  </a:srgbClr>
                </a:solidFill>
              </a:rPr>
              <a:t>PPT</a:t>
            </a:r>
            <a:r>
              <a:rPr lang="zh-CN" altLang="en-US" sz="100" kern="0" dirty="0" smtClean="0">
                <a:solidFill>
                  <a:srgbClr val="FFFFFF">
                    <a:lumMod val="95000"/>
                  </a:srgbClr>
                </a:solidFill>
              </a:rPr>
              <a:t>下载：</a:t>
            </a:r>
            <a:r>
              <a:rPr lang="en-US" altLang="zh-CN" sz="100" kern="0" dirty="0" smtClean="0">
                <a:solidFill>
                  <a:srgbClr val="FFFFFF">
                    <a:lumMod val="95000"/>
                  </a:srgbClr>
                </a:solidFill>
              </a:rPr>
              <a:t>www.1ppt.com/xiazai/        PPT</a:t>
            </a:r>
            <a:r>
              <a:rPr lang="zh-CN" altLang="en-US" sz="100" kern="0" dirty="0" smtClean="0">
                <a:solidFill>
                  <a:srgbClr val="FFFFFF">
                    <a:lumMod val="95000"/>
                  </a:srgbClr>
                </a:solidFill>
              </a:rPr>
              <a:t>教程： </a:t>
            </a:r>
            <a:r>
              <a:rPr lang="en-US" altLang="zh-CN" sz="100" kern="0" dirty="0" smtClean="0">
                <a:solidFill>
                  <a:srgbClr val="FFFFFF">
                    <a:lumMod val="95000"/>
                  </a:srgbClr>
                </a:solidFill>
              </a:rPr>
              <a:t>www.1ppt.com/powerpoint/      </a:t>
            </a:r>
          </a:p>
          <a:p>
            <a:pPr>
              <a:defRPr/>
            </a:pPr>
            <a:r>
              <a:rPr lang="en-US" altLang="zh-CN" sz="100" kern="0" dirty="0" smtClean="0">
                <a:solidFill>
                  <a:srgbClr val="FFFFFF">
                    <a:lumMod val="95000"/>
                  </a:srgbClr>
                </a:solidFill>
              </a:rPr>
              <a:t>Word</a:t>
            </a:r>
            <a:r>
              <a:rPr lang="zh-CN" altLang="en-US" sz="100" kern="0" dirty="0" smtClean="0">
                <a:solidFill>
                  <a:srgbClr val="FFFFFF">
                    <a:lumMod val="95000"/>
                  </a:srgbClr>
                </a:solidFill>
              </a:rPr>
              <a:t>教程： </a:t>
            </a:r>
            <a:r>
              <a:rPr lang="en-US" altLang="zh-CN" sz="100" kern="0" dirty="0" smtClean="0">
                <a:solidFill>
                  <a:srgbClr val="FFFFFF">
                    <a:lumMod val="95000"/>
                  </a:srgbClr>
                </a:solidFill>
              </a:rPr>
              <a:t>www.1ppt.com/word/              Excel</a:t>
            </a:r>
            <a:r>
              <a:rPr lang="zh-CN" altLang="en-US" sz="100" kern="0" dirty="0" smtClean="0">
                <a:solidFill>
                  <a:srgbClr val="FFFFFF">
                    <a:lumMod val="95000"/>
                  </a:srgbClr>
                </a:solidFill>
              </a:rPr>
              <a:t>教程：</a:t>
            </a:r>
            <a:r>
              <a:rPr lang="en-US" altLang="zh-CN" sz="100" kern="0" dirty="0" smtClean="0">
                <a:solidFill>
                  <a:srgbClr val="FFFFFF">
                    <a:lumMod val="95000"/>
                  </a:srgbClr>
                </a:solidFill>
              </a:rPr>
              <a:t>www.1ppt.com/excel/  </a:t>
            </a:r>
          </a:p>
          <a:p>
            <a:pPr>
              <a:defRPr/>
            </a:pPr>
            <a:r>
              <a:rPr lang="zh-CN" altLang="en-US" sz="100" kern="0" dirty="0" smtClean="0">
                <a:solidFill>
                  <a:srgbClr val="FFFFFF">
                    <a:lumMod val="95000"/>
                  </a:srgbClr>
                </a:solidFill>
              </a:rPr>
              <a:t>资料下载：</a:t>
            </a:r>
            <a:r>
              <a:rPr lang="en-US" altLang="zh-CN" sz="100" kern="0" dirty="0" smtClean="0">
                <a:solidFill>
                  <a:srgbClr val="FFFFFF">
                    <a:lumMod val="95000"/>
                  </a:srgbClr>
                </a:solidFill>
              </a:rPr>
              <a:t>www.1ppt.com/ziliao/                PPT</a:t>
            </a:r>
            <a:r>
              <a:rPr lang="zh-CN" altLang="en-US" sz="100" kern="0" dirty="0" smtClean="0">
                <a:solidFill>
                  <a:srgbClr val="FFFFFF">
                    <a:lumMod val="95000"/>
                  </a:srgbClr>
                </a:solidFill>
              </a:rPr>
              <a:t>课件下载：</a:t>
            </a:r>
            <a:r>
              <a:rPr lang="en-US" altLang="zh-CN" sz="100" kern="0" dirty="0" smtClean="0">
                <a:solidFill>
                  <a:srgbClr val="FFFFFF">
                    <a:lumMod val="95000"/>
                  </a:srgbClr>
                </a:solidFill>
              </a:rPr>
              <a:t>www.1ppt.com/kejian/ </a:t>
            </a:r>
          </a:p>
          <a:p>
            <a:pPr>
              <a:defRPr/>
            </a:pPr>
            <a:r>
              <a:rPr lang="zh-CN" altLang="en-US" sz="100" kern="0" dirty="0" smtClean="0">
                <a:solidFill>
                  <a:srgbClr val="FFFFFF">
                    <a:lumMod val="95000"/>
                  </a:srgbClr>
                </a:solidFill>
              </a:rPr>
              <a:t>范文下载：</a:t>
            </a:r>
            <a:r>
              <a:rPr lang="en-US" altLang="zh-CN" sz="100" kern="0" dirty="0" smtClean="0">
                <a:solidFill>
                  <a:srgbClr val="FFFFFF">
                    <a:lumMod val="95000"/>
                  </a:srgbClr>
                </a:solidFill>
              </a:rPr>
              <a:t>www.1ppt.com/fanwen/             </a:t>
            </a:r>
            <a:r>
              <a:rPr lang="zh-CN" altLang="en-US" sz="100" kern="0" dirty="0" smtClean="0">
                <a:solidFill>
                  <a:srgbClr val="FFFFFF">
                    <a:lumMod val="95000"/>
                  </a:srgbClr>
                </a:solidFill>
              </a:rPr>
              <a:t>试卷下载：</a:t>
            </a:r>
            <a:r>
              <a:rPr lang="en-US" altLang="zh-CN" sz="100" kern="0" dirty="0" smtClean="0">
                <a:solidFill>
                  <a:srgbClr val="FFFFFF">
                    <a:lumMod val="95000"/>
                  </a:srgbClr>
                </a:solidFill>
              </a:rPr>
              <a:t>www.1ppt.com/shiti/  </a:t>
            </a:r>
          </a:p>
          <a:p>
            <a:pPr>
              <a:defRPr/>
            </a:pPr>
            <a:r>
              <a:rPr lang="zh-CN" altLang="en-US" sz="100" kern="0" dirty="0" smtClean="0">
                <a:solidFill>
                  <a:srgbClr val="FFFFFF">
                    <a:lumMod val="95000"/>
                  </a:srgbClr>
                </a:solidFill>
              </a:rPr>
              <a:t>教案下载：</a:t>
            </a:r>
            <a:r>
              <a:rPr lang="en-US" altLang="zh-CN" sz="100" kern="0" dirty="0" smtClean="0">
                <a:solidFill>
                  <a:srgbClr val="FFFFFF">
                    <a:lumMod val="95000"/>
                  </a:srgbClr>
                </a:solidFill>
              </a:rPr>
              <a:t>www.1ppt.com/jiaoan/        </a:t>
            </a:r>
          </a:p>
          <a:p>
            <a:pPr>
              <a:defRPr/>
            </a:pPr>
            <a:r>
              <a:rPr lang="zh-CN" altLang="en-US" sz="100" kern="0" dirty="0" smtClean="0">
                <a:solidFill>
                  <a:srgbClr val="FFFFFF">
                    <a:lumMod val="95000"/>
                  </a:srgbClr>
                </a:solidFill>
              </a:rPr>
              <a:t>字体下载：</a:t>
            </a:r>
            <a:r>
              <a:rPr lang="en-US" altLang="zh-CN" sz="100" kern="0" dirty="0" smtClean="0">
                <a:solidFill>
                  <a:srgbClr val="FFFFFF">
                    <a:lumMod val="95000"/>
                  </a:srgbClr>
                </a:solidFill>
              </a:rPr>
              <a:t>www.1ppt.com/ziti/</a:t>
            </a:r>
          </a:p>
          <a:p>
            <a:pPr>
              <a:defRPr/>
            </a:pPr>
            <a:r>
              <a:rPr lang="en-US" altLang="zh-CN" sz="100" kern="0" dirty="0" smtClean="0">
                <a:solidFill>
                  <a:srgbClr val="FFFFFF">
                    <a:lumMod val="95000"/>
                  </a:srgbClr>
                </a:solidFill>
              </a:rPr>
              <a:t> </a:t>
            </a:r>
            <a:endParaRPr lang="zh-CN" altLang="en-US" sz="100" kern="0" dirty="0" smtClean="0">
              <a:solidFill>
                <a:srgbClr val="FFFFFF">
                  <a:lumMod val="95000"/>
                </a:srgbClr>
              </a:solidFill>
            </a:endParaRPr>
          </a:p>
        </p:txBody>
      </p:sp>
    </p:spTree>
    <p:extLst>
      <p:ext uri="{BB962C8B-B14F-4D97-AF65-F5344CB8AC3E}">
        <p14:creationId xmlns:p14="http://schemas.microsoft.com/office/powerpoint/2010/main" val="228333975"/>
      </p:ext>
    </p:extLst>
  </p:cSld>
  <p:clrMapOvr>
    <a:masterClrMapping/>
  </p:clrMapOvr>
  <p:transition spd="slow" advTm="1000">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495681161"/>
      </p:ext>
    </p:extLst>
  </p:cSld>
  <p:clrMapOvr>
    <a:masterClrMapping/>
  </p:clrMapOvr>
  <p:transition spd="slow" advTm="1000">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8" name="页脚占位符 7"/>
          <p:cNvSpPr>
            <a:spLocks noGrp="1"/>
          </p:cNvSpPr>
          <p:nvPr>
            <p:ph type="ftr" sz="quarter" idx="11"/>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623887431"/>
      </p:ext>
    </p:extLst>
  </p:cSld>
  <p:clrMapOvr>
    <a:masterClrMapping/>
  </p:clrMapOvr>
  <p:transition spd="slow" advTm="1000">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143644861"/>
      </p:ext>
    </p:extLst>
  </p:cSld>
  <p:clrMapOvr>
    <a:masterClrMapping/>
  </p:clrMapOvr>
  <p:transition spd="slow" advTm="1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43395781"/>
      </p:ext>
    </p:extLst>
  </p:cSld>
  <p:clrMapOvr>
    <a:masterClrMapping/>
  </p:clrMapOvr>
  <p:transition spd="slow" advTm="1000">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474068054"/>
      </p:ext>
    </p:extLst>
  </p:cSld>
  <p:clrMapOvr>
    <a:masterClrMapping/>
  </p:clrMapOvr>
  <p:transition spd="slow" advTm="1000">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013817649"/>
      </p:ext>
    </p:extLst>
  </p:cSld>
  <p:clrMapOvr>
    <a:masterClrMapping/>
  </p:clrMapOvr>
  <p:transition spd="slow" advTm="1000">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6" name="页脚占位符 5"/>
          <p:cNvSpPr>
            <a:spLocks noGrp="1"/>
          </p:cNvSpPr>
          <p:nvPr>
            <p:ph type="ftr" sz="quarter" idx="11"/>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093465907"/>
      </p:ext>
    </p:extLst>
  </p:cSld>
  <p:clrMapOvr>
    <a:masterClrMapping/>
  </p:clrMapOvr>
  <p:transition spd="slow" advTm="1000">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1333655221"/>
      </p:ext>
    </p:extLst>
  </p:cSld>
  <p:clrMapOvr>
    <a:masterClrMapping/>
  </p:clrMapOvr>
  <p:transition spd="slow" advTm="1000">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solidFill>
                  <a:srgbClr val="000000">
                    <a:tint val="75000"/>
                  </a:srgbClr>
                </a:solidFill>
              </a:rPr>
              <a:pPr/>
              <a:t>2019/10/20</a:t>
            </a:fld>
            <a:endParaRPr lang="zh-CN" altLang="en-US">
              <a:solidFill>
                <a:srgbClr val="000000">
                  <a:tint val="75000"/>
                </a:srgbClr>
              </a:solidFill>
            </a:endParaRPr>
          </a:p>
        </p:txBody>
      </p:sp>
      <p:sp>
        <p:nvSpPr>
          <p:cNvPr id="5" name="页脚占位符 4"/>
          <p:cNvSpPr>
            <a:spLocks noGrp="1"/>
          </p:cNvSpPr>
          <p:nvPr>
            <p:ph type="ftr" sz="quarter" idx="11"/>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nvPr>
        </p:nvSpPr>
        <p:spPr/>
        <p:txBody>
          <a:bodyPr/>
          <a:lstStyle/>
          <a:p>
            <a:fld id="{600F063A-7B63-491C-A845-B41E9950C879}"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178785607"/>
      </p:ext>
    </p:extLst>
  </p:cSld>
  <p:clrMapOvr>
    <a:masterClrMapping/>
  </p:clrMapOvr>
  <p:transition spd="slow" advTm="1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95381704"/>
      </p:ext>
    </p:extLst>
  </p:cSld>
  <p:clrMapOvr>
    <a:masterClrMapping/>
  </p:clrMapOvr>
  <p:transition spd="slow" advTm="1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BCD24AF-367D-4F7B-BCBC-AB4AF3EE44F1}" type="datetimeFigureOut">
              <a:rPr lang="zh-CN" altLang="en-US" smtClean="0"/>
              <a:pPr/>
              <a:t>2019/10/20</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600F063A-7B63-491C-A845-B41E9950C879}" type="slidenum">
              <a:rPr lang="zh-CN" altLang="en-US" smtClean="0"/>
              <a:pPr/>
              <a:t>‹#›</a:t>
            </a:fld>
            <a:endParaRPr lang="zh-CN" altLang="en-US" dirty="0"/>
          </a:p>
        </p:txBody>
      </p:sp>
      <p:sp>
        <p:nvSpPr>
          <p:cNvPr id="7" name="矩形 6"/>
          <p:cNvSpPr/>
          <p:nvPr userDrawn="1"/>
        </p:nvSpPr>
        <p:spPr>
          <a:xfrm>
            <a:off x="7163178" y="45642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模板下载：</a:t>
            </a:r>
            <a:r>
              <a:rPr kumimoji="0" lang="en-US" altLang="zh-CN" sz="100" b="0" i="0" u="none" strike="noStrike" kern="0" cap="none" spc="0" normalizeH="0" baseline="0" noProof="0" dirty="0" smtClean="0">
                <a:ln>
                  <a:noFill/>
                </a:ln>
                <a:solidFill>
                  <a:schemeClr val="bg1">
                    <a:lumMod val="95000"/>
                  </a:schemeClr>
                </a:solidFill>
                <a:effectLst/>
                <a:uLnTx/>
                <a:uFillTx/>
              </a:rPr>
              <a:t>www.1ppt.com/moban/     </a:t>
            </a:r>
            <a:r>
              <a:rPr kumimoji="0" lang="zh-CN" altLang="en-US" sz="100" b="0" i="0" u="none" strike="noStrike" kern="0" cap="none" spc="0" normalizeH="0" baseline="0" noProof="0" dirty="0" smtClean="0">
                <a:ln>
                  <a:noFill/>
                </a:ln>
                <a:solidFill>
                  <a:schemeClr val="bg1">
                    <a:lumMod val="95000"/>
                  </a:schemeClr>
                </a:solidFill>
                <a:effectLst/>
                <a:uLnTx/>
                <a:uFillTx/>
              </a:rPr>
              <a:t>行业</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节日</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a:t>
            </a:r>
            <a:r>
              <a:rPr kumimoji="0" lang="en-US" altLang="zh-CN" sz="100" b="0" i="0" u="none" strike="noStrike" kern="0" cap="none" spc="0" normalizeH="0" baseline="0" noProof="0" dirty="0" smtClean="0">
                <a:ln>
                  <a:noFill/>
                </a:ln>
                <a:solidFill>
                  <a:schemeClr val="bg1">
                    <a:lumMod val="95000"/>
                  </a:schemeClr>
                </a:solidFill>
                <a:effectLst/>
                <a:uLnTx/>
                <a:uFillTx/>
              </a:rPr>
              <a:t>www.1ppt.com/jieri/           PPT</a:t>
            </a:r>
            <a:r>
              <a:rPr kumimoji="0" lang="zh-CN" altLang="en-US" sz="100" b="0" i="0" u="none" strike="noStrike" kern="0" cap="none" spc="0" normalizeH="0" baseline="0" noProof="0" dirty="0" smtClean="0">
                <a:ln>
                  <a:noFill/>
                </a:ln>
                <a:solidFill>
                  <a:schemeClr val="bg1">
                    <a:lumMod val="95000"/>
                  </a:schemeClr>
                </a:solidFill>
                <a:effectLst/>
                <a:uLnTx/>
                <a:uFillTx/>
              </a:rPr>
              <a:t>素材下载：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背景图片：</a:t>
            </a:r>
            <a:r>
              <a:rPr kumimoji="0" lang="en-US" altLang="zh-CN" sz="100" b="0" i="0" u="none" strike="noStrike" kern="0" cap="none" spc="0" normalizeH="0" baseline="0" noProof="0" dirty="0" smtClean="0">
                <a:ln>
                  <a:noFill/>
                </a:ln>
                <a:solidFill>
                  <a:schemeClr val="bg1">
                    <a:lumMod val="95000"/>
                  </a:schemeClr>
                </a:solidFill>
                <a:effectLst/>
                <a:uLnTx/>
                <a:uFillTx/>
              </a:rPr>
              <a:t>www.1ppt.com/beijing/      PPT</a:t>
            </a:r>
            <a:r>
              <a:rPr kumimoji="0" lang="zh-CN" altLang="en-US" sz="100" b="0" i="0" u="none" strike="noStrike" kern="0" cap="none" spc="0" normalizeH="0" baseline="0" noProof="0" dirty="0" smtClean="0">
                <a:ln>
                  <a:noFill/>
                </a:ln>
                <a:solidFill>
                  <a:schemeClr val="bg1">
                    <a:lumMod val="95000"/>
                  </a:schemeClr>
                </a:solidFill>
                <a:effectLst/>
                <a:uLnTx/>
                <a:uFillTx/>
              </a:rPr>
              <a:t>图表下载：</a:t>
            </a:r>
            <a:r>
              <a:rPr kumimoji="0" lang="en-US" altLang="zh-CN" sz="100" b="0" i="0" u="none" strike="noStrike" kern="0" cap="none" spc="0" normalizeH="0" baseline="0" noProof="0" dirty="0" smtClean="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优秀</a:t>
            </a: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下载：</a:t>
            </a:r>
            <a:r>
              <a:rPr kumimoji="0" lang="en-US" altLang="zh-CN" sz="100" b="0" i="0" u="none" strike="noStrike" kern="0" cap="none" spc="0" normalizeH="0" baseline="0" noProof="0" dirty="0" smtClean="0">
                <a:ln>
                  <a:noFill/>
                </a:ln>
                <a:solidFill>
                  <a:schemeClr val="bg1">
                    <a:lumMod val="95000"/>
                  </a:schemeClr>
                </a:solidFill>
                <a:effectLst/>
                <a:uLnTx/>
                <a:uFillTx/>
              </a:rPr>
              <a:t>www.1ppt.com/xiazai/        PPT</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Word</a:t>
            </a:r>
            <a:r>
              <a:rPr kumimoji="0" lang="zh-CN" altLang="en-US" sz="100" b="0" i="0" u="none" strike="noStrike" kern="0" cap="none" spc="0" normalizeH="0" baseline="0" noProof="0" dirty="0" smtClean="0">
                <a:ln>
                  <a:noFill/>
                </a:ln>
                <a:solidFill>
                  <a:schemeClr val="bg1">
                    <a:lumMod val="95000"/>
                  </a:schemeClr>
                </a:solidFill>
                <a:effectLst/>
                <a:uLnTx/>
                <a:uFillTx/>
              </a:rPr>
              <a:t>教程： </a:t>
            </a:r>
            <a:r>
              <a:rPr kumimoji="0" lang="en-US" altLang="zh-CN" sz="100" b="0" i="0" u="none" strike="noStrike" kern="0" cap="none" spc="0" normalizeH="0" baseline="0" noProof="0" dirty="0" smtClean="0">
                <a:ln>
                  <a:noFill/>
                </a:ln>
                <a:solidFill>
                  <a:schemeClr val="bg1">
                    <a:lumMod val="95000"/>
                  </a:schemeClr>
                </a:solidFill>
                <a:effectLst/>
                <a:uLnTx/>
                <a:uFillTx/>
              </a:rPr>
              <a:t>www.1ppt.com/word/              Excel</a:t>
            </a:r>
            <a:r>
              <a:rPr kumimoji="0" lang="zh-CN" altLang="en-US" sz="100" b="0" i="0" u="none" strike="noStrike" kern="0" cap="none" spc="0" normalizeH="0" baseline="0" noProof="0" dirty="0" smtClean="0">
                <a:ln>
                  <a:noFill/>
                </a:ln>
                <a:solidFill>
                  <a:schemeClr val="bg1">
                    <a:lumMod val="95000"/>
                  </a:schemeClr>
                </a:solidFill>
                <a:effectLst/>
                <a:uLnTx/>
                <a:uFillTx/>
              </a:rPr>
              <a:t>教程：</a:t>
            </a:r>
            <a:r>
              <a:rPr kumimoji="0" lang="en-US" altLang="zh-CN" sz="100" b="0" i="0" u="none" strike="noStrike" kern="0" cap="none" spc="0" normalizeH="0" baseline="0" noProof="0" dirty="0" smtClean="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资料下载：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www.1ppt.com/ziliao/                PPT</a:t>
            </a:r>
            <a:r>
              <a:rPr kumimoji="0" lang="zh-CN" altLang="en-US" sz="100" b="0" i="0" u="none" strike="noStrike" kern="0" cap="none" spc="0" normalizeH="0" baseline="0" noProof="0" dirty="0" smtClean="0">
                <a:ln>
                  <a:noFill/>
                </a:ln>
                <a:solidFill>
                  <a:schemeClr val="bg1">
                    <a:lumMod val="95000"/>
                  </a:schemeClr>
                </a:solidFill>
                <a:effectLst/>
                <a:uLnTx/>
                <a:uFillTx/>
              </a:rPr>
              <a:t>课件下载：</a:t>
            </a:r>
            <a:r>
              <a:rPr kumimoji="0" lang="en-US" altLang="zh-CN" sz="100" b="0" i="0" u="none" strike="noStrike" kern="0" cap="none" spc="0" normalizeH="0" baseline="0" noProof="0" dirty="0" smtClean="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范文下载：</a:t>
            </a:r>
            <a:r>
              <a:rPr kumimoji="0" lang="en-US" altLang="zh-CN" sz="100" b="0" i="0" u="none" strike="noStrike" kern="0" cap="none" spc="0" normalizeH="0" baseline="0" noProof="0" dirty="0" smtClean="0">
                <a:ln>
                  <a:noFill/>
                </a:ln>
                <a:solidFill>
                  <a:schemeClr val="bg1">
                    <a:lumMod val="95000"/>
                  </a:schemeClr>
                </a:solidFill>
                <a:effectLst/>
                <a:uLnTx/>
                <a:uFillTx/>
              </a:rPr>
              <a:t>www.1ppt.com/fanwen/             </a:t>
            </a:r>
            <a:r>
              <a:rPr kumimoji="0" lang="zh-CN" altLang="en-US" sz="100" b="0" i="0" u="none" strike="noStrike" kern="0" cap="none" spc="0" normalizeH="0" baseline="0" noProof="0" dirty="0" smtClean="0">
                <a:ln>
                  <a:noFill/>
                </a:ln>
                <a:solidFill>
                  <a:schemeClr val="bg1">
                    <a:lumMod val="95000"/>
                  </a:schemeClr>
                </a:solidFill>
                <a:effectLst/>
                <a:uLnTx/>
                <a:uFillTx/>
              </a:rPr>
              <a:t>试卷下载：</a:t>
            </a:r>
            <a:r>
              <a:rPr kumimoji="0" lang="en-US" altLang="zh-CN" sz="100" b="0" i="0" u="none" strike="noStrike" kern="0" cap="none" spc="0" normalizeH="0" baseline="0" noProof="0" dirty="0" smtClean="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教案下载：</a:t>
            </a:r>
            <a:r>
              <a:rPr kumimoji="0" lang="en-US" altLang="zh-CN" sz="100" b="0" i="0" u="none" strike="noStrike" kern="0" cap="none" spc="0" normalizeH="0" baseline="0" noProof="0" dirty="0" smtClean="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chemeClr val="bg1">
                    <a:lumMod val="95000"/>
                  </a:schemeClr>
                </a:solidFill>
                <a:effectLst/>
                <a:uLnTx/>
                <a:uFillTx/>
              </a:rPr>
              <a:t>字体下载：</a:t>
            </a:r>
            <a:r>
              <a:rPr kumimoji="0" lang="en-US" altLang="zh-CN" sz="100" b="0" i="0" u="none" strike="noStrike" kern="0" cap="none" spc="0" normalizeH="0" baseline="0" noProof="0" dirty="0" smtClean="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schemeClr val="bg1">
                    <a:lumMod val="95000"/>
                  </a:schemeClr>
                </a:solidFill>
                <a:effectLst/>
                <a:uLnTx/>
                <a:uFillTx/>
              </a:rPr>
              <a:t> </a:t>
            </a:r>
            <a:endParaRPr kumimoji="0" lang="zh-CN" altLang="en-US" sz="100" b="0" i="0" u="none" strike="noStrike" kern="0" cap="none" spc="0" normalizeH="0" baseline="0" noProof="0" dirty="0" smtClean="0">
              <a:ln>
                <a:noFill/>
              </a:ln>
              <a:solidFill>
                <a:schemeClr val="bg1">
                  <a:lumMod val="95000"/>
                </a:schemeClr>
              </a:solidFill>
              <a:effectLst/>
              <a:uLnTx/>
              <a:uFillTx/>
            </a:endParaRPr>
          </a:p>
        </p:txBody>
      </p:sp>
    </p:spTree>
    <p:extLst>
      <p:ext uri="{BB962C8B-B14F-4D97-AF65-F5344CB8AC3E}">
        <p14:creationId xmlns:p14="http://schemas.microsoft.com/office/powerpoint/2010/main" val="2940951379"/>
      </p:ext>
    </p:extLst>
  </p:cSld>
  <p:clrMapOvr>
    <a:masterClrMapping/>
  </p:clrMapOvr>
  <p:transition spd="slow" advTm="1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414441789"/>
      </p:ext>
    </p:extLst>
  </p:cSld>
  <p:clrMapOvr>
    <a:masterClrMapping/>
  </p:clrMapOvr>
  <p:transition spd="slow" advTm="1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1659357238"/>
      </p:ext>
    </p:extLst>
  </p:cSld>
  <p:clrMapOvr>
    <a:masterClrMapping/>
  </p:clrMapOvr>
  <p:transition spd="slow" advTm="1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504779394"/>
      </p:ext>
    </p:extLst>
  </p:cSld>
  <p:clrMapOvr>
    <a:masterClrMapping/>
  </p:clrMapOvr>
  <p:transition spd="slow" advTm="1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846310624"/>
      </p:ext>
    </p:extLst>
  </p:cSld>
  <p:clrMapOvr>
    <a:masterClrMapping/>
  </p:clrMapOvr>
  <p:transition spd="slow" advTm="1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extLst>
      <p:ext uri="{BB962C8B-B14F-4D97-AF65-F5344CB8AC3E}">
        <p14:creationId xmlns:p14="http://schemas.microsoft.com/office/powerpoint/2010/main" val="2770558141"/>
      </p:ext>
    </p:extLst>
  </p:cSld>
  <p:clrMapOvr>
    <a:masterClrMapping/>
  </p:clrMapOvr>
  <p:transition spd="slow" advTm="1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pPr/>
              <a:t>2019/10/20</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pPr/>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extLst>
      <p:ext uri="{BB962C8B-B14F-4D97-AF65-F5344CB8AC3E}">
        <p14:creationId xmlns:p14="http://schemas.microsoft.com/office/powerpoint/2010/main" val="256973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3"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advTm="1000">
    <p:fad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solidFill>
                  <a:srgbClr val="000000">
                    <a:tint val="75000"/>
                  </a:srgbClr>
                </a:solidFill>
              </a:rPr>
              <a:pPr/>
              <a:t>2019/10/20</a:t>
            </a:fld>
            <a:endParaRPr lang="zh-CN" altLang="en-US" dirty="0">
              <a:solidFill>
                <a:srgbClr val="000000">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solidFill>
                <a:srgbClr val="000000">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solidFill>
                  <a:srgbClr val="000000">
                    <a:tint val="75000"/>
                  </a:srgbClr>
                </a:solidFill>
              </a:rPr>
              <a:pPr/>
              <a:t>‹#›</a:t>
            </a:fld>
            <a:endParaRPr lang="zh-CN" altLang="en-US" dirty="0">
              <a:solidFill>
                <a:srgbClr val="000000">
                  <a:tint val="75000"/>
                </a:srgbClr>
              </a:solidFill>
            </a:endParaRPr>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a typeface="微软雅黑 Light" panose="020B0502040204020203" pitchFamily="34" charset="-122"/>
            </a:endParaRPr>
          </a:p>
        </p:txBody>
      </p:sp>
    </p:spTree>
    <p:extLst>
      <p:ext uri="{BB962C8B-B14F-4D97-AF65-F5344CB8AC3E}">
        <p14:creationId xmlns:p14="http://schemas.microsoft.com/office/powerpoint/2010/main" val="12129018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slow" advTm="1000">
    <p:fade/>
  </p:transition>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emf"/><Relationship Id="rId4" Type="http://schemas.openxmlformats.org/officeDocument/2006/relationships/package" Target="../embeddings/Microsoft_Visio___11.vsdx"/></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文本框 21"/>
          <p:cNvSpPr txBox="1"/>
          <p:nvPr/>
        </p:nvSpPr>
        <p:spPr>
          <a:xfrm>
            <a:off x="2192956" y="2840110"/>
            <a:ext cx="7981672" cy="584775"/>
          </a:xfrm>
          <a:prstGeom prst="rect">
            <a:avLst/>
          </a:prstGeom>
          <a:noFill/>
          <a:ln>
            <a:noFill/>
          </a:ln>
        </p:spPr>
        <p:txBody>
          <a:bodyPr wrap="none" rtlCol="0">
            <a:spAutoFit/>
          </a:bodyPr>
          <a:lstStyle/>
          <a:p>
            <a:r>
              <a:rPr lang="zh-CN" altLang="en-US" sz="3200" b="1" dirty="0">
                <a:solidFill>
                  <a:schemeClr val="tx1">
                    <a:lumMod val="85000"/>
                    <a:lumOff val="15000"/>
                  </a:schemeClr>
                </a:solidFill>
                <a:latin typeface="微软雅黑 Light" panose="020B0502040204020203" pitchFamily="34" charset="-122"/>
                <a:ea typeface="微软雅黑 Light" panose="020B0502040204020203" pitchFamily="34" charset="-122"/>
              </a:rPr>
              <a:t>忆阻</a:t>
            </a:r>
            <a:r>
              <a:rPr lang="zh-CN" altLang="en-US" sz="3200" b="1" dirty="0" smtClean="0">
                <a:solidFill>
                  <a:schemeClr val="tx1">
                    <a:lumMod val="85000"/>
                    <a:lumOff val="15000"/>
                  </a:schemeClr>
                </a:solidFill>
                <a:latin typeface="微软雅黑 Light" panose="020B0502040204020203" pitchFamily="34" charset="-122"/>
                <a:ea typeface="微软雅黑 Light" panose="020B0502040204020203" pitchFamily="34" charset="-122"/>
              </a:rPr>
              <a:t>器交叉点阵列的非理想特性与解决方案</a:t>
            </a:r>
            <a:endParaRPr lang="zh-CN" altLang="en-US" sz="32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7208707" y="5668842"/>
            <a:ext cx="4185434" cy="769441"/>
          </a:xfrm>
          <a:prstGeom prst="rect">
            <a:avLst/>
          </a:prstGeom>
          <a:noFill/>
          <a:ln>
            <a:noFill/>
          </a:ln>
        </p:spPr>
        <p:txBody>
          <a:bodyPr wrap="square" rtlCol="0">
            <a:spAutoFit/>
          </a:bodyPr>
          <a:lstStyle/>
          <a:p>
            <a:r>
              <a:rPr lang="zh-CN" altLang="en-US" sz="2200" dirty="0" smtClean="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组员：朱蔚霖、吴登辉、王舒虹</a:t>
            </a:r>
            <a:endParaRPr lang="en-US" altLang="zh-CN" sz="2200" dirty="0" smtClean="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a:p>
            <a:pPr algn="ctr"/>
            <a:r>
              <a:rPr lang="en-US" altLang="zh-CN" sz="2200" dirty="0" smtClean="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2019.10.21</a:t>
            </a:r>
            <a:endParaRPr lang="zh-CN" altLang="en-US" sz="22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31" name="矩形: 圆角 22">
            <a:extLst>
              <a:ext uri="{FF2B5EF4-FFF2-40B4-BE49-F238E27FC236}">
                <a16:creationId xmlns="" xmlns:a16="http://schemas.microsoft.com/office/drawing/2014/main" id="{F0EA8CA3-98AB-460E-8849-21FA3642685C}"/>
              </a:ext>
            </a:extLst>
          </p:cNvPr>
          <p:cNvSpPr/>
          <p:nvPr/>
        </p:nvSpPr>
        <p:spPr>
          <a:xfrm rot="18746479">
            <a:off x="10052248" y="3581518"/>
            <a:ext cx="215889" cy="204596"/>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 xmlns:a16="http://schemas.microsoft.com/office/drawing/2014/main" id="{FDB1CAD8-6E9A-476E-B931-611AB1F78F4D}"/>
              </a:ext>
            </a:extLst>
          </p:cNvPr>
          <p:cNvSpPr/>
          <p:nvPr/>
        </p:nvSpPr>
        <p:spPr>
          <a:xfrm rot="15661163">
            <a:off x="2438566" y="2210375"/>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 xmlns:a16="http://schemas.microsoft.com/office/drawing/2014/main" id="{4BD5F66F-B3C0-4C78-8E5A-9C71FBBA5A79}"/>
              </a:ext>
            </a:extLst>
          </p:cNvPr>
          <p:cNvSpPr/>
          <p:nvPr/>
        </p:nvSpPr>
        <p:spPr>
          <a:xfrm rot="19434123">
            <a:off x="426310" y="2065899"/>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 xmlns:a16="http://schemas.microsoft.com/office/drawing/2014/main" id="{ED9DA8A2-8B49-44FD-A814-1051DB2A79E0}"/>
              </a:ext>
            </a:extLst>
          </p:cNvPr>
          <p:cNvSpPr/>
          <p:nvPr/>
        </p:nvSpPr>
        <p:spPr>
          <a:xfrm rot="15661163">
            <a:off x="1478553" y="668475"/>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42063548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067729" y="2244478"/>
            <a:ext cx="2805024" cy="400110"/>
          </a:xfrm>
          <a:prstGeom prst="rect">
            <a:avLst/>
          </a:prstGeom>
          <a:noFill/>
        </p:spPr>
        <p:txBody>
          <a:bodyPr wrap="square" rtlCol="0">
            <a:spAutoFit/>
          </a:bodyPr>
          <a:lstStyle/>
          <a:p>
            <a:r>
              <a:rPr lang="en-US" altLang="zh-CN" sz="2000" dirty="0" smtClean="0"/>
              <a:t>3.</a:t>
            </a:r>
            <a:r>
              <a:rPr lang="zh-CN" altLang="en-US" sz="2000" dirty="0" smtClean="0"/>
              <a:t>采用</a:t>
            </a:r>
            <a:r>
              <a:rPr lang="en-US" altLang="zh-CN" sz="2000" dirty="0" smtClean="0"/>
              <a:t>DSGB</a:t>
            </a:r>
          </a:p>
        </p:txBody>
      </p:sp>
      <p:sp>
        <p:nvSpPr>
          <p:cNvPr id="31" name="文本框 30"/>
          <p:cNvSpPr txBox="1"/>
          <p:nvPr/>
        </p:nvSpPr>
        <p:spPr>
          <a:xfrm>
            <a:off x="1067729" y="1443246"/>
            <a:ext cx="4493538" cy="461665"/>
          </a:xfrm>
          <a:prstGeom prst="rect">
            <a:avLst/>
          </a:prstGeom>
          <a:noFill/>
        </p:spPr>
        <p:txBody>
          <a:bodyPr wrap="none" rtlCol="0">
            <a:spAutoFit/>
          </a:bodyPr>
          <a:lstStyle/>
          <a:p>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解</a:t>
            </a:r>
            <a:r>
              <a:rPr lang="zh-CN"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决互联电阻对</a:t>
            </a:r>
            <a:r>
              <a:rPr lang="zh-CN" altLang="zh-CN" sz="2400" b="1" dirty="0">
                <a:solidFill>
                  <a:srgbClr val="FF0000"/>
                </a:solidFill>
                <a:latin typeface="微软雅黑 Light" panose="020B0502040204020203" pitchFamily="34" charset="-122"/>
                <a:ea typeface="微软雅黑 Light" panose="020B0502040204020203" pitchFamily="34" charset="-122"/>
              </a:rPr>
              <a:t>写入操作</a:t>
            </a:r>
            <a:r>
              <a:rPr lang="zh-CN"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的影</a:t>
            </a:r>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响</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a:solidFill>
                  <a:srgbClr val="413B39"/>
                </a:solidFill>
                <a:latin typeface="微软雅黑 Light" panose="020B0502040204020203" pitchFamily="34" charset="-122"/>
                <a:ea typeface="微软雅黑 Light" panose="020B0502040204020203" pitchFamily="34" charset="-122"/>
              </a:rPr>
              <a:t>互联电</a:t>
            </a:r>
            <a:r>
              <a:rPr lang="zh-CN" altLang="en-US" sz="2400" b="1" dirty="0" smtClean="0">
                <a:solidFill>
                  <a:srgbClr val="413B39"/>
                </a:solidFill>
                <a:latin typeface="微软雅黑 Light" panose="020B0502040204020203" pitchFamily="34" charset="-122"/>
                <a:ea typeface="微软雅黑 Light" panose="020B0502040204020203" pitchFamily="34" charset="-122"/>
              </a:rPr>
              <a:t>阻</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a:t>interconnect </a:t>
            </a:r>
            <a:r>
              <a:rPr lang="en-US" altLang="zh-CN" sz="2000" dirty="0" smtClean="0"/>
              <a:t>resistance</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2" name="右箭头 1"/>
          <p:cNvSpPr/>
          <p:nvPr/>
        </p:nvSpPr>
        <p:spPr>
          <a:xfrm>
            <a:off x="3397623" y="2319027"/>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212259" y="2259867"/>
            <a:ext cx="5002305" cy="369332"/>
          </a:xfrm>
          <a:prstGeom prst="rect">
            <a:avLst/>
          </a:prstGeom>
          <a:noFill/>
        </p:spPr>
        <p:txBody>
          <a:bodyPr wrap="square" rtlCol="0">
            <a:spAutoFit/>
          </a:bodyPr>
          <a:lstStyle/>
          <a:p>
            <a:r>
              <a:rPr lang="zh-CN" altLang="en-US" dirty="0" smtClean="0"/>
              <a:t>优点：该方法可以缩短电流通路的路径</a:t>
            </a:r>
            <a:endParaRPr lang="zh-CN" altLang="en-US" dirty="0"/>
          </a:p>
        </p:txBody>
      </p:sp>
      <p:sp>
        <p:nvSpPr>
          <p:cNvPr id="11" name="右箭头 10"/>
          <p:cNvSpPr/>
          <p:nvPr/>
        </p:nvSpPr>
        <p:spPr>
          <a:xfrm>
            <a:off x="3399053" y="3118182"/>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67123" y="3036438"/>
            <a:ext cx="5486400" cy="369332"/>
          </a:xfrm>
          <a:prstGeom prst="rect">
            <a:avLst/>
          </a:prstGeom>
          <a:noFill/>
        </p:spPr>
        <p:txBody>
          <a:bodyPr wrap="square" rtlCol="0">
            <a:spAutoFit/>
          </a:bodyPr>
          <a:lstStyle/>
          <a:p>
            <a:r>
              <a:rPr lang="zh-CN" altLang="en-US" dirty="0" smtClean="0"/>
              <a:t>缺点：增加外围电路的面积开销，减少数据的并行性</a:t>
            </a:r>
            <a:endParaRPr lang="zh-CN" altLang="en-US" dirty="0"/>
          </a:p>
        </p:txBody>
      </p:sp>
      <p:pic>
        <p:nvPicPr>
          <p:cNvPr id="13" name="图片 12" descr="https://img-blog.csdnimg.cn/20191010142954661.png"/>
          <p:cNvPicPr/>
          <p:nvPr/>
        </p:nvPicPr>
        <p:blipFill>
          <a:blip r:embed="rId3">
            <a:extLst>
              <a:ext uri="{28A0092B-C50C-407E-A947-70E740481C1C}">
                <a14:useLocalDpi xmlns:a14="http://schemas.microsoft.com/office/drawing/2010/main" val="0"/>
              </a:ext>
            </a:extLst>
          </a:blip>
          <a:srcRect/>
          <a:stretch>
            <a:fillRect/>
          </a:stretch>
        </p:blipFill>
        <p:spPr bwMode="auto">
          <a:xfrm>
            <a:off x="349186" y="3849624"/>
            <a:ext cx="5804725" cy="1793435"/>
          </a:xfrm>
          <a:prstGeom prst="rect">
            <a:avLst/>
          </a:prstGeom>
          <a:noFill/>
          <a:ln>
            <a:noFill/>
          </a:ln>
        </p:spPr>
      </p:pic>
      <p:pic>
        <p:nvPicPr>
          <p:cNvPr id="14" name="图片 13" descr="https://img-blog.csdnimg.cn/20191010143121384.png"/>
          <p:cNvPicPr/>
          <p:nvPr/>
        </p:nvPicPr>
        <p:blipFill>
          <a:blip r:embed="rId4">
            <a:extLst>
              <a:ext uri="{28A0092B-C50C-407E-A947-70E740481C1C}">
                <a14:useLocalDpi xmlns:a14="http://schemas.microsoft.com/office/drawing/2010/main" val="0"/>
              </a:ext>
            </a:extLst>
          </a:blip>
          <a:srcRect/>
          <a:stretch>
            <a:fillRect/>
          </a:stretch>
        </p:blipFill>
        <p:spPr bwMode="auto">
          <a:xfrm>
            <a:off x="6364940" y="3849624"/>
            <a:ext cx="5732571" cy="1793435"/>
          </a:xfrm>
          <a:prstGeom prst="rect">
            <a:avLst/>
          </a:prstGeom>
          <a:noFill/>
          <a:ln>
            <a:noFill/>
          </a:ln>
        </p:spPr>
      </p:pic>
      <p:sp>
        <p:nvSpPr>
          <p:cNvPr id="5" name="文本框 4"/>
          <p:cNvSpPr txBox="1"/>
          <p:nvPr/>
        </p:nvSpPr>
        <p:spPr>
          <a:xfrm>
            <a:off x="2102403" y="5797117"/>
            <a:ext cx="1534394" cy="646331"/>
          </a:xfrm>
          <a:prstGeom prst="rect">
            <a:avLst/>
          </a:prstGeom>
          <a:noFill/>
        </p:spPr>
        <p:txBody>
          <a:bodyPr wrap="none" rtlCol="0">
            <a:spAutoFit/>
          </a:bodyPr>
          <a:lstStyle/>
          <a:p>
            <a:r>
              <a:rPr lang="en-US" altLang="zh-CN" dirty="0"/>
              <a:t>Without DSGB</a:t>
            </a:r>
            <a:endParaRPr lang="zh-CN" altLang="zh-CN" dirty="0"/>
          </a:p>
          <a:p>
            <a:endParaRPr lang="zh-CN" altLang="en-US" dirty="0"/>
          </a:p>
        </p:txBody>
      </p:sp>
      <p:sp>
        <p:nvSpPr>
          <p:cNvPr id="6" name="文本框 5"/>
          <p:cNvSpPr txBox="1"/>
          <p:nvPr/>
        </p:nvSpPr>
        <p:spPr>
          <a:xfrm>
            <a:off x="8624328" y="5778649"/>
            <a:ext cx="1213794" cy="646331"/>
          </a:xfrm>
          <a:prstGeom prst="rect">
            <a:avLst/>
          </a:prstGeom>
          <a:noFill/>
        </p:spPr>
        <p:txBody>
          <a:bodyPr wrap="none" rtlCol="0">
            <a:spAutoFit/>
          </a:bodyPr>
          <a:lstStyle/>
          <a:p>
            <a:r>
              <a:rPr lang="en-US" altLang="zh-CN" dirty="0"/>
              <a:t>With DSGB</a:t>
            </a:r>
            <a:endParaRPr lang="zh-CN" altLang="zh-CN" dirty="0"/>
          </a:p>
          <a:p>
            <a:endParaRPr lang="zh-CN" altLang="en-US" dirty="0"/>
          </a:p>
        </p:txBody>
      </p:sp>
    </p:spTree>
    <p:extLst>
      <p:ext uri="{BB962C8B-B14F-4D97-AF65-F5344CB8AC3E}">
        <p14:creationId xmlns:p14="http://schemas.microsoft.com/office/powerpoint/2010/main" val="2079344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067728" y="2617856"/>
            <a:ext cx="9338143" cy="400110"/>
          </a:xfrm>
          <a:prstGeom prst="rect">
            <a:avLst/>
          </a:prstGeom>
          <a:noFill/>
        </p:spPr>
        <p:txBody>
          <a:bodyPr wrap="square" rtlCol="0">
            <a:spAutoFit/>
          </a:bodyPr>
          <a:lstStyle/>
          <a:p>
            <a:r>
              <a:rPr lang="en-US" altLang="zh-CN" sz="2000" dirty="0" smtClean="0"/>
              <a:t>1.</a:t>
            </a:r>
            <a:r>
              <a:rPr lang="zh-CN" altLang="zh-CN" sz="2000" dirty="0"/>
              <a:t>感应电阻的最优值会随着所选中的比特线的位置和阵列中的数据模式改变</a:t>
            </a:r>
            <a:endParaRPr lang="en-US" altLang="zh-CN" sz="2000" dirty="0" smtClean="0"/>
          </a:p>
        </p:txBody>
      </p:sp>
      <p:sp>
        <p:nvSpPr>
          <p:cNvPr id="31" name="文本框 30"/>
          <p:cNvSpPr txBox="1"/>
          <p:nvPr/>
        </p:nvSpPr>
        <p:spPr>
          <a:xfrm>
            <a:off x="1067729" y="1982742"/>
            <a:ext cx="7879080" cy="461665"/>
          </a:xfrm>
          <a:prstGeom prst="rect">
            <a:avLst/>
          </a:prstGeom>
          <a:noFill/>
        </p:spPr>
        <p:txBody>
          <a:bodyPr wrap="none" rtlCol="0">
            <a:spAutoFit/>
          </a:bodyPr>
          <a:lstStyle/>
          <a:p>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解</a:t>
            </a:r>
            <a:r>
              <a:rPr lang="zh-CN"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决互联电阻</a:t>
            </a:r>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对</a:t>
            </a:r>
            <a:r>
              <a:rPr lang="zh-CN" altLang="en-US" sz="2400" b="1" dirty="0">
                <a:solidFill>
                  <a:srgbClr val="FF0000"/>
                </a:solidFill>
                <a:latin typeface="微软雅黑 Light" panose="020B0502040204020203" pitchFamily="34" charset="-122"/>
                <a:ea typeface="微软雅黑 Light" panose="020B0502040204020203" pitchFamily="34" charset="-122"/>
              </a:rPr>
              <a:t>读取</a:t>
            </a:r>
            <a:r>
              <a:rPr lang="zh-CN" altLang="zh-CN" sz="2400" b="1" dirty="0" smtClean="0">
                <a:solidFill>
                  <a:srgbClr val="FF0000"/>
                </a:solidFill>
                <a:latin typeface="微软雅黑 Light" panose="020B0502040204020203" pitchFamily="34" charset="-122"/>
                <a:ea typeface="微软雅黑 Light" panose="020B0502040204020203" pitchFamily="34" charset="-122"/>
              </a:rPr>
              <a:t>操</a:t>
            </a:r>
            <a:r>
              <a:rPr lang="zh-CN" altLang="zh-CN" sz="2400" b="1" dirty="0">
                <a:solidFill>
                  <a:srgbClr val="FF0000"/>
                </a:solidFill>
                <a:latin typeface="微软雅黑 Light" panose="020B0502040204020203" pitchFamily="34" charset="-122"/>
                <a:ea typeface="微软雅黑 Light" panose="020B0502040204020203" pitchFamily="34" charset="-122"/>
              </a:rPr>
              <a:t>作</a:t>
            </a:r>
            <a:r>
              <a:rPr lang="zh-CN"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的影</a:t>
            </a:r>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响</a:t>
            </a: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：主要体现在感应电路上</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a:solidFill>
                  <a:srgbClr val="413B39"/>
                </a:solidFill>
                <a:latin typeface="微软雅黑 Light" panose="020B0502040204020203" pitchFamily="34" charset="-122"/>
                <a:ea typeface="微软雅黑 Light" panose="020B0502040204020203" pitchFamily="34" charset="-122"/>
              </a:rPr>
              <a:t>互联电</a:t>
            </a:r>
            <a:r>
              <a:rPr lang="zh-CN" altLang="en-US" sz="2400" b="1" dirty="0" smtClean="0">
                <a:solidFill>
                  <a:srgbClr val="413B39"/>
                </a:solidFill>
                <a:latin typeface="微软雅黑 Light" panose="020B0502040204020203" pitchFamily="34" charset="-122"/>
                <a:ea typeface="微软雅黑 Light" panose="020B0502040204020203" pitchFamily="34" charset="-122"/>
              </a:rPr>
              <a:t>阻</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smtClean="0"/>
              <a:t>interconnect resistance</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2144947" y="4536143"/>
            <a:ext cx="7691529" cy="369332"/>
          </a:xfrm>
          <a:prstGeom prst="rect">
            <a:avLst/>
          </a:prstGeom>
          <a:noFill/>
        </p:spPr>
        <p:txBody>
          <a:bodyPr wrap="none" rtlCol="0">
            <a:spAutoFit/>
          </a:bodyPr>
          <a:lstStyle/>
          <a:p>
            <a:r>
              <a:rPr lang="zh-CN" altLang="en-US" dirty="0" smtClean="0"/>
              <a:t>方法</a:t>
            </a:r>
            <a:r>
              <a:rPr lang="en-US" altLang="zh-CN" dirty="0" smtClean="0"/>
              <a:t>:</a:t>
            </a:r>
            <a:r>
              <a:rPr lang="zh-CN" altLang="zh-CN" dirty="0" smtClean="0"/>
              <a:t>设</a:t>
            </a:r>
            <a:r>
              <a:rPr lang="zh-CN" altLang="zh-CN" dirty="0"/>
              <a:t>计动态适应忆阻器交叉阵列的参数的</a:t>
            </a:r>
            <a:r>
              <a:rPr lang="zh-CN" altLang="zh-CN" dirty="0" smtClean="0"/>
              <a:t>互阻放大器</a:t>
            </a:r>
            <a:r>
              <a:rPr lang="zh-CN" altLang="en-US" dirty="0" smtClean="0"/>
              <a:t>（</a:t>
            </a:r>
            <a:r>
              <a:rPr lang="en-US" altLang="zh-CN" dirty="0" smtClean="0"/>
              <a:t>Sense amplifier</a:t>
            </a:r>
            <a:r>
              <a:rPr lang="zh-CN" altLang="en-US" dirty="0" smtClean="0"/>
              <a:t>）</a:t>
            </a:r>
            <a:endParaRPr lang="zh-CN" altLang="en-US" dirty="0"/>
          </a:p>
        </p:txBody>
      </p:sp>
      <p:sp>
        <p:nvSpPr>
          <p:cNvPr id="5" name="下箭头 4"/>
          <p:cNvSpPr/>
          <p:nvPr/>
        </p:nvSpPr>
        <p:spPr>
          <a:xfrm>
            <a:off x="4854869" y="3397541"/>
            <a:ext cx="304800" cy="6454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242646" y="5811560"/>
            <a:ext cx="9069007" cy="1046440"/>
          </a:xfrm>
          <a:prstGeom prst="rect">
            <a:avLst/>
          </a:prstGeom>
          <a:noFill/>
        </p:spPr>
        <p:txBody>
          <a:bodyPr wrap="square" rtlCol="0">
            <a:spAutoFit/>
          </a:bodyPr>
          <a:lstStyle/>
          <a:p>
            <a:pPr lvl="0"/>
            <a:r>
              <a:rPr lang="en-US" altLang="zh-CN" sz="1200" dirty="0">
                <a:latin typeface="Times New Roman" panose="02020603050405020304" pitchFamily="18" charset="0"/>
                <a:cs typeface="Times New Roman" panose="02020603050405020304" pitchFamily="18" charset="0"/>
              </a:rPr>
              <a:t>1.M. A. Zidan, A. M. Eltawil, F. Kurdahi, H. A. H. Fahmy, and K. N. Salama. 2014. Memristor multiport readout:</a:t>
            </a:r>
          </a:p>
          <a:p>
            <a:pPr lvl="0"/>
            <a:r>
              <a:rPr lang="en-US" altLang="zh-CN" sz="1200" dirty="0">
                <a:latin typeface="Times New Roman" panose="02020603050405020304" pitchFamily="18" charset="0"/>
                <a:cs typeface="Times New Roman" panose="02020603050405020304" pitchFamily="18" charset="0"/>
              </a:rPr>
              <a:t> A closed-form solution for sneak paths. IEEE Trans. Nanotechnol. 13, 2 (2014), 274–282.</a:t>
            </a:r>
            <a:endParaRPr lang="zh-CN" altLang="zh-CN" sz="1200" dirty="0">
              <a:latin typeface="Times New Roman" panose="02020603050405020304" pitchFamily="18" charset="0"/>
              <a:cs typeface="Times New Roman" panose="02020603050405020304" pitchFamily="18" charset="0"/>
            </a:endParaRPr>
          </a:p>
          <a:p>
            <a:pPr lvl="0"/>
            <a:r>
              <a:rPr lang="en-US" altLang="zh-CN" sz="1200" dirty="0">
                <a:latin typeface="Times New Roman" panose="02020603050405020304" pitchFamily="18" charset="0"/>
                <a:cs typeface="Times New Roman" panose="02020603050405020304" pitchFamily="18" charset="0"/>
              </a:rPr>
              <a:t>2.S. Shin, K. Kim, and S.-M. Kang. 2012. Analysis of passive memristive devices array: Data-dependent statistical </a:t>
            </a:r>
          </a:p>
          <a:p>
            <a:pPr lvl="0"/>
            <a:r>
              <a:rPr lang="en-US" altLang="zh-CN" sz="1200" dirty="0">
                <a:latin typeface="Times New Roman" panose="02020603050405020304" pitchFamily="18" charset="0"/>
                <a:cs typeface="Times New Roman" panose="02020603050405020304" pitchFamily="18" charset="0"/>
              </a:rPr>
              <a:t>model and self-adaptable sense resistance for RRAMs. Proc. IEEE 100, 6 (2012), 2021–2032.</a:t>
            </a:r>
            <a:endParaRPr lang="zh-CN" altLang="zh-CN" sz="1200" dirty="0">
              <a:latin typeface="Times New Roman" panose="02020603050405020304" pitchFamily="18" charset="0"/>
              <a:cs typeface="Times New Roman" panose="02020603050405020304" pitchFamily="18" charset="0"/>
            </a:endParaRPr>
          </a:p>
          <a:p>
            <a:endParaRPr lang="zh-CN" altLang="en-US" sz="1400" dirty="0"/>
          </a:p>
        </p:txBody>
      </p:sp>
    </p:spTree>
    <p:extLst>
      <p:ext uri="{BB962C8B-B14F-4D97-AF65-F5344CB8AC3E}">
        <p14:creationId xmlns:p14="http://schemas.microsoft.com/office/powerpoint/2010/main" val="2778512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074251" y="5254445"/>
            <a:ext cx="3456395" cy="400110"/>
          </a:xfrm>
          <a:prstGeom prst="rect">
            <a:avLst/>
          </a:prstGeom>
          <a:noFill/>
        </p:spPr>
        <p:txBody>
          <a:bodyPr wrap="square" rtlCol="0">
            <a:spAutoFit/>
          </a:bodyPr>
          <a:lstStyle/>
          <a:p>
            <a:r>
              <a:rPr lang="en-US" altLang="zh-CN" sz="2000" dirty="0" smtClean="0"/>
              <a:t>2.</a:t>
            </a:r>
            <a:r>
              <a:rPr lang="zh-CN" altLang="en-US" sz="2000" dirty="0" smtClean="0"/>
              <a:t>控制存储单元的开关模式</a:t>
            </a:r>
            <a:endParaRPr lang="en-US" altLang="zh-CN" sz="2000" dirty="0" smtClean="0"/>
          </a:p>
        </p:txBody>
      </p:sp>
      <p:sp>
        <p:nvSpPr>
          <p:cNvPr id="31" name="文本框 30"/>
          <p:cNvSpPr txBox="1"/>
          <p:nvPr/>
        </p:nvSpPr>
        <p:spPr>
          <a:xfrm>
            <a:off x="1067729" y="1659069"/>
            <a:ext cx="6083717" cy="1384995"/>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形</a:t>
            </a:r>
            <a:r>
              <a:rPr lang="zh-CN" altLang="en-US" sz="20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成原因：</a:t>
            </a:r>
            <a:r>
              <a:rPr lang="zh-CN" altLang="zh-CN" dirty="0"/>
              <a:t>交叉阵列中存在半选通的单</a:t>
            </a:r>
            <a:r>
              <a:rPr lang="zh-CN" altLang="zh-CN" dirty="0" smtClean="0"/>
              <a:t>元</a:t>
            </a:r>
            <a:endParaRPr lang="en-US" altLang="zh-CN" dirty="0" smtClean="0"/>
          </a:p>
          <a:p>
            <a:endParaRPr lang="en-US" altLang="zh-CN" sz="2000" dirty="0" smtClean="0"/>
          </a:p>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产</a:t>
            </a:r>
            <a:r>
              <a:rPr lang="zh-CN" altLang="en-US" sz="20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生问题：</a:t>
            </a:r>
            <a:r>
              <a:rPr lang="zh-CN" altLang="zh-CN" dirty="0"/>
              <a:t>造成额外的功耗并使互联电阻压降更加的严</a:t>
            </a:r>
            <a:r>
              <a:rPr lang="zh-CN" altLang="zh-CN" dirty="0" smtClean="0"/>
              <a:t>重</a:t>
            </a:r>
            <a:endParaRPr lang="en-US" altLang="zh-CN" sz="2000" dirty="0" smtClean="0"/>
          </a:p>
          <a:p>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smtClean="0">
                <a:solidFill>
                  <a:srgbClr val="413B39"/>
                </a:solidFill>
                <a:latin typeface="微软雅黑 Light" panose="020B0502040204020203" pitchFamily="34" charset="-122"/>
                <a:ea typeface="微软雅黑 Light" panose="020B0502040204020203" pitchFamily="34" charset="-122"/>
              </a:rPr>
              <a:t>潜</a:t>
            </a:r>
            <a:r>
              <a:rPr lang="zh-CN" altLang="en-US" sz="2400" b="1" dirty="0">
                <a:solidFill>
                  <a:srgbClr val="413B39"/>
                </a:solidFill>
                <a:latin typeface="微软雅黑 Light" panose="020B0502040204020203" pitchFamily="34" charset="-122"/>
                <a:ea typeface="微软雅黑 Light" panose="020B0502040204020203" pitchFamily="34" charset="-122"/>
              </a:rPr>
              <a:t>通路</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smtClean="0"/>
              <a:t>sneak </a:t>
            </a:r>
            <a:r>
              <a:rPr lang="en-US" altLang="zh-CN" sz="2000" dirty="0"/>
              <a:t>path</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2" name="右箭头 1"/>
          <p:cNvSpPr/>
          <p:nvPr/>
        </p:nvSpPr>
        <p:spPr>
          <a:xfrm>
            <a:off x="4634933" y="5262033"/>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126253" y="4780189"/>
            <a:ext cx="4069975" cy="1200329"/>
          </a:xfrm>
          <a:prstGeom prst="rect">
            <a:avLst/>
          </a:prstGeom>
          <a:noFill/>
        </p:spPr>
        <p:txBody>
          <a:bodyPr wrap="square" rtlCol="0">
            <a:spAutoFit/>
          </a:bodyPr>
          <a:lstStyle/>
          <a:p>
            <a:r>
              <a:rPr lang="zh-CN" altLang="zh-CN" dirty="0"/>
              <a:t>双极型</a:t>
            </a:r>
            <a:r>
              <a:rPr lang="en-US" altLang="zh-CN" dirty="0"/>
              <a:t>(Bipolar switching</a:t>
            </a:r>
            <a:r>
              <a:rPr lang="en-US" altLang="zh-CN" dirty="0" smtClean="0"/>
              <a:t>)</a:t>
            </a:r>
            <a:endParaRPr lang="en-US" altLang="zh-CN" dirty="0"/>
          </a:p>
          <a:p>
            <a:r>
              <a:rPr lang="zh-CN" altLang="zh-CN" dirty="0" smtClean="0"/>
              <a:t>互</a:t>
            </a:r>
            <a:r>
              <a:rPr lang="zh-CN" altLang="zh-CN" dirty="0"/>
              <a:t>补型（</a:t>
            </a:r>
            <a:r>
              <a:rPr lang="en-US" altLang="zh-CN" dirty="0"/>
              <a:t>Complementary switching</a:t>
            </a:r>
            <a:r>
              <a:rPr lang="zh-CN" altLang="zh-CN" dirty="0" smtClean="0"/>
              <a:t>）</a:t>
            </a:r>
            <a:endParaRPr lang="en-US" altLang="zh-CN" dirty="0" smtClean="0"/>
          </a:p>
          <a:p>
            <a:r>
              <a:rPr lang="zh-CN" altLang="en-US" dirty="0"/>
              <a:t>混</a:t>
            </a:r>
            <a:r>
              <a:rPr lang="zh-CN" altLang="en-US" dirty="0" smtClean="0"/>
              <a:t>合型</a:t>
            </a:r>
            <a:endParaRPr lang="en-US" altLang="zh-CN" dirty="0" smtClean="0"/>
          </a:p>
          <a:p>
            <a:r>
              <a:rPr lang="zh-CN" altLang="en-US" dirty="0"/>
              <a:t>其</a:t>
            </a:r>
            <a:r>
              <a:rPr lang="zh-CN" altLang="en-US" dirty="0" smtClean="0"/>
              <a:t>他特殊设计：多步读取、多点读取</a:t>
            </a:r>
            <a:endParaRPr lang="zh-CN" altLang="en-US" dirty="0"/>
          </a:p>
        </p:txBody>
      </p:sp>
      <p:sp>
        <p:nvSpPr>
          <p:cNvPr id="4" name="文本框 3"/>
          <p:cNvSpPr txBox="1"/>
          <p:nvPr/>
        </p:nvSpPr>
        <p:spPr>
          <a:xfrm>
            <a:off x="1067729" y="3868784"/>
            <a:ext cx="3456395" cy="400110"/>
          </a:xfrm>
          <a:prstGeom prst="rect">
            <a:avLst/>
          </a:prstGeom>
          <a:noFill/>
        </p:spPr>
        <p:txBody>
          <a:bodyPr wrap="none" rtlCol="0">
            <a:spAutoFit/>
          </a:bodyPr>
          <a:lstStyle/>
          <a:p>
            <a:r>
              <a:rPr lang="en-US" altLang="zh-CN" sz="2000" dirty="0"/>
              <a:t>1.</a:t>
            </a:r>
            <a:r>
              <a:rPr lang="zh-CN" altLang="en-US" sz="2000" dirty="0"/>
              <a:t>给每个存储单元加上选择器</a:t>
            </a:r>
          </a:p>
        </p:txBody>
      </p:sp>
      <p:sp>
        <p:nvSpPr>
          <p:cNvPr id="11" name="右箭头 10"/>
          <p:cNvSpPr/>
          <p:nvPr/>
        </p:nvSpPr>
        <p:spPr>
          <a:xfrm>
            <a:off x="4663261" y="3890240"/>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126253" y="3640374"/>
            <a:ext cx="3343836" cy="923330"/>
          </a:xfrm>
          <a:prstGeom prst="rect">
            <a:avLst/>
          </a:prstGeom>
          <a:noFill/>
        </p:spPr>
        <p:txBody>
          <a:bodyPr wrap="square" rtlCol="0">
            <a:spAutoFit/>
          </a:bodyPr>
          <a:lstStyle/>
          <a:p>
            <a:r>
              <a:rPr lang="zh-CN" altLang="en-US" dirty="0" smtClean="0"/>
              <a:t>成本及面积开销大，选择器本身的特性对忆阻器交叉阵列也有影响</a:t>
            </a:r>
            <a:endParaRPr lang="zh-CN" altLang="en-US" dirty="0"/>
          </a:p>
        </p:txBody>
      </p:sp>
      <p:sp>
        <p:nvSpPr>
          <p:cNvPr id="5" name="文本框 4"/>
          <p:cNvSpPr txBox="1"/>
          <p:nvPr/>
        </p:nvSpPr>
        <p:spPr>
          <a:xfrm>
            <a:off x="1078899" y="3074632"/>
            <a:ext cx="1507144" cy="677108"/>
          </a:xfrm>
          <a:prstGeom prst="rect">
            <a:avLst/>
          </a:prstGeom>
          <a:noFill/>
        </p:spPr>
        <p:txBody>
          <a:bodyPr wrap="none" rtlCol="0">
            <a:spAutoFit/>
          </a:bodyPr>
          <a:lstStyle/>
          <a:p>
            <a:r>
              <a:rPr lang="zh-CN" altLang="en-US" sz="2000" b="1" dirty="0">
                <a:solidFill>
                  <a:schemeClr val="tx1">
                    <a:lumMod val="75000"/>
                    <a:lumOff val="25000"/>
                  </a:schemeClr>
                </a:solidFill>
                <a:latin typeface="微软雅黑 Light" panose="020B0502040204020203" pitchFamily="34" charset="-122"/>
                <a:ea typeface="微软雅黑 Light" panose="020B0502040204020203" pitchFamily="34" charset="-122"/>
              </a:rPr>
              <a:t>解决办法</a:t>
            </a:r>
            <a:r>
              <a:rPr lang="zh-CN" altLang="en-US" sz="20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sz="2000" dirty="0">
              <a:latin typeface="微软雅黑 Light" panose="020B0502040204020203" pitchFamily="34" charset="-122"/>
              <a:ea typeface="微软雅黑 Light" panose="020B0502040204020203" pitchFamily="34" charset="-122"/>
            </a:endParaRPr>
          </a:p>
          <a:p>
            <a:r>
              <a:rPr lang="en-US" altLang="zh-CN" dirty="0"/>
              <a:t>                         </a:t>
            </a:r>
            <a:endParaRPr lang="zh-CN" altLang="en-US" dirty="0"/>
          </a:p>
        </p:txBody>
      </p:sp>
      <p:pic>
        <p:nvPicPr>
          <p:cNvPr id="13" name="图片 12" descr="ç¸å³å¾ç"/>
          <p:cNvPicPr/>
          <p:nvPr/>
        </p:nvPicPr>
        <p:blipFill rotWithShape="1">
          <a:blip r:embed="rId3">
            <a:extLst>
              <a:ext uri="{28A0092B-C50C-407E-A947-70E740481C1C}">
                <a14:useLocalDpi xmlns:a14="http://schemas.microsoft.com/office/drawing/2010/main" val="0"/>
              </a:ext>
            </a:extLst>
          </a:blip>
          <a:srcRect l="4193" t="9069"/>
          <a:stretch/>
        </p:blipFill>
        <p:spPr bwMode="auto">
          <a:xfrm>
            <a:off x="7540222" y="470465"/>
            <a:ext cx="4392698" cy="2758263"/>
          </a:xfrm>
          <a:prstGeom prst="rect">
            <a:avLst/>
          </a:prstGeom>
          <a:noFill/>
          <a:ln>
            <a:noFill/>
          </a:ln>
          <a:extLst>
            <a:ext uri="{53640926-AAD7-44D8-BBD7-CCE9431645EC}">
              <a14:shadowObscured xmlns:a14="http://schemas.microsoft.com/office/drawing/2010/main"/>
            </a:ext>
          </a:extLst>
        </p:spPr>
      </p:pic>
      <p:sp>
        <p:nvSpPr>
          <p:cNvPr id="6" name="文本框 5"/>
          <p:cNvSpPr txBox="1"/>
          <p:nvPr/>
        </p:nvSpPr>
        <p:spPr>
          <a:xfrm>
            <a:off x="8370701" y="3305465"/>
            <a:ext cx="2778325" cy="584775"/>
          </a:xfrm>
          <a:prstGeom prst="rect">
            <a:avLst/>
          </a:prstGeom>
          <a:noFill/>
        </p:spPr>
        <p:txBody>
          <a:bodyPr wrap="none" rtlCol="0">
            <a:spAutoFit/>
          </a:bodyPr>
          <a:lstStyle/>
          <a:p>
            <a:r>
              <a:rPr lang="zh-CN" altLang="zh-CN" sz="1400" dirty="0"/>
              <a:t>选通单元 半选通单元 未选通单元</a:t>
            </a:r>
          </a:p>
          <a:p>
            <a:endParaRPr lang="zh-CN" altLang="en-US" dirty="0"/>
          </a:p>
        </p:txBody>
      </p:sp>
      <p:sp>
        <p:nvSpPr>
          <p:cNvPr id="8" name="文本框 7"/>
          <p:cNvSpPr txBox="1"/>
          <p:nvPr/>
        </p:nvSpPr>
        <p:spPr>
          <a:xfrm>
            <a:off x="714371" y="5980518"/>
            <a:ext cx="9741641" cy="1046440"/>
          </a:xfrm>
          <a:prstGeom prst="rect">
            <a:avLst/>
          </a:prstGeom>
          <a:noFill/>
        </p:spPr>
        <p:txBody>
          <a:bodyPr wrap="none" rtlCol="0">
            <a:spAutoFit/>
          </a:bodyPr>
          <a:lstStyle/>
          <a:p>
            <a:pPr lvl="0"/>
            <a:r>
              <a:rPr lang="en-US" altLang="zh-CN" sz="1200" dirty="0">
                <a:latin typeface="Times New Roman" panose="02020603050405020304" pitchFamily="18" charset="0"/>
                <a:cs typeface="Times New Roman" panose="02020603050405020304" pitchFamily="18" charset="0"/>
              </a:rPr>
              <a:t>1.M. A. Lastras-Montaño, A. Ghofrani, and K.-T. Cheng. 2015. HReRAM: A hybrid reconfigurable resistive randomaccess memory.</a:t>
            </a:r>
          </a:p>
          <a:p>
            <a:pPr lvl="0"/>
            <a:r>
              <a:rPr lang="en-US" altLang="zh-CN" sz="1200" dirty="0">
                <a:latin typeface="Times New Roman" panose="02020603050405020304" pitchFamily="18" charset="0"/>
                <a:cs typeface="Times New Roman" panose="02020603050405020304" pitchFamily="18" charset="0"/>
              </a:rPr>
              <a:t> In Proceedings of the Design Automation Test Europe (DATE’15). 1299–1304.</a:t>
            </a:r>
            <a:endParaRPr lang="zh-CN" altLang="zh-CN" sz="1200" dirty="0">
              <a:latin typeface="Times New Roman" panose="02020603050405020304" pitchFamily="18" charset="0"/>
              <a:cs typeface="Times New Roman" panose="02020603050405020304" pitchFamily="18" charset="0"/>
            </a:endParaRPr>
          </a:p>
          <a:p>
            <a:pPr lvl="0"/>
            <a:r>
              <a:rPr lang="en-US" altLang="zh-CN" sz="1200" dirty="0">
                <a:latin typeface="Times New Roman" panose="02020603050405020304" pitchFamily="18" charset="0"/>
                <a:cs typeface="Times New Roman" panose="02020603050405020304" pitchFamily="18" charset="0"/>
              </a:rPr>
              <a:t>2.B. Wu, D. Feng, W. Tong, J. Liu, S. Li, M. Yang, C. Wang, and Y. Zhang. 2018. Aliens: A novel hybrid architecture for resistive random-access memory. </a:t>
            </a:r>
          </a:p>
          <a:p>
            <a:pPr lvl="0"/>
            <a:r>
              <a:rPr lang="en-US" altLang="zh-CN" sz="1200" dirty="0">
                <a:latin typeface="Times New Roman" panose="02020603050405020304" pitchFamily="18" charset="0"/>
                <a:cs typeface="Times New Roman" panose="02020603050405020304" pitchFamily="18" charset="0"/>
              </a:rPr>
              <a:t>In Proceedings of the International Conference on Computer-Aided Design (ICCAD’18).</a:t>
            </a:r>
            <a:endParaRPr lang="zh-CN" altLang="zh-CN" sz="1200" dirty="0">
              <a:latin typeface="Times New Roman" panose="02020603050405020304" pitchFamily="18" charset="0"/>
              <a:cs typeface="Times New Roman" panose="02020603050405020304" pitchFamily="18" charset="0"/>
            </a:endParaRPr>
          </a:p>
          <a:p>
            <a:endParaRPr lang="zh-CN" altLang="en-US" sz="1400" dirty="0"/>
          </a:p>
        </p:txBody>
      </p:sp>
    </p:spTree>
    <p:extLst>
      <p:ext uri="{BB962C8B-B14F-4D97-AF65-F5344CB8AC3E}">
        <p14:creationId xmlns:p14="http://schemas.microsoft.com/office/powerpoint/2010/main" val="3793460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2451343" y="1755486"/>
            <a:ext cx="1645525" cy="369332"/>
          </a:xfrm>
          <a:prstGeom prst="rect">
            <a:avLst/>
          </a:prstGeom>
          <a:noFill/>
        </p:spPr>
        <p:txBody>
          <a:bodyPr wrap="square" rtlCol="0">
            <a:spAutoFit/>
          </a:bodyPr>
          <a:lstStyle/>
          <a:p>
            <a:r>
              <a:rPr lang="zh-CN" altLang="en-US" dirty="0" smtClean="0"/>
              <a:t>读取延迟低</a:t>
            </a:r>
            <a:endParaRPr lang="en-US" altLang="zh-CN" dirty="0" smtClean="0"/>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smtClean="0">
                <a:solidFill>
                  <a:srgbClr val="413B39"/>
                </a:solidFill>
                <a:latin typeface="微软雅黑 Light" panose="020B0502040204020203" pitchFamily="34" charset="-122"/>
                <a:ea typeface="微软雅黑 Light" panose="020B0502040204020203" pitchFamily="34" charset="-122"/>
              </a:rPr>
              <a:t>潜</a:t>
            </a:r>
            <a:r>
              <a:rPr lang="zh-CN" altLang="en-US" sz="2400" b="1" dirty="0">
                <a:solidFill>
                  <a:srgbClr val="413B39"/>
                </a:solidFill>
                <a:latin typeface="微软雅黑 Light" panose="020B0502040204020203" pitchFamily="34" charset="-122"/>
                <a:ea typeface="微软雅黑 Light" panose="020B0502040204020203" pitchFamily="34" charset="-122"/>
              </a:rPr>
              <a:t>通路</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smtClean="0"/>
              <a:t>sneak </a:t>
            </a:r>
            <a:r>
              <a:rPr lang="en-US" altLang="zh-CN" sz="2000" dirty="0"/>
              <a:t>path</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3" name="文本框 2"/>
          <p:cNvSpPr txBox="1"/>
          <p:nvPr/>
        </p:nvSpPr>
        <p:spPr>
          <a:xfrm>
            <a:off x="6875930" y="2518603"/>
            <a:ext cx="4069975" cy="646331"/>
          </a:xfrm>
          <a:prstGeom prst="rect">
            <a:avLst/>
          </a:prstGeom>
          <a:noFill/>
        </p:spPr>
        <p:txBody>
          <a:bodyPr wrap="square" rtlCol="0">
            <a:spAutoFit/>
          </a:bodyPr>
          <a:lstStyle/>
          <a:p>
            <a:r>
              <a:rPr lang="zh-CN" altLang="en-US" dirty="0"/>
              <a:t>需</a:t>
            </a:r>
            <a:r>
              <a:rPr lang="zh-CN" altLang="en-US" dirty="0" smtClean="0"/>
              <a:t>要额外存储操作、读取延迟高、阵列使用寿命短</a:t>
            </a:r>
            <a:endParaRPr lang="zh-CN" altLang="en-US" dirty="0"/>
          </a:p>
        </p:txBody>
      </p:sp>
      <p:sp>
        <p:nvSpPr>
          <p:cNvPr id="4" name="文本框 3"/>
          <p:cNvSpPr txBox="1"/>
          <p:nvPr/>
        </p:nvSpPr>
        <p:spPr>
          <a:xfrm>
            <a:off x="796343" y="1802968"/>
            <a:ext cx="1404552" cy="400110"/>
          </a:xfrm>
          <a:prstGeom prst="rect">
            <a:avLst/>
          </a:prstGeom>
          <a:noFill/>
        </p:spPr>
        <p:txBody>
          <a:bodyPr wrap="none" rtlCol="0">
            <a:spAutoFit/>
          </a:bodyPr>
          <a:lstStyle/>
          <a:p>
            <a:r>
              <a:rPr lang="en-US" altLang="zh-CN" sz="2000" dirty="0"/>
              <a:t>1</a:t>
            </a:r>
            <a:r>
              <a:rPr lang="en-US" altLang="zh-CN" sz="2000" dirty="0" smtClean="0"/>
              <a:t>.</a:t>
            </a:r>
            <a:r>
              <a:rPr lang="zh-CN" altLang="en-US" sz="2000" dirty="0" smtClean="0"/>
              <a:t>双极型：</a:t>
            </a:r>
            <a:endParaRPr lang="zh-CN" altLang="en-US" sz="2000" dirty="0"/>
          </a:p>
        </p:txBody>
      </p:sp>
      <p:sp>
        <p:nvSpPr>
          <p:cNvPr id="11" name="右箭头 10"/>
          <p:cNvSpPr/>
          <p:nvPr/>
        </p:nvSpPr>
        <p:spPr>
          <a:xfrm>
            <a:off x="5011269" y="1877517"/>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875929" y="1755486"/>
            <a:ext cx="3827929" cy="369332"/>
          </a:xfrm>
          <a:prstGeom prst="rect">
            <a:avLst/>
          </a:prstGeom>
          <a:noFill/>
        </p:spPr>
        <p:txBody>
          <a:bodyPr wrap="square" rtlCol="0">
            <a:spAutoFit/>
          </a:bodyPr>
          <a:lstStyle/>
          <a:p>
            <a:r>
              <a:rPr lang="zh-CN" altLang="zh-CN" dirty="0"/>
              <a:t>写入延迟高、能耗高、可靠性低</a:t>
            </a:r>
            <a:endParaRPr lang="zh-CN" altLang="en-US" dirty="0"/>
          </a:p>
        </p:txBody>
      </p:sp>
      <p:sp>
        <p:nvSpPr>
          <p:cNvPr id="13" name="文本框 12"/>
          <p:cNvSpPr txBox="1"/>
          <p:nvPr/>
        </p:nvSpPr>
        <p:spPr>
          <a:xfrm>
            <a:off x="796343" y="2518603"/>
            <a:ext cx="1404552" cy="400110"/>
          </a:xfrm>
          <a:prstGeom prst="rect">
            <a:avLst/>
          </a:prstGeom>
          <a:noFill/>
        </p:spPr>
        <p:txBody>
          <a:bodyPr wrap="none" rtlCol="0">
            <a:spAutoFit/>
          </a:bodyPr>
          <a:lstStyle/>
          <a:p>
            <a:r>
              <a:rPr lang="en-US" altLang="zh-CN" sz="2000" dirty="0" smtClean="0"/>
              <a:t>2.</a:t>
            </a:r>
            <a:r>
              <a:rPr lang="zh-CN" altLang="en-US" sz="2000" dirty="0"/>
              <a:t>互补</a:t>
            </a:r>
            <a:r>
              <a:rPr lang="zh-CN" altLang="en-US" sz="2000" dirty="0" smtClean="0"/>
              <a:t>型：</a:t>
            </a:r>
            <a:endParaRPr lang="zh-CN" altLang="en-US" sz="2000" dirty="0"/>
          </a:p>
        </p:txBody>
      </p:sp>
      <p:sp>
        <p:nvSpPr>
          <p:cNvPr id="14" name="文本框 13"/>
          <p:cNvSpPr txBox="1"/>
          <p:nvPr/>
        </p:nvSpPr>
        <p:spPr>
          <a:xfrm>
            <a:off x="796344" y="3535174"/>
            <a:ext cx="1404552" cy="400110"/>
          </a:xfrm>
          <a:prstGeom prst="rect">
            <a:avLst/>
          </a:prstGeom>
          <a:noFill/>
        </p:spPr>
        <p:txBody>
          <a:bodyPr wrap="none" rtlCol="0">
            <a:spAutoFit/>
          </a:bodyPr>
          <a:lstStyle/>
          <a:p>
            <a:r>
              <a:rPr lang="en-US" altLang="zh-CN" sz="2000" dirty="0" smtClean="0"/>
              <a:t>3.</a:t>
            </a:r>
            <a:r>
              <a:rPr lang="zh-CN" altLang="en-US" sz="2000" dirty="0" smtClean="0"/>
              <a:t>混合型：</a:t>
            </a:r>
            <a:endParaRPr lang="zh-CN" altLang="en-US" sz="2000" dirty="0"/>
          </a:p>
        </p:txBody>
      </p:sp>
      <p:sp>
        <p:nvSpPr>
          <p:cNvPr id="6" name="文本框 5"/>
          <p:cNvSpPr txBox="1"/>
          <p:nvPr/>
        </p:nvSpPr>
        <p:spPr>
          <a:xfrm>
            <a:off x="2835523" y="1248048"/>
            <a:ext cx="877163" cy="369332"/>
          </a:xfrm>
          <a:prstGeom prst="rect">
            <a:avLst/>
          </a:prstGeom>
          <a:noFill/>
        </p:spPr>
        <p:txBody>
          <a:bodyPr wrap="none" rtlCol="0">
            <a:spAutoFit/>
          </a:bodyPr>
          <a:lstStyle/>
          <a:p>
            <a:r>
              <a:rPr lang="zh-CN" altLang="en-US" dirty="0" smtClean="0"/>
              <a:t>优点：</a:t>
            </a:r>
            <a:endParaRPr lang="zh-CN" altLang="en-US" dirty="0"/>
          </a:p>
        </p:txBody>
      </p:sp>
      <p:sp>
        <p:nvSpPr>
          <p:cNvPr id="15" name="文本框 14"/>
          <p:cNvSpPr txBox="1"/>
          <p:nvPr/>
        </p:nvSpPr>
        <p:spPr>
          <a:xfrm>
            <a:off x="7760331" y="1232263"/>
            <a:ext cx="877163" cy="369332"/>
          </a:xfrm>
          <a:prstGeom prst="rect">
            <a:avLst/>
          </a:prstGeom>
          <a:noFill/>
        </p:spPr>
        <p:txBody>
          <a:bodyPr wrap="none" rtlCol="0">
            <a:spAutoFit/>
          </a:bodyPr>
          <a:lstStyle/>
          <a:p>
            <a:r>
              <a:rPr lang="zh-CN" altLang="en-US" dirty="0" smtClean="0"/>
              <a:t>缺点：</a:t>
            </a:r>
            <a:endParaRPr lang="zh-CN" altLang="en-US" dirty="0"/>
          </a:p>
        </p:txBody>
      </p:sp>
      <p:sp>
        <p:nvSpPr>
          <p:cNvPr id="16" name="右箭头 15"/>
          <p:cNvSpPr/>
          <p:nvPr/>
        </p:nvSpPr>
        <p:spPr>
          <a:xfrm>
            <a:off x="5011269" y="2593152"/>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2451344" y="2336332"/>
            <a:ext cx="2120656" cy="923330"/>
          </a:xfrm>
          <a:prstGeom prst="rect">
            <a:avLst/>
          </a:prstGeom>
          <a:noFill/>
        </p:spPr>
        <p:txBody>
          <a:bodyPr wrap="square" rtlCol="0">
            <a:spAutoFit/>
          </a:bodyPr>
          <a:lstStyle/>
          <a:p>
            <a:r>
              <a:rPr lang="zh-CN" altLang="zh-CN" dirty="0" smtClean="0"/>
              <a:t>不出</a:t>
            </a:r>
            <a:r>
              <a:rPr lang="zh-CN" altLang="zh-CN" dirty="0"/>
              <a:t>现低阻态、写入延迟低，能耗低、可靠性高</a:t>
            </a:r>
            <a:endParaRPr lang="en-US" altLang="zh-CN" dirty="0" smtClean="0"/>
          </a:p>
        </p:txBody>
      </p:sp>
      <p:sp>
        <p:nvSpPr>
          <p:cNvPr id="26" name="文本框 25"/>
          <p:cNvSpPr txBox="1"/>
          <p:nvPr/>
        </p:nvSpPr>
        <p:spPr>
          <a:xfrm>
            <a:off x="2451343" y="3471176"/>
            <a:ext cx="8194243" cy="646331"/>
          </a:xfrm>
          <a:prstGeom prst="rect">
            <a:avLst/>
          </a:prstGeom>
          <a:noFill/>
        </p:spPr>
        <p:txBody>
          <a:bodyPr wrap="square" rtlCol="0">
            <a:spAutoFit/>
          </a:bodyPr>
          <a:lstStyle/>
          <a:p>
            <a:r>
              <a:rPr lang="zh-CN" altLang="zh-CN" dirty="0"/>
              <a:t>常被访问的单元采用</a:t>
            </a:r>
            <a:r>
              <a:rPr lang="zh-CN" altLang="zh-CN" dirty="0">
                <a:solidFill>
                  <a:srgbClr val="FF0000"/>
                </a:solidFill>
              </a:rPr>
              <a:t>双极型</a:t>
            </a:r>
            <a:r>
              <a:rPr lang="zh-CN" altLang="zh-CN" dirty="0"/>
              <a:t>切换模式，而其他单元采用</a:t>
            </a:r>
            <a:r>
              <a:rPr lang="zh-CN" altLang="zh-CN" dirty="0">
                <a:solidFill>
                  <a:srgbClr val="FF0000"/>
                </a:solidFill>
              </a:rPr>
              <a:t>互补型</a:t>
            </a:r>
            <a:r>
              <a:rPr lang="zh-CN" altLang="zh-CN" dirty="0"/>
              <a:t>切换模式以在忆阻器交叉阵列的性能、能耗、使用寿命之间保持平衡</a:t>
            </a:r>
            <a:endParaRPr lang="en-US" altLang="zh-CN" dirty="0" smtClean="0"/>
          </a:p>
        </p:txBody>
      </p:sp>
      <p:pic>
        <p:nvPicPr>
          <p:cNvPr id="27" name="图片 26"/>
          <p:cNvPicPr/>
          <p:nvPr/>
        </p:nvPicPr>
        <p:blipFill>
          <a:blip r:embed="rId3"/>
          <a:stretch>
            <a:fillRect/>
          </a:stretch>
        </p:blipFill>
        <p:spPr>
          <a:xfrm>
            <a:off x="796342" y="4250808"/>
            <a:ext cx="4214927" cy="1822858"/>
          </a:xfrm>
          <a:prstGeom prst="rect">
            <a:avLst/>
          </a:prstGeom>
        </p:spPr>
      </p:pic>
      <p:sp>
        <p:nvSpPr>
          <p:cNvPr id="9" name="文本框 8"/>
          <p:cNvSpPr txBox="1"/>
          <p:nvPr/>
        </p:nvSpPr>
        <p:spPr>
          <a:xfrm>
            <a:off x="757640" y="6267910"/>
            <a:ext cx="4292329" cy="646331"/>
          </a:xfrm>
          <a:prstGeom prst="rect">
            <a:avLst/>
          </a:prstGeom>
          <a:noFill/>
        </p:spPr>
        <p:txBody>
          <a:bodyPr wrap="none" rtlCol="0">
            <a:spAutoFit/>
          </a:bodyPr>
          <a:lstStyle/>
          <a:p>
            <a:r>
              <a:rPr lang="en-US" altLang="zh-CN" dirty="0"/>
              <a:t>bipolar switching\complementary switching</a:t>
            </a:r>
            <a:endParaRPr lang="zh-CN" altLang="zh-CN" dirty="0"/>
          </a:p>
          <a:p>
            <a:endParaRPr lang="zh-CN" altLang="en-US" dirty="0"/>
          </a:p>
        </p:txBody>
      </p:sp>
      <p:pic>
        <p:nvPicPr>
          <p:cNvPr id="28" name="图片 27" descr="âsneak pathâçå¾çæç´¢ç»æ"/>
          <p:cNvPicPr/>
          <p:nvPr/>
        </p:nvPicPr>
        <p:blipFill>
          <a:blip r:embed="rId4">
            <a:extLst>
              <a:ext uri="{28A0092B-C50C-407E-A947-70E740481C1C}">
                <a14:useLocalDpi xmlns:a14="http://schemas.microsoft.com/office/drawing/2010/main" val="0"/>
              </a:ext>
            </a:extLst>
          </a:blip>
          <a:srcRect/>
          <a:stretch>
            <a:fillRect/>
          </a:stretch>
        </p:blipFill>
        <p:spPr bwMode="auto">
          <a:xfrm>
            <a:off x="6875929" y="4250808"/>
            <a:ext cx="3523130" cy="1822905"/>
          </a:xfrm>
          <a:prstGeom prst="rect">
            <a:avLst/>
          </a:prstGeom>
          <a:noFill/>
          <a:ln>
            <a:noFill/>
          </a:ln>
        </p:spPr>
      </p:pic>
      <p:sp>
        <p:nvSpPr>
          <p:cNvPr id="10" name="文本框 9"/>
          <p:cNvSpPr txBox="1"/>
          <p:nvPr/>
        </p:nvSpPr>
        <p:spPr>
          <a:xfrm>
            <a:off x="8025243" y="6267910"/>
            <a:ext cx="1224502" cy="646331"/>
          </a:xfrm>
          <a:prstGeom prst="rect">
            <a:avLst/>
          </a:prstGeom>
          <a:noFill/>
        </p:spPr>
        <p:txBody>
          <a:bodyPr wrap="none" rtlCol="0">
            <a:spAutoFit/>
          </a:bodyPr>
          <a:lstStyle/>
          <a:p>
            <a:r>
              <a:rPr lang="en-US" altLang="zh-CN" dirty="0"/>
              <a:t>Sneak path</a:t>
            </a:r>
            <a:endParaRPr lang="zh-CN" altLang="zh-CN" dirty="0"/>
          </a:p>
          <a:p>
            <a:endParaRPr lang="zh-CN" altLang="en-US" dirty="0"/>
          </a:p>
        </p:txBody>
      </p:sp>
    </p:spTree>
    <p:extLst>
      <p:ext uri="{BB962C8B-B14F-4D97-AF65-F5344CB8AC3E}">
        <p14:creationId xmlns:p14="http://schemas.microsoft.com/office/powerpoint/2010/main" val="63797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smtClean="0">
                <a:solidFill>
                  <a:srgbClr val="413B39"/>
                </a:solidFill>
                <a:latin typeface="微软雅黑 Light" panose="020B0502040204020203" pitchFamily="34" charset="-122"/>
                <a:ea typeface="微软雅黑 Light" panose="020B0502040204020203" pitchFamily="34" charset="-122"/>
              </a:rPr>
              <a:t>潜</a:t>
            </a:r>
            <a:r>
              <a:rPr lang="zh-CN" altLang="en-US" sz="2400" b="1" dirty="0">
                <a:solidFill>
                  <a:srgbClr val="413B39"/>
                </a:solidFill>
                <a:latin typeface="微软雅黑 Light" panose="020B0502040204020203" pitchFamily="34" charset="-122"/>
                <a:ea typeface="微软雅黑 Light" panose="020B0502040204020203" pitchFamily="34" charset="-122"/>
              </a:rPr>
              <a:t>通路</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smtClean="0"/>
              <a:t>sneak </a:t>
            </a:r>
            <a:r>
              <a:rPr lang="en-US" altLang="zh-CN" sz="2000" dirty="0"/>
              <a:t>path</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242646" y="1653546"/>
            <a:ext cx="4801314" cy="369332"/>
          </a:xfrm>
          <a:prstGeom prst="rect">
            <a:avLst/>
          </a:prstGeom>
          <a:noFill/>
        </p:spPr>
        <p:txBody>
          <a:bodyPr wrap="none" rtlCol="0">
            <a:spAutoFit/>
          </a:bodyPr>
          <a:lstStyle/>
          <a:p>
            <a:r>
              <a:rPr lang="zh-CN" altLang="en-US" dirty="0" smtClean="0">
                <a:solidFill>
                  <a:srgbClr val="FF0000"/>
                </a:solidFill>
              </a:rPr>
              <a:t>多步读取</a:t>
            </a:r>
            <a:r>
              <a:rPr lang="zh-CN" altLang="en-US" dirty="0" smtClean="0"/>
              <a:t>：</a:t>
            </a:r>
            <a:r>
              <a:rPr lang="zh-CN" altLang="zh-CN" dirty="0"/>
              <a:t>三次读取，三次写入和一次比</a:t>
            </a:r>
            <a:r>
              <a:rPr lang="zh-CN" altLang="zh-CN" dirty="0" smtClean="0"/>
              <a:t>较</a:t>
            </a:r>
            <a:r>
              <a:rPr lang="zh-CN" altLang="en-US" dirty="0" smtClean="0"/>
              <a:t>。</a:t>
            </a:r>
            <a:endParaRPr lang="zh-CN" altLang="en-US" dirty="0"/>
          </a:p>
        </p:txBody>
      </p:sp>
      <p:sp>
        <p:nvSpPr>
          <p:cNvPr id="5" name="文本框 4"/>
          <p:cNvSpPr txBox="1"/>
          <p:nvPr/>
        </p:nvSpPr>
        <p:spPr>
          <a:xfrm>
            <a:off x="1242646" y="2315294"/>
            <a:ext cx="1338828" cy="369332"/>
          </a:xfrm>
          <a:prstGeom prst="rect">
            <a:avLst/>
          </a:prstGeom>
          <a:noFill/>
        </p:spPr>
        <p:txBody>
          <a:bodyPr wrap="none" rtlCol="0">
            <a:spAutoFit/>
          </a:bodyPr>
          <a:lstStyle/>
          <a:p>
            <a:r>
              <a:rPr lang="zh-CN" altLang="en-US" dirty="0" smtClean="0"/>
              <a:t>具体过程：</a:t>
            </a:r>
            <a:endParaRPr lang="zh-CN" altLang="en-US" dirty="0"/>
          </a:p>
        </p:txBody>
      </p:sp>
      <p:sp>
        <p:nvSpPr>
          <p:cNvPr id="8" name="文本框 7"/>
          <p:cNvSpPr txBox="1"/>
          <p:nvPr/>
        </p:nvSpPr>
        <p:spPr>
          <a:xfrm>
            <a:off x="2420471" y="2315294"/>
            <a:ext cx="5841664" cy="2031325"/>
          </a:xfrm>
          <a:prstGeom prst="rect">
            <a:avLst/>
          </a:prstGeom>
          <a:noFill/>
        </p:spPr>
        <p:txBody>
          <a:bodyPr wrap="none" rtlCol="0">
            <a:spAutoFit/>
          </a:bodyPr>
          <a:lstStyle/>
          <a:p>
            <a:r>
              <a:rPr lang="en-US" altLang="zh-CN" dirty="0"/>
              <a:t>1</a:t>
            </a:r>
            <a:r>
              <a:rPr lang="zh-CN" altLang="zh-CN" dirty="0"/>
              <a:t>）测量目标存储单元的电流</a:t>
            </a:r>
            <a:r>
              <a:rPr lang="zh-CN" altLang="zh-CN" dirty="0" smtClean="0"/>
              <a:t>。</a:t>
            </a:r>
            <a:endParaRPr lang="en-US" altLang="zh-CN" dirty="0" smtClean="0"/>
          </a:p>
          <a:p>
            <a:r>
              <a:rPr lang="en-US" altLang="zh-CN" dirty="0" smtClean="0"/>
              <a:t>2</a:t>
            </a:r>
            <a:r>
              <a:rPr lang="zh-CN" altLang="zh-CN" dirty="0"/>
              <a:t>）将“</a:t>
            </a:r>
            <a:r>
              <a:rPr lang="en-US" altLang="zh-CN" dirty="0"/>
              <a:t>0</a:t>
            </a:r>
            <a:r>
              <a:rPr lang="zh-CN" altLang="zh-CN" dirty="0"/>
              <a:t>”写入该单元</a:t>
            </a:r>
            <a:r>
              <a:rPr lang="zh-CN" altLang="zh-CN" dirty="0" smtClean="0"/>
              <a:t>。</a:t>
            </a:r>
            <a:endParaRPr lang="en-US" altLang="zh-CN" dirty="0" smtClean="0"/>
          </a:p>
          <a:p>
            <a:r>
              <a:rPr lang="en-US" altLang="zh-CN" dirty="0" smtClean="0"/>
              <a:t>3</a:t>
            </a:r>
            <a:r>
              <a:rPr lang="zh-CN" altLang="zh-CN" dirty="0"/>
              <a:t>）读取写入“</a:t>
            </a:r>
            <a:r>
              <a:rPr lang="en-US" altLang="zh-CN" dirty="0"/>
              <a:t>0</a:t>
            </a:r>
            <a:r>
              <a:rPr lang="zh-CN" altLang="zh-CN" dirty="0"/>
              <a:t>”后该单元的电流</a:t>
            </a:r>
            <a:r>
              <a:rPr lang="zh-CN" altLang="zh-CN" dirty="0" smtClean="0"/>
              <a:t>。</a:t>
            </a:r>
            <a:endParaRPr lang="en-US" altLang="zh-CN" dirty="0" smtClean="0"/>
          </a:p>
          <a:p>
            <a:r>
              <a:rPr lang="en-US" altLang="zh-CN" dirty="0" smtClean="0"/>
              <a:t>4</a:t>
            </a:r>
            <a:r>
              <a:rPr lang="zh-CN" altLang="zh-CN" dirty="0"/>
              <a:t>）将“</a:t>
            </a:r>
            <a:r>
              <a:rPr lang="en-US" altLang="zh-CN" dirty="0"/>
              <a:t>1</a:t>
            </a:r>
            <a:r>
              <a:rPr lang="zh-CN" altLang="zh-CN" dirty="0"/>
              <a:t>”写入该单元</a:t>
            </a:r>
            <a:r>
              <a:rPr lang="zh-CN" altLang="zh-CN" dirty="0" smtClean="0"/>
              <a:t>。</a:t>
            </a:r>
            <a:endParaRPr lang="en-US" altLang="zh-CN" dirty="0" smtClean="0"/>
          </a:p>
          <a:p>
            <a:r>
              <a:rPr lang="en-US" altLang="zh-CN" dirty="0" smtClean="0"/>
              <a:t>5</a:t>
            </a:r>
            <a:r>
              <a:rPr lang="zh-CN" altLang="zh-CN" dirty="0"/>
              <a:t>）读取写入“</a:t>
            </a:r>
            <a:r>
              <a:rPr lang="en-US" altLang="zh-CN" dirty="0"/>
              <a:t>1</a:t>
            </a:r>
            <a:r>
              <a:rPr lang="zh-CN" altLang="zh-CN" dirty="0"/>
              <a:t>”后该单元的电流</a:t>
            </a:r>
            <a:r>
              <a:rPr lang="zh-CN" altLang="zh-CN" dirty="0" smtClean="0"/>
              <a:t>。</a:t>
            </a:r>
            <a:endParaRPr lang="en-US" altLang="zh-CN" dirty="0" smtClean="0"/>
          </a:p>
          <a:p>
            <a:r>
              <a:rPr lang="en-US" altLang="zh-CN" dirty="0" smtClean="0"/>
              <a:t>6</a:t>
            </a:r>
            <a:r>
              <a:rPr lang="zh-CN" altLang="zh-CN" dirty="0"/>
              <a:t>）将原始测量的电流值与后两次测量的电流值相比较</a:t>
            </a:r>
            <a:r>
              <a:rPr lang="zh-CN" altLang="zh-CN" dirty="0" smtClean="0"/>
              <a:t>。</a:t>
            </a:r>
            <a:endParaRPr lang="en-US" altLang="zh-CN" dirty="0" smtClean="0"/>
          </a:p>
          <a:p>
            <a:r>
              <a:rPr lang="en-US" altLang="zh-CN" dirty="0" smtClean="0"/>
              <a:t>7</a:t>
            </a:r>
            <a:r>
              <a:rPr lang="zh-CN" altLang="zh-CN" dirty="0"/>
              <a:t>）将该单元原始的状态重新写回该单元。</a:t>
            </a:r>
            <a:endParaRPr lang="zh-CN" altLang="en-US" dirty="0"/>
          </a:p>
        </p:txBody>
      </p:sp>
      <p:sp>
        <p:nvSpPr>
          <p:cNvPr id="18" name="文本框 17"/>
          <p:cNvSpPr txBox="1"/>
          <p:nvPr/>
        </p:nvSpPr>
        <p:spPr>
          <a:xfrm>
            <a:off x="1242646" y="4760259"/>
            <a:ext cx="5262979" cy="369332"/>
          </a:xfrm>
          <a:prstGeom prst="rect">
            <a:avLst/>
          </a:prstGeom>
          <a:noFill/>
        </p:spPr>
        <p:txBody>
          <a:bodyPr wrap="none" rtlCol="0">
            <a:spAutoFit/>
          </a:bodyPr>
          <a:lstStyle/>
          <a:p>
            <a:r>
              <a:rPr lang="zh-CN" altLang="en-US" dirty="0" smtClean="0"/>
              <a:t>优点：</a:t>
            </a:r>
            <a:r>
              <a:rPr lang="zh-CN" altLang="zh-CN" dirty="0"/>
              <a:t>可以很准确地读出单元的状态和估计潜电流</a:t>
            </a:r>
            <a:endParaRPr lang="zh-CN" altLang="en-US" dirty="0"/>
          </a:p>
        </p:txBody>
      </p:sp>
      <p:sp>
        <p:nvSpPr>
          <p:cNvPr id="19" name="文本框 18"/>
          <p:cNvSpPr txBox="1"/>
          <p:nvPr/>
        </p:nvSpPr>
        <p:spPr>
          <a:xfrm>
            <a:off x="1242646" y="5422007"/>
            <a:ext cx="8032968" cy="369332"/>
          </a:xfrm>
          <a:prstGeom prst="rect">
            <a:avLst/>
          </a:prstGeom>
          <a:noFill/>
        </p:spPr>
        <p:txBody>
          <a:bodyPr wrap="none" rtlCol="0">
            <a:spAutoFit/>
          </a:bodyPr>
          <a:lstStyle/>
          <a:p>
            <a:r>
              <a:rPr lang="zh-CN" altLang="en-US" dirty="0" smtClean="0"/>
              <a:t>缺点：</a:t>
            </a:r>
            <a:r>
              <a:rPr lang="zh-CN" altLang="zh-CN" dirty="0"/>
              <a:t>增大了读取延迟并且造成了大量额外的写入，导致阵列使用寿命的缩短</a:t>
            </a:r>
            <a:endParaRPr lang="zh-CN" altLang="en-US" dirty="0"/>
          </a:p>
        </p:txBody>
      </p:sp>
      <p:pic>
        <p:nvPicPr>
          <p:cNvPr id="29" name="图片 28"/>
          <p:cNvPicPr/>
          <p:nvPr/>
        </p:nvPicPr>
        <p:blipFill>
          <a:blip r:embed="rId3"/>
          <a:stretch>
            <a:fillRect/>
          </a:stretch>
        </p:blipFill>
        <p:spPr>
          <a:xfrm>
            <a:off x="8119872" y="2022878"/>
            <a:ext cx="3876421" cy="2508407"/>
          </a:xfrm>
          <a:prstGeom prst="rect">
            <a:avLst/>
          </a:prstGeom>
        </p:spPr>
      </p:pic>
      <p:sp>
        <p:nvSpPr>
          <p:cNvPr id="20" name="文本框 19"/>
          <p:cNvSpPr txBox="1"/>
          <p:nvPr/>
        </p:nvSpPr>
        <p:spPr>
          <a:xfrm>
            <a:off x="1165412" y="6252975"/>
            <a:ext cx="7622471" cy="707886"/>
          </a:xfrm>
          <a:prstGeom prst="rect">
            <a:avLst/>
          </a:prstGeom>
          <a:noFill/>
        </p:spPr>
        <p:txBody>
          <a:bodyPr wrap="none" rtlCol="0">
            <a:spAutoFit/>
          </a:bodyPr>
          <a:lstStyle/>
          <a:p>
            <a:pPr lvl="0"/>
            <a:r>
              <a:rPr lang="en-US" altLang="zh-CN" sz="1200" dirty="0">
                <a:latin typeface="Times New Roman" panose="02020603050405020304" pitchFamily="18" charset="0"/>
                <a:cs typeface="Times New Roman" panose="02020603050405020304" pitchFamily="18" charset="0"/>
              </a:rPr>
              <a:t>1.P. O. Vontobel,W. Robinett, P. J. Kuekes, D. R. Stewart, J. Straznicky, and R. S.Williams. 2009.Writing to and reading </a:t>
            </a:r>
          </a:p>
          <a:p>
            <a:pPr lvl="0"/>
            <a:r>
              <a:rPr lang="en-US" altLang="zh-CN" sz="1200" dirty="0">
                <a:latin typeface="Times New Roman" panose="02020603050405020304" pitchFamily="18" charset="0"/>
                <a:cs typeface="Times New Roman" panose="02020603050405020304" pitchFamily="18" charset="0"/>
              </a:rPr>
              <a:t>from a nano-scale crossbar memory based on memristors. Nanotechnology 20, 42 (2009).</a:t>
            </a:r>
            <a:endParaRPr lang="zh-CN" altLang="zh-CN" sz="1200" dirty="0">
              <a:latin typeface="Times New Roman" panose="02020603050405020304" pitchFamily="18" charset="0"/>
              <a:cs typeface="Times New Roman" panose="02020603050405020304" pitchFamily="18" charset="0"/>
            </a:endParaRPr>
          </a:p>
          <a:p>
            <a:endParaRPr lang="zh-CN" altLang="en-US" sz="1600" dirty="0"/>
          </a:p>
        </p:txBody>
      </p:sp>
    </p:spTree>
    <p:extLst>
      <p:ext uri="{BB962C8B-B14F-4D97-AF65-F5344CB8AC3E}">
        <p14:creationId xmlns:p14="http://schemas.microsoft.com/office/powerpoint/2010/main" val="1351716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smtClean="0">
                <a:solidFill>
                  <a:srgbClr val="413B39"/>
                </a:solidFill>
                <a:latin typeface="微软雅黑 Light" panose="020B0502040204020203" pitchFamily="34" charset="-122"/>
                <a:ea typeface="微软雅黑 Light" panose="020B0502040204020203" pitchFamily="34" charset="-122"/>
              </a:rPr>
              <a:t>潜</a:t>
            </a:r>
            <a:r>
              <a:rPr lang="zh-CN" altLang="en-US" sz="2400" b="1" dirty="0">
                <a:solidFill>
                  <a:srgbClr val="413B39"/>
                </a:solidFill>
                <a:latin typeface="微软雅黑 Light" panose="020B0502040204020203" pitchFamily="34" charset="-122"/>
                <a:ea typeface="微软雅黑 Light" panose="020B0502040204020203" pitchFamily="34" charset="-122"/>
              </a:rPr>
              <a:t>通路</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smtClean="0"/>
              <a:t>sneak </a:t>
            </a:r>
            <a:r>
              <a:rPr lang="en-US" altLang="zh-CN" sz="2000" dirty="0"/>
              <a:t>path</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1242646" y="1653546"/>
            <a:ext cx="9187130" cy="369332"/>
          </a:xfrm>
          <a:prstGeom prst="rect">
            <a:avLst/>
          </a:prstGeom>
          <a:noFill/>
        </p:spPr>
        <p:txBody>
          <a:bodyPr wrap="none" rtlCol="0">
            <a:spAutoFit/>
          </a:bodyPr>
          <a:lstStyle/>
          <a:p>
            <a:r>
              <a:rPr lang="zh-CN" altLang="zh-CN" dirty="0">
                <a:solidFill>
                  <a:srgbClr val="FF0000"/>
                </a:solidFill>
              </a:rPr>
              <a:t>多点读</a:t>
            </a:r>
            <a:r>
              <a:rPr lang="zh-CN" altLang="zh-CN" dirty="0" smtClean="0">
                <a:solidFill>
                  <a:srgbClr val="FF0000"/>
                </a:solidFill>
              </a:rPr>
              <a:t>取</a:t>
            </a:r>
            <a:r>
              <a:rPr lang="zh-CN" altLang="en-US" dirty="0" smtClean="0"/>
              <a:t>：</a:t>
            </a:r>
            <a:r>
              <a:rPr lang="zh-CN" altLang="zh-CN" dirty="0" smtClean="0"/>
              <a:t>将</a:t>
            </a:r>
            <a:r>
              <a:rPr lang="zh-CN" altLang="zh-CN" dirty="0"/>
              <a:t>未选择的字线和比特线短路</a:t>
            </a:r>
            <a:r>
              <a:rPr lang="zh-CN" altLang="zh-CN" dirty="0" smtClean="0"/>
              <a:t>，</a:t>
            </a:r>
            <a:r>
              <a:rPr lang="zh-CN" altLang="en-US" dirty="0" smtClean="0"/>
              <a:t>将</a:t>
            </a:r>
            <a:r>
              <a:rPr lang="zh-CN" altLang="zh-CN" dirty="0" smtClean="0"/>
              <a:t>忆</a:t>
            </a:r>
            <a:r>
              <a:rPr lang="zh-CN" altLang="zh-CN" dirty="0"/>
              <a:t>阻器交叉阵</a:t>
            </a:r>
            <a:r>
              <a:rPr lang="zh-CN" altLang="zh-CN" dirty="0" smtClean="0"/>
              <a:t>列简</a:t>
            </a:r>
            <a:r>
              <a:rPr lang="zh-CN" altLang="zh-CN" dirty="0"/>
              <a:t>化成一个四端的电阻网络</a:t>
            </a:r>
            <a:endParaRPr lang="zh-CN" altLang="en-US" dirty="0"/>
          </a:p>
        </p:txBody>
      </p:sp>
      <p:sp>
        <p:nvSpPr>
          <p:cNvPr id="5" name="文本框 4"/>
          <p:cNvSpPr txBox="1"/>
          <p:nvPr/>
        </p:nvSpPr>
        <p:spPr>
          <a:xfrm>
            <a:off x="1242645" y="2222488"/>
            <a:ext cx="8959189" cy="646331"/>
          </a:xfrm>
          <a:prstGeom prst="rect">
            <a:avLst/>
          </a:prstGeom>
          <a:noFill/>
        </p:spPr>
        <p:txBody>
          <a:bodyPr wrap="square" rtlCol="0">
            <a:spAutoFit/>
          </a:bodyPr>
          <a:lstStyle/>
          <a:p>
            <a:r>
              <a:rPr lang="zh-CN" altLang="en-US" dirty="0" smtClean="0"/>
              <a:t>具体过程：</a:t>
            </a:r>
            <a:r>
              <a:rPr lang="zh-CN" altLang="zh-CN" dirty="0"/>
              <a:t>用三次读取操作和一次计算，每次读取操作读出四端中两端的电阻</a:t>
            </a:r>
            <a:endParaRPr lang="zh-CN" altLang="en-US" dirty="0"/>
          </a:p>
          <a:p>
            <a:endParaRPr lang="zh-CN" altLang="en-US" dirty="0"/>
          </a:p>
        </p:txBody>
      </p:sp>
      <p:sp>
        <p:nvSpPr>
          <p:cNvPr id="18" name="文本框 17"/>
          <p:cNvSpPr txBox="1"/>
          <p:nvPr/>
        </p:nvSpPr>
        <p:spPr>
          <a:xfrm>
            <a:off x="1242645" y="2756741"/>
            <a:ext cx="5493812" cy="369332"/>
          </a:xfrm>
          <a:prstGeom prst="rect">
            <a:avLst/>
          </a:prstGeom>
          <a:noFill/>
        </p:spPr>
        <p:txBody>
          <a:bodyPr wrap="none" rtlCol="0">
            <a:spAutoFit/>
          </a:bodyPr>
          <a:lstStyle/>
          <a:p>
            <a:r>
              <a:rPr lang="zh-CN" altLang="en-US" dirty="0" smtClean="0"/>
              <a:t>优点：</a:t>
            </a:r>
            <a:r>
              <a:rPr lang="zh-CN" altLang="zh-CN" dirty="0"/>
              <a:t>仿真结果表明该方法可不受任何潜路径的影响</a:t>
            </a:r>
            <a:endParaRPr lang="zh-CN" altLang="en-US" dirty="0"/>
          </a:p>
        </p:txBody>
      </p:sp>
      <p:sp>
        <p:nvSpPr>
          <p:cNvPr id="19" name="文本框 18"/>
          <p:cNvSpPr txBox="1"/>
          <p:nvPr/>
        </p:nvSpPr>
        <p:spPr>
          <a:xfrm>
            <a:off x="1242645" y="3383328"/>
            <a:ext cx="7340471" cy="369332"/>
          </a:xfrm>
          <a:prstGeom prst="rect">
            <a:avLst/>
          </a:prstGeom>
          <a:noFill/>
        </p:spPr>
        <p:txBody>
          <a:bodyPr wrap="none" rtlCol="0">
            <a:spAutoFit/>
          </a:bodyPr>
          <a:lstStyle/>
          <a:p>
            <a:r>
              <a:rPr lang="zh-CN" altLang="en-US" dirty="0" smtClean="0"/>
              <a:t>缺点：</a:t>
            </a:r>
            <a:r>
              <a:rPr lang="zh-CN" altLang="zh-CN" dirty="0"/>
              <a:t>该方法一次只能读取一个单元的阻值且该方法未考虑互联电阻。</a:t>
            </a:r>
          </a:p>
        </p:txBody>
      </p:sp>
      <p:pic>
        <p:nvPicPr>
          <p:cNvPr id="10" name="图片 9"/>
          <p:cNvPicPr/>
          <p:nvPr/>
        </p:nvPicPr>
        <p:blipFill>
          <a:blip r:embed="rId3"/>
          <a:stretch>
            <a:fillRect/>
          </a:stretch>
        </p:blipFill>
        <p:spPr>
          <a:xfrm>
            <a:off x="1716069" y="3929233"/>
            <a:ext cx="2604919" cy="2229520"/>
          </a:xfrm>
          <a:prstGeom prst="rect">
            <a:avLst/>
          </a:prstGeom>
        </p:spPr>
      </p:pic>
      <p:pic>
        <p:nvPicPr>
          <p:cNvPr id="11" name="图片 10"/>
          <p:cNvPicPr/>
          <p:nvPr/>
        </p:nvPicPr>
        <p:blipFill>
          <a:blip r:embed="rId4"/>
          <a:stretch>
            <a:fillRect/>
          </a:stretch>
        </p:blipFill>
        <p:spPr>
          <a:xfrm>
            <a:off x="6606988" y="3929233"/>
            <a:ext cx="2635624" cy="2229520"/>
          </a:xfrm>
          <a:prstGeom prst="rect">
            <a:avLst/>
          </a:prstGeom>
        </p:spPr>
      </p:pic>
      <p:sp>
        <p:nvSpPr>
          <p:cNvPr id="3" name="文本框 2"/>
          <p:cNvSpPr txBox="1"/>
          <p:nvPr/>
        </p:nvSpPr>
        <p:spPr>
          <a:xfrm>
            <a:off x="1353671" y="6335326"/>
            <a:ext cx="4134465" cy="307777"/>
          </a:xfrm>
          <a:prstGeom prst="rect">
            <a:avLst/>
          </a:prstGeom>
          <a:noFill/>
        </p:spPr>
        <p:txBody>
          <a:bodyPr wrap="none" rtlCol="0">
            <a:spAutoFit/>
          </a:bodyPr>
          <a:lstStyle/>
          <a:p>
            <a:r>
              <a:rPr lang="zh-CN" altLang="zh-CN" sz="1400" dirty="0"/>
              <a:t>多点读取的阵列</a:t>
            </a:r>
            <a:r>
              <a:rPr lang="zh-CN" altLang="zh-CN" sz="1400" dirty="0" smtClean="0"/>
              <a:t>图</a:t>
            </a:r>
            <a:r>
              <a:rPr lang="zh-CN" altLang="en-US" sz="1400" dirty="0" smtClean="0"/>
              <a:t>（</a:t>
            </a:r>
            <a:r>
              <a:rPr lang="zh-CN" altLang="zh-CN" sz="1400" dirty="0"/>
              <a:t>绿色的圆圈代表选中的单元</a:t>
            </a:r>
            <a:r>
              <a:rPr lang="zh-CN" altLang="en-US" sz="1400" dirty="0" smtClean="0"/>
              <a:t>）</a:t>
            </a:r>
            <a:endParaRPr lang="zh-CN" altLang="en-US" sz="1400" dirty="0"/>
          </a:p>
        </p:txBody>
      </p:sp>
      <p:sp>
        <p:nvSpPr>
          <p:cNvPr id="4" name="文本框 3"/>
          <p:cNvSpPr txBox="1"/>
          <p:nvPr/>
        </p:nvSpPr>
        <p:spPr>
          <a:xfrm>
            <a:off x="7024553" y="6335326"/>
            <a:ext cx="1800493" cy="307777"/>
          </a:xfrm>
          <a:prstGeom prst="rect">
            <a:avLst/>
          </a:prstGeom>
          <a:noFill/>
        </p:spPr>
        <p:txBody>
          <a:bodyPr wrap="none" rtlCol="0">
            <a:spAutoFit/>
          </a:bodyPr>
          <a:lstStyle/>
          <a:p>
            <a:r>
              <a:rPr lang="zh-CN" altLang="en-US" sz="1400" dirty="0" smtClean="0"/>
              <a:t>多点读取</a:t>
            </a:r>
            <a:r>
              <a:rPr lang="zh-CN" altLang="zh-CN" sz="1400" dirty="0" smtClean="0"/>
              <a:t>简</a:t>
            </a:r>
            <a:r>
              <a:rPr lang="zh-CN" altLang="zh-CN" sz="1400" dirty="0"/>
              <a:t>化电路图</a:t>
            </a:r>
            <a:endParaRPr lang="zh-CN" altLang="en-US" sz="1400" dirty="0"/>
          </a:p>
        </p:txBody>
      </p:sp>
    </p:spTree>
    <p:extLst>
      <p:ext uri="{BB962C8B-B14F-4D97-AF65-F5344CB8AC3E}">
        <p14:creationId xmlns:p14="http://schemas.microsoft.com/office/powerpoint/2010/main" val="9685174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smtClean="0">
                <a:solidFill>
                  <a:srgbClr val="413B39"/>
                </a:solidFill>
                <a:latin typeface="微软雅黑 Light" panose="020B0502040204020203" pitchFamily="34" charset="-122"/>
                <a:ea typeface="微软雅黑 Light" panose="020B0502040204020203" pitchFamily="34" charset="-122"/>
              </a:rPr>
              <a:t>潜</a:t>
            </a:r>
            <a:r>
              <a:rPr lang="zh-CN" altLang="en-US" sz="2400" b="1" dirty="0">
                <a:solidFill>
                  <a:srgbClr val="413B39"/>
                </a:solidFill>
                <a:latin typeface="微软雅黑 Light" panose="020B0502040204020203" pitchFamily="34" charset="-122"/>
                <a:ea typeface="微软雅黑 Light" panose="020B0502040204020203" pitchFamily="34" charset="-122"/>
              </a:rPr>
              <a:t>通路</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smtClean="0"/>
              <a:t>sneak </a:t>
            </a:r>
            <a:r>
              <a:rPr lang="en-US" altLang="zh-CN" sz="2000" dirty="0"/>
              <a:t>path</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pic>
        <p:nvPicPr>
          <p:cNvPr id="12" name="图片 11"/>
          <p:cNvPicPr/>
          <p:nvPr/>
        </p:nvPicPr>
        <p:blipFill>
          <a:blip r:embed="rId3"/>
          <a:stretch>
            <a:fillRect/>
          </a:stretch>
        </p:blipFill>
        <p:spPr>
          <a:xfrm>
            <a:off x="3314495" y="1239906"/>
            <a:ext cx="5058537" cy="2062442"/>
          </a:xfrm>
          <a:prstGeom prst="rect">
            <a:avLst/>
          </a:prstGeom>
        </p:spPr>
      </p:pic>
      <p:pic>
        <p:nvPicPr>
          <p:cNvPr id="13" name="图片 12"/>
          <p:cNvPicPr/>
          <p:nvPr/>
        </p:nvPicPr>
        <p:blipFill>
          <a:blip r:embed="rId4"/>
          <a:stretch>
            <a:fillRect/>
          </a:stretch>
        </p:blipFill>
        <p:spPr>
          <a:xfrm>
            <a:off x="3314494" y="3834996"/>
            <a:ext cx="5058537" cy="2141015"/>
          </a:xfrm>
          <a:prstGeom prst="rect">
            <a:avLst/>
          </a:prstGeom>
        </p:spPr>
      </p:pic>
      <p:sp>
        <p:nvSpPr>
          <p:cNvPr id="6" name="文本框 5"/>
          <p:cNvSpPr txBox="1"/>
          <p:nvPr/>
        </p:nvSpPr>
        <p:spPr>
          <a:xfrm>
            <a:off x="4724401" y="3426587"/>
            <a:ext cx="2545890" cy="646331"/>
          </a:xfrm>
          <a:prstGeom prst="rect">
            <a:avLst/>
          </a:prstGeom>
          <a:noFill/>
        </p:spPr>
        <p:txBody>
          <a:bodyPr wrap="none" rtlCol="0">
            <a:spAutoFit/>
          </a:bodyPr>
          <a:lstStyle/>
          <a:p>
            <a:r>
              <a:rPr lang="zh-CN" altLang="zh-CN" dirty="0"/>
              <a:t>第一种 三次读取的方案</a:t>
            </a:r>
          </a:p>
          <a:p>
            <a:endParaRPr lang="zh-CN" altLang="en-US" dirty="0"/>
          </a:p>
        </p:txBody>
      </p:sp>
      <p:sp>
        <p:nvSpPr>
          <p:cNvPr id="8" name="文本框 7"/>
          <p:cNvSpPr txBox="1"/>
          <p:nvPr/>
        </p:nvSpPr>
        <p:spPr>
          <a:xfrm>
            <a:off x="4724401" y="6211669"/>
            <a:ext cx="2545890" cy="646331"/>
          </a:xfrm>
          <a:prstGeom prst="rect">
            <a:avLst/>
          </a:prstGeom>
          <a:noFill/>
        </p:spPr>
        <p:txBody>
          <a:bodyPr wrap="none" rtlCol="0">
            <a:spAutoFit/>
          </a:bodyPr>
          <a:lstStyle/>
          <a:p>
            <a:r>
              <a:rPr lang="zh-CN" altLang="zh-CN" dirty="0" smtClean="0"/>
              <a:t>第</a:t>
            </a:r>
            <a:r>
              <a:rPr lang="zh-CN" altLang="en-US" dirty="0"/>
              <a:t>二</a:t>
            </a:r>
            <a:r>
              <a:rPr lang="zh-CN" altLang="zh-CN" dirty="0" smtClean="0"/>
              <a:t>种 </a:t>
            </a:r>
            <a:r>
              <a:rPr lang="zh-CN" altLang="zh-CN" dirty="0"/>
              <a:t>三次读取的方案</a:t>
            </a:r>
          </a:p>
          <a:p>
            <a:endParaRPr lang="zh-CN" altLang="en-US" dirty="0"/>
          </a:p>
        </p:txBody>
      </p:sp>
    </p:spTree>
    <p:extLst>
      <p:ext uri="{BB962C8B-B14F-4D97-AF65-F5344CB8AC3E}">
        <p14:creationId xmlns:p14="http://schemas.microsoft.com/office/powerpoint/2010/main" val="37996820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745603" y="407781"/>
            <a:ext cx="2568891" cy="707886"/>
          </a:xfrm>
          <a:prstGeom prst="rect">
            <a:avLst/>
          </a:prstGeom>
          <a:noFill/>
        </p:spPr>
        <p:txBody>
          <a:bodyPr wrap="square" rtlCol="0">
            <a:spAutoFit/>
          </a:bodyPr>
          <a:lstStyle/>
          <a:p>
            <a:pPr algn="ctr"/>
            <a:r>
              <a:rPr lang="zh-CN" altLang="zh-CN" sz="2000" b="1" dirty="0">
                <a:latin typeface="微软雅黑 Light" panose="020B0502040204020203" pitchFamily="34" charset="-122"/>
                <a:ea typeface="微软雅黑 Light" panose="020B0502040204020203" pitchFamily="34" charset="-122"/>
              </a:rPr>
              <a:t>数据模式依</a:t>
            </a:r>
            <a:r>
              <a:rPr lang="zh-CN" altLang="zh-CN" sz="2000" b="1" dirty="0" smtClean="0">
                <a:latin typeface="微软雅黑 Light" panose="020B0502040204020203" pitchFamily="34" charset="-122"/>
                <a:ea typeface="微软雅黑 Light" panose="020B0502040204020203" pitchFamily="34" charset="-122"/>
              </a:rPr>
              <a:t>赖</a:t>
            </a:r>
            <a:endParaRPr lang="en-US" altLang="zh-CN" sz="2000" b="1" dirty="0" smtClean="0">
              <a:latin typeface="微软雅黑 Light" panose="020B0502040204020203" pitchFamily="34" charset="-122"/>
              <a:ea typeface="微软雅黑 Light" panose="020B0502040204020203" pitchFamily="34" charset="-122"/>
            </a:endParaRPr>
          </a:p>
          <a:p>
            <a:pPr algn="ctr"/>
            <a:r>
              <a:rPr lang="zh-CN" altLang="zh-CN" sz="2000" dirty="0" smtClean="0">
                <a:latin typeface="微软雅黑 Light" panose="020B0502040204020203" pitchFamily="34" charset="-122"/>
                <a:ea typeface="微软雅黑 Light" panose="020B0502040204020203" pitchFamily="34" charset="-122"/>
              </a:rPr>
              <a:t> </a:t>
            </a:r>
            <a:r>
              <a:rPr lang="en-US" altLang="zh-CN" sz="1400" dirty="0">
                <a:latin typeface="微软雅黑 Light" panose="020B0502040204020203" pitchFamily="34" charset="-122"/>
                <a:ea typeface="微软雅黑 Light" panose="020B0502040204020203" pitchFamily="34" charset="-122"/>
              </a:rPr>
              <a:t>data pattern </a:t>
            </a:r>
            <a:r>
              <a:rPr lang="en-US" altLang="zh-CN" sz="1400" dirty="0" smtClean="0">
                <a:latin typeface="微软雅黑 Light" panose="020B0502040204020203" pitchFamily="34" charset="-122"/>
                <a:ea typeface="微软雅黑 Light" panose="020B0502040204020203" pitchFamily="34" charset="-122"/>
              </a:rPr>
              <a:t>dependency</a:t>
            </a:r>
            <a:endParaRPr lang="zh-CN" altLang="en-US" sz="1600" dirty="0">
              <a:solidFill>
                <a:srgbClr val="413B39"/>
              </a:solidFill>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307289" y="1654638"/>
            <a:ext cx="10710116" cy="646331"/>
          </a:xfrm>
          <a:prstGeom prst="rect">
            <a:avLst/>
          </a:prstGeom>
          <a:noFill/>
        </p:spPr>
        <p:txBody>
          <a:bodyPr wrap="square" rtlCol="0">
            <a:spAutoFit/>
          </a:bodyPr>
          <a:lstStyle/>
          <a:p>
            <a:r>
              <a:rPr lang="zh-CN" altLang="zh-CN" dirty="0" smtClean="0"/>
              <a:t>数据模式</a:t>
            </a:r>
            <a:r>
              <a:rPr lang="zh-CN" altLang="en-US" dirty="0" smtClean="0"/>
              <a:t>：</a:t>
            </a:r>
            <a:r>
              <a:rPr lang="zh-CN" altLang="zh-CN" dirty="0" smtClean="0"/>
              <a:t>即</a:t>
            </a:r>
            <a:r>
              <a:rPr lang="zh-CN" altLang="zh-CN" dirty="0">
                <a:solidFill>
                  <a:srgbClr val="FF0000"/>
                </a:solidFill>
              </a:rPr>
              <a:t>存“</a:t>
            </a:r>
            <a:r>
              <a:rPr lang="en-US" altLang="zh-CN" dirty="0">
                <a:solidFill>
                  <a:srgbClr val="FF0000"/>
                </a:solidFill>
              </a:rPr>
              <a:t>0</a:t>
            </a:r>
            <a:r>
              <a:rPr lang="zh-CN" altLang="zh-CN" dirty="0">
                <a:solidFill>
                  <a:srgbClr val="FF0000"/>
                </a:solidFill>
              </a:rPr>
              <a:t>”（单元处在高阻态</a:t>
            </a:r>
            <a:r>
              <a:rPr lang="en-US" altLang="zh-CN" dirty="0">
                <a:solidFill>
                  <a:srgbClr val="FF0000"/>
                </a:solidFill>
              </a:rPr>
              <a:t>HRS</a:t>
            </a:r>
            <a:r>
              <a:rPr lang="zh-CN" altLang="zh-CN" dirty="0" smtClean="0">
                <a:solidFill>
                  <a:srgbClr val="FF0000"/>
                </a:solidFill>
              </a:rPr>
              <a:t>）和</a:t>
            </a:r>
            <a:r>
              <a:rPr lang="zh-CN" altLang="zh-CN" dirty="0">
                <a:solidFill>
                  <a:srgbClr val="FF0000"/>
                </a:solidFill>
              </a:rPr>
              <a:t>存“</a:t>
            </a:r>
            <a:r>
              <a:rPr lang="en-US" altLang="zh-CN" dirty="0">
                <a:solidFill>
                  <a:srgbClr val="FF0000"/>
                </a:solidFill>
              </a:rPr>
              <a:t>1</a:t>
            </a:r>
            <a:r>
              <a:rPr lang="zh-CN" altLang="zh-CN" dirty="0">
                <a:solidFill>
                  <a:srgbClr val="FF0000"/>
                </a:solidFill>
              </a:rPr>
              <a:t>”（单元处在低阻态</a:t>
            </a:r>
            <a:r>
              <a:rPr lang="en-US" altLang="zh-CN" dirty="0">
                <a:solidFill>
                  <a:srgbClr val="FF0000"/>
                </a:solidFill>
              </a:rPr>
              <a:t>LRS</a:t>
            </a:r>
            <a:r>
              <a:rPr lang="zh-CN" altLang="zh-CN" dirty="0">
                <a:solidFill>
                  <a:srgbClr val="FF0000"/>
                </a:solidFill>
              </a:rPr>
              <a:t>）</a:t>
            </a:r>
            <a:r>
              <a:rPr lang="zh-CN" altLang="zh-CN" dirty="0"/>
              <a:t>的</a:t>
            </a:r>
            <a:r>
              <a:rPr lang="zh-CN" altLang="zh-CN" dirty="0" smtClean="0"/>
              <a:t>数量也</a:t>
            </a:r>
            <a:r>
              <a:rPr lang="zh-CN" altLang="zh-CN" dirty="0"/>
              <a:t>对阵列的写入</a:t>
            </a:r>
            <a:r>
              <a:rPr lang="zh-CN" altLang="zh-CN" dirty="0" smtClean="0"/>
              <a:t>和</a:t>
            </a:r>
            <a:endParaRPr lang="en-US" altLang="zh-CN" dirty="0" smtClean="0"/>
          </a:p>
          <a:p>
            <a:r>
              <a:rPr lang="en-US" altLang="zh-CN" dirty="0"/>
              <a:t> </a:t>
            </a:r>
            <a:r>
              <a:rPr lang="en-US" altLang="zh-CN" dirty="0" smtClean="0"/>
              <a:t>                     </a:t>
            </a:r>
            <a:r>
              <a:rPr lang="zh-CN" altLang="zh-CN" dirty="0" smtClean="0"/>
              <a:t>读取</a:t>
            </a:r>
            <a:r>
              <a:rPr lang="zh-CN" altLang="zh-CN" dirty="0"/>
              <a:t>延迟和单元上的有效电压有影响。</a:t>
            </a:r>
            <a:endParaRPr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296138" y="2447238"/>
                <a:ext cx="11625298" cy="1077218"/>
              </a:xfrm>
              <a:prstGeom prst="rect">
                <a:avLst/>
              </a:prstGeom>
              <a:noFill/>
            </p:spPr>
            <p:txBody>
              <a:bodyPr wrap="none" rtlCol="0">
                <a:spAutoFit/>
              </a:bodyPr>
              <a:lstStyle/>
              <a:p>
                <a:r>
                  <a:rPr lang="en-US" altLang="zh-CN" sz="1600" dirty="0" smtClean="0"/>
                  <a:t>1.</a:t>
                </a:r>
                <a:r>
                  <a:rPr lang="zh-CN" altLang="zh-CN" sz="1600" dirty="0" smtClean="0">
                    <a:solidFill>
                      <a:srgbClr val="FF0000"/>
                    </a:solidFill>
                  </a:rPr>
                  <a:t>低</a:t>
                </a:r>
                <a:r>
                  <a:rPr lang="zh-CN" altLang="zh-CN" sz="1600" dirty="0">
                    <a:solidFill>
                      <a:srgbClr val="FF0000"/>
                    </a:solidFill>
                  </a:rPr>
                  <a:t>阻态</a:t>
                </a:r>
                <a:r>
                  <a:rPr lang="zh-CN" altLang="zh-CN" sz="1600" dirty="0"/>
                  <a:t>时对忆阻器交叉阵列</a:t>
                </a:r>
                <a:r>
                  <a:rPr lang="zh-CN" altLang="zh-CN" sz="1600" dirty="0" smtClean="0"/>
                  <a:t>会</a:t>
                </a:r>
                <a:r>
                  <a:rPr lang="zh-CN" altLang="zh-CN" sz="1600" dirty="0"/>
                  <a:t>造成严重的互联电阻压</a:t>
                </a:r>
                <a:r>
                  <a:rPr lang="zh-CN" altLang="zh-CN" sz="1600" dirty="0" smtClean="0"/>
                  <a:t>降</a:t>
                </a:r>
                <a:r>
                  <a:rPr lang="zh-CN" altLang="en-US" sz="1600" dirty="0" smtClean="0"/>
                  <a:t>，</a:t>
                </a:r>
                <a:r>
                  <a:rPr lang="zh-CN" altLang="zh-CN" sz="1600" dirty="0"/>
                  <a:t>对阵列中远端单元的写入时</a:t>
                </a:r>
                <a:r>
                  <a:rPr lang="zh-CN" altLang="zh-CN" sz="1600" dirty="0" smtClean="0"/>
                  <a:t>间</a:t>
                </a:r>
                <a:r>
                  <a:rPr lang="zh-CN" altLang="en-US" sz="1600" dirty="0" smtClean="0"/>
                  <a:t>较长。</a:t>
                </a:r>
                <a:endParaRPr lang="en-US" altLang="zh-CN" sz="1600" dirty="0" smtClean="0"/>
              </a:p>
              <a:p>
                <a:r>
                  <a:rPr lang="en-US" altLang="zh-CN" sz="1600" dirty="0" smtClean="0"/>
                  <a:t>2.</a:t>
                </a:r>
                <a:r>
                  <a:rPr lang="en-US" altLang="zh-CN" sz="1600" dirty="0" smtClean="0">
                    <a:solidFill>
                      <a:srgbClr val="FF0000"/>
                    </a:solidFill>
                  </a:rPr>
                  <a:t>reset</a:t>
                </a:r>
                <a:r>
                  <a:rPr lang="zh-CN" altLang="zh-CN" sz="1600" dirty="0"/>
                  <a:t>操作比</a:t>
                </a:r>
                <a:r>
                  <a:rPr lang="en-US" altLang="zh-CN" sz="1600" dirty="0">
                    <a:solidFill>
                      <a:srgbClr val="FF0000"/>
                    </a:solidFill>
                  </a:rPr>
                  <a:t>set</a:t>
                </a:r>
                <a:r>
                  <a:rPr lang="zh-CN" altLang="zh-CN" sz="1600" dirty="0"/>
                  <a:t>操作花费更长的时</a:t>
                </a:r>
                <a:r>
                  <a:rPr lang="zh-CN" altLang="zh-CN" sz="1600" dirty="0" smtClean="0"/>
                  <a:t>间</a:t>
                </a:r>
                <a:r>
                  <a:rPr lang="zh-CN" altLang="en-US" sz="1600" dirty="0" smtClean="0"/>
                  <a:t>，</a:t>
                </a:r>
                <a:r>
                  <a:rPr lang="zh-CN" altLang="zh-CN" sz="1600" dirty="0"/>
                  <a:t>根据公式</a:t>
                </a:r>
                <a14:m>
                  <m:oMath xmlns:m="http://schemas.openxmlformats.org/officeDocument/2006/math">
                    <m:r>
                      <m:rPr>
                        <m:sty m:val="p"/>
                      </m:rPr>
                      <a:rPr lang="en-US" altLang="zh-CN" sz="1600">
                        <a:latin typeface="Cambria Math" panose="02040503050406030204" pitchFamily="18" charset="0"/>
                      </a:rPr>
                      <m:t>t</m:t>
                    </m:r>
                    <m:r>
                      <a:rPr lang="en-US" altLang="zh-CN" sz="1600">
                        <a:latin typeface="Cambria Math" panose="02040503050406030204" pitchFamily="18" charset="0"/>
                      </a:rPr>
                      <m:t> × </m:t>
                    </m:r>
                    <m:r>
                      <m:rPr>
                        <m:sty m:val="p"/>
                      </m:rPr>
                      <a:rPr lang="en-US" altLang="zh-CN" sz="1600">
                        <a:latin typeface="Cambria Math" panose="02040503050406030204" pitchFamily="18" charset="0"/>
                      </a:rPr>
                      <m:t>e</m:t>
                    </m:r>
                  </m:oMath>
                </a14:m>
                <a:r>
                  <a:rPr lang="en-US" altLang="zh-CN" sz="1600" baseline="30000" dirty="0"/>
                  <a:t>kVd </a:t>
                </a:r>
                <a14:m>
                  <m:oMath xmlns:m="http://schemas.openxmlformats.org/officeDocument/2006/math">
                    <m:r>
                      <a:rPr lang="en-US" altLang="zh-CN" sz="1600">
                        <a:latin typeface="Cambria Math" panose="02040503050406030204" pitchFamily="18" charset="0"/>
                      </a:rPr>
                      <m:t>= </m:t>
                    </m:r>
                    <m:r>
                      <m:rPr>
                        <m:sty m:val="p"/>
                      </m:rPr>
                      <a:rPr lang="en-US" altLang="zh-CN" sz="1600">
                        <a:latin typeface="Cambria Math" panose="02040503050406030204" pitchFamily="18" charset="0"/>
                      </a:rPr>
                      <m:t>C</m:t>
                    </m:r>
                    <m:r>
                      <a:rPr lang="en-US" altLang="zh-CN" sz="1600">
                        <a:latin typeface="Cambria Math" panose="02040503050406030204" pitchFamily="18" charset="0"/>
                      </a:rPr>
                      <m:t> </m:t>
                    </m:r>
                  </m:oMath>
                </a14:m>
                <a:r>
                  <a:rPr lang="en-US" altLang="zh-CN" sz="1600" dirty="0"/>
                  <a:t> </a:t>
                </a:r>
                <a:r>
                  <a:rPr lang="zh-CN" altLang="zh-CN" sz="1600" dirty="0"/>
                  <a:t>，单元的</a:t>
                </a:r>
                <a:r>
                  <a:rPr lang="en-US" altLang="zh-CN" sz="1600" dirty="0"/>
                  <a:t>reset</a:t>
                </a:r>
                <a:r>
                  <a:rPr lang="zh-CN" altLang="zh-CN" sz="1600" dirty="0"/>
                  <a:t>延迟和单元上的压降成反比</a:t>
                </a:r>
                <a:r>
                  <a:rPr lang="zh-CN" altLang="zh-CN" sz="1600" dirty="0" smtClean="0"/>
                  <a:t>，</a:t>
                </a:r>
                <a:r>
                  <a:rPr lang="en-US" altLang="zh-CN" sz="1600" dirty="0" smtClean="0"/>
                  <a:t>0.4v</a:t>
                </a:r>
                <a:r>
                  <a:rPr lang="zh-CN" altLang="zh-CN" sz="1600" dirty="0"/>
                  <a:t>电压减少</a:t>
                </a:r>
                <a:r>
                  <a:rPr lang="zh-CN" altLang="zh-CN" sz="1600" dirty="0" smtClean="0"/>
                  <a:t>会</a:t>
                </a:r>
                <a:endParaRPr lang="en-US" altLang="zh-CN" sz="1600" dirty="0" smtClean="0"/>
              </a:p>
              <a:p>
                <a:r>
                  <a:rPr lang="en-US" altLang="zh-CN" sz="1600" dirty="0"/>
                  <a:t> </a:t>
                </a:r>
                <a:r>
                  <a:rPr lang="en-US" altLang="zh-CN" sz="1600" dirty="0" smtClean="0"/>
                  <a:t>  </a:t>
                </a:r>
                <a:r>
                  <a:rPr lang="zh-CN" altLang="zh-CN" sz="1600" dirty="0" smtClean="0"/>
                  <a:t>导致</a:t>
                </a:r>
                <a:r>
                  <a:rPr lang="zh-CN" altLang="zh-CN" sz="1600" dirty="0"/>
                  <a:t>延迟</a:t>
                </a:r>
                <a:r>
                  <a:rPr lang="zh-CN" altLang="zh-CN" sz="1600" dirty="0">
                    <a:solidFill>
                      <a:srgbClr val="FF0000"/>
                    </a:solidFill>
                  </a:rPr>
                  <a:t>增加十</a:t>
                </a:r>
                <a:r>
                  <a:rPr lang="zh-CN" altLang="zh-CN" sz="1600" dirty="0" smtClean="0">
                    <a:solidFill>
                      <a:srgbClr val="FF0000"/>
                    </a:solidFill>
                  </a:rPr>
                  <a:t>倍</a:t>
                </a:r>
                <a:r>
                  <a:rPr lang="zh-CN" altLang="en-US" sz="1600" dirty="0" smtClean="0">
                    <a:solidFill>
                      <a:srgbClr val="FF0000"/>
                    </a:solidFill>
                  </a:rPr>
                  <a:t>。</a:t>
                </a:r>
                <a:endParaRPr lang="en-US" altLang="zh-CN" sz="1600" dirty="0" smtClean="0">
                  <a:solidFill>
                    <a:srgbClr val="FF0000"/>
                  </a:solidFill>
                </a:endParaRPr>
              </a:p>
              <a:p>
                <a:r>
                  <a:rPr lang="en-US" altLang="zh-CN" sz="1600" dirty="0" smtClean="0"/>
                  <a:t>3.</a:t>
                </a:r>
                <a:r>
                  <a:rPr lang="zh-CN" altLang="zh-CN" sz="1600" dirty="0"/>
                  <a:t>为了确保可靠的写入，忆阻器交叉阵列通常会</a:t>
                </a:r>
                <a:r>
                  <a:rPr lang="zh-CN" altLang="zh-CN" sz="1600" dirty="0">
                    <a:solidFill>
                      <a:srgbClr val="FF0000"/>
                    </a:solidFill>
                  </a:rPr>
                  <a:t>采用最长的延迟</a:t>
                </a:r>
                <a:r>
                  <a:rPr lang="zh-CN" altLang="zh-CN" sz="1600" dirty="0"/>
                  <a:t>作为整个阵列的延迟</a:t>
                </a:r>
                <a:r>
                  <a:rPr lang="zh-CN" altLang="zh-CN" sz="1600" dirty="0" smtClean="0"/>
                  <a:t>，这</a:t>
                </a:r>
                <a:r>
                  <a:rPr lang="zh-CN" altLang="zh-CN" sz="1600" dirty="0"/>
                  <a:t>极大地损害了忆阻器交叉阵列的性</a:t>
                </a:r>
                <a:r>
                  <a:rPr lang="zh-CN" altLang="zh-CN" sz="1600" dirty="0" smtClean="0"/>
                  <a:t>能</a:t>
                </a:r>
                <a:r>
                  <a:rPr lang="zh-CN" altLang="en-US" sz="1600" dirty="0" smtClean="0"/>
                  <a:t>。</a:t>
                </a:r>
                <a:endParaRPr lang="zh-CN" altLang="en-US" sz="1600" dirty="0">
                  <a:solidFill>
                    <a:srgbClr val="FF0000"/>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296138" y="2447238"/>
                <a:ext cx="11625298" cy="1077218"/>
              </a:xfrm>
              <a:prstGeom prst="rect">
                <a:avLst/>
              </a:prstGeom>
              <a:blipFill rotWithShape="1">
                <a:blip r:embed="rId3"/>
                <a:stretch>
                  <a:fillRect l="-315" t="-2825" b="-6780"/>
                </a:stretch>
              </a:blipFill>
            </p:spPr>
            <p:txBody>
              <a:bodyPr/>
              <a:lstStyle/>
              <a:p>
                <a:r>
                  <a:rPr lang="zh-CN" altLang="en-US">
                    <a:noFill/>
                  </a:rPr>
                  <a:t> </a:t>
                </a:r>
              </a:p>
            </p:txBody>
          </p:sp>
        </mc:Fallback>
      </mc:AlternateContent>
      <p:pic>
        <p:nvPicPr>
          <p:cNvPr id="9" name="图片 8"/>
          <p:cNvPicPr/>
          <p:nvPr/>
        </p:nvPicPr>
        <p:blipFill>
          <a:blip r:embed="rId4"/>
          <a:stretch>
            <a:fillRect/>
          </a:stretch>
        </p:blipFill>
        <p:spPr>
          <a:xfrm>
            <a:off x="1399032" y="3599007"/>
            <a:ext cx="3218975" cy="2795541"/>
          </a:xfrm>
          <a:prstGeom prst="rect">
            <a:avLst/>
          </a:prstGeom>
        </p:spPr>
      </p:pic>
      <p:pic>
        <p:nvPicPr>
          <p:cNvPr id="10" name="图片 9"/>
          <p:cNvPicPr/>
          <p:nvPr/>
        </p:nvPicPr>
        <p:blipFill>
          <a:blip r:embed="rId5"/>
          <a:stretch>
            <a:fillRect/>
          </a:stretch>
        </p:blipFill>
        <p:spPr>
          <a:xfrm>
            <a:off x="5687568" y="3599008"/>
            <a:ext cx="3017520" cy="2826318"/>
          </a:xfrm>
          <a:prstGeom prst="rect">
            <a:avLst/>
          </a:prstGeom>
        </p:spPr>
      </p:pic>
      <p:sp>
        <p:nvSpPr>
          <p:cNvPr id="2" name="文本框 1"/>
          <p:cNvSpPr txBox="1"/>
          <p:nvPr/>
        </p:nvSpPr>
        <p:spPr>
          <a:xfrm>
            <a:off x="1936377" y="6394549"/>
            <a:ext cx="2339102" cy="584775"/>
          </a:xfrm>
          <a:prstGeom prst="rect">
            <a:avLst/>
          </a:prstGeom>
          <a:noFill/>
        </p:spPr>
        <p:txBody>
          <a:bodyPr wrap="none" rtlCol="0">
            <a:spAutoFit/>
          </a:bodyPr>
          <a:lstStyle/>
          <a:p>
            <a:r>
              <a:rPr lang="zh-CN" altLang="zh-CN" sz="1400" dirty="0"/>
              <a:t>最远端的单</a:t>
            </a:r>
            <a:r>
              <a:rPr lang="zh-CN" altLang="zh-CN" sz="1400" dirty="0" smtClean="0"/>
              <a:t>元写入时</a:t>
            </a:r>
            <a:r>
              <a:rPr lang="zh-CN" altLang="zh-CN" sz="1400" dirty="0"/>
              <a:t>的偏置</a:t>
            </a:r>
          </a:p>
          <a:p>
            <a:endParaRPr lang="zh-CN" altLang="en-US" dirty="0"/>
          </a:p>
        </p:txBody>
      </p:sp>
      <p:sp>
        <p:nvSpPr>
          <p:cNvPr id="11" name="文本框 10"/>
          <p:cNvSpPr txBox="1"/>
          <p:nvPr/>
        </p:nvSpPr>
        <p:spPr>
          <a:xfrm>
            <a:off x="5943800" y="6425326"/>
            <a:ext cx="2339102" cy="523220"/>
          </a:xfrm>
          <a:prstGeom prst="rect">
            <a:avLst/>
          </a:prstGeom>
          <a:noFill/>
        </p:spPr>
        <p:txBody>
          <a:bodyPr wrap="none" rtlCol="0">
            <a:spAutoFit/>
          </a:bodyPr>
          <a:lstStyle/>
          <a:p>
            <a:r>
              <a:rPr lang="zh-CN" altLang="zh-CN" sz="1400" dirty="0"/>
              <a:t>最远端的单</a:t>
            </a:r>
            <a:r>
              <a:rPr lang="zh-CN" altLang="zh-CN" sz="1400" dirty="0" smtClean="0"/>
              <a:t>元</a:t>
            </a:r>
            <a:r>
              <a:rPr lang="zh-CN" altLang="en-US" sz="1400" dirty="0" smtClean="0"/>
              <a:t>读取</a:t>
            </a:r>
            <a:r>
              <a:rPr lang="zh-CN" altLang="zh-CN" sz="1400" dirty="0" smtClean="0"/>
              <a:t>时</a:t>
            </a:r>
            <a:r>
              <a:rPr lang="zh-CN" altLang="zh-CN" sz="1400" dirty="0"/>
              <a:t>的偏置</a:t>
            </a:r>
          </a:p>
          <a:p>
            <a:endParaRPr lang="zh-CN" altLang="en-US" sz="1400" dirty="0"/>
          </a:p>
        </p:txBody>
      </p:sp>
    </p:spTree>
    <p:extLst>
      <p:ext uri="{BB962C8B-B14F-4D97-AF65-F5344CB8AC3E}">
        <p14:creationId xmlns:p14="http://schemas.microsoft.com/office/powerpoint/2010/main" val="3584331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745603" y="407781"/>
            <a:ext cx="2568891" cy="707886"/>
          </a:xfrm>
          <a:prstGeom prst="rect">
            <a:avLst/>
          </a:prstGeom>
          <a:noFill/>
        </p:spPr>
        <p:txBody>
          <a:bodyPr wrap="square" rtlCol="0">
            <a:spAutoFit/>
          </a:bodyPr>
          <a:lstStyle/>
          <a:p>
            <a:pPr algn="ctr"/>
            <a:r>
              <a:rPr lang="zh-CN" altLang="zh-CN" sz="2000" b="1" dirty="0">
                <a:latin typeface="微软雅黑 Light" panose="020B0502040204020203" pitchFamily="34" charset="-122"/>
                <a:ea typeface="微软雅黑 Light" panose="020B0502040204020203" pitchFamily="34" charset="-122"/>
              </a:rPr>
              <a:t>数据模式依</a:t>
            </a:r>
            <a:r>
              <a:rPr lang="zh-CN" altLang="zh-CN" sz="2000" b="1" dirty="0" smtClean="0">
                <a:latin typeface="微软雅黑 Light" panose="020B0502040204020203" pitchFamily="34" charset="-122"/>
                <a:ea typeface="微软雅黑 Light" panose="020B0502040204020203" pitchFamily="34" charset="-122"/>
              </a:rPr>
              <a:t>赖</a:t>
            </a:r>
            <a:endParaRPr lang="en-US" altLang="zh-CN" sz="2000" b="1" dirty="0" smtClean="0">
              <a:latin typeface="微软雅黑 Light" panose="020B0502040204020203" pitchFamily="34" charset="-122"/>
              <a:ea typeface="微软雅黑 Light" panose="020B0502040204020203" pitchFamily="34" charset="-122"/>
            </a:endParaRPr>
          </a:p>
          <a:p>
            <a:pPr algn="ctr"/>
            <a:r>
              <a:rPr lang="zh-CN" altLang="zh-CN" sz="2000" dirty="0" smtClean="0">
                <a:latin typeface="微软雅黑 Light" panose="020B0502040204020203" pitchFamily="34" charset="-122"/>
                <a:ea typeface="微软雅黑 Light" panose="020B0502040204020203" pitchFamily="34" charset="-122"/>
              </a:rPr>
              <a:t> </a:t>
            </a:r>
            <a:r>
              <a:rPr lang="en-US" altLang="zh-CN" sz="1400" dirty="0">
                <a:latin typeface="微软雅黑 Light" panose="020B0502040204020203" pitchFamily="34" charset="-122"/>
                <a:ea typeface="微软雅黑 Light" panose="020B0502040204020203" pitchFamily="34" charset="-122"/>
              </a:rPr>
              <a:t>data pattern </a:t>
            </a:r>
            <a:r>
              <a:rPr lang="en-US" altLang="zh-CN" sz="1400" dirty="0" smtClean="0">
                <a:latin typeface="微软雅黑 Light" panose="020B0502040204020203" pitchFamily="34" charset="-122"/>
                <a:ea typeface="微软雅黑 Light" panose="020B0502040204020203" pitchFamily="34" charset="-122"/>
              </a:rPr>
              <a:t>dependency</a:t>
            </a:r>
            <a:endParaRPr lang="zh-CN" altLang="en-US" sz="1600" dirty="0">
              <a:solidFill>
                <a:srgbClr val="413B39"/>
              </a:solidFill>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0" y="1359739"/>
            <a:ext cx="5202643" cy="4278094"/>
          </a:xfrm>
          <a:prstGeom prst="rect">
            <a:avLst/>
          </a:prstGeom>
          <a:noFill/>
        </p:spPr>
        <p:txBody>
          <a:bodyPr wrap="none" rtlCol="0">
            <a:spAutoFit/>
          </a:bodyPr>
          <a:lstStyle/>
          <a:p>
            <a:r>
              <a:rPr lang="zh-CN" altLang="en-US" sz="2000" dirty="0" smtClean="0"/>
              <a:t>解决方法：</a:t>
            </a:r>
            <a:endParaRPr lang="en-US" altLang="zh-CN" sz="2000" dirty="0" smtClean="0"/>
          </a:p>
          <a:p>
            <a:r>
              <a:rPr lang="en-US" altLang="zh-CN" dirty="0" smtClean="0"/>
              <a:t>1.</a:t>
            </a:r>
            <a:r>
              <a:rPr lang="en-US" altLang="zh-CN" dirty="0" smtClean="0">
                <a:solidFill>
                  <a:srgbClr val="FF0000"/>
                </a:solidFill>
              </a:rPr>
              <a:t>read-compare-write</a:t>
            </a:r>
            <a:r>
              <a:rPr lang="zh-CN" altLang="zh-CN" dirty="0">
                <a:solidFill>
                  <a:srgbClr val="FF0000"/>
                </a:solidFill>
              </a:rPr>
              <a:t>和</a:t>
            </a:r>
            <a:r>
              <a:rPr lang="en-US" altLang="zh-CN" dirty="0">
                <a:solidFill>
                  <a:srgbClr val="FF0000"/>
                </a:solidFill>
              </a:rPr>
              <a:t>flip-n-write</a:t>
            </a:r>
            <a:r>
              <a:rPr lang="zh-CN" altLang="zh-CN" dirty="0"/>
              <a:t>来减少</a:t>
            </a:r>
            <a:r>
              <a:rPr lang="en-US" altLang="zh-CN" dirty="0" smtClean="0"/>
              <a:t>reset</a:t>
            </a:r>
          </a:p>
          <a:p>
            <a:r>
              <a:rPr lang="en-US" altLang="zh-CN" dirty="0"/>
              <a:t> </a:t>
            </a:r>
            <a:r>
              <a:rPr lang="en-US" altLang="zh-CN" dirty="0" smtClean="0"/>
              <a:t>  </a:t>
            </a:r>
            <a:r>
              <a:rPr lang="zh-CN" altLang="zh-CN" dirty="0" smtClean="0"/>
              <a:t>操作</a:t>
            </a:r>
            <a:r>
              <a:rPr lang="zh-CN" altLang="zh-CN" dirty="0"/>
              <a:t>时所选单元中处在低阻态单元的数</a:t>
            </a:r>
            <a:r>
              <a:rPr lang="zh-CN" altLang="zh-CN" dirty="0" smtClean="0"/>
              <a:t>量</a:t>
            </a:r>
            <a:endParaRPr lang="en-US" altLang="zh-CN" dirty="0" smtClean="0"/>
          </a:p>
          <a:p>
            <a:endParaRPr lang="en-US" altLang="zh-CN" dirty="0" smtClean="0"/>
          </a:p>
          <a:p>
            <a:r>
              <a:rPr lang="en-US" altLang="zh-CN" dirty="0" smtClean="0"/>
              <a:t>2.</a:t>
            </a:r>
            <a:r>
              <a:rPr lang="zh-CN" altLang="zh-CN" dirty="0"/>
              <a:t>采用</a:t>
            </a:r>
            <a:r>
              <a:rPr lang="en-US" altLang="zh-CN" dirty="0">
                <a:solidFill>
                  <a:srgbClr val="FF0000"/>
                </a:solidFill>
              </a:rPr>
              <a:t>DSGB</a:t>
            </a:r>
            <a:r>
              <a:rPr lang="zh-CN" altLang="zh-CN" dirty="0"/>
              <a:t>来减小所选字线的互联电阻压</a:t>
            </a:r>
            <a:r>
              <a:rPr lang="zh-CN" altLang="zh-CN" dirty="0" smtClean="0"/>
              <a:t>降</a:t>
            </a:r>
            <a:endParaRPr lang="en-US" altLang="zh-CN" dirty="0" smtClean="0"/>
          </a:p>
          <a:p>
            <a:endParaRPr lang="en-US" altLang="zh-CN" dirty="0" smtClean="0"/>
          </a:p>
          <a:p>
            <a:r>
              <a:rPr lang="en-US" altLang="zh-CN" dirty="0" smtClean="0"/>
              <a:t>3.</a:t>
            </a:r>
            <a:r>
              <a:rPr lang="zh-CN" altLang="zh-CN" dirty="0"/>
              <a:t>利用</a:t>
            </a:r>
            <a:r>
              <a:rPr lang="zh-CN" altLang="zh-CN" dirty="0">
                <a:solidFill>
                  <a:srgbClr val="FF0000"/>
                </a:solidFill>
              </a:rPr>
              <a:t>点积操作</a:t>
            </a:r>
            <a:r>
              <a:rPr lang="zh-CN" altLang="zh-CN" dirty="0"/>
              <a:t>对阵列中的数据模式进行分</a:t>
            </a:r>
            <a:r>
              <a:rPr lang="zh-CN" altLang="zh-CN" dirty="0" smtClean="0"/>
              <a:t>析</a:t>
            </a:r>
            <a:endParaRPr lang="en-US" altLang="zh-CN" dirty="0" smtClean="0"/>
          </a:p>
          <a:p>
            <a:endParaRPr lang="en-US" altLang="zh-CN" dirty="0" smtClean="0"/>
          </a:p>
          <a:p>
            <a:r>
              <a:rPr lang="en-US" altLang="zh-CN" dirty="0" smtClean="0"/>
              <a:t>4.</a:t>
            </a:r>
            <a:r>
              <a:rPr lang="zh-CN" altLang="zh-CN" dirty="0"/>
              <a:t>用忆阻器交叉阵列的</a:t>
            </a:r>
            <a:r>
              <a:rPr lang="en-US" altLang="zh-CN" dirty="0">
                <a:solidFill>
                  <a:srgbClr val="FF0000"/>
                </a:solidFill>
              </a:rPr>
              <a:t>in-memory </a:t>
            </a:r>
            <a:r>
              <a:rPr lang="en-US" altLang="zh-CN" dirty="0" smtClean="0">
                <a:solidFill>
                  <a:srgbClr val="FF0000"/>
                </a:solidFill>
              </a:rPr>
              <a:t>processing</a:t>
            </a:r>
          </a:p>
          <a:p>
            <a:r>
              <a:rPr lang="en-US" altLang="zh-CN" dirty="0" smtClean="0"/>
              <a:t>   </a:t>
            </a:r>
            <a:r>
              <a:rPr lang="zh-CN" altLang="zh-CN" dirty="0" smtClean="0"/>
              <a:t>能力</a:t>
            </a:r>
            <a:r>
              <a:rPr lang="zh-CN" altLang="zh-CN" dirty="0"/>
              <a:t>周期性地检测比特线中地低阻态单元数量</a:t>
            </a:r>
            <a:r>
              <a:rPr lang="zh-CN" altLang="zh-CN" dirty="0" smtClean="0"/>
              <a:t>，</a:t>
            </a:r>
            <a:endParaRPr lang="en-US" altLang="zh-CN" dirty="0" smtClean="0"/>
          </a:p>
          <a:p>
            <a:r>
              <a:rPr lang="en-US" altLang="zh-CN" dirty="0" smtClean="0"/>
              <a:t>   </a:t>
            </a:r>
            <a:r>
              <a:rPr lang="zh-CN" altLang="zh-CN" dirty="0" smtClean="0"/>
              <a:t>并</a:t>
            </a:r>
            <a:r>
              <a:rPr lang="zh-CN" altLang="zh-CN" dirty="0"/>
              <a:t>在</a:t>
            </a:r>
            <a:r>
              <a:rPr lang="zh-CN" altLang="zh-CN" dirty="0">
                <a:solidFill>
                  <a:srgbClr val="FF0000"/>
                </a:solidFill>
              </a:rPr>
              <a:t>低阻态单元数量较小时动态地加速</a:t>
            </a:r>
            <a:r>
              <a:rPr lang="en-US" altLang="zh-CN" dirty="0">
                <a:solidFill>
                  <a:srgbClr val="FF0000"/>
                </a:solidFill>
              </a:rPr>
              <a:t>reset</a:t>
            </a:r>
            <a:r>
              <a:rPr lang="zh-CN" altLang="zh-CN" dirty="0">
                <a:solidFill>
                  <a:srgbClr val="FF0000"/>
                </a:solidFill>
              </a:rPr>
              <a:t>操</a:t>
            </a:r>
            <a:r>
              <a:rPr lang="zh-CN" altLang="zh-CN" dirty="0" smtClean="0">
                <a:solidFill>
                  <a:srgbClr val="FF0000"/>
                </a:solidFill>
              </a:rPr>
              <a:t>作</a:t>
            </a:r>
            <a:endParaRPr lang="en-US" altLang="zh-CN" dirty="0" smtClean="0">
              <a:solidFill>
                <a:srgbClr val="FF0000"/>
              </a:solidFill>
            </a:endParaRPr>
          </a:p>
          <a:p>
            <a:endParaRPr lang="en-US" altLang="zh-CN" dirty="0" smtClean="0">
              <a:solidFill>
                <a:srgbClr val="FF0000"/>
              </a:solidFill>
            </a:endParaRPr>
          </a:p>
          <a:p>
            <a:r>
              <a:rPr lang="en-US" altLang="zh-CN" dirty="0" smtClean="0"/>
              <a:t>5.</a:t>
            </a:r>
            <a:r>
              <a:rPr lang="zh-CN" altLang="zh-CN" dirty="0"/>
              <a:t>利用</a:t>
            </a:r>
            <a:r>
              <a:rPr lang="zh-CN" altLang="zh-CN" dirty="0">
                <a:solidFill>
                  <a:srgbClr val="FF0000"/>
                </a:solidFill>
              </a:rPr>
              <a:t>数据压缩和行地址</a:t>
            </a:r>
            <a:r>
              <a:rPr lang="zh-CN" altLang="zh-CN" dirty="0"/>
              <a:t>相关的数据布局来</a:t>
            </a:r>
            <a:r>
              <a:rPr lang="zh-CN" altLang="zh-CN" dirty="0" smtClean="0"/>
              <a:t>减少</a:t>
            </a:r>
            <a:endParaRPr lang="en-US" altLang="zh-CN" dirty="0" smtClean="0"/>
          </a:p>
          <a:p>
            <a:r>
              <a:rPr lang="en-US" altLang="zh-CN" dirty="0"/>
              <a:t> </a:t>
            </a:r>
            <a:r>
              <a:rPr lang="en-US" altLang="zh-CN" dirty="0" smtClean="0"/>
              <a:t>   </a:t>
            </a:r>
            <a:r>
              <a:rPr lang="zh-CN" altLang="zh-CN" dirty="0" smtClean="0"/>
              <a:t>比特</a:t>
            </a:r>
            <a:r>
              <a:rPr lang="zh-CN" altLang="zh-CN" dirty="0"/>
              <a:t>线中处在低阻态单元的数目</a:t>
            </a:r>
            <a:r>
              <a:rPr lang="zh-CN" altLang="zh-CN" sz="1600" dirty="0"/>
              <a:t>。</a:t>
            </a:r>
          </a:p>
          <a:p>
            <a:endParaRPr lang="zh-CN" altLang="en-US" dirty="0"/>
          </a:p>
        </p:txBody>
      </p:sp>
      <p:sp>
        <p:nvSpPr>
          <p:cNvPr id="2" name="文本框 1"/>
          <p:cNvSpPr txBox="1"/>
          <p:nvPr/>
        </p:nvSpPr>
        <p:spPr>
          <a:xfrm>
            <a:off x="-99111" y="5782533"/>
            <a:ext cx="13001072" cy="1107996"/>
          </a:xfrm>
          <a:prstGeom prst="rect">
            <a:avLst/>
          </a:prstGeom>
          <a:noFill/>
        </p:spPr>
        <p:txBody>
          <a:bodyPr wrap="square" rtlCol="0">
            <a:spAutoFit/>
          </a:bodyPr>
          <a:lstStyle/>
          <a:p>
            <a:pPr lvl="0"/>
            <a:r>
              <a:rPr lang="en-US" altLang="zh-CN" sz="1100" dirty="0">
                <a:latin typeface="Times New Roman" panose="02020603050405020304" pitchFamily="18" charset="0"/>
                <a:cs typeface="Times New Roman" panose="02020603050405020304" pitchFamily="18" charset="0"/>
              </a:rPr>
              <a:t>1.W. Wen, L. Zhao, Y. Zhang and J. Yang, "Speeding up crossbar resistive memory by exploiting in-memory data patterns," 2017 IEEE/ACM International </a:t>
            </a:r>
            <a:r>
              <a:rPr lang="en-US" altLang="zh-CN" sz="1100" dirty="0" err="1">
                <a:latin typeface="Times New Roman" panose="02020603050405020304" pitchFamily="18" charset="0"/>
                <a:cs typeface="Times New Roman" panose="02020603050405020304" pitchFamily="18" charset="0"/>
              </a:rPr>
              <a:t>Conferenceon</a:t>
            </a:r>
            <a:r>
              <a:rPr lang="en-US" altLang="zh-CN" sz="1100" dirty="0">
                <a:latin typeface="Times New Roman" panose="02020603050405020304" pitchFamily="18" charset="0"/>
                <a:cs typeface="Times New Roman" panose="02020603050405020304" pitchFamily="18" charset="0"/>
              </a:rPr>
              <a:t> Computer-Aided </a:t>
            </a:r>
            <a:r>
              <a:rPr lang="en-US" altLang="zh-CN" sz="1100" dirty="0" smtClean="0">
                <a:latin typeface="Times New Roman" panose="02020603050405020304" pitchFamily="18" charset="0"/>
                <a:cs typeface="Times New Roman" panose="02020603050405020304" pitchFamily="18" charset="0"/>
              </a:rPr>
              <a:t>Design </a:t>
            </a:r>
            <a:r>
              <a:rPr lang="en-US" altLang="zh-CN" sz="1100" dirty="0">
                <a:latin typeface="Times New Roman" panose="02020603050405020304" pitchFamily="18" charset="0"/>
                <a:cs typeface="Times New Roman" panose="02020603050405020304" pitchFamily="18" charset="0"/>
              </a:rPr>
              <a:t>(ICCAD), Irvine, CA, 2017, pp. 261-267.</a:t>
            </a:r>
            <a:endParaRPr lang="zh-CN" altLang="zh-CN" sz="1100" dirty="0">
              <a:latin typeface="Times New Roman" panose="02020603050405020304" pitchFamily="18" charset="0"/>
              <a:cs typeface="Times New Roman" panose="02020603050405020304" pitchFamily="18" charset="0"/>
            </a:endParaRPr>
          </a:p>
          <a:p>
            <a:pPr lvl="0"/>
            <a:r>
              <a:rPr lang="en-US" altLang="zh-CN" sz="1100" dirty="0">
                <a:latin typeface="Times New Roman" panose="02020603050405020304" pitchFamily="18" charset="0"/>
                <a:cs typeface="Times New Roman" panose="02020603050405020304" pitchFamily="18" charset="0"/>
              </a:rPr>
              <a:t>2.Y. Zhang, D. Feng, W. Tong, Y. Hua, J. Liu, Z. Tan, C. Wang, B. Wu, Z. Li, and G. Xu. 2018. CACF: A novel circuit architecture co-optimization framework for improving performance, </a:t>
            </a:r>
            <a:r>
              <a:rPr lang="en-US" altLang="zh-CN" sz="1100" dirty="0" smtClean="0">
                <a:latin typeface="Times New Roman" panose="02020603050405020304" pitchFamily="18" charset="0"/>
                <a:cs typeface="Times New Roman" panose="02020603050405020304" pitchFamily="18" charset="0"/>
              </a:rPr>
              <a:t>reliability </a:t>
            </a:r>
            <a:r>
              <a:rPr lang="en-US" altLang="zh-CN" sz="1100" dirty="0">
                <a:latin typeface="Times New Roman" panose="02020603050405020304" pitchFamily="18" charset="0"/>
                <a:cs typeface="Times New Roman" panose="02020603050405020304" pitchFamily="18" charset="0"/>
              </a:rPr>
              <a:t>and energy of ReRAM-based main memory system. ACM Trans. Archit. Code Optim. 15, 2 (2018).</a:t>
            </a:r>
            <a:endParaRPr lang="zh-CN" altLang="zh-CN" sz="1100" dirty="0">
              <a:latin typeface="Times New Roman" panose="02020603050405020304" pitchFamily="18" charset="0"/>
              <a:cs typeface="Times New Roman" panose="02020603050405020304" pitchFamily="18" charset="0"/>
            </a:endParaRPr>
          </a:p>
          <a:p>
            <a:r>
              <a:rPr lang="en-US" altLang="zh-CN" sz="1100" dirty="0">
                <a:latin typeface="Times New Roman" panose="02020603050405020304" pitchFamily="18" charset="0"/>
                <a:cs typeface="Times New Roman" panose="02020603050405020304" pitchFamily="18" charset="0"/>
              </a:rPr>
              <a:t>3.W. Wen, L. Zhao, Y. Zhang and J. Yang, "Exploiting In-memory Data Patterns for Performance Improvement on Crossbar Resistive Memory," </a:t>
            </a:r>
            <a:r>
              <a:rPr lang="en-US" altLang="zh-CN" sz="1100" dirty="0" smtClean="0">
                <a:latin typeface="Times New Roman" panose="02020603050405020304" pitchFamily="18" charset="0"/>
                <a:cs typeface="Times New Roman" panose="02020603050405020304" pitchFamily="18" charset="0"/>
              </a:rPr>
              <a:t>in </a:t>
            </a:r>
            <a:r>
              <a:rPr lang="en-US" altLang="zh-CN" sz="1100" dirty="0">
                <a:latin typeface="Times New Roman" panose="02020603050405020304" pitchFamily="18" charset="0"/>
                <a:cs typeface="Times New Roman" panose="02020603050405020304" pitchFamily="18" charset="0"/>
              </a:rPr>
              <a:t>IEEE Transactions on Computer-Aided Design of Integrated Circuits and Systems.</a:t>
            </a:r>
            <a:endParaRPr lang="zh-CN" altLang="en-US" sz="11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9443" y="0"/>
            <a:ext cx="4410020" cy="271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125" y="3189249"/>
            <a:ext cx="6456875" cy="202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482468" y="2710961"/>
            <a:ext cx="2787804" cy="366775"/>
          </a:xfrm>
          <a:prstGeom prst="rect">
            <a:avLst/>
          </a:prstGeom>
          <a:noFill/>
        </p:spPr>
        <p:txBody>
          <a:bodyPr wrap="square" rtlCol="0">
            <a:spAutoFit/>
          </a:bodyPr>
          <a:lstStyle/>
          <a:p>
            <a:r>
              <a:rPr lang="en-US" altLang="zh-CN" dirty="0" smtClean="0"/>
              <a:t>Flip-N-Write</a:t>
            </a:r>
            <a:r>
              <a:rPr lang="zh-CN" altLang="en-US" dirty="0" smtClean="0"/>
              <a:t>的伪代码</a:t>
            </a:r>
            <a:endParaRPr lang="zh-CN" altLang="en-US" dirty="0"/>
          </a:p>
        </p:txBody>
      </p:sp>
      <p:sp>
        <p:nvSpPr>
          <p:cNvPr id="11" name="TextBox 10"/>
          <p:cNvSpPr txBox="1"/>
          <p:nvPr/>
        </p:nvSpPr>
        <p:spPr>
          <a:xfrm>
            <a:off x="7750097" y="5218771"/>
            <a:ext cx="2787804" cy="366775"/>
          </a:xfrm>
          <a:prstGeom prst="rect">
            <a:avLst/>
          </a:prstGeom>
          <a:noFill/>
        </p:spPr>
        <p:txBody>
          <a:bodyPr wrap="square" rtlCol="0">
            <a:spAutoFit/>
          </a:bodyPr>
          <a:lstStyle/>
          <a:p>
            <a:r>
              <a:rPr lang="en-US" altLang="zh-CN" dirty="0" smtClean="0"/>
              <a:t>Flip-N-Write</a:t>
            </a:r>
            <a:r>
              <a:rPr lang="zh-CN" altLang="en-US" dirty="0" smtClean="0"/>
              <a:t>实例</a:t>
            </a:r>
            <a:endParaRPr lang="zh-CN" altLang="en-US" dirty="0"/>
          </a:p>
        </p:txBody>
      </p:sp>
    </p:spTree>
    <p:extLst>
      <p:ext uri="{BB962C8B-B14F-4D97-AF65-F5344CB8AC3E}">
        <p14:creationId xmlns:p14="http://schemas.microsoft.com/office/powerpoint/2010/main" val="2512983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745603" y="407781"/>
            <a:ext cx="2568891" cy="707886"/>
          </a:xfrm>
          <a:prstGeom prst="rect">
            <a:avLst/>
          </a:prstGeom>
          <a:noFill/>
        </p:spPr>
        <p:txBody>
          <a:bodyPr wrap="square" rtlCol="0">
            <a:spAutoFit/>
          </a:bodyPr>
          <a:lstStyle/>
          <a:p>
            <a:pPr algn="ctr"/>
            <a:r>
              <a:rPr lang="zh-CN" altLang="zh-CN" sz="2000" b="1" dirty="0">
                <a:solidFill>
                  <a:srgbClr val="000000"/>
                </a:solidFill>
                <a:latin typeface="微软雅黑 Light" panose="020B0502040204020203" pitchFamily="34" charset="-122"/>
                <a:ea typeface="微软雅黑 Light" panose="020B0502040204020203" pitchFamily="34" charset="-122"/>
              </a:rPr>
              <a:t>数据模式依</a:t>
            </a:r>
            <a:r>
              <a:rPr lang="zh-CN" altLang="zh-CN" sz="2000" b="1" dirty="0" smtClean="0">
                <a:solidFill>
                  <a:srgbClr val="000000"/>
                </a:solidFill>
                <a:latin typeface="微软雅黑 Light" panose="020B0502040204020203" pitchFamily="34" charset="-122"/>
                <a:ea typeface="微软雅黑 Light" panose="020B0502040204020203" pitchFamily="34" charset="-122"/>
              </a:rPr>
              <a:t>赖</a:t>
            </a:r>
            <a:endParaRPr lang="en-US" altLang="zh-CN" sz="2000" b="1" dirty="0" smtClean="0">
              <a:solidFill>
                <a:srgbClr val="000000"/>
              </a:solidFill>
              <a:latin typeface="微软雅黑 Light" panose="020B0502040204020203" pitchFamily="34" charset="-122"/>
              <a:ea typeface="微软雅黑 Light" panose="020B0502040204020203" pitchFamily="34" charset="-122"/>
            </a:endParaRPr>
          </a:p>
          <a:p>
            <a:pPr algn="ctr"/>
            <a:r>
              <a:rPr lang="zh-CN" altLang="zh-CN" sz="2000" dirty="0" smtClean="0">
                <a:solidFill>
                  <a:srgbClr val="000000"/>
                </a:solidFill>
                <a:latin typeface="微软雅黑 Light" panose="020B0502040204020203" pitchFamily="34" charset="-122"/>
                <a:ea typeface="微软雅黑 Light" panose="020B0502040204020203" pitchFamily="34" charset="-122"/>
              </a:rPr>
              <a:t> </a:t>
            </a:r>
            <a:r>
              <a:rPr lang="en-US" altLang="zh-CN" sz="1400" dirty="0">
                <a:solidFill>
                  <a:srgbClr val="000000"/>
                </a:solidFill>
                <a:latin typeface="微软雅黑 Light" panose="020B0502040204020203" pitchFamily="34" charset="-122"/>
                <a:ea typeface="微软雅黑 Light" panose="020B0502040204020203" pitchFamily="34" charset="-122"/>
              </a:rPr>
              <a:t>data pattern </a:t>
            </a:r>
            <a:r>
              <a:rPr lang="en-US" altLang="zh-CN" sz="1400" dirty="0" smtClean="0">
                <a:solidFill>
                  <a:srgbClr val="000000"/>
                </a:solidFill>
                <a:latin typeface="微软雅黑 Light" panose="020B0502040204020203" pitchFamily="34" charset="-122"/>
                <a:ea typeface="微软雅黑 Light" panose="020B0502040204020203" pitchFamily="34" charset="-122"/>
              </a:rPr>
              <a:t>dependency</a:t>
            </a:r>
            <a:endParaRPr lang="zh-CN" altLang="en-US" sz="1600" dirty="0">
              <a:solidFill>
                <a:srgbClr val="413B39"/>
              </a:solidFill>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11723" y="1654638"/>
            <a:ext cx="5202643" cy="4278094"/>
          </a:xfrm>
          <a:prstGeom prst="rect">
            <a:avLst/>
          </a:prstGeom>
          <a:noFill/>
        </p:spPr>
        <p:txBody>
          <a:bodyPr wrap="none" rtlCol="0">
            <a:spAutoFit/>
          </a:bodyPr>
          <a:lstStyle/>
          <a:p>
            <a:r>
              <a:rPr lang="zh-CN" altLang="en-US" sz="2000" dirty="0" smtClean="0">
                <a:solidFill>
                  <a:srgbClr val="000000"/>
                </a:solidFill>
              </a:rPr>
              <a:t>解决方法：</a:t>
            </a:r>
            <a:endParaRPr lang="en-US" altLang="zh-CN" sz="2000" dirty="0" smtClean="0">
              <a:solidFill>
                <a:srgbClr val="000000"/>
              </a:solidFill>
            </a:endParaRPr>
          </a:p>
          <a:p>
            <a:r>
              <a:rPr lang="en-US" altLang="zh-CN" dirty="0" smtClean="0">
                <a:solidFill>
                  <a:srgbClr val="000000"/>
                </a:solidFill>
              </a:rPr>
              <a:t>1.</a:t>
            </a:r>
            <a:r>
              <a:rPr lang="en-US" altLang="zh-CN" dirty="0" smtClean="0">
                <a:solidFill>
                  <a:srgbClr val="FF0000"/>
                </a:solidFill>
              </a:rPr>
              <a:t>read-compare-write</a:t>
            </a:r>
            <a:r>
              <a:rPr lang="zh-CN" altLang="zh-CN" dirty="0">
                <a:solidFill>
                  <a:srgbClr val="FF0000"/>
                </a:solidFill>
              </a:rPr>
              <a:t>和</a:t>
            </a:r>
            <a:r>
              <a:rPr lang="en-US" altLang="zh-CN" dirty="0">
                <a:solidFill>
                  <a:srgbClr val="FF0000"/>
                </a:solidFill>
              </a:rPr>
              <a:t>flip-n-write</a:t>
            </a:r>
            <a:r>
              <a:rPr lang="zh-CN" altLang="zh-CN" dirty="0">
                <a:solidFill>
                  <a:srgbClr val="000000"/>
                </a:solidFill>
              </a:rPr>
              <a:t>来减少</a:t>
            </a:r>
            <a:r>
              <a:rPr lang="en-US" altLang="zh-CN" dirty="0" smtClean="0">
                <a:solidFill>
                  <a:srgbClr val="000000"/>
                </a:solidFill>
              </a:rPr>
              <a:t>reset</a:t>
            </a:r>
          </a:p>
          <a:p>
            <a:r>
              <a:rPr lang="en-US" altLang="zh-CN" dirty="0">
                <a:solidFill>
                  <a:srgbClr val="000000"/>
                </a:solidFill>
              </a:rPr>
              <a:t> </a:t>
            </a:r>
            <a:r>
              <a:rPr lang="en-US" altLang="zh-CN" dirty="0" smtClean="0">
                <a:solidFill>
                  <a:srgbClr val="000000"/>
                </a:solidFill>
              </a:rPr>
              <a:t>  </a:t>
            </a:r>
            <a:r>
              <a:rPr lang="zh-CN" altLang="zh-CN" dirty="0" smtClean="0">
                <a:solidFill>
                  <a:srgbClr val="000000"/>
                </a:solidFill>
              </a:rPr>
              <a:t>操作</a:t>
            </a:r>
            <a:r>
              <a:rPr lang="zh-CN" altLang="zh-CN" dirty="0">
                <a:solidFill>
                  <a:srgbClr val="000000"/>
                </a:solidFill>
              </a:rPr>
              <a:t>时所选单元中处在低阻态单元的数</a:t>
            </a:r>
            <a:r>
              <a:rPr lang="zh-CN" altLang="zh-CN" dirty="0" smtClean="0">
                <a:solidFill>
                  <a:srgbClr val="000000"/>
                </a:solidFill>
              </a:rPr>
              <a:t>量</a:t>
            </a:r>
            <a:endParaRPr lang="en-US" altLang="zh-CN" dirty="0" smtClean="0">
              <a:solidFill>
                <a:srgbClr val="000000"/>
              </a:solidFill>
            </a:endParaRPr>
          </a:p>
          <a:p>
            <a:endParaRPr lang="en-US" altLang="zh-CN" dirty="0" smtClean="0">
              <a:solidFill>
                <a:srgbClr val="000000"/>
              </a:solidFill>
            </a:endParaRPr>
          </a:p>
          <a:p>
            <a:r>
              <a:rPr lang="en-US" altLang="zh-CN" dirty="0" smtClean="0">
                <a:solidFill>
                  <a:srgbClr val="000000"/>
                </a:solidFill>
              </a:rPr>
              <a:t>2.</a:t>
            </a:r>
            <a:r>
              <a:rPr lang="zh-CN" altLang="zh-CN" dirty="0">
                <a:solidFill>
                  <a:srgbClr val="000000"/>
                </a:solidFill>
              </a:rPr>
              <a:t>采用</a:t>
            </a:r>
            <a:r>
              <a:rPr lang="en-US" altLang="zh-CN" dirty="0">
                <a:solidFill>
                  <a:srgbClr val="FF0000"/>
                </a:solidFill>
              </a:rPr>
              <a:t>DSGB</a:t>
            </a:r>
            <a:r>
              <a:rPr lang="zh-CN" altLang="zh-CN" dirty="0">
                <a:solidFill>
                  <a:srgbClr val="000000"/>
                </a:solidFill>
              </a:rPr>
              <a:t>来减小所选字线的互联电阻压</a:t>
            </a:r>
            <a:r>
              <a:rPr lang="zh-CN" altLang="zh-CN" dirty="0" smtClean="0">
                <a:solidFill>
                  <a:srgbClr val="000000"/>
                </a:solidFill>
              </a:rPr>
              <a:t>降</a:t>
            </a:r>
            <a:endParaRPr lang="en-US" altLang="zh-CN" dirty="0" smtClean="0">
              <a:solidFill>
                <a:srgbClr val="000000"/>
              </a:solidFill>
            </a:endParaRPr>
          </a:p>
          <a:p>
            <a:endParaRPr lang="en-US" altLang="zh-CN" dirty="0" smtClean="0">
              <a:solidFill>
                <a:srgbClr val="000000"/>
              </a:solidFill>
            </a:endParaRPr>
          </a:p>
          <a:p>
            <a:r>
              <a:rPr lang="en-US" altLang="zh-CN" dirty="0" smtClean="0">
                <a:solidFill>
                  <a:srgbClr val="000000"/>
                </a:solidFill>
              </a:rPr>
              <a:t>3.</a:t>
            </a:r>
            <a:r>
              <a:rPr lang="zh-CN" altLang="zh-CN" dirty="0">
                <a:solidFill>
                  <a:srgbClr val="000000"/>
                </a:solidFill>
              </a:rPr>
              <a:t>利用</a:t>
            </a:r>
            <a:r>
              <a:rPr lang="zh-CN" altLang="zh-CN" dirty="0">
                <a:solidFill>
                  <a:srgbClr val="FF0000"/>
                </a:solidFill>
              </a:rPr>
              <a:t>点积操作</a:t>
            </a:r>
            <a:r>
              <a:rPr lang="zh-CN" altLang="zh-CN" dirty="0">
                <a:solidFill>
                  <a:srgbClr val="000000"/>
                </a:solidFill>
              </a:rPr>
              <a:t>对阵列中的数据模式进行分</a:t>
            </a:r>
            <a:r>
              <a:rPr lang="zh-CN" altLang="zh-CN" dirty="0" smtClean="0">
                <a:solidFill>
                  <a:srgbClr val="000000"/>
                </a:solidFill>
              </a:rPr>
              <a:t>析</a:t>
            </a:r>
            <a:endParaRPr lang="en-US" altLang="zh-CN" dirty="0" smtClean="0">
              <a:solidFill>
                <a:srgbClr val="000000"/>
              </a:solidFill>
            </a:endParaRPr>
          </a:p>
          <a:p>
            <a:endParaRPr lang="en-US" altLang="zh-CN" dirty="0" smtClean="0">
              <a:solidFill>
                <a:srgbClr val="000000"/>
              </a:solidFill>
            </a:endParaRPr>
          </a:p>
          <a:p>
            <a:r>
              <a:rPr lang="en-US" altLang="zh-CN" dirty="0" smtClean="0">
                <a:solidFill>
                  <a:srgbClr val="000000"/>
                </a:solidFill>
              </a:rPr>
              <a:t>4.</a:t>
            </a:r>
            <a:r>
              <a:rPr lang="zh-CN" altLang="zh-CN" dirty="0">
                <a:solidFill>
                  <a:srgbClr val="000000"/>
                </a:solidFill>
              </a:rPr>
              <a:t>用忆阻器交叉阵列的</a:t>
            </a:r>
            <a:r>
              <a:rPr lang="en-US" altLang="zh-CN" dirty="0">
                <a:solidFill>
                  <a:srgbClr val="FF0000"/>
                </a:solidFill>
              </a:rPr>
              <a:t>in-memory </a:t>
            </a:r>
            <a:r>
              <a:rPr lang="en-US" altLang="zh-CN" dirty="0" smtClean="0">
                <a:solidFill>
                  <a:srgbClr val="FF0000"/>
                </a:solidFill>
              </a:rPr>
              <a:t>processing</a:t>
            </a:r>
          </a:p>
          <a:p>
            <a:r>
              <a:rPr lang="en-US" altLang="zh-CN" dirty="0" smtClean="0">
                <a:solidFill>
                  <a:srgbClr val="000000"/>
                </a:solidFill>
              </a:rPr>
              <a:t>   </a:t>
            </a:r>
            <a:r>
              <a:rPr lang="zh-CN" altLang="zh-CN" dirty="0" smtClean="0">
                <a:solidFill>
                  <a:srgbClr val="000000"/>
                </a:solidFill>
              </a:rPr>
              <a:t>能力</a:t>
            </a:r>
            <a:r>
              <a:rPr lang="zh-CN" altLang="zh-CN" dirty="0">
                <a:solidFill>
                  <a:srgbClr val="000000"/>
                </a:solidFill>
              </a:rPr>
              <a:t>周期性地检测比特线中地低阻态单元数量</a:t>
            </a:r>
            <a:r>
              <a:rPr lang="zh-CN" altLang="zh-CN" dirty="0" smtClean="0">
                <a:solidFill>
                  <a:srgbClr val="000000"/>
                </a:solidFill>
              </a:rPr>
              <a:t>，</a:t>
            </a:r>
            <a:endParaRPr lang="en-US" altLang="zh-CN" dirty="0" smtClean="0">
              <a:solidFill>
                <a:srgbClr val="000000"/>
              </a:solidFill>
            </a:endParaRPr>
          </a:p>
          <a:p>
            <a:r>
              <a:rPr lang="en-US" altLang="zh-CN" dirty="0" smtClean="0">
                <a:solidFill>
                  <a:srgbClr val="000000"/>
                </a:solidFill>
              </a:rPr>
              <a:t>   </a:t>
            </a:r>
            <a:r>
              <a:rPr lang="zh-CN" altLang="zh-CN" dirty="0" smtClean="0">
                <a:solidFill>
                  <a:srgbClr val="000000"/>
                </a:solidFill>
              </a:rPr>
              <a:t>并</a:t>
            </a:r>
            <a:r>
              <a:rPr lang="zh-CN" altLang="zh-CN" dirty="0">
                <a:solidFill>
                  <a:srgbClr val="000000"/>
                </a:solidFill>
              </a:rPr>
              <a:t>在</a:t>
            </a:r>
            <a:r>
              <a:rPr lang="zh-CN" altLang="zh-CN" dirty="0">
                <a:solidFill>
                  <a:srgbClr val="FF0000"/>
                </a:solidFill>
              </a:rPr>
              <a:t>低阻态单元数量较小时动态地加速</a:t>
            </a:r>
            <a:r>
              <a:rPr lang="en-US" altLang="zh-CN" dirty="0">
                <a:solidFill>
                  <a:srgbClr val="FF0000"/>
                </a:solidFill>
              </a:rPr>
              <a:t>reset</a:t>
            </a:r>
            <a:r>
              <a:rPr lang="zh-CN" altLang="zh-CN" dirty="0">
                <a:solidFill>
                  <a:srgbClr val="FF0000"/>
                </a:solidFill>
              </a:rPr>
              <a:t>操</a:t>
            </a:r>
            <a:r>
              <a:rPr lang="zh-CN" altLang="zh-CN" dirty="0" smtClean="0">
                <a:solidFill>
                  <a:srgbClr val="FF0000"/>
                </a:solidFill>
              </a:rPr>
              <a:t>作</a:t>
            </a:r>
            <a:endParaRPr lang="en-US" altLang="zh-CN" dirty="0" smtClean="0">
              <a:solidFill>
                <a:srgbClr val="FF0000"/>
              </a:solidFill>
            </a:endParaRPr>
          </a:p>
          <a:p>
            <a:endParaRPr lang="en-US" altLang="zh-CN" dirty="0" smtClean="0">
              <a:solidFill>
                <a:srgbClr val="FF0000"/>
              </a:solidFill>
            </a:endParaRPr>
          </a:p>
          <a:p>
            <a:r>
              <a:rPr lang="en-US" altLang="zh-CN" dirty="0" smtClean="0">
                <a:solidFill>
                  <a:srgbClr val="000000"/>
                </a:solidFill>
              </a:rPr>
              <a:t>5.</a:t>
            </a:r>
            <a:r>
              <a:rPr lang="zh-CN" altLang="zh-CN" dirty="0">
                <a:solidFill>
                  <a:srgbClr val="000000"/>
                </a:solidFill>
              </a:rPr>
              <a:t>利用</a:t>
            </a:r>
            <a:r>
              <a:rPr lang="zh-CN" altLang="zh-CN" dirty="0">
                <a:solidFill>
                  <a:srgbClr val="FF0000"/>
                </a:solidFill>
              </a:rPr>
              <a:t>数据压缩和行地址</a:t>
            </a:r>
            <a:r>
              <a:rPr lang="zh-CN" altLang="zh-CN" dirty="0">
                <a:solidFill>
                  <a:srgbClr val="000000"/>
                </a:solidFill>
              </a:rPr>
              <a:t>相关的数据布局来</a:t>
            </a:r>
            <a:r>
              <a:rPr lang="zh-CN" altLang="zh-CN" dirty="0" smtClean="0">
                <a:solidFill>
                  <a:srgbClr val="000000"/>
                </a:solidFill>
              </a:rPr>
              <a:t>减少</a:t>
            </a:r>
            <a:endParaRPr lang="en-US" altLang="zh-CN" dirty="0" smtClean="0">
              <a:solidFill>
                <a:srgbClr val="000000"/>
              </a:solidFill>
            </a:endParaRPr>
          </a:p>
          <a:p>
            <a:r>
              <a:rPr lang="en-US" altLang="zh-CN" dirty="0">
                <a:solidFill>
                  <a:srgbClr val="000000"/>
                </a:solidFill>
              </a:rPr>
              <a:t> </a:t>
            </a:r>
            <a:r>
              <a:rPr lang="en-US" altLang="zh-CN" dirty="0" smtClean="0">
                <a:solidFill>
                  <a:srgbClr val="000000"/>
                </a:solidFill>
              </a:rPr>
              <a:t>   </a:t>
            </a:r>
            <a:r>
              <a:rPr lang="zh-CN" altLang="zh-CN" dirty="0" smtClean="0">
                <a:solidFill>
                  <a:srgbClr val="000000"/>
                </a:solidFill>
              </a:rPr>
              <a:t>比特</a:t>
            </a:r>
            <a:r>
              <a:rPr lang="zh-CN" altLang="zh-CN" dirty="0">
                <a:solidFill>
                  <a:srgbClr val="000000"/>
                </a:solidFill>
              </a:rPr>
              <a:t>线中处在低阻态单元的数目。</a:t>
            </a:r>
          </a:p>
          <a:p>
            <a:endParaRPr lang="zh-CN" altLang="en-US" dirty="0">
              <a:solidFill>
                <a:srgbClr val="000000"/>
              </a:solidFill>
            </a:endParaRPr>
          </a:p>
        </p:txBody>
      </p:sp>
      <p:sp>
        <p:nvSpPr>
          <p:cNvPr id="2" name="文本框 1"/>
          <p:cNvSpPr txBox="1"/>
          <p:nvPr/>
        </p:nvSpPr>
        <p:spPr>
          <a:xfrm>
            <a:off x="11723" y="5790584"/>
            <a:ext cx="13234713" cy="938719"/>
          </a:xfrm>
          <a:prstGeom prst="rect">
            <a:avLst/>
          </a:prstGeom>
          <a:noFill/>
        </p:spPr>
        <p:txBody>
          <a:bodyPr wrap="none" rtlCol="0">
            <a:spAutoFit/>
          </a:bodyPr>
          <a:lstStyle/>
          <a:p>
            <a:r>
              <a:rPr lang="en-US" altLang="zh-CN" sz="1100" dirty="0">
                <a:solidFill>
                  <a:srgbClr val="000000"/>
                </a:solidFill>
                <a:latin typeface="Times New Roman" panose="02020603050405020304" pitchFamily="18" charset="0"/>
                <a:cs typeface="Times New Roman" panose="02020603050405020304" pitchFamily="18" charset="0"/>
              </a:rPr>
              <a:t>1.W. Wen, L. Zhao, Y. Zhang and J. Yang, "Speeding up crossbar resistive memory by exploiting in-memory data patterns," 2017 IEEE/ACM International </a:t>
            </a:r>
            <a:r>
              <a:rPr lang="en-US" altLang="zh-CN" sz="1100" dirty="0" err="1">
                <a:solidFill>
                  <a:srgbClr val="000000"/>
                </a:solidFill>
                <a:latin typeface="Times New Roman" panose="02020603050405020304" pitchFamily="18" charset="0"/>
                <a:cs typeface="Times New Roman" panose="02020603050405020304" pitchFamily="18" charset="0"/>
              </a:rPr>
              <a:t>Conferenceon</a:t>
            </a:r>
            <a:r>
              <a:rPr lang="en-US" altLang="zh-CN" sz="1100" dirty="0">
                <a:solidFill>
                  <a:srgbClr val="000000"/>
                </a:solidFill>
                <a:latin typeface="Times New Roman" panose="02020603050405020304" pitchFamily="18" charset="0"/>
                <a:cs typeface="Times New Roman" panose="02020603050405020304" pitchFamily="18" charset="0"/>
              </a:rPr>
              <a:t> Computer-Aided </a:t>
            </a:r>
          </a:p>
          <a:p>
            <a:r>
              <a:rPr lang="en-US" altLang="zh-CN" sz="1100" dirty="0">
                <a:solidFill>
                  <a:srgbClr val="000000"/>
                </a:solidFill>
                <a:latin typeface="Times New Roman" panose="02020603050405020304" pitchFamily="18" charset="0"/>
                <a:cs typeface="Times New Roman" panose="02020603050405020304" pitchFamily="18" charset="0"/>
              </a:rPr>
              <a:t>    Design (ICCAD), Irvine, CA, 2017, pp. 261-267.</a:t>
            </a:r>
            <a:endParaRPr lang="zh-CN" altLang="zh-CN" sz="1100" dirty="0">
              <a:solidFill>
                <a:srgbClr val="000000"/>
              </a:solidFill>
              <a:latin typeface="Times New Roman" panose="02020603050405020304" pitchFamily="18" charset="0"/>
              <a:cs typeface="Times New Roman" panose="02020603050405020304" pitchFamily="18" charset="0"/>
            </a:endParaRPr>
          </a:p>
          <a:p>
            <a:r>
              <a:rPr lang="en-US" altLang="zh-CN" sz="1100" dirty="0">
                <a:solidFill>
                  <a:srgbClr val="000000"/>
                </a:solidFill>
                <a:latin typeface="Times New Roman" panose="02020603050405020304" pitchFamily="18" charset="0"/>
                <a:cs typeface="Times New Roman" panose="02020603050405020304" pitchFamily="18" charset="0"/>
              </a:rPr>
              <a:t>2.Y. Zhang, D. Feng, W. Tong, Y. Hua, J. Liu, Z. Tan, C. Wang, B. Wu, Z. Li, and G. Xu. 2018. CACF: A novel circuit architecture co-optimization framework for improving performance, </a:t>
            </a:r>
          </a:p>
          <a:p>
            <a:r>
              <a:rPr lang="en-US" altLang="zh-CN" sz="1100" dirty="0">
                <a:solidFill>
                  <a:srgbClr val="000000"/>
                </a:solidFill>
                <a:latin typeface="Times New Roman" panose="02020603050405020304" pitchFamily="18" charset="0"/>
                <a:cs typeface="Times New Roman" panose="02020603050405020304" pitchFamily="18" charset="0"/>
              </a:rPr>
              <a:t>reliability and energy of ReRAM-based main memory system. ACM Trans. Archit. Code Optim. 15, 2 (2018).</a:t>
            </a:r>
            <a:endParaRPr lang="zh-CN" altLang="zh-CN" sz="1100" dirty="0">
              <a:solidFill>
                <a:srgbClr val="000000"/>
              </a:solidFill>
              <a:latin typeface="Times New Roman" panose="02020603050405020304" pitchFamily="18" charset="0"/>
              <a:cs typeface="Times New Roman" panose="02020603050405020304" pitchFamily="18" charset="0"/>
            </a:endParaRPr>
          </a:p>
          <a:p>
            <a:r>
              <a:rPr lang="en-US" altLang="zh-CN" sz="1100" dirty="0">
                <a:solidFill>
                  <a:srgbClr val="000000"/>
                </a:solidFill>
                <a:latin typeface="Times New Roman" panose="02020603050405020304" pitchFamily="18" charset="0"/>
                <a:cs typeface="Times New Roman" panose="02020603050405020304" pitchFamily="18" charset="0"/>
              </a:rPr>
              <a:t>3.W. Wen, L. Zhao, Y. Zhang and J. Yang, "Exploiting In-memory Data Patterns for Performance Improvement on Crossbar Resistive Memory," </a:t>
            </a:r>
            <a:r>
              <a:rPr lang="en-US" altLang="zh-CN" sz="1100" dirty="0" smtClean="0">
                <a:solidFill>
                  <a:srgbClr val="000000"/>
                </a:solidFill>
                <a:latin typeface="Times New Roman" panose="02020603050405020304" pitchFamily="18" charset="0"/>
                <a:cs typeface="Times New Roman" panose="02020603050405020304" pitchFamily="18" charset="0"/>
              </a:rPr>
              <a:t>in </a:t>
            </a:r>
            <a:r>
              <a:rPr lang="en-US" altLang="zh-CN" sz="1100" dirty="0">
                <a:solidFill>
                  <a:srgbClr val="000000"/>
                </a:solidFill>
                <a:latin typeface="Times New Roman" panose="02020603050405020304" pitchFamily="18" charset="0"/>
                <a:cs typeface="Times New Roman" panose="02020603050405020304" pitchFamily="18" charset="0"/>
              </a:rPr>
              <a:t>IEEE Transactions on Computer-Aided Design of Integrated Circuits and Systems.</a:t>
            </a:r>
            <a:endParaRPr lang="zh-CN" altLang="en-US" sz="1100" dirty="0">
              <a:solidFill>
                <a:srgbClr val="000000"/>
              </a:solidFill>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399" y="1351377"/>
            <a:ext cx="7308406" cy="2585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766019" y="4036742"/>
            <a:ext cx="3994908" cy="369332"/>
          </a:xfrm>
          <a:prstGeom prst="rect">
            <a:avLst/>
          </a:prstGeom>
          <a:noFill/>
        </p:spPr>
        <p:txBody>
          <a:bodyPr wrap="square" rtlCol="0">
            <a:spAutoFit/>
          </a:bodyPr>
          <a:lstStyle/>
          <a:p>
            <a:r>
              <a:rPr lang="zh-CN" altLang="en-US" dirty="0" smtClean="0"/>
              <a:t>用点积操作对比特线的</a:t>
            </a:r>
            <a:r>
              <a:rPr lang="en-US" altLang="zh-CN" dirty="0" smtClean="0"/>
              <a:t>LRS</a:t>
            </a:r>
            <a:r>
              <a:rPr lang="zh-CN" altLang="en-US" dirty="0" smtClean="0"/>
              <a:t>单元分析</a:t>
            </a:r>
            <a:endParaRPr lang="zh-CN" altLang="en-US" dirty="0"/>
          </a:p>
        </p:txBody>
      </p:sp>
    </p:spTree>
    <p:extLst>
      <p:ext uri="{BB962C8B-B14F-4D97-AF65-F5344CB8AC3E}">
        <p14:creationId xmlns:p14="http://schemas.microsoft.com/office/powerpoint/2010/main" val="704365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027215" y="1563765"/>
            <a:ext cx="3449346" cy="646331"/>
          </a:xfrm>
          <a:prstGeom prst="rect">
            <a:avLst/>
          </a:prstGeom>
          <a:noFill/>
        </p:spPr>
        <p:txBody>
          <a:bodyPr wrap="square" rtlCol="0">
            <a:spAutoFit/>
          </a:bodyPr>
          <a:lstStyle/>
          <a:p>
            <a:r>
              <a:rPr lang="zh-CN" altLang="en-US" sz="3600" dirty="0" smtClean="0">
                <a:solidFill>
                  <a:srgbClr val="413B39"/>
                </a:solidFill>
                <a:latin typeface="微软雅黑 Light" panose="020B0502040204020203" pitchFamily="34" charset="-122"/>
                <a:ea typeface="微软雅黑 Light" panose="020B0502040204020203" pitchFamily="34" charset="-122"/>
              </a:rPr>
              <a:t>概</a:t>
            </a:r>
            <a:r>
              <a:rPr lang="zh-CN" altLang="en-US" sz="3600" dirty="0">
                <a:solidFill>
                  <a:srgbClr val="413B39"/>
                </a:solidFill>
                <a:latin typeface="微软雅黑 Light" panose="020B0502040204020203" pitchFamily="34" charset="-122"/>
                <a:ea typeface="微软雅黑 Light" panose="020B0502040204020203" pitchFamily="34" charset="-122"/>
              </a:rPr>
              <a:t>述</a:t>
            </a:r>
          </a:p>
        </p:txBody>
      </p:sp>
      <p:grpSp>
        <p:nvGrpSpPr>
          <p:cNvPr id="21" name="组合 20"/>
          <p:cNvGrpSpPr/>
          <p:nvPr/>
        </p:nvGrpSpPr>
        <p:grpSpPr>
          <a:xfrm>
            <a:off x="4151313" y="1436993"/>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151006" y="2604566"/>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022043" y="2731338"/>
            <a:ext cx="6345203" cy="646331"/>
          </a:xfrm>
          <a:prstGeom prst="rect">
            <a:avLst/>
          </a:prstGeom>
          <a:noFill/>
        </p:spPr>
        <p:txBody>
          <a:bodyPr wrap="square" rtlCol="0">
            <a:spAutoFit/>
          </a:bodyPr>
          <a:lstStyle/>
          <a:p>
            <a:r>
              <a:rPr lang="zh-CN" altLang="en-US" sz="3600" dirty="0" smtClean="0">
                <a:solidFill>
                  <a:srgbClr val="413B39"/>
                </a:solidFill>
                <a:latin typeface="微软雅黑 Light" panose="020B0502040204020203" pitchFamily="34" charset="-122"/>
                <a:ea typeface="微软雅黑 Light" panose="020B0502040204020203" pitchFamily="34" charset="-122"/>
              </a:rPr>
              <a:t>阵列级非理想特性和解决方案</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50" name="文本框 49"/>
          <p:cNvSpPr txBox="1"/>
          <p:nvPr/>
        </p:nvSpPr>
        <p:spPr>
          <a:xfrm>
            <a:off x="5024592" y="3900373"/>
            <a:ext cx="6342653" cy="646331"/>
          </a:xfrm>
          <a:prstGeom prst="rect">
            <a:avLst/>
          </a:prstGeom>
          <a:noFill/>
        </p:spPr>
        <p:txBody>
          <a:bodyPr wrap="square" rtlCol="0">
            <a:spAutoFit/>
          </a:bodyPr>
          <a:lstStyle/>
          <a:p>
            <a:r>
              <a:rPr lang="zh-CN" altLang="en-US" sz="3600" dirty="0" smtClean="0">
                <a:solidFill>
                  <a:srgbClr val="413B39"/>
                </a:solidFill>
                <a:latin typeface="微软雅黑 Light" panose="020B0502040204020203" pitchFamily="34" charset="-122"/>
                <a:ea typeface="微软雅黑 Light" panose="020B0502040204020203" pitchFamily="34" charset="-122"/>
              </a:rPr>
              <a:t>单</a:t>
            </a:r>
            <a:r>
              <a:rPr lang="zh-CN" altLang="en-US" sz="3600" dirty="0">
                <a:solidFill>
                  <a:srgbClr val="413B39"/>
                </a:solidFill>
                <a:latin typeface="微软雅黑 Light" panose="020B0502040204020203" pitchFamily="34" charset="-122"/>
                <a:ea typeface="微软雅黑 Light" panose="020B0502040204020203" pitchFamily="34" charset="-122"/>
              </a:rPr>
              <a:t>元级非理想特</a:t>
            </a:r>
            <a:r>
              <a:rPr lang="zh-CN" altLang="en-US" sz="3600" dirty="0" smtClean="0">
                <a:solidFill>
                  <a:srgbClr val="413B39"/>
                </a:solidFill>
                <a:latin typeface="微软雅黑 Light" panose="020B0502040204020203" pitchFamily="34" charset="-122"/>
                <a:ea typeface="微软雅黑 Light" panose="020B0502040204020203" pitchFamily="34" charset="-122"/>
              </a:rPr>
              <a:t>性和解</a:t>
            </a:r>
            <a:r>
              <a:rPr lang="zh-CN" altLang="en-US" sz="3600" dirty="0">
                <a:solidFill>
                  <a:srgbClr val="413B39"/>
                </a:solidFill>
                <a:latin typeface="微软雅黑 Light" panose="020B0502040204020203" pitchFamily="34" charset="-122"/>
                <a:ea typeface="微软雅黑 Light" panose="020B0502040204020203" pitchFamily="34" charset="-122"/>
              </a:rPr>
              <a:t>决方案</a:t>
            </a:r>
          </a:p>
        </p:txBody>
      </p:sp>
      <p:grpSp>
        <p:nvGrpSpPr>
          <p:cNvPr id="51" name="组合 50"/>
          <p:cNvGrpSpPr/>
          <p:nvPr/>
        </p:nvGrpSpPr>
        <p:grpSpPr>
          <a:xfrm>
            <a:off x="4149454" y="3773601"/>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
        <p:nvSpPr>
          <p:cNvPr id="66" name="文本框 65"/>
          <p:cNvSpPr txBox="1"/>
          <p:nvPr/>
        </p:nvSpPr>
        <p:spPr>
          <a:xfrm>
            <a:off x="5012292" y="5069654"/>
            <a:ext cx="3449346" cy="646331"/>
          </a:xfrm>
          <a:prstGeom prst="rect">
            <a:avLst/>
          </a:prstGeom>
          <a:noFill/>
        </p:spPr>
        <p:txBody>
          <a:bodyPr wrap="square" rtlCol="0">
            <a:spAutoFit/>
          </a:bodyPr>
          <a:lstStyle/>
          <a:p>
            <a:r>
              <a:rPr lang="zh-CN" altLang="en-US" sz="3600" dirty="0">
                <a:solidFill>
                  <a:srgbClr val="413B39"/>
                </a:solidFill>
                <a:latin typeface="微软雅黑 Light" panose="020B0502040204020203" pitchFamily="34" charset="-122"/>
                <a:ea typeface="微软雅黑 Light" panose="020B0502040204020203" pitchFamily="34" charset="-122"/>
              </a:rPr>
              <a:t>总结</a:t>
            </a:r>
          </a:p>
        </p:txBody>
      </p:sp>
      <p:grpSp>
        <p:nvGrpSpPr>
          <p:cNvPr id="67" name="组合 66"/>
          <p:cNvGrpSpPr/>
          <p:nvPr/>
        </p:nvGrpSpPr>
        <p:grpSpPr>
          <a:xfrm>
            <a:off x="4146118" y="4942882"/>
            <a:ext cx="888418" cy="883238"/>
            <a:chOff x="4165039" y="5019300"/>
            <a:chExt cx="888418" cy="883238"/>
          </a:xfrm>
        </p:grpSpPr>
        <p:grpSp>
          <p:nvGrpSpPr>
            <p:cNvPr id="68" name="组合 67"/>
            <p:cNvGrpSpPr/>
            <p:nvPr/>
          </p:nvGrpSpPr>
          <p:grpSpPr>
            <a:xfrm>
              <a:off x="4165039" y="5019300"/>
              <a:ext cx="888418" cy="883238"/>
              <a:chOff x="5641059" y="3248083"/>
              <a:chExt cx="918415" cy="913060"/>
            </a:xfrm>
          </p:grpSpPr>
          <p:sp>
            <p:nvSpPr>
              <p:cNvPr id="77" name="任意多边形 76"/>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8" name="任意多边形 77"/>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9" name="任意多边形 78"/>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80" name="任意多边形 79"/>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69" name="组合 68"/>
            <p:cNvGrpSpPr/>
            <p:nvPr/>
          </p:nvGrpSpPr>
          <p:grpSpPr>
            <a:xfrm>
              <a:off x="4366786" y="5213003"/>
              <a:ext cx="483672" cy="489216"/>
              <a:chOff x="4359930" y="2498290"/>
              <a:chExt cx="1019358" cy="1031042"/>
            </a:xfrm>
          </p:grpSpPr>
          <p:grpSp>
            <p:nvGrpSpPr>
              <p:cNvPr id="71" name="组合 70"/>
              <p:cNvGrpSpPr/>
              <p:nvPr/>
            </p:nvGrpSpPr>
            <p:grpSpPr>
              <a:xfrm>
                <a:off x="4361859" y="2498290"/>
                <a:ext cx="1014596" cy="415536"/>
                <a:chOff x="4361859" y="2498290"/>
                <a:chExt cx="1014596" cy="415536"/>
              </a:xfrm>
            </p:grpSpPr>
            <p:sp>
              <p:nvSpPr>
                <p:cNvPr id="75" name="任意多边形 74"/>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76" name="任意多边形 75"/>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72" name="组合 71"/>
              <p:cNvGrpSpPr/>
              <p:nvPr/>
            </p:nvGrpSpPr>
            <p:grpSpPr>
              <a:xfrm flipV="1">
                <a:off x="4359930" y="3116091"/>
                <a:ext cx="1019358" cy="413241"/>
                <a:chOff x="4359478" y="2503052"/>
                <a:chExt cx="1019358" cy="413241"/>
              </a:xfrm>
            </p:grpSpPr>
            <p:sp>
              <p:nvSpPr>
                <p:cNvPr id="73" name="任意多边形 72"/>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74" name="任意多边形 73"/>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70" name="文本框 69"/>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04</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756981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745602" y="407781"/>
            <a:ext cx="4489785" cy="892552"/>
          </a:xfrm>
          <a:prstGeom prst="rect">
            <a:avLst/>
          </a:prstGeom>
          <a:noFill/>
        </p:spPr>
        <p:txBody>
          <a:bodyPr wrap="square" rtlCol="0">
            <a:spAutoFit/>
          </a:bodyPr>
          <a:lstStyle/>
          <a:p>
            <a:pPr algn="ctr"/>
            <a:r>
              <a:rPr lang="zh-CN" altLang="zh-CN" sz="2000" b="1" dirty="0">
                <a:latin typeface="微软雅黑 Light" pitchFamily="34" charset="-122"/>
                <a:ea typeface="微软雅黑 Light" pitchFamily="34" charset="-122"/>
              </a:rPr>
              <a:t>互联寄生电</a:t>
            </a:r>
            <a:r>
              <a:rPr lang="zh-CN" altLang="zh-CN" sz="2000" b="1" dirty="0" smtClean="0">
                <a:latin typeface="微软雅黑 Light" pitchFamily="34" charset="-122"/>
                <a:ea typeface="微软雅黑 Light" pitchFamily="34" charset="-122"/>
              </a:rPr>
              <a:t>容</a:t>
            </a:r>
            <a:r>
              <a:rPr lang="en-US" altLang="zh-CN" sz="2000" b="1" dirty="0" smtClean="0">
                <a:latin typeface="微软雅黑 Light" pitchFamily="34" charset="-122"/>
                <a:ea typeface="微软雅黑 Light" pitchFamily="34" charset="-122"/>
              </a:rPr>
              <a:t>&amp;</a:t>
            </a:r>
            <a:r>
              <a:rPr lang="zh-CN" altLang="zh-CN" sz="2000" b="1" dirty="0">
                <a:latin typeface="微软雅黑 Light" pitchFamily="34" charset="-122"/>
                <a:ea typeface="微软雅黑 Light" pitchFamily="34" charset="-122"/>
              </a:rPr>
              <a:t>焦耳热量干扰</a:t>
            </a:r>
            <a:r>
              <a:rPr lang="en-US" altLang="zh-CN" sz="1600" dirty="0" smtClean="0">
                <a:latin typeface="微软雅黑 Light" panose="020B0502040204020203" pitchFamily="34" charset="-122"/>
                <a:ea typeface="微软雅黑 Light" panose="020B0502040204020203" pitchFamily="34" charset="-122"/>
              </a:rPr>
              <a:t>Interconnect </a:t>
            </a:r>
            <a:r>
              <a:rPr lang="en-US" altLang="zh-CN" sz="1600" dirty="0">
                <a:latin typeface="微软雅黑 Light" panose="020B0502040204020203" pitchFamily="34" charset="-122"/>
                <a:ea typeface="微软雅黑 Light" panose="020B0502040204020203" pitchFamily="34" charset="-122"/>
              </a:rPr>
              <a:t>parasitic </a:t>
            </a:r>
            <a:r>
              <a:rPr lang="en-US" altLang="zh-CN" sz="1600" dirty="0" smtClean="0">
                <a:latin typeface="微软雅黑 Light" panose="020B0502040204020203" pitchFamily="34" charset="-122"/>
                <a:ea typeface="微软雅黑 Light" panose="020B0502040204020203" pitchFamily="34" charset="-122"/>
              </a:rPr>
              <a:t>capacitance  &amp;</a:t>
            </a:r>
          </a:p>
          <a:p>
            <a:pPr algn="ctr"/>
            <a:r>
              <a:rPr lang="en-US" altLang="zh-CN" sz="1600" dirty="0" smtClean="0">
                <a:latin typeface="微软雅黑 Light" panose="020B0502040204020203" pitchFamily="34" charset="-122"/>
                <a:ea typeface="微软雅黑 Light" panose="020B0502040204020203" pitchFamily="34" charset="-122"/>
              </a:rPr>
              <a:t>Joule </a:t>
            </a:r>
            <a:r>
              <a:rPr lang="en-US" altLang="zh-CN" sz="1600" dirty="0">
                <a:latin typeface="微软雅黑 Light" panose="020B0502040204020203" pitchFamily="34" charset="-122"/>
                <a:ea typeface="微软雅黑 Light" panose="020B0502040204020203" pitchFamily="34" charset="-122"/>
              </a:rPr>
              <a:t>Heat Disturbance</a:t>
            </a:r>
            <a:endParaRPr lang="zh-CN" altLang="zh-CN" sz="16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387972" y="1887040"/>
            <a:ext cx="11096307" cy="861774"/>
          </a:xfrm>
          <a:prstGeom prst="rect">
            <a:avLst/>
          </a:prstGeom>
          <a:noFill/>
        </p:spPr>
        <p:txBody>
          <a:bodyPr wrap="none" rtlCol="0">
            <a:spAutoFit/>
          </a:bodyPr>
          <a:lstStyle/>
          <a:p>
            <a:r>
              <a:rPr lang="zh-CN" altLang="zh-CN" dirty="0">
                <a:solidFill>
                  <a:srgbClr val="FF0000"/>
                </a:solidFill>
                <a:latin typeface="+mn-ea"/>
              </a:rPr>
              <a:t>互联寄生电</a:t>
            </a:r>
            <a:r>
              <a:rPr lang="zh-CN" altLang="zh-CN" dirty="0" smtClean="0">
                <a:solidFill>
                  <a:srgbClr val="FF0000"/>
                </a:solidFill>
                <a:latin typeface="+mn-ea"/>
              </a:rPr>
              <a:t>容</a:t>
            </a:r>
            <a:r>
              <a:rPr lang="en-US" altLang="zh-CN" dirty="0" smtClean="0">
                <a:latin typeface="+mn-ea"/>
              </a:rPr>
              <a:t>:</a:t>
            </a:r>
            <a:r>
              <a:rPr lang="zh-CN" altLang="zh-CN" dirty="0" smtClean="0">
                <a:latin typeface="+mn-ea"/>
              </a:rPr>
              <a:t>当</a:t>
            </a:r>
            <a:r>
              <a:rPr lang="zh-CN" altLang="zh-CN" dirty="0">
                <a:latin typeface="+mn-ea"/>
              </a:rPr>
              <a:t>忆阻器交叉阵列规模较大、互连线宽度较窄，尤其是对多级单元写入或进行纳秒级读取时</a:t>
            </a:r>
            <a:r>
              <a:rPr lang="zh-CN" altLang="zh-CN" dirty="0" smtClean="0">
                <a:latin typeface="+mn-ea"/>
              </a:rPr>
              <a:t>，</a:t>
            </a:r>
            <a:endParaRPr lang="en-US" altLang="zh-CN" dirty="0" smtClean="0">
              <a:latin typeface="+mn-ea"/>
            </a:endParaRPr>
          </a:p>
          <a:p>
            <a:r>
              <a:rPr lang="zh-CN" altLang="zh-CN" dirty="0" smtClean="0">
                <a:latin typeface="+mn-ea"/>
              </a:rPr>
              <a:t>互</a:t>
            </a:r>
            <a:r>
              <a:rPr lang="zh-CN" altLang="zh-CN" dirty="0">
                <a:latin typeface="+mn-ea"/>
              </a:rPr>
              <a:t>联寄生电容将不可忽视。通常来说，三维垂直交叉阵列中的寄生电容比二维的大。</a:t>
            </a:r>
          </a:p>
          <a:p>
            <a:endParaRPr lang="zh-CN" altLang="en-US" sz="1400" dirty="0"/>
          </a:p>
        </p:txBody>
      </p:sp>
      <p:sp>
        <p:nvSpPr>
          <p:cNvPr id="3" name="文本框 2"/>
          <p:cNvSpPr txBox="1"/>
          <p:nvPr/>
        </p:nvSpPr>
        <p:spPr>
          <a:xfrm>
            <a:off x="403195" y="3442448"/>
            <a:ext cx="11788805" cy="1477328"/>
          </a:xfrm>
          <a:prstGeom prst="rect">
            <a:avLst/>
          </a:prstGeom>
          <a:noFill/>
        </p:spPr>
        <p:txBody>
          <a:bodyPr wrap="none" rtlCol="0">
            <a:spAutoFit/>
          </a:bodyPr>
          <a:lstStyle/>
          <a:p>
            <a:r>
              <a:rPr lang="zh-CN" altLang="zh-CN" dirty="0">
                <a:solidFill>
                  <a:srgbClr val="FF0000"/>
                </a:solidFill>
                <a:latin typeface="+mn-ea"/>
              </a:rPr>
              <a:t>焦耳热量干</a:t>
            </a:r>
            <a:r>
              <a:rPr lang="zh-CN" altLang="zh-CN" dirty="0" smtClean="0">
                <a:solidFill>
                  <a:srgbClr val="FF0000"/>
                </a:solidFill>
                <a:latin typeface="+mn-ea"/>
              </a:rPr>
              <a:t>扰</a:t>
            </a:r>
            <a:r>
              <a:rPr lang="en-US" altLang="zh-CN" dirty="0" smtClean="0">
                <a:solidFill>
                  <a:srgbClr val="FF0000"/>
                </a:solidFill>
                <a:latin typeface="+mn-ea"/>
              </a:rPr>
              <a:t>:</a:t>
            </a:r>
            <a:r>
              <a:rPr lang="zh-CN" altLang="zh-CN" dirty="0" smtClean="0">
                <a:latin typeface="+mn-ea"/>
              </a:rPr>
              <a:t>其</a:t>
            </a:r>
            <a:r>
              <a:rPr lang="zh-CN" altLang="zh-CN" dirty="0">
                <a:latin typeface="+mn-ea"/>
              </a:rPr>
              <a:t>实是</a:t>
            </a:r>
            <a:r>
              <a:rPr lang="zh-CN" altLang="zh-CN" dirty="0">
                <a:solidFill>
                  <a:srgbClr val="FF0000"/>
                </a:solidFill>
                <a:latin typeface="+mn-ea"/>
              </a:rPr>
              <a:t>写入干扰</a:t>
            </a:r>
            <a:r>
              <a:rPr lang="zh-CN" altLang="zh-CN" dirty="0" smtClean="0">
                <a:latin typeface="+mn-ea"/>
              </a:rPr>
              <a:t>，当</a:t>
            </a:r>
            <a:r>
              <a:rPr lang="zh-CN" altLang="zh-CN" dirty="0">
                <a:latin typeface="+mn-ea"/>
              </a:rPr>
              <a:t>对单元进行复位时，该单元相邻的</a:t>
            </a:r>
            <a:r>
              <a:rPr lang="zh-CN" altLang="zh-CN" dirty="0">
                <a:solidFill>
                  <a:srgbClr val="FF0000"/>
                </a:solidFill>
                <a:latin typeface="+mn-ea"/>
              </a:rPr>
              <a:t>半选通和未选通单</a:t>
            </a:r>
            <a:r>
              <a:rPr lang="zh-CN" altLang="zh-CN" dirty="0" smtClean="0">
                <a:solidFill>
                  <a:srgbClr val="FF0000"/>
                </a:solidFill>
                <a:latin typeface="+mn-ea"/>
              </a:rPr>
              <a:t>元</a:t>
            </a:r>
            <a:r>
              <a:rPr lang="zh-CN" altLang="zh-CN" dirty="0" smtClean="0">
                <a:latin typeface="+mn-ea"/>
              </a:rPr>
              <a:t>会</a:t>
            </a:r>
            <a:r>
              <a:rPr lang="zh-CN" altLang="zh-CN" dirty="0">
                <a:latin typeface="+mn-ea"/>
              </a:rPr>
              <a:t>受到很严重的热干扰</a:t>
            </a:r>
            <a:r>
              <a:rPr lang="zh-CN" altLang="zh-CN" dirty="0" smtClean="0">
                <a:latin typeface="+mn-ea"/>
              </a:rPr>
              <a:t>。</a:t>
            </a:r>
            <a:endParaRPr lang="en-US" altLang="zh-CN" dirty="0" smtClean="0">
              <a:latin typeface="+mn-ea"/>
            </a:endParaRPr>
          </a:p>
          <a:p>
            <a:r>
              <a:rPr lang="zh-CN" altLang="zh-CN" dirty="0" smtClean="0">
                <a:latin typeface="+mn-ea"/>
              </a:rPr>
              <a:t>这</a:t>
            </a:r>
            <a:r>
              <a:rPr lang="zh-CN" altLang="zh-CN" dirty="0">
                <a:latin typeface="+mn-ea"/>
              </a:rPr>
              <a:t>意味着焦耳热量干扰是和阵列中的</a:t>
            </a:r>
            <a:r>
              <a:rPr lang="zh-CN" altLang="zh-CN" dirty="0">
                <a:solidFill>
                  <a:srgbClr val="FF0000"/>
                </a:solidFill>
                <a:latin typeface="+mn-ea"/>
              </a:rPr>
              <a:t>数据模式</a:t>
            </a:r>
            <a:r>
              <a:rPr lang="zh-CN" altLang="zh-CN" dirty="0">
                <a:latin typeface="+mn-ea"/>
              </a:rPr>
              <a:t>有关的</a:t>
            </a:r>
            <a:r>
              <a:rPr lang="zh-CN" altLang="zh-CN" dirty="0" smtClean="0">
                <a:latin typeface="+mn-ea"/>
              </a:rPr>
              <a:t>。</a:t>
            </a:r>
            <a:endParaRPr lang="en-US" altLang="zh-CN" dirty="0" smtClean="0">
              <a:latin typeface="+mn-ea"/>
            </a:endParaRPr>
          </a:p>
          <a:p>
            <a:r>
              <a:rPr lang="zh-CN" altLang="en-US" dirty="0">
                <a:latin typeface="+mn-ea"/>
              </a:rPr>
              <a:t>解</a:t>
            </a:r>
            <a:r>
              <a:rPr lang="zh-CN" altLang="en-US" dirty="0" smtClean="0">
                <a:latin typeface="+mn-ea"/>
              </a:rPr>
              <a:t>决方法：</a:t>
            </a:r>
            <a:endParaRPr lang="en-US" altLang="zh-CN" dirty="0" smtClean="0">
              <a:latin typeface="+mn-ea"/>
            </a:endParaRPr>
          </a:p>
          <a:p>
            <a:r>
              <a:rPr lang="zh-CN" altLang="zh-CN" dirty="0" smtClean="0">
                <a:latin typeface="+mn-ea"/>
              </a:rPr>
              <a:t>通</a:t>
            </a:r>
            <a:r>
              <a:rPr lang="zh-CN" altLang="zh-CN" dirty="0">
                <a:latin typeface="+mn-ea"/>
              </a:rPr>
              <a:t>过</a:t>
            </a:r>
            <a:r>
              <a:rPr lang="zh-CN" altLang="zh-CN" dirty="0">
                <a:solidFill>
                  <a:srgbClr val="FF0000"/>
                </a:solidFill>
                <a:latin typeface="+mn-ea"/>
              </a:rPr>
              <a:t>减少易受攻击的数据模式</a:t>
            </a:r>
            <a:r>
              <a:rPr lang="zh-CN" altLang="zh-CN" dirty="0">
                <a:latin typeface="+mn-ea"/>
              </a:rPr>
              <a:t>的出现频率来缓解</a:t>
            </a:r>
            <a:r>
              <a:rPr lang="zh-CN" altLang="zh-CN" dirty="0">
                <a:solidFill>
                  <a:srgbClr val="FF0000"/>
                </a:solidFill>
                <a:latin typeface="+mn-ea"/>
              </a:rPr>
              <a:t>沿字线的热引起的写干扰</a:t>
            </a:r>
            <a:r>
              <a:rPr lang="zh-CN" altLang="zh-CN" dirty="0">
                <a:latin typeface="+mn-ea"/>
              </a:rPr>
              <a:t>。但是这样的方法会造成面积开销</a:t>
            </a:r>
            <a:r>
              <a:rPr lang="zh-CN" altLang="zh-CN" dirty="0" smtClean="0">
                <a:latin typeface="+mn-ea"/>
              </a:rPr>
              <a:t>。</a:t>
            </a:r>
            <a:endParaRPr lang="en-US" altLang="zh-CN" dirty="0" smtClean="0">
              <a:latin typeface="+mn-ea"/>
            </a:endParaRPr>
          </a:p>
          <a:p>
            <a:endParaRPr lang="zh-CN" altLang="en-US" dirty="0">
              <a:latin typeface="+mn-ea"/>
            </a:endParaRPr>
          </a:p>
        </p:txBody>
      </p:sp>
      <p:sp>
        <p:nvSpPr>
          <p:cNvPr id="4" name="文本框 3"/>
          <p:cNvSpPr txBox="1"/>
          <p:nvPr/>
        </p:nvSpPr>
        <p:spPr>
          <a:xfrm>
            <a:off x="403195" y="6150114"/>
            <a:ext cx="10136365" cy="707886"/>
          </a:xfrm>
          <a:prstGeom prst="rect">
            <a:avLst/>
          </a:prstGeom>
          <a:noFill/>
        </p:spPr>
        <p:txBody>
          <a:bodyPr wrap="none" rtlCol="0">
            <a:spAutoFit/>
          </a:bodyPr>
          <a:lstStyle/>
          <a:p>
            <a:pPr lvl="0"/>
            <a:r>
              <a:rPr lang="en-US" altLang="zh-CN" sz="1200" dirty="0">
                <a:latin typeface="Times New Roman" panose="02020603050405020304" pitchFamily="18" charset="0"/>
                <a:cs typeface="Times New Roman" panose="02020603050405020304" pitchFamily="18" charset="0"/>
              </a:rPr>
              <a:t>1.L. Jiang, Y. Zhang, and J. Yang. 2014. Mitigating write disturbance in super-dense phase change memories. In Proceedings of the 2014 44th Annual IEEE/IFIP </a:t>
            </a:r>
          </a:p>
          <a:p>
            <a:pPr lvl="0"/>
            <a:r>
              <a:rPr lang="en-US" altLang="zh-CN" sz="1200" dirty="0">
                <a:latin typeface="Times New Roman" panose="02020603050405020304" pitchFamily="18" charset="0"/>
                <a:cs typeface="Times New Roman" panose="02020603050405020304" pitchFamily="18" charset="0"/>
              </a:rPr>
              <a:t>International Conference on Dependable Systems and Networks (DSN’14). 216–227</a:t>
            </a:r>
            <a:r>
              <a:rPr lang="en-US" altLang="zh-CN" sz="1400" dirty="0"/>
              <a:t>.</a:t>
            </a:r>
            <a:endParaRPr lang="zh-CN" altLang="zh-CN" sz="1400" dirty="0"/>
          </a:p>
          <a:p>
            <a:endParaRPr lang="zh-CN" altLang="en-US" sz="1400" dirty="0"/>
          </a:p>
        </p:txBody>
      </p:sp>
    </p:spTree>
    <p:extLst>
      <p:ext uri="{BB962C8B-B14F-4D97-AF65-F5344CB8AC3E}">
        <p14:creationId xmlns:p14="http://schemas.microsoft.com/office/powerpoint/2010/main" val="4240678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932386" cy="1446550"/>
          </a:xfrm>
          <a:prstGeom prst="rect">
            <a:avLst/>
          </a:prstGeom>
          <a:noFill/>
        </p:spPr>
        <p:txBody>
          <a:bodyPr wrap="square" rtlCol="0">
            <a:spAutoFit/>
          </a:bodyPr>
          <a:lstStyle/>
          <a:p>
            <a:pPr algn="ctr"/>
            <a:r>
              <a:rPr lang="zh-CN" altLang="en-US" sz="4400" dirty="0" smtClean="0">
                <a:solidFill>
                  <a:srgbClr val="413B39"/>
                </a:solidFill>
                <a:latin typeface="微软雅黑 Light" panose="020B0502040204020203" pitchFamily="34" charset="-122"/>
                <a:ea typeface="微软雅黑 Light" panose="020B0502040204020203" pitchFamily="34" charset="-122"/>
              </a:rPr>
              <a:t>单元级非理想特性和解决方案</a:t>
            </a:r>
            <a:endParaRPr lang="zh-CN" altLang="en-US" sz="4400" dirty="0">
              <a:solidFill>
                <a:srgbClr val="413B39"/>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smtClean="0">
                <a:solidFill>
                  <a:srgbClr val="413B39"/>
                </a:solidFill>
                <a:latin typeface="微软雅黑 Light" panose="020B0502040204020203" pitchFamily="34" charset="-122"/>
                <a:ea typeface="微软雅黑 Light" panose="020B0502040204020203" pitchFamily="34" charset="-122"/>
              </a:rPr>
              <a:t>第三部分</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a:t>
            </a:r>
            <a:r>
              <a:rPr lang="en-US" altLang="zh-CN" sz="2400" dirty="0" smtClean="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Three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753091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50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00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39" y="572883"/>
            <a:ext cx="2907505" cy="400110"/>
          </a:xfrm>
          <a:prstGeom prst="rect">
            <a:avLst/>
          </a:prstGeom>
          <a:noFill/>
        </p:spPr>
        <p:txBody>
          <a:bodyPr wrap="square" rtlCol="0">
            <a:spAutoFit/>
          </a:bodyPr>
          <a:lstStyle/>
          <a:p>
            <a:pPr algn="just"/>
            <a:r>
              <a:rPr lang="zh-CN" altLang="en-US" sz="2000" b="1" dirty="0">
                <a:latin typeface="微软雅黑 Light" panose="020B0502040204020203" pitchFamily="34" charset="-122"/>
                <a:ea typeface="微软雅黑 Light" panose="020B0502040204020203" pitchFamily="34" charset="-122"/>
              </a:rPr>
              <a:t>开</a:t>
            </a:r>
            <a:r>
              <a:rPr lang="zh-CN" altLang="en-US" sz="2000" b="1" dirty="0" smtClean="0">
                <a:latin typeface="微软雅黑 Light" panose="020B0502040204020203" pitchFamily="34" charset="-122"/>
                <a:ea typeface="微软雅黑 Light" panose="020B0502040204020203" pitchFamily="34" charset="-122"/>
              </a:rPr>
              <a:t>关非线性和不对称</a:t>
            </a:r>
            <a:endParaRPr lang="zh-CN" altLang="zh-CN" sz="16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403195" y="1682346"/>
            <a:ext cx="10228946" cy="369332"/>
          </a:xfrm>
          <a:prstGeom prst="rect">
            <a:avLst/>
          </a:prstGeom>
          <a:noFill/>
        </p:spPr>
        <p:txBody>
          <a:bodyPr wrap="square" rtlCol="0">
            <a:spAutoFit/>
          </a:bodyPr>
          <a:lstStyle>
            <a:defPPr>
              <a:defRPr lang="zh-CN"/>
            </a:defPPr>
            <a:lvl1pPr>
              <a:defRPr>
                <a:latin typeface="+mn-ea"/>
              </a:defRPr>
            </a:lvl1pPr>
          </a:lstStyle>
          <a:p>
            <a:r>
              <a:rPr lang="zh-CN" altLang="en-US" dirty="0">
                <a:solidFill>
                  <a:srgbClr val="FF0000"/>
                </a:solidFill>
              </a:rPr>
              <a:t>开关非线性</a:t>
            </a:r>
            <a:r>
              <a:rPr lang="zh-CN" altLang="en-US" dirty="0"/>
              <a:t>：其是开关动力学的一个特性，是双重</a:t>
            </a:r>
            <a:r>
              <a:rPr lang="zh-CN" altLang="en-US" dirty="0" smtClean="0"/>
              <a:t>的。</a:t>
            </a:r>
            <a:endParaRPr lang="en-US" altLang="zh-CN" dirty="0"/>
          </a:p>
        </p:txBody>
      </p:sp>
      <p:sp>
        <p:nvSpPr>
          <p:cNvPr id="2" name="文本框 1"/>
          <p:cNvSpPr txBox="1"/>
          <p:nvPr/>
        </p:nvSpPr>
        <p:spPr>
          <a:xfrm>
            <a:off x="403193" y="2148251"/>
            <a:ext cx="6765701" cy="646331"/>
          </a:xfrm>
          <a:prstGeom prst="rect">
            <a:avLst/>
          </a:prstGeom>
          <a:noFill/>
        </p:spPr>
        <p:txBody>
          <a:bodyPr wrap="square" rtlCol="0">
            <a:spAutoFit/>
          </a:bodyPr>
          <a:lstStyle/>
          <a:p>
            <a:r>
              <a:rPr lang="zh-CN" altLang="en-US" dirty="0">
                <a:solidFill>
                  <a:srgbClr val="FF0000"/>
                </a:solidFill>
                <a:latin typeface="+mn-ea"/>
              </a:rPr>
              <a:t>开关不对</a:t>
            </a:r>
            <a:r>
              <a:rPr lang="zh-CN" altLang="en-US" dirty="0" smtClean="0">
                <a:solidFill>
                  <a:srgbClr val="FF0000"/>
                </a:solidFill>
                <a:latin typeface="+mn-ea"/>
              </a:rPr>
              <a:t>称</a:t>
            </a:r>
            <a:r>
              <a:rPr lang="en-US" altLang="zh-CN" dirty="0" smtClean="0">
                <a:latin typeface="+mn-ea"/>
              </a:rPr>
              <a:t>:</a:t>
            </a:r>
            <a:r>
              <a:rPr lang="zh-CN" altLang="en-US" dirty="0" smtClean="0">
                <a:latin typeface="+mn-ea"/>
              </a:rPr>
              <a:t>是</a:t>
            </a:r>
            <a:r>
              <a:rPr lang="zh-CN" altLang="en-US" dirty="0">
                <a:latin typeface="+mn-ea"/>
              </a:rPr>
              <a:t>指</a:t>
            </a:r>
            <a:r>
              <a:rPr lang="en-US" altLang="zh-CN" dirty="0">
                <a:latin typeface="+mn-ea"/>
              </a:rPr>
              <a:t>SET</a:t>
            </a:r>
            <a:r>
              <a:rPr lang="zh-CN" altLang="en-US" dirty="0">
                <a:latin typeface="+mn-ea"/>
              </a:rPr>
              <a:t>速度和</a:t>
            </a:r>
            <a:r>
              <a:rPr lang="en-US" altLang="zh-CN" dirty="0" smtClean="0">
                <a:latin typeface="+mn-ea"/>
              </a:rPr>
              <a:t>RESET</a:t>
            </a:r>
            <a:r>
              <a:rPr lang="zh-CN" altLang="en-US" dirty="0" smtClean="0">
                <a:latin typeface="+mn-ea"/>
              </a:rPr>
              <a:t>速</a:t>
            </a:r>
            <a:r>
              <a:rPr lang="zh-CN" altLang="en-US" dirty="0">
                <a:latin typeface="+mn-ea"/>
              </a:rPr>
              <a:t>度不</a:t>
            </a:r>
            <a:r>
              <a:rPr lang="zh-CN" altLang="en-US" dirty="0" smtClean="0">
                <a:latin typeface="+mn-ea"/>
              </a:rPr>
              <a:t>同。</a:t>
            </a:r>
            <a:r>
              <a:rPr lang="zh-CN" altLang="en-US" dirty="0">
                <a:solidFill>
                  <a:srgbClr val="000000"/>
                </a:solidFill>
              </a:rPr>
              <a:t>会降低</a:t>
            </a:r>
            <a:r>
              <a:rPr lang="en-US" altLang="zh-CN" dirty="0">
                <a:solidFill>
                  <a:srgbClr val="000000"/>
                </a:solidFill>
              </a:rPr>
              <a:t>MVM</a:t>
            </a:r>
            <a:r>
              <a:rPr lang="zh-CN" altLang="en-US" dirty="0">
                <a:solidFill>
                  <a:srgbClr val="000000"/>
                </a:solidFill>
              </a:rPr>
              <a:t>精度。</a:t>
            </a:r>
            <a:endParaRPr lang="en-US" altLang="zh-CN" dirty="0" smtClean="0">
              <a:latin typeface="+mn-ea"/>
            </a:endParaRPr>
          </a:p>
          <a:p>
            <a:endParaRPr lang="zh-CN" altLang="en-US" dirty="0">
              <a:latin typeface="+mn-ea"/>
            </a:endParaRPr>
          </a:p>
        </p:txBody>
      </p:sp>
      <p:pic>
        <p:nvPicPr>
          <p:cNvPr id="9" name="图片 8"/>
          <p:cNvPicPr/>
          <p:nvPr/>
        </p:nvPicPr>
        <p:blipFill>
          <a:blip r:embed="rId3"/>
          <a:srcRect r="67853" b="9009"/>
          <a:stretch>
            <a:fillRect/>
          </a:stretch>
        </p:blipFill>
        <p:spPr>
          <a:xfrm>
            <a:off x="1697378" y="3948719"/>
            <a:ext cx="2620097" cy="2409791"/>
          </a:xfrm>
          <a:prstGeom prst="rect">
            <a:avLst/>
          </a:prstGeom>
          <a:ln>
            <a:noFill/>
          </a:ln>
        </p:spPr>
      </p:pic>
      <p:sp>
        <p:nvSpPr>
          <p:cNvPr id="5" name="文本框 4"/>
          <p:cNvSpPr txBox="1"/>
          <p:nvPr/>
        </p:nvSpPr>
        <p:spPr>
          <a:xfrm>
            <a:off x="1884362" y="6484848"/>
            <a:ext cx="2246128" cy="338554"/>
          </a:xfrm>
          <a:prstGeom prst="rect">
            <a:avLst/>
          </a:prstGeom>
          <a:noFill/>
        </p:spPr>
        <p:txBody>
          <a:bodyPr wrap="none" rtlCol="0">
            <a:spAutoFit/>
          </a:bodyPr>
          <a:lstStyle/>
          <a:p>
            <a:r>
              <a:rPr lang="en-US" altLang="zh-CN" sz="1600" dirty="0"/>
              <a:t>1T1R</a:t>
            </a:r>
            <a:r>
              <a:rPr lang="zh-CN" altLang="en-US" sz="1600" dirty="0"/>
              <a:t>配置的电路原理图</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756" y="2858514"/>
            <a:ext cx="5614988"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4"/>
          <p:cNvSpPr txBox="1"/>
          <p:nvPr/>
        </p:nvSpPr>
        <p:spPr>
          <a:xfrm>
            <a:off x="8999478" y="6019956"/>
            <a:ext cx="825867" cy="338554"/>
          </a:xfrm>
          <a:prstGeom prst="rect">
            <a:avLst/>
          </a:prstGeom>
          <a:noFill/>
        </p:spPr>
        <p:txBody>
          <a:bodyPr wrap="none" rtlCol="0">
            <a:spAutoFit/>
          </a:bodyPr>
          <a:lstStyle/>
          <a:p>
            <a:r>
              <a:rPr lang="en-US" altLang="zh-CN" sz="1600" dirty="0" smtClean="0"/>
              <a:t>I-V</a:t>
            </a:r>
            <a:r>
              <a:rPr lang="zh-CN" altLang="en-US" sz="1600" dirty="0" smtClean="0"/>
              <a:t>特性</a:t>
            </a:r>
            <a:endParaRPr lang="zh-CN" altLang="en-US" sz="1600" dirty="0"/>
          </a:p>
        </p:txBody>
      </p:sp>
      <p:sp>
        <p:nvSpPr>
          <p:cNvPr id="4" name="矩形 3"/>
          <p:cNvSpPr/>
          <p:nvPr/>
        </p:nvSpPr>
        <p:spPr>
          <a:xfrm>
            <a:off x="430484" y="2858514"/>
            <a:ext cx="6096000" cy="923330"/>
          </a:xfrm>
          <a:prstGeom prst="rect">
            <a:avLst/>
          </a:prstGeom>
        </p:spPr>
        <p:txBody>
          <a:bodyPr>
            <a:spAutoFit/>
          </a:bodyPr>
          <a:lstStyle/>
          <a:p>
            <a:pPr lvl="0"/>
            <a:r>
              <a:rPr lang="en-US" altLang="zh-CN" dirty="0" smtClean="0">
                <a:solidFill>
                  <a:srgbClr val="000000"/>
                </a:solidFill>
              </a:rPr>
              <a:t>MVM</a:t>
            </a:r>
            <a:r>
              <a:rPr lang="zh-CN" altLang="en-US" dirty="0">
                <a:solidFill>
                  <a:srgbClr val="000000"/>
                </a:solidFill>
              </a:rPr>
              <a:t>线性度可以通过</a:t>
            </a:r>
            <a:r>
              <a:rPr lang="zh-CN" altLang="en-US" dirty="0">
                <a:solidFill>
                  <a:srgbClr val="FF0000"/>
                </a:solidFill>
              </a:rPr>
              <a:t>非均匀量化和电导映射</a:t>
            </a:r>
            <a:r>
              <a:rPr lang="zh-CN" altLang="en-US" dirty="0">
                <a:solidFill>
                  <a:srgbClr val="000000"/>
                </a:solidFill>
              </a:rPr>
              <a:t>来改善。可以利用开关不对称来通过数据编码（例如位翻转）来加快电导更新。</a:t>
            </a:r>
          </a:p>
        </p:txBody>
      </p:sp>
    </p:spTree>
    <p:extLst>
      <p:ext uri="{BB962C8B-B14F-4D97-AF65-F5344CB8AC3E}">
        <p14:creationId xmlns:p14="http://schemas.microsoft.com/office/powerpoint/2010/main" val="2495521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40" y="552175"/>
            <a:ext cx="3124748" cy="400110"/>
          </a:xfrm>
          <a:prstGeom prst="rect">
            <a:avLst/>
          </a:prstGeom>
          <a:noFill/>
        </p:spPr>
        <p:txBody>
          <a:bodyPr wrap="square" rtlCol="0">
            <a:spAutoFit/>
          </a:bodyPr>
          <a:lstStyle/>
          <a:p>
            <a:pPr algn="just"/>
            <a:r>
              <a:rPr lang="en-US" altLang="zh-CN" sz="2000" b="1" dirty="0" smtClean="0">
                <a:latin typeface="微软雅黑 Light" panose="020B0502040204020203" pitchFamily="34" charset="-122"/>
                <a:ea typeface="微软雅黑 Light" panose="020B0502040204020203" pitchFamily="34" charset="-122"/>
              </a:rPr>
              <a:t>I-V</a:t>
            </a:r>
            <a:r>
              <a:rPr lang="zh-CN" altLang="en-US" sz="2000" b="1" dirty="0" smtClean="0">
                <a:latin typeface="微软雅黑 Light" panose="020B0502040204020203" pitchFamily="34" charset="-122"/>
                <a:ea typeface="微软雅黑 Light" panose="020B0502040204020203" pitchFamily="34" charset="-122"/>
              </a:rPr>
              <a:t>非线性和不对称</a:t>
            </a:r>
            <a:endParaRPr lang="zh-CN" altLang="zh-CN" sz="1600" dirty="0">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382542" y="1896711"/>
            <a:ext cx="11098523" cy="369332"/>
          </a:xfrm>
          <a:prstGeom prst="rect">
            <a:avLst/>
          </a:prstGeom>
          <a:noFill/>
        </p:spPr>
        <p:txBody>
          <a:bodyPr wrap="square" rtlCol="0">
            <a:spAutoFit/>
          </a:bodyPr>
          <a:lstStyle>
            <a:defPPr>
              <a:defRPr lang="zh-CN"/>
            </a:defPPr>
            <a:lvl1pPr>
              <a:defRPr>
                <a:latin typeface="+mn-ea"/>
              </a:defRPr>
            </a:lvl1pPr>
          </a:lstStyle>
          <a:p>
            <a:r>
              <a:rPr lang="zh-CN" altLang="en-US" dirty="0" smtClean="0"/>
              <a:t>单元的</a:t>
            </a:r>
            <a:r>
              <a:rPr lang="en-US" altLang="zh-CN" dirty="0"/>
              <a:t>I-V</a:t>
            </a:r>
            <a:r>
              <a:rPr lang="zh-CN" altLang="en-US" dirty="0"/>
              <a:t>非线性意味着</a:t>
            </a:r>
            <a:r>
              <a:rPr lang="zh-CN" altLang="en-US" dirty="0">
                <a:solidFill>
                  <a:srgbClr val="FF0000"/>
                </a:solidFill>
              </a:rPr>
              <a:t>电导随施加电压而变化</a:t>
            </a:r>
            <a:r>
              <a:rPr lang="zh-CN" altLang="en-US" dirty="0"/>
              <a:t>，这可能会使输出结果失真</a:t>
            </a:r>
            <a:r>
              <a:rPr lang="zh-CN" altLang="en-US" dirty="0" smtClean="0"/>
              <a:t>。</a:t>
            </a:r>
            <a:endParaRPr lang="zh-CN" altLang="en-US" dirty="0"/>
          </a:p>
        </p:txBody>
      </p:sp>
      <p:sp>
        <p:nvSpPr>
          <p:cNvPr id="2" name="文本框 1"/>
          <p:cNvSpPr txBox="1"/>
          <p:nvPr/>
        </p:nvSpPr>
        <p:spPr>
          <a:xfrm>
            <a:off x="382542" y="2601721"/>
            <a:ext cx="11098523" cy="369332"/>
          </a:xfrm>
          <a:prstGeom prst="rect">
            <a:avLst/>
          </a:prstGeom>
          <a:noFill/>
        </p:spPr>
        <p:txBody>
          <a:bodyPr wrap="square" rtlCol="0">
            <a:spAutoFit/>
          </a:bodyPr>
          <a:lstStyle/>
          <a:p>
            <a:r>
              <a:rPr lang="zh-CN" altLang="en-US" dirty="0" smtClean="0"/>
              <a:t>解决方案</a:t>
            </a:r>
            <a:r>
              <a:rPr lang="zh-CN" altLang="en-US" dirty="0"/>
              <a:t>：</a:t>
            </a:r>
            <a:r>
              <a:rPr lang="zh-CN" altLang="en-US" dirty="0" smtClean="0">
                <a:solidFill>
                  <a:srgbClr val="FF0000"/>
                </a:solidFill>
              </a:rPr>
              <a:t>逻辑</a:t>
            </a:r>
            <a:r>
              <a:rPr lang="zh-CN" altLang="en-US" dirty="0">
                <a:solidFill>
                  <a:srgbClr val="FF0000"/>
                </a:solidFill>
              </a:rPr>
              <a:t>到物理输入矢量映射</a:t>
            </a:r>
            <a:r>
              <a:rPr lang="zh-CN" altLang="en-US" dirty="0"/>
              <a:t>的解析解决方案，以抵消</a:t>
            </a:r>
            <a:r>
              <a:rPr lang="en-US" altLang="zh-CN" dirty="0"/>
              <a:t>IV</a:t>
            </a:r>
            <a:r>
              <a:rPr lang="zh-CN" altLang="en-US" dirty="0"/>
              <a:t>非线性的</a:t>
            </a:r>
            <a:r>
              <a:rPr lang="zh-CN" altLang="en-US" dirty="0" smtClean="0"/>
              <a:t>影响</a:t>
            </a:r>
            <a:r>
              <a:rPr lang="zh-CN" altLang="en-US" dirty="0"/>
              <a:t>。但是互连电阻应进一步考虑</a:t>
            </a:r>
            <a:r>
              <a:rPr lang="zh-CN" altLang="en-US" dirty="0" smtClean="0"/>
              <a:t>。</a:t>
            </a:r>
            <a:endParaRPr lang="zh-CN"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483" y="3045908"/>
            <a:ext cx="3663891" cy="337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873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40" y="478394"/>
            <a:ext cx="1998783" cy="707886"/>
          </a:xfrm>
          <a:prstGeom prst="rect">
            <a:avLst/>
          </a:prstGeom>
          <a:noFill/>
        </p:spPr>
        <p:txBody>
          <a:bodyPr wrap="square" rtlCol="0">
            <a:spAutoFit/>
          </a:bodyPr>
          <a:lstStyle/>
          <a:p>
            <a:pPr algn="ctr"/>
            <a:r>
              <a:rPr lang="zh-CN" altLang="en-US" sz="2000" b="1" dirty="0" smtClean="0">
                <a:latin typeface="微软雅黑 Light" panose="020B0502040204020203" pitchFamily="34" charset="-122"/>
                <a:ea typeface="微软雅黑 Light" panose="020B0502040204020203" pitchFamily="34" charset="-122"/>
              </a:rPr>
              <a:t>有限的动态范围</a:t>
            </a:r>
            <a:endParaRPr lang="en-US" altLang="zh-CN" sz="2000" b="1" dirty="0" smtClean="0">
              <a:latin typeface="微软雅黑 Light" panose="020B0502040204020203" pitchFamily="34" charset="-122"/>
              <a:ea typeface="微软雅黑 Light" panose="020B0502040204020203" pitchFamily="34" charset="-122"/>
            </a:endParaRPr>
          </a:p>
          <a:p>
            <a:pPr algn="ctr"/>
            <a:r>
              <a:rPr lang="zh-CN" altLang="en-US" sz="2000" b="1" dirty="0" smtClean="0">
                <a:latin typeface="微软雅黑 Light" panose="020B0502040204020203" pitchFamily="34" charset="-122"/>
                <a:ea typeface="微软雅黑 Light" panose="020B0502040204020203" pitchFamily="34" charset="-122"/>
              </a:rPr>
              <a:t>和可变性</a:t>
            </a:r>
            <a:endParaRPr lang="zh-CN" altLang="zh-CN" sz="1600"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6347180" y="5288340"/>
            <a:ext cx="5484261" cy="1569660"/>
          </a:xfrm>
          <a:prstGeom prst="rect">
            <a:avLst/>
          </a:prstGeom>
          <a:noFill/>
        </p:spPr>
        <p:txBody>
          <a:bodyPr wrap="square" rtlCol="0">
            <a:spAutoFit/>
          </a:bodyPr>
          <a:lstStyle/>
          <a:p>
            <a:r>
              <a:rPr lang="zh-CN" altLang="en-US" sz="1600" dirty="0"/>
              <a:t>在不同的隧穿间隙距离（</a:t>
            </a:r>
            <a:r>
              <a:rPr lang="en-US" altLang="zh-CN" sz="1600" dirty="0"/>
              <a:t>d</a:t>
            </a:r>
            <a:r>
              <a:rPr lang="zh-CN" altLang="en-US" sz="1600" dirty="0"/>
              <a:t>）和不同的施加电压（</a:t>
            </a:r>
            <a:r>
              <a:rPr lang="en-US" altLang="zh-CN" sz="1600" dirty="0"/>
              <a:t>V</a:t>
            </a:r>
            <a:r>
              <a:rPr lang="zh-CN" altLang="en-US" sz="1600" dirty="0"/>
              <a:t>）下，</a:t>
            </a:r>
            <a:r>
              <a:rPr lang="en-US" altLang="zh-CN" sz="1600" dirty="0"/>
              <a:t>RRAM</a:t>
            </a:r>
            <a:r>
              <a:rPr lang="zh-CN" altLang="en-US" sz="1600" dirty="0"/>
              <a:t>电阻状态。</a:t>
            </a:r>
          </a:p>
          <a:p>
            <a:r>
              <a:rPr lang="zh-CN" altLang="en-US" sz="1600" dirty="0"/>
              <a:t>两条垂直线与倾斜的虚线有</a:t>
            </a:r>
            <a:r>
              <a:rPr lang="en-US" altLang="zh-CN" sz="1600" dirty="0"/>
              <a:t>2</a:t>
            </a:r>
            <a:r>
              <a:rPr lang="zh-CN" altLang="en-US" sz="1600" dirty="0"/>
              <a:t>个点相交，表示在不同的（</a:t>
            </a:r>
            <a:r>
              <a:rPr lang="en-US" altLang="zh-CN" sz="1600" dirty="0"/>
              <a:t>d</a:t>
            </a:r>
            <a:r>
              <a:rPr lang="zh-CN" altLang="en-US" sz="1600" dirty="0"/>
              <a:t>）施加不同的电压时，</a:t>
            </a:r>
            <a:r>
              <a:rPr lang="zh-CN" altLang="en-US" sz="1600" dirty="0" smtClean="0"/>
              <a:t>相对</a:t>
            </a:r>
            <a:r>
              <a:rPr lang="zh-CN" altLang="en-US" sz="1600" dirty="0"/>
              <a:t>于近似线性电阻状态的相同电压偏差（</a:t>
            </a:r>
            <a:r>
              <a:rPr lang="en-US" altLang="zh-CN" sz="1600" dirty="0"/>
              <a:t>5</a:t>
            </a:r>
            <a:r>
              <a:rPr lang="zh-CN" altLang="en-US" sz="1600" dirty="0"/>
              <a:t>％）。</a:t>
            </a:r>
          </a:p>
          <a:p>
            <a:endParaRPr lang="zh-CN" altLang="en-US" sz="1600" dirty="0"/>
          </a:p>
        </p:txBody>
      </p:sp>
      <p:pic>
        <p:nvPicPr>
          <p:cNvPr id="8" name="图片 7"/>
          <p:cNvPicPr/>
          <p:nvPr/>
        </p:nvPicPr>
        <p:blipFill>
          <a:blip r:embed="rId3"/>
          <a:stretch>
            <a:fillRect/>
          </a:stretch>
        </p:blipFill>
        <p:spPr>
          <a:xfrm>
            <a:off x="230930" y="2191802"/>
            <a:ext cx="5868788" cy="3717652"/>
          </a:xfrm>
          <a:prstGeom prst="rect">
            <a:avLst/>
          </a:prstGeom>
        </p:spPr>
      </p:pic>
      <p:sp>
        <p:nvSpPr>
          <p:cNvPr id="5" name="文本框 4"/>
          <p:cNvSpPr txBox="1"/>
          <p:nvPr/>
        </p:nvSpPr>
        <p:spPr>
          <a:xfrm>
            <a:off x="1605874" y="6255791"/>
            <a:ext cx="2954655" cy="369332"/>
          </a:xfrm>
          <a:prstGeom prst="rect">
            <a:avLst/>
          </a:prstGeom>
          <a:noFill/>
        </p:spPr>
        <p:txBody>
          <a:bodyPr wrap="none" rtlCol="0">
            <a:spAutoFit/>
          </a:bodyPr>
          <a:lstStyle/>
          <a:p>
            <a:r>
              <a:rPr lang="zh-CN" altLang="en-US" dirty="0" smtClean="0"/>
              <a:t>此处可以发现电阻无法区分</a:t>
            </a:r>
            <a:endParaRPr lang="zh-CN" altLang="en-US" dirty="0"/>
          </a:p>
        </p:txBody>
      </p:sp>
      <p:cxnSp>
        <p:nvCxnSpPr>
          <p:cNvPr id="15" name="直接箭头连接符 14"/>
          <p:cNvCxnSpPr/>
          <p:nvPr/>
        </p:nvCxnSpPr>
        <p:spPr>
          <a:xfrm flipV="1">
            <a:off x="4215161" y="4877893"/>
            <a:ext cx="769115" cy="137789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9" name="矩形 8"/>
          <p:cNvSpPr/>
          <p:nvPr/>
        </p:nvSpPr>
        <p:spPr>
          <a:xfrm>
            <a:off x="230930" y="1697474"/>
            <a:ext cx="5724644" cy="369332"/>
          </a:xfrm>
          <a:prstGeom prst="rect">
            <a:avLst/>
          </a:prstGeom>
        </p:spPr>
        <p:txBody>
          <a:bodyPr wrap="none">
            <a:spAutoFit/>
          </a:bodyPr>
          <a:lstStyle/>
          <a:p>
            <a:r>
              <a:rPr lang="zh-CN" altLang="en-US" dirty="0"/>
              <a:t>动态范围受限：限制的动态电导范围和限制电压范围。</a:t>
            </a: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0355" y="832337"/>
            <a:ext cx="5041086" cy="2791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8106937" y="3713356"/>
            <a:ext cx="2497873" cy="369332"/>
          </a:xfrm>
          <a:prstGeom prst="rect">
            <a:avLst/>
          </a:prstGeom>
          <a:noFill/>
        </p:spPr>
        <p:txBody>
          <a:bodyPr wrap="square" rtlCol="0">
            <a:spAutoFit/>
          </a:bodyPr>
          <a:lstStyle/>
          <a:p>
            <a:r>
              <a:rPr lang="zh-CN" altLang="en-US" dirty="0" smtClean="0"/>
              <a:t>差分法阵列结构示意图</a:t>
            </a:r>
            <a:endParaRPr lang="zh-CN" altLang="en-US" dirty="0"/>
          </a:p>
        </p:txBody>
      </p:sp>
    </p:spTree>
    <p:extLst>
      <p:ext uri="{BB962C8B-B14F-4D97-AF65-F5344CB8AC3E}">
        <p14:creationId xmlns:p14="http://schemas.microsoft.com/office/powerpoint/2010/main" val="1944393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499090" y="552175"/>
            <a:ext cx="1998783" cy="400110"/>
          </a:xfrm>
          <a:prstGeom prst="rect">
            <a:avLst/>
          </a:prstGeom>
          <a:noFill/>
        </p:spPr>
        <p:txBody>
          <a:bodyPr wrap="square" rtlCol="0">
            <a:spAutoFit/>
          </a:bodyPr>
          <a:lstStyle/>
          <a:p>
            <a:pPr algn="ctr"/>
            <a:r>
              <a:rPr lang="zh-CN" altLang="en-US" sz="2000" b="1" dirty="0">
                <a:latin typeface="微软雅黑 Light" panose="020B0502040204020203" pitchFamily="34" charset="-122"/>
                <a:ea typeface="微软雅黑 Light" panose="020B0502040204020203" pitchFamily="34" charset="-122"/>
              </a:rPr>
              <a:t>变化性</a:t>
            </a:r>
            <a:endParaRPr lang="zh-CN" altLang="zh-CN" sz="1600" dirty="0">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230927" y="1678001"/>
            <a:ext cx="12049465" cy="3693319"/>
          </a:xfrm>
          <a:prstGeom prst="rect">
            <a:avLst/>
          </a:prstGeom>
          <a:noFill/>
        </p:spPr>
        <p:txBody>
          <a:bodyPr wrap="square" rtlCol="0">
            <a:spAutoFit/>
          </a:bodyPr>
          <a:lstStyle/>
          <a:p>
            <a:r>
              <a:rPr lang="zh-CN" altLang="en-US" dirty="0" smtClean="0"/>
              <a:t>变化性（</a:t>
            </a:r>
            <a:r>
              <a:rPr lang="en-US" altLang="zh-CN" dirty="0" smtClean="0"/>
              <a:t>variability</a:t>
            </a:r>
            <a:r>
              <a:rPr lang="zh-CN" altLang="en-US" dirty="0" smtClean="0"/>
              <a:t>）：</a:t>
            </a:r>
            <a:r>
              <a:rPr lang="zh-CN" altLang="en-US" dirty="0"/>
              <a:t>直接影响运算结果敏感的电导矩阵操作数的</a:t>
            </a:r>
            <a:r>
              <a:rPr lang="zh-CN" altLang="en-US" dirty="0" smtClean="0"/>
              <a:t>准确性</a:t>
            </a:r>
            <a:endParaRPr lang="en-US" altLang="zh-CN" dirty="0" smtClean="0"/>
          </a:p>
          <a:p>
            <a:endParaRPr lang="en-US" altLang="zh-CN" dirty="0" smtClean="0"/>
          </a:p>
          <a:p>
            <a:r>
              <a:rPr lang="zh-CN" altLang="en-US" dirty="0" smtClean="0">
                <a:solidFill>
                  <a:srgbClr val="413B39"/>
                </a:solidFill>
              </a:rPr>
              <a:t>设备</a:t>
            </a:r>
            <a:r>
              <a:rPr lang="zh-CN" altLang="en-US" dirty="0">
                <a:solidFill>
                  <a:srgbClr val="413B39"/>
                </a:solidFill>
              </a:rPr>
              <a:t>到设备</a:t>
            </a:r>
            <a:r>
              <a:rPr lang="zh-CN" altLang="en-US" dirty="0"/>
              <a:t>（</a:t>
            </a:r>
            <a:r>
              <a:rPr lang="en-US" altLang="zh-CN" dirty="0"/>
              <a:t>D2D</a:t>
            </a:r>
            <a:r>
              <a:rPr lang="zh-CN" altLang="en-US" dirty="0" smtClean="0"/>
              <a:t>）：制造</a:t>
            </a:r>
            <a:r>
              <a:rPr lang="zh-CN" altLang="en-US" dirty="0"/>
              <a:t>工</a:t>
            </a:r>
            <a:r>
              <a:rPr lang="zh-CN" altLang="en-US" dirty="0" smtClean="0"/>
              <a:t>艺物</a:t>
            </a:r>
            <a:r>
              <a:rPr lang="zh-CN" altLang="en-US" dirty="0"/>
              <a:t>理</a:t>
            </a:r>
            <a:r>
              <a:rPr lang="zh-CN" altLang="en-US" dirty="0" smtClean="0"/>
              <a:t>和几</a:t>
            </a:r>
            <a:r>
              <a:rPr lang="zh-CN" altLang="en-US" dirty="0"/>
              <a:t>何参数的</a:t>
            </a:r>
            <a:r>
              <a:rPr lang="zh-CN" altLang="en-US" dirty="0" smtClean="0"/>
              <a:t>变化。会</a:t>
            </a:r>
            <a:r>
              <a:rPr lang="zh-CN" altLang="en-US" dirty="0"/>
              <a:t>影响性能和可靠性指标（例如，耐久性和数据保留时间）。</a:t>
            </a:r>
          </a:p>
          <a:p>
            <a:r>
              <a:rPr lang="zh-CN" altLang="en-US" dirty="0" smtClean="0">
                <a:solidFill>
                  <a:srgbClr val="413B39"/>
                </a:solidFill>
              </a:rPr>
              <a:t>周期到周</a:t>
            </a:r>
            <a:r>
              <a:rPr lang="zh-CN" altLang="en-US" dirty="0">
                <a:solidFill>
                  <a:srgbClr val="413B39"/>
                </a:solidFill>
              </a:rPr>
              <a:t>期</a:t>
            </a:r>
            <a:r>
              <a:rPr lang="zh-CN" altLang="en-US" dirty="0"/>
              <a:t>（</a:t>
            </a:r>
            <a:r>
              <a:rPr lang="en-US" altLang="zh-CN" dirty="0"/>
              <a:t>C2C</a:t>
            </a:r>
            <a:r>
              <a:rPr lang="zh-CN" altLang="en-US" dirty="0" smtClean="0"/>
              <a:t>）</a:t>
            </a:r>
            <a:r>
              <a:rPr lang="zh-CN" altLang="en-US" dirty="0"/>
              <a:t>：</a:t>
            </a:r>
            <a:r>
              <a:rPr lang="zh-CN" altLang="en-US" dirty="0" smtClean="0"/>
              <a:t>每一次开关后阻值都不同，符合对数正态分布</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313" y="3420356"/>
            <a:ext cx="5057683" cy="2934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3653" y="2857732"/>
            <a:ext cx="2958132" cy="349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754579" y="6488668"/>
            <a:ext cx="4812921" cy="369332"/>
          </a:xfrm>
          <a:prstGeom prst="rect">
            <a:avLst/>
          </a:prstGeom>
        </p:spPr>
        <p:txBody>
          <a:bodyPr wrap="none">
            <a:spAutoFit/>
          </a:bodyPr>
          <a:lstStyle/>
          <a:p>
            <a:r>
              <a:rPr lang="zh-CN" altLang="en-US" dirty="0" smtClean="0"/>
              <a:t>一个单元在</a:t>
            </a:r>
            <a:r>
              <a:rPr lang="en-US" altLang="zh-CN" dirty="0" smtClean="0"/>
              <a:t>2000</a:t>
            </a:r>
            <a:r>
              <a:rPr lang="zh-CN" altLang="en-US" dirty="0" smtClean="0"/>
              <a:t>次循环后的</a:t>
            </a:r>
            <a:r>
              <a:rPr lang="en-US" altLang="zh-CN" dirty="0"/>
              <a:t>HRS</a:t>
            </a:r>
            <a:r>
              <a:rPr lang="zh-CN" altLang="en-US" dirty="0"/>
              <a:t>和</a:t>
            </a:r>
            <a:r>
              <a:rPr lang="en-US" altLang="zh-CN" dirty="0"/>
              <a:t>LRS</a:t>
            </a:r>
            <a:r>
              <a:rPr lang="zh-CN" altLang="en-US" dirty="0"/>
              <a:t>电阻分布</a:t>
            </a:r>
          </a:p>
        </p:txBody>
      </p:sp>
      <p:sp>
        <p:nvSpPr>
          <p:cNvPr id="5" name="TextBox 4"/>
          <p:cNvSpPr txBox="1"/>
          <p:nvPr/>
        </p:nvSpPr>
        <p:spPr>
          <a:xfrm>
            <a:off x="2676293" y="6483463"/>
            <a:ext cx="2051824" cy="369332"/>
          </a:xfrm>
          <a:prstGeom prst="rect">
            <a:avLst/>
          </a:prstGeom>
          <a:noFill/>
        </p:spPr>
        <p:txBody>
          <a:bodyPr wrap="square" rtlCol="0">
            <a:spAutoFit/>
          </a:bodyPr>
          <a:lstStyle/>
          <a:p>
            <a:r>
              <a:rPr lang="en-US" altLang="zh-CN" dirty="0" smtClean="0"/>
              <a:t>RRAM</a:t>
            </a:r>
            <a:r>
              <a:rPr lang="zh-CN" altLang="en-US" dirty="0" smtClean="0"/>
              <a:t>导电机制</a:t>
            </a:r>
            <a:endParaRPr lang="zh-CN" altLang="en-US" dirty="0"/>
          </a:p>
        </p:txBody>
      </p:sp>
    </p:spTree>
    <p:extLst>
      <p:ext uri="{BB962C8B-B14F-4D97-AF65-F5344CB8AC3E}">
        <p14:creationId xmlns:p14="http://schemas.microsoft.com/office/powerpoint/2010/main" val="233500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39" y="478394"/>
            <a:ext cx="1998783" cy="400110"/>
          </a:xfrm>
          <a:prstGeom prst="rect">
            <a:avLst/>
          </a:prstGeom>
          <a:noFill/>
        </p:spPr>
        <p:txBody>
          <a:bodyPr wrap="square" rtlCol="0">
            <a:spAutoFit/>
          </a:bodyPr>
          <a:lstStyle/>
          <a:p>
            <a:pPr algn="ctr"/>
            <a:r>
              <a:rPr lang="zh-CN" altLang="en-US" sz="2000" b="1" dirty="0">
                <a:solidFill>
                  <a:srgbClr val="000000"/>
                </a:solidFill>
                <a:latin typeface="微软雅黑 Light" panose="020B0502040204020203" pitchFamily="34" charset="-122"/>
                <a:ea typeface="微软雅黑 Light" panose="020B0502040204020203" pitchFamily="34" charset="-122"/>
              </a:rPr>
              <a:t>变化</a:t>
            </a:r>
            <a:r>
              <a:rPr lang="zh-CN" altLang="en-US" sz="2000" b="1" dirty="0" smtClean="0">
                <a:solidFill>
                  <a:srgbClr val="000000"/>
                </a:solidFill>
                <a:latin typeface="微软雅黑 Light" panose="020B0502040204020203" pitchFamily="34" charset="-122"/>
                <a:ea typeface="微软雅黑 Light" panose="020B0502040204020203" pitchFamily="34" charset="-122"/>
              </a:rPr>
              <a:t>性</a:t>
            </a:r>
            <a:endParaRPr lang="zh-CN" altLang="zh-CN" sz="1600" dirty="0">
              <a:solidFill>
                <a:srgbClr val="000000"/>
              </a:solidFill>
              <a:latin typeface="微软雅黑 Light" panose="020B0502040204020203" pitchFamily="34" charset="-122"/>
              <a:ea typeface="微软雅黑 Light" panose="020B0502040204020203" pitchFamily="34" charset="-122"/>
            </a:endParaRPr>
          </a:p>
        </p:txBody>
      </p:sp>
      <p:sp>
        <p:nvSpPr>
          <p:cNvPr id="3" name="TextBox 2"/>
          <p:cNvSpPr txBox="1"/>
          <p:nvPr/>
        </p:nvSpPr>
        <p:spPr>
          <a:xfrm>
            <a:off x="502474" y="1618487"/>
            <a:ext cx="7269926" cy="3139321"/>
          </a:xfrm>
          <a:prstGeom prst="rect">
            <a:avLst/>
          </a:prstGeom>
          <a:noFill/>
        </p:spPr>
        <p:txBody>
          <a:bodyPr wrap="square" rtlCol="0">
            <a:spAutoFit/>
          </a:bodyPr>
          <a:lstStyle/>
          <a:p>
            <a:r>
              <a:rPr lang="zh-CN" altLang="en-US" dirty="0">
                <a:solidFill>
                  <a:srgbClr val="000000"/>
                </a:solidFill>
              </a:rPr>
              <a:t>解决方法</a:t>
            </a:r>
            <a:r>
              <a:rPr lang="zh-CN" altLang="en-US" dirty="0" smtClean="0">
                <a:solidFill>
                  <a:srgbClr val="000000"/>
                </a:solidFill>
              </a:rPr>
              <a:t>：</a:t>
            </a:r>
            <a:endParaRPr lang="en-US" altLang="zh-CN" dirty="0" smtClean="0">
              <a:solidFill>
                <a:srgbClr val="000000"/>
              </a:solidFill>
            </a:endParaRPr>
          </a:p>
          <a:p>
            <a:endParaRPr lang="en-US" altLang="zh-CN" dirty="0" smtClean="0">
              <a:solidFill>
                <a:srgbClr val="000000"/>
              </a:solidFill>
            </a:endParaRPr>
          </a:p>
          <a:p>
            <a:r>
              <a:rPr lang="en-US" altLang="zh-CN" dirty="0" smtClean="0">
                <a:solidFill>
                  <a:srgbClr val="000000"/>
                </a:solidFill>
              </a:rPr>
              <a:t>【</a:t>
            </a:r>
            <a:r>
              <a:rPr lang="zh-CN" altLang="en-US" dirty="0" smtClean="0">
                <a:solidFill>
                  <a:srgbClr val="000000"/>
                </a:solidFill>
              </a:rPr>
              <a:t>针对</a:t>
            </a:r>
            <a:r>
              <a:rPr lang="en-US" altLang="zh-CN" dirty="0" smtClean="0">
                <a:solidFill>
                  <a:srgbClr val="000000"/>
                </a:solidFill>
              </a:rPr>
              <a:t>D2D】</a:t>
            </a:r>
          </a:p>
          <a:p>
            <a:r>
              <a:rPr lang="en-US" altLang="zh-CN" dirty="0" smtClean="0">
                <a:solidFill>
                  <a:srgbClr val="000000"/>
                </a:solidFill>
              </a:rPr>
              <a:t>1.</a:t>
            </a:r>
            <a:r>
              <a:rPr lang="zh-CN" altLang="en-US" dirty="0" smtClean="0">
                <a:solidFill>
                  <a:srgbClr val="000000"/>
                </a:solidFill>
              </a:rPr>
              <a:t>参数重映射（变化感知训练方案）；</a:t>
            </a:r>
            <a:endParaRPr lang="en-US" altLang="zh-CN" dirty="0" smtClean="0">
              <a:solidFill>
                <a:srgbClr val="000000"/>
              </a:solidFill>
            </a:endParaRPr>
          </a:p>
          <a:p>
            <a:endParaRPr lang="en-US" altLang="zh-CN" dirty="0" smtClean="0">
              <a:solidFill>
                <a:srgbClr val="000000"/>
              </a:solidFill>
            </a:endParaRPr>
          </a:p>
          <a:p>
            <a:r>
              <a:rPr lang="en-US" altLang="zh-CN" dirty="0" smtClean="0">
                <a:solidFill>
                  <a:srgbClr val="000000"/>
                </a:solidFill>
              </a:rPr>
              <a:t>2.</a:t>
            </a:r>
            <a:r>
              <a:rPr lang="zh-CN" altLang="en-US" dirty="0" smtClean="0">
                <a:solidFill>
                  <a:srgbClr val="000000"/>
                </a:solidFill>
              </a:rPr>
              <a:t>将多个单元当作一个</a:t>
            </a:r>
            <a:r>
              <a:rPr lang="en-US" altLang="zh-CN" dirty="0" smtClean="0">
                <a:solidFill>
                  <a:srgbClr val="000000"/>
                </a:solidFill>
              </a:rPr>
              <a:t>bit</a:t>
            </a:r>
            <a:r>
              <a:rPr lang="zh-CN" altLang="en-US" dirty="0">
                <a:solidFill>
                  <a:srgbClr val="000000"/>
                </a:solidFill>
              </a:rPr>
              <a:t>。</a:t>
            </a:r>
            <a:r>
              <a:rPr lang="zh-CN" altLang="en-US" dirty="0" smtClean="0">
                <a:solidFill>
                  <a:srgbClr val="000000"/>
                </a:solidFill>
              </a:rPr>
              <a:t>该方法对</a:t>
            </a:r>
            <a:r>
              <a:rPr lang="en-US" altLang="zh-CN" dirty="0" smtClean="0">
                <a:solidFill>
                  <a:srgbClr val="000000"/>
                </a:solidFill>
              </a:rPr>
              <a:t>C2C</a:t>
            </a:r>
            <a:r>
              <a:rPr lang="zh-CN" altLang="en-US" dirty="0" smtClean="0">
                <a:solidFill>
                  <a:srgbClr val="000000"/>
                </a:solidFill>
              </a:rPr>
              <a:t>的适应性很差。</a:t>
            </a:r>
            <a:endParaRPr lang="en-US" altLang="zh-CN" dirty="0" smtClean="0">
              <a:solidFill>
                <a:srgbClr val="000000"/>
              </a:solidFill>
            </a:endParaRPr>
          </a:p>
          <a:p>
            <a:endParaRPr lang="en-US" altLang="zh-CN" dirty="0" smtClean="0">
              <a:solidFill>
                <a:srgbClr val="000000"/>
              </a:solidFill>
            </a:endParaRPr>
          </a:p>
          <a:p>
            <a:r>
              <a:rPr lang="en-US" altLang="zh-CN" dirty="0" smtClean="0">
                <a:solidFill>
                  <a:srgbClr val="000000"/>
                </a:solidFill>
              </a:rPr>
              <a:t>3.</a:t>
            </a:r>
            <a:r>
              <a:rPr lang="zh-CN" altLang="en-US" dirty="0">
                <a:solidFill>
                  <a:srgbClr val="413B39"/>
                </a:solidFill>
              </a:rPr>
              <a:t>突触权重贪婪映射</a:t>
            </a:r>
            <a:r>
              <a:rPr lang="zh-CN" altLang="en-US" dirty="0" smtClean="0">
                <a:solidFill>
                  <a:srgbClr val="000000"/>
                </a:solidFill>
              </a:rPr>
              <a:t>方案。</a:t>
            </a:r>
            <a:r>
              <a:rPr lang="zh-CN" altLang="en-US" dirty="0">
                <a:solidFill>
                  <a:srgbClr val="000000"/>
                </a:solidFill>
              </a:rPr>
              <a:t>该方案通过行交换将大权重元素映射</a:t>
            </a:r>
            <a:r>
              <a:rPr lang="zh-CN" altLang="en-US" dirty="0" smtClean="0">
                <a:solidFill>
                  <a:srgbClr val="000000"/>
                </a:solidFill>
              </a:rPr>
              <a:t>到变化性较小的单元</a:t>
            </a:r>
            <a:r>
              <a:rPr lang="zh-CN" altLang="en-US" dirty="0">
                <a:solidFill>
                  <a:srgbClr val="000000"/>
                </a:solidFill>
              </a:rPr>
              <a:t>，从而减少了计算过程中的网络输出波动。</a:t>
            </a:r>
            <a:endParaRPr lang="en-US" altLang="zh-CN" dirty="0">
              <a:solidFill>
                <a:srgbClr val="000000"/>
              </a:solidFill>
            </a:endParaRPr>
          </a:p>
          <a:p>
            <a:endParaRPr lang="en-US" altLang="zh-CN" dirty="0" smtClean="0">
              <a:solidFill>
                <a:srgbClr val="000000"/>
              </a:solidFill>
            </a:endParaRPr>
          </a:p>
          <a:p>
            <a:r>
              <a:rPr lang="en-US" altLang="zh-CN" dirty="0" smtClean="0">
                <a:solidFill>
                  <a:srgbClr val="000000"/>
                </a:solidFill>
              </a:rPr>
              <a:t>4.</a:t>
            </a:r>
            <a:r>
              <a:rPr lang="zh-CN" altLang="en-US" dirty="0">
                <a:solidFill>
                  <a:srgbClr val="000000"/>
                </a:solidFill>
              </a:rPr>
              <a:t>加权</a:t>
            </a:r>
            <a:r>
              <a:rPr lang="zh-CN" altLang="en-US" dirty="0" smtClean="0">
                <a:solidFill>
                  <a:srgbClr val="413B39"/>
                </a:solidFill>
              </a:rPr>
              <a:t>二</a:t>
            </a:r>
            <a:r>
              <a:rPr lang="zh-CN" altLang="en-US" dirty="0">
                <a:solidFill>
                  <a:srgbClr val="413B39"/>
                </a:solidFill>
              </a:rPr>
              <a:t>分匹配法</a:t>
            </a:r>
            <a:r>
              <a:rPr lang="zh-CN" altLang="en-US" dirty="0">
                <a:solidFill>
                  <a:srgbClr val="000000"/>
                </a:solidFill>
              </a:rPr>
              <a:t>，以进一步最小化总的加权变化。</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990" r="51524"/>
          <a:stretch/>
        </p:blipFill>
        <p:spPr bwMode="auto">
          <a:xfrm>
            <a:off x="8225884" y="3268038"/>
            <a:ext cx="3302714" cy="148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t="6845"/>
          <a:stretch/>
        </p:blipFill>
        <p:spPr bwMode="auto">
          <a:xfrm>
            <a:off x="8225884" y="1257645"/>
            <a:ext cx="3302714" cy="143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948" y="5369220"/>
            <a:ext cx="253365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008423" y="2688880"/>
            <a:ext cx="2520175" cy="366553"/>
          </a:xfrm>
          <a:prstGeom prst="rect">
            <a:avLst/>
          </a:prstGeom>
          <a:noFill/>
        </p:spPr>
        <p:txBody>
          <a:bodyPr wrap="square" rtlCol="0">
            <a:spAutoFit/>
          </a:bodyPr>
          <a:lstStyle/>
          <a:p>
            <a:r>
              <a:rPr lang="zh-CN" altLang="en-US" dirty="0" smtClean="0"/>
              <a:t>加权二分匹配</a:t>
            </a:r>
            <a:endParaRPr lang="zh-CN" altLang="en-US" dirty="0"/>
          </a:p>
        </p:txBody>
      </p:sp>
      <p:sp>
        <p:nvSpPr>
          <p:cNvPr id="11" name="TextBox 10"/>
          <p:cNvSpPr txBox="1"/>
          <p:nvPr/>
        </p:nvSpPr>
        <p:spPr>
          <a:xfrm>
            <a:off x="9217972" y="4771489"/>
            <a:ext cx="2520175" cy="366553"/>
          </a:xfrm>
          <a:prstGeom prst="rect">
            <a:avLst/>
          </a:prstGeom>
          <a:noFill/>
        </p:spPr>
        <p:txBody>
          <a:bodyPr wrap="square" rtlCol="0">
            <a:spAutoFit/>
          </a:bodyPr>
          <a:lstStyle/>
          <a:p>
            <a:r>
              <a:rPr lang="zh-CN" altLang="en-US" dirty="0" smtClean="0"/>
              <a:t>贪婪映射</a:t>
            </a:r>
            <a:endParaRPr lang="zh-CN" altLang="en-US" dirty="0"/>
          </a:p>
        </p:txBody>
      </p:sp>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0578" y="4954764"/>
            <a:ext cx="3358924" cy="1319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242645" y="6411951"/>
            <a:ext cx="2894791" cy="369332"/>
          </a:xfrm>
          <a:prstGeom prst="rect">
            <a:avLst/>
          </a:prstGeom>
          <a:noFill/>
        </p:spPr>
        <p:txBody>
          <a:bodyPr wrap="square" rtlCol="0">
            <a:spAutoFit/>
          </a:bodyPr>
          <a:lstStyle/>
          <a:p>
            <a:r>
              <a:rPr lang="zh-CN" altLang="en-US" dirty="0" smtClean="0"/>
              <a:t>加权二分匹配法无法解决</a:t>
            </a:r>
            <a:endParaRPr lang="zh-CN" altLang="en-US" dirty="0"/>
          </a:p>
        </p:txBody>
      </p:sp>
    </p:spTree>
    <p:extLst>
      <p:ext uri="{BB962C8B-B14F-4D97-AF65-F5344CB8AC3E}">
        <p14:creationId xmlns:p14="http://schemas.microsoft.com/office/powerpoint/2010/main" val="3127384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40" y="478394"/>
            <a:ext cx="1998783" cy="400110"/>
          </a:xfrm>
          <a:prstGeom prst="rect">
            <a:avLst/>
          </a:prstGeom>
          <a:noFill/>
        </p:spPr>
        <p:txBody>
          <a:bodyPr wrap="square" rtlCol="0">
            <a:spAutoFit/>
          </a:bodyPr>
          <a:lstStyle/>
          <a:p>
            <a:pPr algn="ctr"/>
            <a:r>
              <a:rPr lang="zh-CN" altLang="en-US" sz="2000" b="1" dirty="0" smtClean="0">
                <a:latin typeface="微软雅黑 Light" panose="020B0502040204020203" pitchFamily="34" charset="-122"/>
                <a:ea typeface="微软雅黑 Light" panose="020B0502040204020203" pitchFamily="34" charset="-122"/>
              </a:rPr>
              <a:t>其他特性</a:t>
            </a:r>
            <a:endParaRPr lang="zh-CN" altLang="zh-CN" sz="1600"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356435" y="1805491"/>
            <a:ext cx="11835565" cy="1200329"/>
          </a:xfrm>
          <a:prstGeom prst="rect">
            <a:avLst/>
          </a:prstGeom>
          <a:noFill/>
        </p:spPr>
        <p:txBody>
          <a:bodyPr wrap="square" rtlCol="0">
            <a:spAutoFit/>
          </a:bodyPr>
          <a:lstStyle/>
          <a:p>
            <a:r>
              <a:rPr lang="en-US" altLang="zh-CN" dirty="0" smtClean="0">
                <a:solidFill>
                  <a:srgbClr val="FF0000"/>
                </a:solidFill>
              </a:rPr>
              <a:t>1.</a:t>
            </a:r>
            <a:r>
              <a:rPr lang="zh-CN" altLang="en-US" dirty="0" smtClean="0">
                <a:solidFill>
                  <a:srgbClr val="FF0000"/>
                </a:solidFill>
              </a:rPr>
              <a:t>有</a:t>
            </a:r>
            <a:r>
              <a:rPr lang="zh-CN" altLang="en-US" dirty="0">
                <a:solidFill>
                  <a:srgbClr val="FF0000"/>
                </a:solidFill>
              </a:rPr>
              <a:t>限的数据保留时</a:t>
            </a:r>
            <a:r>
              <a:rPr lang="zh-CN" altLang="en-US" dirty="0" smtClean="0">
                <a:solidFill>
                  <a:srgbClr val="FF0000"/>
                </a:solidFill>
              </a:rPr>
              <a:t>间</a:t>
            </a:r>
            <a:r>
              <a:rPr lang="zh-CN" altLang="en-US" dirty="0" smtClean="0"/>
              <a:t>：保</a:t>
            </a:r>
            <a:r>
              <a:rPr lang="zh-CN" altLang="en-US" dirty="0"/>
              <a:t>持性也称为非易失性或长期存储，它弥合了预写和后读之间的鸿沟</a:t>
            </a:r>
            <a:r>
              <a:rPr lang="zh-CN" altLang="en-US" dirty="0" smtClean="0"/>
              <a:t>。</a:t>
            </a:r>
            <a:endParaRPr lang="en-US" altLang="zh-CN" dirty="0" smtClean="0"/>
          </a:p>
          <a:p>
            <a:r>
              <a:rPr lang="en-US" altLang="zh-CN" dirty="0"/>
              <a:t> </a:t>
            </a:r>
            <a:r>
              <a:rPr lang="en-US" altLang="zh-CN" dirty="0" smtClean="0"/>
              <a:t>                                               </a:t>
            </a:r>
            <a:r>
              <a:rPr lang="zh-CN" altLang="en-US" dirty="0" smtClean="0"/>
              <a:t>通常由电阻漂移造成</a:t>
            </a:r>
            <a:endParaRPr lang="en-US" altLang="zh-CN" dirty="0" smtClean="0"/>
          </a:p>
          <a:p>
            <a:r>
              <a:rPr lang="zh-CN" altLang="en-US" dirty="0" smtClean="0">
                <a:solidFill>
                  <a:srgbClr val="413B39"/>
                </a:solidFill>
              </a:rPr>
              <a:t>    解决</a:t>
            </a:r>
            <a:r>
              <a:rPr lang="zh-CN" altLang="en-US" dirty="0">
                <a:solidFill>
                  <a:srgbClr val="413B39"/>
                </a:solidFill>
              </a:rPr>
              <a:t>方</a:t>
            </a:r>
            <a:r>
              <a:rPr lang="zh-CN" altLang="en-US" dirty="0" smtClean="0">
                <a:solidFill>
                  <a:srgbClr val="413B39"/>
                </a:solidFill>
              </a:rPr>
              <a:t>案</a:t>
            </a:r>
            <a:r>
              <a:rPr lang="zh-CN" altLang="en-US" dirty="0" smtClean="0"/>
              <a:t>：保</a:t>
            </a:r>
            <a:r>
              <a:rPr lang="zh-CN" altLang="en-US" dirty="0"/>
              <a:t>留时间问题可以通过</a:t>
            </a:r>
            <a:r>
              <a:rPr lang="zh-CN" altLang="en-US" dirty="0">
                <a:solidFill>
                  <a:srgbClr val="413B39"/>
                </a:solidFill>
              </a:rPr>
              <a:t>刷新操作或设置时间自适应读取</a:t>
            </a:r>
            <a:r>
              <a:rPr lang="zh-CN" altLang="en-US" dirty="0"/>
              <a:t>参考来解决，特别是对于多级单</a:t>
            </a:r>
          </a:p>
          <a:p>
            <a:r>
              <a:rPr lang="zh-CN" altLang="en-US" dirty="0" smtClean="0"/>
              <a:t>                           元</a:t>
            </a:r>
            <a:r>
              <a:rPr lang="zh-CN" altLang="en-US" dirty="0"/>
              <a:t>，可以推迟刷新。保留时间对温度敏感</a:t>
            </a:r>
            <a:r>
              <a:rPr lang="zh-CN" altLang="en-US" dirty="0" smtClean="0"/>
              <a:t>。</a:t>
            </a:r>
            <a:endParaRPr lang="zh-CN" altLang="en-US" dirty="0"/>
          </a:p>
        </p:txBody>
      </p:sp>
      <p:sp>
        <p:nvSpPr>
          <p:cNvPr id="2" name="文本框 1"/>
          <p:cNvSpPr txBox="1"/>
          <p:nvPr/>
        </p:nvSpPr>
        <p:spPr>
          <a:xfrm>
            <a:off x="356434" y="3526120"/>
            <a:ext cx="10873489" cy="1754326"/>
          </a:xfrm>
          <a:prstGeom prst="rect">
            <a:avLst/>
          </a:prstGeom>
          <a:noFill/>
        </p:spPr>
        <p:txBody>
          <a:bodyPr wrap="none" rtlCol="0">
            <a:spAutoFit/>
          </a:bodyPr>
          <a:lstStyle/>
          <a:p>
            <a:r>
              <a:rPr lang="en-US" altLang="zh-CN" dirty="0" smtClean="0">
                <a:solidFill>
                  <a:srgbClr val="FF0000"/>
                </a:solidFill>
              </a:rPr>
              <a:t>2.</a:t>
            </a:r>
            <a:r>
              <a:rPr lang="zh-CN" altLang="en-US" dirty="0" smtClean="0">
                <a:solidFill>
                  <a:srgbClr val="FF0000"/>
                </a:solidFill>
              </a:rPr>
              <a:t>随</a:t>
            </a:r>
            <a:r>
              <a:rPr lang="zh-CN" altLang="en-US" dirty="0">
                <a:solidFill>
                  <a:srgbClr val="FF0000"/>
                </a:solidFill>
              </a:rPr>
              <a:t>机噪</a:t>
            </a:r>
            <a:r>
              <a:rPr lang="zh-CN" altLang="en-US" dirty="0" smtClean="0">
                <a:solidFill>
                  <a:srgbClr val="FF0000"/>
                </a:solidFill>
              </a:rPr>
              <a:t>声</a:t>
            </a:r>
            <a:r>
              <a:rPr lang="zh-CN" altLang="en-US" dirty="0" smtClean="0"/>
              <a:t>：基</a:t>
            </a:r>
            <a:r>
              <a:rPr lang="zh-CN" altLang="en-US" dirty="0"/>
              <a:t>于电子的随机噪声引起的电阻偏差在很大程度上取决于状态，即 </a:t>
            </a:r>
            <a:r>
              <a:rPr lang="en-US" altLang="zh-CN" dirty="0"/>
              <a:t>LRS </a:t>
            </a:r>
            <a:r>
              <a:rPr lang="zh-CN" altLang="en-US" dirty="0"/>
              <a:t>的较小偏差和 </a:t>
            </a:r>
            <a:r>
              <a:rPr lang="en-US" altLang="zh-CN" dirty="0"/>
              <a:t>HRS</a:t>
            </a:r>
          </a:p>
          <a:p>
            <a:r>
              <a:rPr lang="zh-CN" altLang="en-US" dirty="0" smtClean="0"/>
              <a:t>                          的</a:t>
            </a:r>
            <a:r>
              <a:rPr lang="zh-CN" altLang="en-US" dirty="0"/>
              <a:t>较大偏</a:t>
            </a:r>
            <a:r>
              <a:rPr lang="zh-CN" altLang="en-US" dirty="0" smtClean="0"/>
              <a:t>差。</a:t>
            </a:r>
            <a:endParaRPr lang="en-US" altLang="zh-CN" dirty="0" smtClean="0"/>
          </a:p>
          <a:p>
            <a:endParaRPr lang="en-US" altLang="zh-CN" dirty="0"/>
          </a:p>
          <a:p>
            <a:r>
              <a:rPr lang="en-US" altLang="zh-CN" dirty="0" smtClean="0">
                <a:solidFill>
                  <a:srgbClr val="FF0000"/>
                </a:solidFill>
              </a:rPr>
              <a:t>3.</a:t>
            </a:r>
            <a:r>
              <a:rPr lang="zh-CN" altLang="en-US" dirty="0" smtClean="0">
                <a:solidFill>
                  <a:srgbClr val="FF0000"/>
                </a:solidFill>
              </a:rPr>
              <a:t>寿</a:t>
            </a:r>
            <a:r>
              <a:rPr lang="zh-CN" altLang="en-US" dirty="0">
                <a:solidFill>
                  <a:srgbClr val="FF0000"/>
                </a:solidFill>
              </a:rPr>
              <a:t>命问</a:t>
            </a:r>
            <a:r>
              <a:rPr lang="zh-CN" altLang="en-US" dirty="0" smtClean="0">
                <a:solidFill>
                  <a:srgbClr val="FF0000"/>
                </a:solidFill>
              </a:rPr>
              <a:t>题</a:t>
            </a:r>
            <a:r>
              <a:rPr lang="zh-CN" altLang="en-US" dirty="0" smtClean="0"/>
              <a:t>：金</a:t>
            </a:r>
            <a:r>
              <a:rPr lang="zh-CN" altLang="en-US" dirty="0"/>
              <a:t>属氧化物电阻存储器件的</a:t>
            </a:r>
            <a:r>
              <a:rPr lang="zh-CN" altLang="en-US" dirty="0">
                <a:solidFill>
                  <a:srgbClr val="413B39"/>
                </a:solidFill>
              </a:rPr>
              <a:t>开关耐久性</a:t>
            </a:r>
            <a:r>
              <a:rPr lang="zh-CN" altLang="en-US" dirty="0"/>
              <a:t>从</a:t>
            </a:r>
            <a:r>
              <a:rPr lang="en-US" altLang="zh-CN" dirty="0" smtClean="0"/>
              <a:t>10^6</a:t>
            </a:r>
            <a:r>
              <a:rPr lang="zh-CN" altLang="en-US" dirty="0" smtClean="0"/>
              <a:t>到</a:t>
            </a:r>
            <a:r>
              <a:rPr lang="en-US" altLang="zh-CN" dirty="0" smtClean="0"/>
              <a:t>10^10</a:t>
            </a:r>
            <a:r>
              <a:rPr lang="zh-CN" altLang="en-US" dirty="0" smtClean="0"/>
              <a:t>周期</a:t>
            </a:r>
            <a:r>
              <a:rPr lang="zh-CN" altLang="en-US" dirty="0"/>
              <a:t>不</a:t>
            </a:r>
            <a:r>
              <a:rPr lang="zh-CN" altLang="en-US" dirty="0" smtClean="0"/>
              <a:t>等，</a:t>
            </a:r>
            <a:r>
              <a:rPr lang="zh-CN" altLang="en-US" dirty="0"/>
              <a:t>并且随着脉冲宽</a:t>
            </a:r>
            <a:r>
              <a:rPr lang="zh-CN" altLang="en-US" dirty="0" smtClean="0"/>
              <a:t>度的</a:t>
            </a:r>
            <a:r>
              <a:rPr lang="zh-CN" altLang="en-US" dirty="0"/>
              <a:t>增</a:t>
            </a:r>
            <a:r>
              <a:rPr lang="zh-CN" altLang="en-US" dirty="0" smtClean="0"/>
              <a:t>加或</a:t>
            </a:r>
            <a:endParaRPr lang="en-US" altLang="zh-CN" dirty="0" smtClean="0"/>
          </a:p>
          <a:p>
            <a:r>
              <a:rPr lang="zh-CN" altLang="en-US" dirty="0" smtClean="0"/>
              <a:t>                          脉冲幅度</a:t>
            </a:r>
            <a:r>
              <a:rPr lang="zh-CN" altLang="en-US" dirty="0"/>
              <a:t>的减小而改善</a:t>
            </a:r>
            <a:r>
              <a:rPr lang="zh-CN" altLang="en-US" dirty="0" smtClean="0"/>
              <a:t>。</a:t>
            </a:r>
            <a:r>
              <a:rPr lang="zh-CN" altLang="en-US" dirty="0">
                <a:solidFill>
                  <a:srgbClr val="FF0000"/>
                </a:solidFill>
              </a:rPr>
              <a:t>耐用性</a:t>
            </a:r>
            <a:r>
              <a:rPr lang="zh-CN" altLang="en-US" dirty="0"/>
              <a:t>是设备寿命的关键限制因素。</a:t>
            </a:r>
            <a:endParaRPr lang="en-US" altLang="zh-CN" dirty="0" smtClean="0"/>
          </a:p>
          <a:p>
            <a:r>
              <a:rPr lang="zh-CN" altLang="en-US" dirty="0" smtClean="0">
                <a:solidFill>
                  <a:srgbClr val="FF0000"/>
                </a:solidFill>
              </a:rPr>
              <a:t>   </a:t>
            </a:r>
            <a:r>
              <a:rPr lang="zh-CN" altLang="en-US" dirty="0" smtClean="0">
                <a:solidFill>
                  <a:srgbClr val="413B39"/>
                </a:solidFill>
              </a:rPr>
              <a:t>解决方案</a:t>
            </a:r>
            <a:r>
              <a:rPr lang="zh-CN" altLang="en-US" dirty="0" smtClean="0"/>
              <a:t>：磨损均衡和写入减少。</a:t>
            </a:r>
            <a:endParaRPr lang="zh-CN" altLang="en-US" dirty="0"/>
          </a:p>
        </p:txBody>
      </p:sp>
    </p:spTree>
    <p:extLst>
      <p:ext uri="{BB962C8B-B14F-4D97-AF65-F5344CB8AC3E}">
        <p14:creationId xmlns:p14="http://schemas.microsoft.com/office/powerpoint/2010/main" val="216159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40" y="478394"/>
            <a:ext cx="1998783" cy="400110"/>
          </a:xfrm>
          <a:prstGeom prst="rect">
            <a:avLst/>
          </a:prstGeom>
          <a:noFill/>
        </p:spPr>
        <p:txBody>
          <a:bodyPr wrap="square" rtlCol="0">
            <a:spAutoFit/>
          </a:bodyPr>
          <a:lstStyle/>
          <a:p>
            <a:pPr algn="ctr"/>
            <a:r>
              <a:rPr lang="zh-CN" altLang="en-US" sz="2000" b="1" dirty="0" smtClean="0">
                <a:latin typeface="微软雅黑 Light" panose="020B0502040204020203" pitchFamily="34" charset="-122"/>
                <a:ea typeface="微软雅黑 Light" panose="020B0502040204020203" pitchFamily="34" charset="-122"/>
              </a:rPr>
              <a:t>其他特性</a:t>
            </a:r>
            <a:endParaRPr lang="zh-CN" altLang="zh-CN" sz="1600" dirty="0">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356435" y="1805491"/>
            <a:ext cx="10688083" cy="923330"/>
          </a:xfrm>
          <a:prstGeom prst="rect">
            <a:avLst/>
          </a:prstGeom>
          <a:noFill/>
        </p:spPr>
        <p:txBody>
          <a:bodyPr wrap="square" rtlCol="0">
            <a:spAutoFit/>
          </a:bodyPr>
          <a:lstStyle/>
          <a:p>
            <a:r>
              <a:rPr lang="en-US" altLang="zh-CN" dirty="0" smtClean="0">
                <a:solidFill>
                  <a:srgbClr val="FF0000"/>
                </a:solidFill>
              </a:rPr>
              <a:t>4.</a:t>
            </a:r>
            <a:r>
              <a:rPr lang="zh-CN" altLang="en-US" dirty="0" smtClean="0">
                <a:solidFill>
                  <a:srgbClr val="FF0000"/>
                </a:solidFill>
              </a:rPr>
              <a:t>环</a:t>
            </a:r>
            <a:r>
              <a:rPr lang="zh-CN" altLang="en-US" dirty="0">
                <a:solidFill>
                  <a:srgbClr val="FF0000"/>
                </a:solidFill>
              </a:rPr>
              <a:t>境温</a:t>
            </a:r>
            <a:r>
              <a:rPr lang="zh-CN" altLang="en-US" dirty="0" smtClean="0">
                <a:solidFill>
                  <a:srgbClr val="FF0000"/>
                </a:solidFill>
              </a:rPr>
              <a:t>度</a:t>
            </a:r>
            <a:r>
              <a:rPr lang="zh-CN" altLang="en-US" dirty="0" smtClean="0"/>
              <a:t>：对</a:t>
            </a:r>
            <a:r>
              <a:rPr lang="zh-CN" altLang="en-US" dirty="0"/>
              <a:t>电阻值有影</a:t>
            </a:r>
            <a:r>
              <a:rPr lang="zh-CN" altLang="en-US" dirty="0" smtClean="0"/>
              <a:t>响。</a:t>
            </a:r>
            <a:endParaRPr lang="zh-CN" altLang="en-US" dirty="0"/>
          </a:p>
          <a:p>
            <a:r>
              <a:rPr lang="zh-CN" altLang="en-US" dirty="0"/>
              <a:t>解决方</a:t>
            </a:r>
            <a:r>
              <a:rPr lang="zh-CN" altLang="en-US" dirty="0" smtClean="0"/>
              <a:t>案：环</a:t>
            </a:r>
            <a:r>
              <a:rPr lang="zh-CN" altLang="en-US" dirty="0"/>
              <a:t>境温</a:t>
            </a:r>
            <a:r>
              <a:rPr lang="zh-CN" altLang="en-US" dirty="0" smtClean="0"/>
              <a:t>度，对</a:t>
            </a:r>
            <a:r>
              <a:rPr lang="zh-CN" altLang="en-US" dirty="0"/>
              <a:t>于</a:t>
            </a:r>
            <a:r>
              <a:rPr lang="en-US" altLang="zh-CN" dirty="0"/>
              <a:t>RRAM</a:t>
            </a:r>
            <a:r>
              <a:rPr lang="zh-CN" altLang="en-US" dirty="0"/>
              <a:t>，随着温度升高，</a:t>
            </a:r>
            <a:r>
              <a:rPr lang="en-US" altLang="zh-CN" dirty="0"/>
              <a:t>LRS</a:t>
            </a:r>
            <a:r>
              <a:rPr lang="zh-CN" altLang="en-US" dirty="0"/>
              <a:t>电阻增加，而</a:t>
            </a:r>
            <a:r>
              <a:rPr lang="en-US" altLang="zh-CN" dirty="0"/>
              <a:t>HRS</a:t>
            </a:r>
            <a:r>
              <a:rPr lang="zh-CN" altLang="en-US" dirty="0"/>
              <a:t>电阻减小。</a:t>
            </a:r>
            <a:r>
              <a:rPr lang="en-US" altLang="zh-CN" dirty="0"/>
              <a:t>Beigi</a:t>
            </a:r>
            <a:r>
              <a:rPr lang="zh-CN" altLang="en-US" dirty="0" smtClean="0"/>
              <a:t>等展</a:t>
            </a:r>
            <a:r>
              <a:rPr lang="zh-CN" altLang="en-US" dirty="0"/>
              <a:t>示了温度变</a:t>
            </a:r>
          </a:p>
          <a:p>
            <a:r>
              <a:rPr lang="zh-CN" altLang="en-US" dirty="0"/>
              <a:t>化如何影响</a:t>
            </a:r>
            <a:r>
              <a:rPr lang="en-US" altLang="zh-CN" dirty="0"/>
              <a:t>MVM</a:t>
            </a:r>
            <a:r>
              <a:rPr lang="zh-CN" altLang="en-US" dirty="0"/>
              <a:t>精度，并建议将对</a:t>
            </a:r>
            <a:r>
              <a:rPr lang="zh-CN" altLang="en-US" dirty="0">
                <a:solidFill>
                  <a:srgbClr val="FF0000"/>
                </a:solidFill>
              </a:rPr>
              <a:t>网络输出有重大影响的逻辑行映射到低温的物理字线</a:t>
            </a:r>
            <a:r>
              <a:rPr lang="zh-CN" altLang="en-US" dirty="0"/>
              <a:t>上以提高</a:t>
            </a:r>
            <a:r>
              <a:rPr lang="zh-CN" altLang="en-US" dirty="0" smtClean="0"/>
              <a:t>精度</a:t>
            </a:r>
            <a:r>
              <a:rPr lang="zh-CN" altLang="en-US" dirty="0"/>
              <a:t>。</a:t>
            </a:r>
          </a:p>
        </p:txBody>
      </p:sp>
      <p:pic>
        <p:nvPicPr>
          <p:cNvPr id="6" name="图片 5"/>
          <p:cNvPicPr/>
          <p:nvPr/>
        </p:nvPicPr>
        <p:blipFill>
          <a:blip r:embed="rId3"/>
          <a:stretch>
            <a:fillRect/>
          </a:stretch>
        </p:blipFill>
        <p:spPr>
          <a:xfrm>
            <a:off x="3099141" y="2882507"/>
            <a:ext cx="5524905" cy="3285211"/>
          </a:xfrm>
          <a:prstGeom prst="rect">
            <a:avLst/>
          </a:prstGeom>
        </p:spPr>
      </p:pic>
      <p:sp>
        <p:nvSpPr>
          <p:cNvPr id="3" name="文本框 2"/>
          <p:cNvSpPr txBox="1"/>
          <p:nvPr/>
        </p:nvSpPr>
        <p:spPr>
          <a:xfrm>
            <a:off x="4845930" y="6304761"/>
            <a:ext cx="2031325" cy="369332"/>
          </a:xfrm>
          <a:prstGeom prst="rect">
            <a:avLst/>
          </a:prstGeom>
          <a:noFill/>
        </p:spPr>
        <p:txBody>
          <a:bodyPr wrap="none" rtlCol="0">
            <a:spAutoFit/>
          </a:bodyPr>
          <a:lstStyle/>
          <a:p>
            <a:r>
              <a:rPr lang="zh-CN" altLang="en-US" dirty="0" smtClean="0"/>
              <a:t>温度对电导的影响</a:t>
            </a:r>
            <a:endParaRPr lang="zh-CN" altLang="en-US" dirty="0"/>
          </a:p>
        </p:txBody>
      </p:sp>
    </p:spTree>
    <p:extLst>
      <p:ext uri="{BB962C8B-B14F-4D97-AF65-F5344CB8AC3E}">
        <p14:creationId xmlns:p14="http://schemas.microsoft.com/office/powerpoint/2010/main" val="8907239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smtClean="0">
                <a:solidFill>
                  <a:srgbClr val="413B39"/>
                </a:solidFill>
                <a:latin typeface="微软雅黑 Light" panose="020B0502040204020203" pitchFamily="34" charset="-122"/>
                <a:ea typeface="微软雅黑 Light" panose="020B0502040204020203" pitchFamily="34" charset="-122"/>
              </a:rPr>
              <a:t>总结</a:t>
            </a:r>
            <a:endParaRPr lang="zh-CN" altLang="en-US" sz="5000" dirty="0">
              <a:solidFill>
                <a:srgbClr val="413B39"/>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smtClean="0">
                <a:solidFill>
                  <a:srgbClr val="413B39"/>
                </a:solidFill>
                <a:latin typeface="微软雅黑 Light" panose="020B0502040204020203" pitchFamily="34" charset="-122"/>
                <a:ea typeface="微软雅黑 Light" panose="020B0502040204020203" pitchFamily="34" charset="-122"/>
              </a:rPr>
              <a:t>第四部分</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a:t>
            </a:r>
            <a:r>
              <a:rPr lang="en-US" altLang="zh-CN" sz="2400" dirty="0" smtClean="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Four</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45624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861774"/>
          </a:xfrm>
          <a:prstGeom prst="rect">
            <a:avLst/>
          </a:prstGeom>
          <a:noFill/>
        </p:spPr>
        <p:txBody>
          <a:bodyPr wrap="square" rtlCol="0">
            <a:spAutoFit/>
          </a:bodyPr>
          <a:lstStyle/>
          <a:p>
            <a:pPr algn="ctr"/>
            <a:r>
              <a:rPr lang="zh-CN" altLang="en-US" sz="5000" dirty="0" smtClean="0">
                <a:solidFill>
                  <a:srgbClr val="413B39"/>
                </a:solidFill>
                <a:latin typeface="微软雅黑 Light" panose="020B0502040204020203" pitchFamily="34" charset="-122"/>
                <a:ea typeface="微软雅黑 Light" panose="020B0502040204020203" pitchFamily="34" charset="-122"/>
              </a:rPr>
              <a:t>概</a:t>
            </a:r>
            <a:r>
              <a:rPr lang="zh-CN" altLang="en-US" sz="5000" dirty="0">
                <a:solidFill>
                  <a:srgbClr val="413B39"/>
                </a:solidFill>
                <a:latin typeface="微软雅黑 Light" panose="020B0502040204020203" pitchFamily="34" charset="-122"/>
                <a:ea typeface="微软雅黑 Light" panose="020B0502040204020203" pitchFamily="34" charset="-122"/>
              </a:rPr>
              <a:t>述</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240219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878540" y="478394"/>
            <a:ext cx="1998783" cy="400110"/>
          </a:xfrm>
          <a:prstGeom prst="rect">
            <a:avLst/>
          </a:prstGeom>
          <a:noFill/>
        </p:spPr>
        <p:txBody>
          <a:bodyPr wrap="square" rtlCol="0">
            <a:spAutoFit/>
          </a:bodyPr>
          <a:lstStyle/>
          <a:p>
            <a:pPr algn="ctr"/>
            <a:r>
              <a:rPr lang="zh-CN" altLang="en-US" sz="2000" b="1" dirty="0" smtClean="0">
                <a:solidFill>
                  <a:srgbClr val="000000"/>
                </a:solidFill>
                <a:latin typeface="微软雅黑 Light" panose="020B0502040204020203" pitchFamily="34" charset="-122"/>
                <a:ea typeface="微软雅黑 Light" panose="020B0502040204020203" pitchFamily="34" charset="-122"/>
              </a:rPr>
              <a:t>总结</a:t>
            </a:r>
            <a:endParaRPr lang="zh-CN" altLang="zh-CN" sz="1600" dirty="0">
              <a:solidFill>
                <a:srgbClr val="000000"/>
              </a:solidFill>
              <a:latin typeface="微软雅黑 Light" panose="020B0502040204020203" pitchFamily="34" charset="-122"/>
              <a:ea typeface="微软雅黑 Light" panose="020B0502040204020203" pitchFamily="34" charset="-122"/>
            </a:endParaRPr>
          </a:p>
        </p:txBody>
      </p:sp>
      <p:sp>
        <p:nvSpPr>
          <p:cNvPr id="2"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54488074"/>
              </p:ext>
            </p:extLst>
          </p:nvPr>
        </p:nvGraphicFramePr>
        <p:xfrm>
          <a:off x="1099794" y="207389"/>
          <a:ext cx="9992412" cy="6328962"/>
        </p:xfrm>
        <a:graphic>
          <a:graphicData uri="http://schemas.openxmlformats.org/presentationml/2006/ole">
            <mc:AlternateContent xmlns:mc="http://schemas.openxmlformats.org/markup-compatibility/2006">
              <mc:Choice xmlns:v="urn:schemas-microsoft-com:vml" Requires="v">
                <p:oleObj spid="_x0000_s1032" r:id="rId4" imgW="7791530" imgH="4981647" progId="Visio.Drawing.15">
                  <p:embed/>
                </p:oleObj>
              </mc:Choice>
              <mc:Fallback>
                <p:oleObj r:id="rId4" imgW="7791530" imgH="4981647"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794" y="207389"/>
                        <a:ext cx="9992412" cy="6328962"/>
                      </a:xfrm>
                      <a:prstGeom prst="rect">
                        <a:avLst/>
                      </a:prstGeom>
                      <a:noFill/>
                    </p:spPr>
                  </p:pic>
                </p:oleObj>
              </mc:Fallback>
            </mc:AlternateContent>
          </a:graphicData>
        </a:graphic>
      </p:graphicFrame>
    </p:spTree>
    <p:extLst>
      <p:ext uri="{BB962C8B-B14F-4D97-AF65-F5344CB8AC3E}">
        <p14:creationId xmlns:p14="http://schemas.microsoft.com/office/powerpoint/2010/main" val="153152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文本框 21"/>
          <p:cNvSpPr txBox="1"/>
          <p:nvPr/>
        </p:nvSpPr>
        <p:spPr>
          <a:xfrm>
            <a:off x="4563671" y="2966340"/>
            <a:ext cx="5015751" cy="584775"/>
          </a:xfrm>
          <a:prstGeom prst="rect">
            <a:avLst/>
          </a:prstGeom>
          <a:noFill/>
          <a:ln>
            <a:noFill/>
          </a:ln>
        </p:spPr>
        <p:txBody>
          <a:bodyPr wrap="square" rtlCol="0">
            <a:spAutoFit/>
          </a:bodyPr>
          <a:lstStyle/>
          <a:p>
            <a:r>
              <a:rPr lang="zh-CN" altLang="en-US" sz="3200" b="1" dirty="0" smtClean="0">
                <a:solidFill>
                  <a:srgbClr val="000000">
                    <a:lumMod val="85000"/>
                    <a:lumOff val="15000"/>
                  </a:srgbClr>
                </a:solidFill>
                <a:latin typeface="微软雅黑 Light" panose="020B0502040204020203" pitchFamily="34" charset="-122"/>
                <a:ea typeface="微软雅黑 Light" panose="020B0502040204020203" pitchFamily="34" charset="-122"/>
              </a:rPr>
              <a:t>谢谢，欢迎提问！</a:t>
            </a:r>
            <a:endParaRPr lang="zh-CN" altLang="en-US" sz="3200" b="1" dirty="0">
              <a:solidFill>
                <a:srgbClr val="000000">
                  <a:lumMod val="85000"/>
                  <a:lumOff val="15000"/>
                </a:srgbClr>
              </a:solidFill>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7208707" y="5668842"/>
            <a:ext cx="4185434" cy="769441"/>
          </a:xfrm>
          <a:prstGeom prst="rect">
            <a:avLst/>
          </a:prstGeom>
          <a:noFill/>
          <a:ln>
            <a:noFill/>
          </a:ln>
        </p:spPr>
        <p:txBody>
          <a:bodyPr wrap="square" rtlCol="0">
            <a:spAutoFit/>
          </a:bodyPr>
          <a:lstStyle/>
          <a:p>
            <a:r>
              <a:rPr lang="zh-CN" altLang="en-US" sz="2200" dirty="0" smtClean="0">
                <a:solidFill>
                  <a:srgbClr val="000000">
                    <a:lumMod val="85000"/>
                    <a:lumOff val="15000"/>
                  </a:srgbClr>
                </a:solidFill>
                <a:latin typeface="微软雅黑 Light" panose="020B0502040204020203" pitchFamily="34" charset="-122"/>
                <a:ea typeface="微软雅黑 Light" panose="020B0502040204020203" pitchFamily="34" charset="-122"/>
                <a:cs typeface="Helvetica" panose="020B0604020202020204" pitchFamily="34" charset="0"/>
              </a:rPr>
              <a:t>组员：朱蔚霖、吴登辉、王舒虹</a:t>
            </a:r>
            <a:endParaRPr lang="en-US" altLang="zh-CN" sz="2200" dirty="0" smtClean="0">
              <a:solidFill>
                <a:srgbClr val="000000">
                  <a:lumMod val="85000"/>
                  <a:lumOff val="15000"/>
                </a:srgbClr>
              </a:solidFill>
              <a:latin typeface="微软雅黑 Light" panose="020B0502040204020203" pitchFamily="34" charset="-122"/>
              <a:ea typeface="微软雅黑 Light" panose="020B0502040204020203" pitchFamily="34" charset="-122"/>
              <a:cs typeface="Helvetica" panose="020B0604020202020204" pitchFamily="34" charset="0"/>
            </a:endParaRPr>
          </a:p>
          <a:p>
            <a:pPr algn="ctr"/>
            <a:r>
              <a:rPr lang="en-US" altLang="zh-CN" sz="2200" dirty="0" smtClean="0">
                <a:solidFill>
                  <a:srgbClr val="000000">
                    <a:lumMod val="85000"/>
                    <a:lumOff val="15000"/>
                  </a:srgbClr>
                </a:solidFill>
                <a:latin typeface="微软雅黑 Light" panose="020B0502040204020203" pitchFamily="34" charset="-122"/>
                <a:ea typeface="微软雅黑 Light" panose="020B0502040204020203" pitchFamily="34" charset="-122"/>
                <a:cs typeface="Helvetica" panose="020B0604020202020204" pitchFamily="34" charset="0"/>
              </a:rPr>
              <a:t>2019.10.21</a:t>
            </a:r>
            <a:endParaRPr lang="zh-CN" altLang="en-US" sz="2200" dirty="0">
              <a:solidFill>
                <a:srgbClr val="000000">
                  <a:lumMod val="85000"/>
                  <a:lumOff val="15000"/>
                </a:srgb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31" name="矩形: 圆角 22">
            <a:extLst>
              <a:ext uri="{FF2B5EF4-FFF2-40B4-BE49-F238E27FC236}">
                <a16:creationId xmlns="" xmlns:a16="http://schemas.microsoft.com/office/drawing/2014/main" id="{F0EA8CA3-98AB-460E-8849-21FA3642685C}"/>
              </a:ext>
            </a:extLst>
          </p:cNvPr>
          <p:cNvSpPr/>
          <p:nvPr/>
        </p:nvSpPr>
        <p:spPr>
          <a:xfrm rot="18746479">
            <a:off x="10052248" y="3581518"/>
            <a:ext cx="215889" cy="204596"/>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a:extLst>
              <a:ext uri="{FF2B5EF4-FFF2-40B4-BE49-F238E27FC236}">
                <a16:creationId xmlns="" xmlns:a16="http://schemas.microsoft.com/office/drawing/2014/main" id="{53BAB7F2-DC23-4B58-B8FA-6BA099DB112F}"/>
              </a:ext>
            </a:extLst>
          </p:cNvPr>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a:extLst>
              <a:ext uri="{FF2B5EF4-FFF2-40B4-BE49-F238E27FC236}">
                <a16:creationId xmlns="" xmlns:a16="http://schemas.microsoft.com/office/drawing/2014/main" id="{FDB1CAD8-6E9A-476E-B931-611AB1F78F4D}"/>
              </a:ext>
            </a:extLst>
          </p:cNvPr>
          <p:cNvSpPr/>
          <p:nvPr/>
        </p:nvSpPr>
        <p:spPr>
          <a:xfrm rot="15661163">
            <a:off x="2438566" y="2210375"/>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a:extLst>
              <a:ext uri="{FF2B5EF4-FFF2-40B4-BE49-F238E27FC236}">
                <a16:creationId xmlns="" xmlns:a16="http://schemas.microsoft.com/office/drawing/2014/main" id="{4BD5F66F-B3C0-4C78-8E5A-9C71FBBA5A79}"/>
              </a:ext>
            </a:extLst>
          </p:cNvPr>
          <p:cNvSpPr/>
          <p:nvPr/>
        </p:nvSpPr>
        <p:spPr>
          <a:xfrm rot="19434123">
            <a:off x="426310" y="2065899"/>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a:extLst>
              <a:ext uri="{FF2B5EF4-FFF2-40B4-BE49-F238E27FC236}">
                <a16:creationId xmlns="" xmlns:a16="http://schemas.microsoft.com/office/drawing/2014/main" id="{488EF9EC-D0A7-4B96-BCE2-6CFCBAC785F5}"/>
              </a:ext>
            </a:extLst>
          </p:cNvPr>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a:extLst>
              <a:ext uri="{FF2B5EF4-FFF2-40B4-BE49-F238E27FC236}">
                <a16:creationId xmlns="" xmlns:a16="http://schemas.microsoft.com/office/drawing/2014/main" id="{14DE4580-DACB-4DD3-AFE6-E809AE4BD6A6}"/>
              </a:ext>
            </a:extLst>
          </p:cNvPr>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a:extLst>
              <a:ext uri="{FF2B5EF4-FFF2-40B4-BE49-F238E27FC236}">
                <a16:creationId xmlns="" xmlns:a16="http://schemas.microsoft.com/office/drawing/2014/main" id="{ECF75E15-ECAB-4DBC-8839-B07E13B3CBB6}"/>
              </a:ext>
            </a:extLst>
          </p:cNvPr>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a:extLst>
              <a:ext uri="{FF2B5EF4-FFF2-40B4-BE49-F238E27FC236}">
                <a16:creationId xmlns="" xmlns:a16="http://schemas.microsoft.com/office/drawing/2014/main" id="{C8F570CA-B6B9-4791-9540-E5BAB48446CE}"/>
              </a:ext>
            </a:extLst>
          </p:cNvPr>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a:extLst>
              <a:ext uri="{FF2B5EF4-FFF2-40B4-BE49-F238E27FC236}">
                <a16:creationId xmlns="" xmlns:a16="http://schemas.microsoft.com/office/drawing/2014/main" id="{ED9DA8A2-8B49-44FD-A814-1051DB2A79E0}"/>
              </a:ext>
            </a:extLst>
          </p:cNvPr>
          <p:cNvSpPr/>
          <p:nvPr/>
        </p:nvSpPr>
        <p:spPr>
          <a:xfrm rot="15661163">
            <a:off x="1478553" y="668475"/>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extLst>
      <p:ext uri="{BB962C8B-B14F-4D97-AF65-F5344CB8AC3E}">
        <p14:creationId xmlns:p14="http://schemas.microsoft.com/office/powerpoint/2010/main" val="279680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a:extLst>
              <a:ext uri="{FF2B5EF4-FFF2-40B4-BE49-F238E27FC236}">
                <a16:creationId xmlns="" xmlns:a16="http://schemas.microsoft.com/office/drawing/2014/main" id="{0CF15F7A-6B9E-4706-B182-9C3D0772EB25}"/>
              </a:ext>
            </a:extLst>
          </p:cNvPr>
          <p:cNvSpPr txBox="1"/>
          <p:nvPr/>
        </p:nvSpPr>
        <p:spPr>
          <a:xfrm>
            <a:off x="1100680" y="2507874"/>
            <a:ext cx="4001416" cy="369332"/>
          </a:xfrm>
          <a:prstGeom prst="rect">
            <a:avLst/>
          </a:prstGeom>
          <a:noFill/>
        </p:spPr>
        <p:txBody>
          <a:bodyPr wrap="none" rtlCol="0">
            <a:spAutoFit/>
          </a:bodyPr>
          <a:lstStyle>
            <a:defPPr>
              <a:defRPr lang="zh-CN"/>
            </a:defPPr>
            <a:lvl1pPr algn="r">
              <a:defRPr b="1">
                <a:solidFill>
                  <a:schemeClr val="tx1">
                    <a:lumMod val="50000"/>
                    <a:lumOff val="50000"/>
                  </a:schemeClr>
                </a:solidFill>
                <a:latin typeface="微软雅黑 Light" panose="020B0502040204020203" pitchFamily="34" charset="-122"/>
                <a:ea typeface="微软雅黑 Light" panose="020B0502040204020203" pitchFamily="34" charset="-122"/>
              </a:defRPr>
            </a:lvl1pPr>
          </a:lstStyle>
          <a:p>
            <a:r>
              <a:rPr lang="en-US" altLang="zh-CN" dirty="0">
                <a:solidFill>
                  <a:schemeClr val="tx1">
                    <a:lumMod val="75000"/>
                    <a:lumOff val="25000"/>
                  </a:schemeClr>
                </a:solidFill>
              </a:rPr>
              <a:t>1.</a:t>
            </a:r>
            <a:r>
              <a:rPr lang="zh-CN" altLang="en-US" dirty="0">
                <a:solidFill>
                  <a:schemeClr val="tx1">
                    <a:lumMod val="75000"/>
                    <a:lumOff val="25000"/>
                  </a:schemeClr>
                </a:solidFill>
              </a:rPr>
              <a:t>摩尔定律失效，</a:t>
            </a:r>
            <a:r>
              <a:rPr lang="en-US" altLang="zh-CN" dirty="0">
                <a:solidFill>
                  <a:schemeClr val="tx1">
                    <a:lumMod val="75000"/>
                    <a:lumOff val="25000"/>
                  </a:schemeClr>
                </a:solidFill>
              </a:rPr>
              <a:t>DRAM</a:t>
            </a:r>
            <a:r>
              <a:rPr lang="zh-CN" altLang="en-US" dirty="0">
                <a:solidFill>
                  <a:schemeClr val="tx1">
                    <a:lumMod val="75000"/>
                    <a:lumOff val="25000"/>
                  </a:schemeClr>
                </a:solidFill>
              </a:rPr>
              <a:t>尺寸受到限制</a:t>
            </a:r>
          </a:p>
        </p:txBody>
      </p:sp>
      <p:sp>
        <p:nvSpPr>
          <p:cNvPr id="73" name="文本框 72">
            <a:extLst>
              <a:ext uri="{FF2B5EF4-FFF2-40B4-BE49-F238E27FC236}">
                <a16:creationId xmlns="" xmlns:a16="http://schemas.microsoft.com/office/drawing/2014/main" id="{56919A63-344D-43A7-A4D2-C433C8ADDA8B}"/>
              </a:ext>
            </a:extLst>
          </p:cNvPr>
          <p:cNvSpPr txBox="1"/>
          <p:nvPr/>
        </p:nvSpPr>
        <p:spPr>
          <a:xfrm>
            <a:off x="1100680" y="3575881"/>
            <a:ext cx="2887329" cy="369332"/>
          </a:xfrm>
          <a:prstGeom prst="rect">
            <a:avLst/>
          </a:prstGeom>
          <a:noFill/>
        </p:spPr>
        <p:txBody>
          <a:bodyPr wrap="none" rtlCol="0">
            <a:spAutoFit/>
          </a:bodyPr>
          <a:lstStyle/>
          <a:p>
            <a:pPr algn="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2.DRAM</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的数据保持时</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间短</a:t>
            </a:r>
            <a:endParaRPr lang="en-US" altLang="zh-CN" b="1"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5" name="文本框 74">
            <a:extLst>
              <a:ext uri="{FF2B5EF4-FFF2-40B4-BE49-F238E27FC236}">
                <a16:creationId xmlns="" xmlns:a16="http://schemas.microsoft.com/office/drawing/2014/main" id="{A8F61671-C293-47B1-A278-A6C1F89F2356}"/>
              </a:ext>
            </a:extLst>
          </p:cNvPr>
          <p:cNvSpPr txBox="1"/>
          <p:nvPr/>
        </p:nvSpPr>
        <p:spPr>
          <a:xfrm>
            <a:off x="6733363" y="2507874"/>
            <a:ext cx="3834704" cy="369332"/>
          </a:xfrm>
          <a:prstGeom prst="rect">
            <a:avLst/>
          </a:prstGeom>
          <a:noFill/>
        </p:spPr>
        <p:txBody>
          <a:bodyPr wrap="none" rtlCol="0">
            <a:spAutoFit/>
          </a:bodyPr>
          <a:lstStyle/>
          <a:p>
            <a:pPr algn="r"/>
            <a:r>
              <a:rPr lang="en-US" altLang="zh-CN"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3.DRAM</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访</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问延迟（</a:t>
            </a: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50ns</a:t>
            </a:r>
            <a:r>
              <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rPr>
              <a:t>）难以降低</a:t>
            </a:r>
          </a:p>
        </p:txBody>
      </p:sp>
      <p:sp>
        <p:nvSpPr>
          <p:cNvPr id="30" name="文本框 29"/>
          <p:cNvSpPr txBox="1"/>
          <p:nvPr/>
        </p:nvSpPr>
        <p:spPr>
          <a:xfrm>
            <a:off x="341072" y="470465"/>
            <a:ext cx="2760316" cy="584775"/>
          </a:xfrm>
          <a:prstGeom prst="rect">
            <a:avLst/>
          </a:prstGeom>
          <a:noFill/>
        </p:spPr>
        <p:txBody>
          <a:bodyPr wrap="square" rtlCol="0">
            <a:spAutoFit/>
          </a:bodyPr>
          <a:lstStyle/>
          <a:p>
            <a:pPr algn="ctr"/>
            <a:r>
              <a:rPr lang="zh-CN" altLang="en-US" sz="3200" dirty="0" smtClean="0">
                <a:solidFill>
                  <a:srgbClr val="413B39"/>
                </a:solidFill>
                <a:latin typeface="微软雅黑 Light" panose="020B0502040204020203" pitchFamily="34" charset="-122"/>
                <a:ea typeface="微软雅黑 Light" panose="020B0502040204020203" pitchFamily="34" charset="-122"/>
              </a:rPr>
              <a:t>概</a:t>
            </a:r>
            <a:r>
              <a:rPr lang="zh-CN" altLang="en-US" sz="3200" dirty="0">
                <a:solidFill>
                  <a:srgbClr val="413B39"/>
                </a:solidFill>
                <a:latin typeface="微软雅黑 Light" panose="020B0502040204020203" pitchFamily="34" charset="-122"/>
                <a:ea typeface="微软雅黑 Light" panose="020B0502040204020203" pitchFamily="34" charset="-122"/>
              </a:rPr>
              <a:t>述</a:t>
            </a: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p:cNvSpPr txBox="1"/>
          <p:nvPr/>
        </p:nvSpPr>
        <p:spPr>
          <a:xfrm>
            <a:off x="4594283" y="1618141"/>
            <a:ext cx="2828018" cy="461665"/>
          </a:xfrm>
          <a:prstGeom prst="rect">
            <a:avLst/>
          </a:prstGeom>
          <a:noFill/>
        </p:spPr>
        <p:txBody>
          <a:bodyPr wrap="none" rtlCol="0">
            <a:spAutoFit/>
          </a:bodyPr>
          <a:lstStyle/>
          <a:p>
            <a:r>
              <a:rPr lang="zh-CN" altLang="en-US" sz="2400" dirty="0" smtClean="0"/>
              <a:t>传统</a:t>
            </a:r>
            <a:r>
              <a:rPr lang="en-US" altLang="zh-CN" sz="2400" dirty="0" smtClean="0"/>
              <a:t>DRAM</a:t>
            </a:r>
            <a:r>
              <a:rPr lang="zh-CN" altLang="en-US" sz="2400" dirty="0" smtClean="0"/>
              <a:t>主存问题</a:t>
            </a:r>
            <a:endParaRPr lang="zh-CN" altLang="en-US" sz="2400" dirty="0"/>
          </a:p>
        </p:txBody>
      </p:sp>
      <p:sp>
        <p:nvSpPr>
          <p:cNvPr id="5" name="文本框 4"/>
          <p:cNvSpPr txBox="1"/>
          <p:nvPr/>
        </p:nvSpPr>
        <p:spPr>
          <a:xfrm>
            <a:off x="6733363" y="3575881"/>
            <a:ext cx="4067139" cy="369332"/>
          </a:xfrm>
          <a:prstGeom prst="rect">
            <a:avLst/>
          </a:prstGeom>
          <a:noFill/>
        </p:spPr>
        <p:txBody>
          <a:bodyPr wrap="none" rtlCol="0">
            <a:spAutoFit/>
          </a:bodyPr>
          <a:lstStyle/>
          <a:p>
            <a:r>
              <a:rPr lang="en-US" altLang="zh-CN"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4.</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存储器和处理器之间存在内存墙问题</a:t>
            </a:r>
            <a:endParaRPr lang="zh-CN" altLang="en-US" dirty="0"/>
          </a:p>
        </p:txBody>
      </p:sp>
      <p:sp>
        <p:nvSpPr>
          <p:cNvPr id="7" name="文本框 6"/>
          <p:cNvSpPr txBox="1"/>
          <p:nvPr/>
        </p:nvSpPr>
        <p:spPr>
          <a:xfrm>
            <a:off x="658494" y="5657671"/>
            <a:ext cx="10699596" cy="1200329"/>
          </a:xfrm>
          <a:prstGeom prst="rect">
            <a:avLst/>
          </a:prstGeom>
          <a:noFill/>
        </p:spPr>
        <p:txBody>
          <a:bodyPr wrap="none" rtlCol="0">
            <a:spAutoFit/>
          </a:bodyPr>
          <a:lstStyle/>
          <a:p>
            <a:pPr lvl="0"/>
            <a:r>
              <a:rPr lang="en-US" altLang="zh-CN" sz="1200" dirty="0" smtClean="0">
                <a:latin typeface="Times New Roman" panose="02020603050405020304" pitchFamily="18" charset="0"/>
                <a:cs typeface="Times New Roman" panose="02020603050405020304" pitchFamily="18" charset="0"/>
              </a:rPr>
              <a:t>1.Zidan </a:t>
            </a:r>
            <a:r>
              <a:rPr lang="en-US" altLang="zh-CN" sz="1200" dirty="0">
                <a:latin typeface="Times New Roman" panose="02020603050405020304" pitchFamily="18" charset="0"/>
                <a:cs typeface="Times New Roman" panose="02020603050405020304" pitchFamily="18" charset="0"/>
              </a:rPr>
              <a:t>M A, Strachan J P, Lu W D. The future of electronics based on memristive systems. Nature Electronics, 2018, 1(1): 22. </a:t>
            </a:r>
            <a:endParaRPr lang="zh-CN" altLang="zh-CN" sz="1200" dirty="0">
              <a:latin typeface="Times New Roman" panose="02020603050405020304" pitchFamily="18" charset="0"/>
              <a:cs typeface="Times New Roman" panose="02020603050405020304" pitchFamily="18" charset="0"/>
            </a:endParaRPr>
          </a:p>
          <a:p>
            <a:pPr lvl="0"/>
            <a:r>
              <a:rPr lang="en-US" altLang="zh-CN" sz="1200" dirty="0" smtClean="0">
                <a:latin typeface="Times New Roman" panose="02020603050405020304" pitchFamily="18" charset="0"/>
                <a:cs typeface="Times New Roman" panose="02020603050405020304" pitchFamily="18" charset="0"/>
              </a:rPr>
              <a:t>2.Chi </a:t>
            </a:r>
            <a:r>
              <a:rPr lang="en-US" altLang="zh-CN" sz="1200" dirty="0">
                <a:latin typeface="Times New Roman" panose="02020603050405020304" pitchFamily="18" charset="0"/>
                <a:cs typeface="Times New Roman" panose="02020603050405020304" pitchFamily="18" charset="0"/>
              </a:rPr>
              <a:t>P, Li S, Xu C, et al. Prime: A novel processing-in-memory architecture for neural network computation in reram-based main memory[C</a:t>
            </a:r>
            <a:r>
              <a:rPr lang="en-US" altLang="zh-CN" sz="1200" dirty="0" smtClean="0">
                <a:latin typeface="Times New Roman" panose="02020603050405020304" pitchFamily="18" charset="0"/>
                <a:cs typeface="Times New Roman" panose="02020603050405020304" pitchFamily="18" charset="0"/>
              </a:rPr>
              <a:t>]</a:t>
            </a:r>
          </a:p>
          <a:p>
            <a:pPr lvl="0"/>
            <a:r>
              <a:rPr lang="en-US" altLang="zh-CN" sz="1200" dirty="0" smtClean="0">
                <a:latin typeface="Times New Roman" panose="02020603050405020304" pitchFamily="18" charset="0"/>
                <a:cs typeface="Times New Roman" panose="02020603050405020304" pitchFamily="18" charset="0"/>
              </a:rPr>
              <a:t>//</a:t>
            </a:r>
            <a:r>
              <a:rPr lang="en-US" altLang="zh-CN" sz="1200" dirty="0">
                <a:latin typeface="Times New Roman" panose="02020603050405020304" pitchFamily="18" charset="0"/>
                <a:cs typeface="Times New Roman" panose="02020603050405020304" pitchFamily="18" charset="0"/>
              </a:rPr>
              <a:t>ACM SIGARCH Computer Architecture News. IEEE Press, 2016, 44(3): 27-39.</a:t>
            </a:r>
            <a:endParaRPr lang="zh-CN" altLang="zh-CN" sz="1200" dirty="0">
              <a:latin typeface="Times New Roman" panose="02020603050405020304" pitchFamily="18" charset="0"/>
              <a:cs typeface="Times New Roman" panose="02020603050405020304" pitchFamily="18" charset="0"/>
            </a:endParaRPr>
          </a:p>
          <a:p>
            <a:pPr lvl="0"/>
            <a:r>
              <a:rPr lang="en-US" altLang="zh-CN" sz="1200" dirty="0" smtClean="0">
                <a:latin typeface="Times New Roman" panose="02020603050405020304" pitchFamily="18" charset="0"/>
                <a:cs typeface="Times New Roman" panose="02020603050405020304" pitchFamily="18" charset="0"/>
              </a:rPr>
              <a:t>3.Lee </a:t>
            </a:r>
            <a:r>
              <a:rPr lang="en-US" altLang="zh-CN" sz="1200" dirty="0">
                <a:latin typeface="Times New Roman" panose="02020603050405020304" pitchFamily="18" charset="0"/>
                <a:cs typeface="Times New Roman" panose="02020603050405020304" pitchFamily="18" charset="0"/>
              </a:rPr>
              <a:t>D, Kim Y, Pekhimenko G, et al. Adaptive-latency DRAM: Optimizing DRAM timing for the common-case. In: High Performance Computer Architecture (HPCA), </a:t>
            </a:r>
            <a:endParaRPr lang="en-US" altLang="zh-CN" sz="1200" dirty="0" smtClean="0">
              <a:latin typeface="Times New Roman" panose="02020603050405020304" pitchFamily="18" charset="0"/>
              <a:cs typeface="Times New Roman" panose="02020603050405020304" pitchFamily="18" charset="0"/>
            </a:endParaRPr>
          </a:p>
          <a:p>
            <a:pPr lvl="0"/>
            <a:r>
              <a:rPr lang="en-US" altLang="zh-CN" sz="1200" dirty="0" smtClean="0">
                <a:latin typeface="Times New Roman" panose="02020603050405020304" pitchFamily="18" charset="0"/>
                <a:cs typeface="Times New Roman" panose="02020603050405020304" pitchFamily="18" charset="0"/>
              </a:rPr>
              <a:t>2015 </a:t>
            </a:r>
            <a:r>
              <a:rPr lang="en-US" altLang="zh-CN" sz="1200" dirty="0">
                <a:latin typeface="Times New Roman" panose="02020603050405020304" pitchFamily="18" charset="0"/>
                <a:cs typeface="Times New Roman" panose="02020603050405020304" pitchFamily="18" charset="0"/>
              </a:rPr>
              <a:t>IEEE 21st International Symposium on, Burlingame, California, USA: February 7-11, IEEE, 2015: 489-501. </a:t>
            </a:r>
            <a:endParaRPr lang="zh-CN" altLang="zh-CN" sz="1200" dirty="0">
              <a:latin typeface="Times New Roman" panose="02020603050405020304" pitchFamily="18" charset="0"/>
              <a:cs typeface="Times New Roman" panose="02020603050405020304" pitchFamily="18" charset="0"/>
            </a:endParaRPr>
          </a:p>
          <a:p>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854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a:extLst>
              <a:ext uri="{FF2B5EF4-FFF2-40B4-BE49-F238E27FC236}">
                <a16:creationId xmlns="" xmlns:a16="http://schemas.microsoft.com/office/drawing/2014/main" id="{0CF15F7A-6B9E-4706-B182-9C3D0772EB25}"/>
              </a:ext>
            </a:extLst>
          </p:cNvPr>
          <p:cNvSpPr txBox="1"/>
          <p:nvPr/>
        </p:nvSpPr>
        <p:spPr>
          <a:xfrm>
            <a:off x="1242646" y="2240589"/>
            <a:ext cx="8178940" cy="369332"/>
          </a:xfrm>
          <a:prstGeom prst="rect">
            <a:avLst/>
          </a:prstGeom>
          <a:noFill/>
        </p:spPr>
        <p:txBody>
          <a:bodyPr wrap="square" rtlCol="0">
            <a:spAutoFit/>
          </a:bodyPr>
          <a:lstStyle>
            <a:defPPr>
              <a:defRPr lang="zh-CN"/>
            </a:defPPr>
            <a:lvl1pPr algn="r">
              <a:defRPr b="1">
                <a:solidFill>
                  <a:schemeClr val="tx1">
                    <a:lumMod val="50000"/>
                    <a:lumOff val="50000"/>
                  </a:schemeClr>
                </a:solidFill>
                <a:latin typeface="微软雅黑 Light" panose="020B0502040204020203" pitchFamily="34" charset="-122"/>
                <a:ea typeface="微软雅黑 Light" panose="020B0502040204020203" pitchFamily="34" charset="-122"/>
              </a:defRPr>
            </a:lvl1pPr>
          </a:lstStyle>
          <a:p>
            <a:pPr algn="l"/>
            <a:r>
              <a:rPr lang="en-US" altLang="zh-CN" dirty="0">
                <a:solidFill>
                  <a:schemeClr val="tx1">
                    <a:lumMod val="75000"/>
                    <a:lumOff val="25000"/>
                  </a:schemeClr>
                </a:solidFill>
              </a:rPr>
              <a:t>1</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利用三维集成电路技术</a:t>
            </a:r>
            <a:r>
              <a:rPr lang="zh-CN" altLang="en-US" dirty="0">
                <a:solidFill>
                  <a:schemeClr val="tx1">
                    <a:lumMod val="75000"/>
                    <a:lumOff val="25000"/>
                  </a:schemeClr>
                </a:solidFill>
              </a:rPr>
              <a:t>，</a:t>
            </a:r>
            <a:r>
              <a:rPr lang="zh-CN" altLang="en-US" dirty="0" smtClean="0">
                <a:solidFill>
                  <a:schemeClr val="tx1">
                    <a:lumMod val="75000"/>
                    <a:lumOff val="25000"/>
                  </a:schemeClr>
                </a:solidFill>
              </a:rPr>
              <a:t>将</a:t>
            </a:r>
            <a:r>
              <a:rPr lang="en-US" altLang="zh-CN" dirty="0" smtClean="0">
                <a:solidFill>
                  <a:schemeClr val="tx1">
                    <a:lumMod val="75000"/>
                    <a:lumOff val="25000"/>
                  </a:schemeClr>
                </a:solidFill>
              </a:rPr>
              <a:t>DRAM</a:t>
            </a:r>
            <a:r>
              <a:rPr lang="zh-CN" altLang="en-US" dirty="0" smtClean="0">
                <a:solidFill>
                  <a:schemeClr val="tx1">
                    <a:lumMod val="75000"/>
                    <a:lumOff val="25000"/>
                  </a:schemeClr>
                </a:solidFill>
              </a:rPr>
              <a:t>堆叠成</a:t>
            </a:r>
            <a:r>
              <a:rPr lang="en-US" altLang="zh-CN" dirty="0" smtClean="0">
                <a:solidFill>
                  <a:schemeClr val="tx1">
                    <a:lumMod val="75000"/>
                    <a:lumOff val="25000"/>
                  </a:schemeClr>
                </a:solidFill>
              </a:rPr>
              <a:t>3D</a:t>
            </a:r>
            <a:r>
              <a:rPr lang="zh-CN" altLang="en-US" dirty="0" smtClean="0">
                <a:solidFill>
                  <a:schemeClr val="tx1">
                    <a:lumMod val="75000"/>
                    <a:lumOff val="25000"/>
                  </a:schemeClr>
                </a:solidFill>
              </a:rPr>
              <a:t>结构</a:t>
            </a:r>
            <a:r>
              <a:rPr lang="zh-CN" altLang="en-US" dirty="0">
                <a:solidFill>
                  <a:schemeClr val="tx1">
                    <a:lumMod val="75000"/>
                    <a:lumOff val="25000"/>
                  </a:schemeClr>
                </a:solidFill>
              </a:rPr>
              <a:t>，</a:t>
            </a:r>
            <a:r>
              <a:rPr lang="zh-CN" altLang="en-US" dirty="0" smtClean="0">
                <a:solidFill>
                  <a:schemeClr val="tx1">
                    <a:lumMod val="75000"/>
                    <a:lumOff val="25000"/>
                  </a:schemeClr>
                </a:solidFill>
              </a:rPr>
              <a:t>再集成到处理器芯片上</a:t>
            </a:r>
            <a:endParaRPr lang="zh-CN" altLang="en-US" dirty="0">
              <a:solidFill>
                <a:schemeClr val="tx1">
                  <a:lumMod val="75000"/>
                  <a:lumOff val="25000"/>
                </a:schemeClr>
              </a:solidFill>
            </a:endParaRPr>
          </a:p>
        </p:txBody>
      </p:sp>
      <p:sp>
        <p:nvSpPr>
          <p:cNvPr id="73" name="文本框 72">
            <a:extLst>
              <a:ext uri="{FF2B5EF4-FFF2-40B4-BE49-F238E27FC236}">
                <a16:creationId xmlns="" xmlns:a16="http://schemas.microsoft.com/office/drawing/2014/main" id="{56919A63-344D-43A7-A4D2-C433C8ADDA8B}"/>
              </a:ext>
            </a:extLst>
          </p:cNvPr>
          <p:cNvSpPr txBox="1"/>
          <p:nvPr/>
        </p:nvSpPr>
        <p:spPr>
          <a:xfrm>
            <a:off x="1351789" y="2998829"/>
            <a:ext cx="6567568" cy="338554"/>
          </a:xfrm>
          <a:prstGeom prst="rect">
            <a:avLst/>
          </a:prstGeom>
          <a:noFill/>
        </p:spPr>
        <p:txBody>
          <a:bodyPr wrap="square" rtlCol="0">
            <a:spAutoFit/>
          </a:bodyPr>
          <a:lstStyle/>
          <a:p>
            <a:pPr algn="just"/>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缺点：</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DRAM</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尺寸及存储容量均受</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限</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热</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墙问题限制</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DRAM</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性能的提升</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75" name="文本框 74">
            <a:extLst>
              <a:ext uri="{FF2B5EF4-FFF2-40B4-BE49-F238E27FC236}">
                <a16:creationId xmlns="" xmlns:a16="http://schemas.microsoft.com/office/drawing/2014/main" id="{A8F61671-C293-47B1-A278-A6C1F89F2356}"/>
              </a:ext>
            </a:extLst>
          </p:cNvPr>
          <p:cNvSpPr txBox="1"/>
          <p:nvPr/>
        </p:nvSpPr>
        <p:spPr>
          <a:xfrm>
            <a:off x="1242646" y="3941681"/>
            <a:ext cx="3600666" cy="369332"/>
          </a:xfrm>
          <a:prstGeom prst="rect">
            <a:avLst/>
          </a:prstGeom>
          <a:noFill/>
        </p:spPr>
        <p:txBody>
          <a:bodyPr wrap="none" rtlCol="0">
            <a:spAutoFit/>
          </a:bodyPr>
          <a:lstStyle/>
          <a:p>
            <a:pPr algn="r"/>
            <a:r>
              <a:rPr lang="en-US" altLang="zh-CN"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提高缓存命中率以弥补性能损失</a:t>
            </a: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341072" y="470465"/>
            <a:ext cx="2760316" cy="584775"/>
          </a:xfrm>
          <a:prstGeom prst="rect">
            <a:avLst/>
          </a:prstGeom>
          <a:noFill/>
        </p:spPr>
        <p:txBody>
          <a:bodyPr wrap="square" rtlCol="0">
            <a:spAutoFit/>
          </a:bodyPr>
          <a:lstStyle/>
          <a:p>
            <a:pPr algn="ctr"/>
            <a:r>
              <a:rPr lang="zh-CN" altLang="en-US" sz="3200" dirty="0" smtClean="0">
                <a:solidFill>
                  <a:srgbClr val="413B39"/>
                </a:solidFill>
                <a:latin typeface="微软雅黑 Light" panose="020B0502040204020203" pitchFamily="34" charset="-122"/>
                <a:ea typeface="微软雅黑 Light" panose="020B0502040204020203" pitchFamily="34" charset="-122"/>
              </a:rPr>
              <a:t>概</a:t>
            </a:r>
            <a:r>
              <a:rPr lang="zh-CN" altLang="en-US" sz="3200" dirty="0">
                <a:solidFill>
                  <a:srgbClr val="413B39"/>
                </a:solidFill>
                <a:latin typeface="微软雅黑 Light" panose="020B0502040204020203" pitchFamily="34" charset="-122"/>
                <a:ea typeface="微软雅黑 Light" panose="020B0502040204020203" pitchFamily="34" charset="-122"/>
              </a:rPr>
              <a:t>述</a:t>
            </a: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p:cNvSpPr txBox="1"/>
          <p:nvPr/>
        </p:nvSpPr>
        <p:spPr>
          <a:xfrm>
            <a:off x="1599789" y="1355483"/>
            <a:ext cx="2031325" cy="461665"/>
          </a:xfrm>
          <a:prstGeom prst="rect">
            <a:avLst/>
          </a:prstGeom>
          <a:noFill/>
        </p:spPr>
        <p:txBody>
          <a:bodyPr wrap="none" rtlCol="0">
            <a:spAutoFit/>
          </a:bodyPr>
          <a:lstStyle/>
          <a:p>
            <a:r>
              <a:rPr lang="zh-CN" altLang="en-US" sz="2400" dirty="0" smtClean="0"/>
              <a:t>传统解决方法</a:t>
            </a:r>
            <a:endParaRPr lang="zh-CN" altLang="en-US" sz="2400" dirty="0"/>
          </a:p>
        </p:txBody>
      </p:sp>
      <p:sp>
        <p:nvSpPr>
          <p:cNvPr id="5" name="文本框 4"/>
          <p:cNvSpPr txBox="1"/>
          <p:nvPr/>
        </p:nvSpPr>
        <p:spPr>
          <a:xfrm>
            <a:off x="1351789" y="4623940"/>
            <a:ext cx="4083169" cy="338554"/>
          </a:xfrm>
          <a:prstGeom prst="rect">
            <a:avLst/>
          </a:prstGeom>
          <a:noFill/>
        </p:spPr>
        <p:txBody>
          <a:bodyPr wrap="none" rtlCol="0">
            <a:spAutoFit/>
          </a:bodyPr>
          <a:lstStyle/>
          <a:p>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缺点：不适用于程序与数据局部性差的方法</a:t>
            </a:r>
            <a:endParaRPr lang="zh-CN" altLang="en-US" sz="1600" dirty="0"/>
          </a:p>
        </p:txBody>
      </p:sp>
      <p:sp>
        <p:nvSpPr>
          <p:cNvPr id="7" name="文本框 6"/>
          <p:cNvSpPr txBox="1"/>
          <p:nvPr/>
        </p:nvSpPr>
        <p:spPr>
          <a:xfrm>
            <a:off x="1968575" y="5425843"/>
            <a:ext cx="7109639" cy="369332"/>
          </a:xfrm>
          <a:prstGeom prst="rect">
            <a:avLst/>
          </a:prstGeom>
          <a:noFill/>
        </p:spPr>
        <p:txBody>
          <a:bodyPr wrap="none" rtlCol="0">
            <a:spAutoFit/>
          </a:bodyPr>
          <a:lstStyle/>
          <a:p>
            <a:r>
              <a:rPr lang="zh-CN" altLang="zh-CN" dirty="0">
                <a:solidFill>
                  <a:srgbClr val="FF0000"/>
                </a:solidFill>
              </a:rPr>
              <a:t>传统方法未能从根源上解决存储与计算分离，内、外存分离的问</a:t>
            </a:r>
            <a:r>
              <a:rPr lang="zh-CN" altLang="zh-CN" dirty="0" smtClean="0">
                <a:solidFill>
                  <a:srgbClr val="FF0000"/>
                </a:solidFill>
              </a:rPr>
              <a:t>题</a:t>
            </a:r>
            <a:r>
              <a:rPr lang="zh-CN" altLang="en-US" dirty="0" smtClean="0">
                <a:solidFill>
                  <a:srgbClr val="FF0000"/>
                </a:solidFill>
              </a:rPr>
              <a:t>！</a:t>
            </a:r>
            <a:endParaRPr lang="zh-CN" altLang="zh-CN" dirty="0">
              <a:solidFill>
                <a:srgbClr val="FF0000"/>
              </a:solidFill>
            </a:endParaRPr>
          </a:p>
        </p:txBody>
      </p:sp>
    </p:spTree>
    <p:extLst>
      <p:ext uri="{BB962C8B-B14F-4D97-AF65-F5344CB8AC3E}">
        <p14:creationId xmlns:p14="http://schemas.microsoft.com/office/powerpoint/2010/main" val="3484421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a:extLst>
              <a:ext uri="{FF2B5EF4-FFF2-40B4-BE49-F238E27FC236}">
                <a16:creationId xmlns="" xmlns:a16="http://schemas.microsoft.com/office/drawing/2014/main" id="{0CF15F7A-6B9E-4706-B182-9C3D0772EB25}"/>
              </a:ext>
            </a:extLst>
          </p:cNvPr>
          <p:cNvSpPr txBox="1"/>
          <p:nvPr/>
        </p:nvSpPr>
        <p:spPr>
          <a:xfrm>
            <a:off x="1620646" y="2591200"/>
            <a:ext cx="5045248" cy="369332"/>
          </a:xfrm>
          <a:prstGeom prst="rect">
            <a:avLst/>
          </a:prstGeom>
          <a:noFill/>
        </p:spPr>
        <p:txBody>
          <a:bodyPr wrap="square" rtlCol="0">
            <a:spAutoFit/>
          </a:bodyPr>
          <a:lstStyle>
            <a:defPPr>
              <a:defRPr lang="zh-CN"/>
            </a:defPPr>
            <a:lvl1pPr algn="r">
              <a:defRPr b="1">
                <a:solidFill>
                  <a:schemeClr val="tx1">
                    <a:lumMod val="50000"/>
                    <a:lumOff val="50000"/>
                  </a:schemeClr>
                </a:solidFill>
                <a:latin typeface="微软雅黑 Light" panose="020B0502040204020203" pitchFamily="34" charset="-122"/>
                <a:ea typeface="微软雅黑 Light" panose="020B0502040204020203" pitchFamily="34" charset="-122"/>
              </a:defRPr>
            </a:lvl1pPr>
          </a:lstStyle>
          <a:p>
            <a:pPr algn="l"/>
            <a:r>
              <a:rPr lang="en-US" altLang="zh-CN" dirty="0" smtClean="0">
                <a:solidFill>
                  <a:schemeClr val="tx1">
                    <a:lumMod val="75000"/>
                    <a:lumOff val="25000"/>
                  </a:schemeClr>
                </a:solidFill>
              </a:rPr>
              <a:t>1.RAM</a:t>
            </a:r>
            <a:r>
              <a:rPr lang="zh-CN" altLang="en-US" dirty="0" smtClean="0">
                <a:solidFill>
                  <a:schemeClr val="tx1">
                    <a:lumMod val="75000"/>
                    <a:lumOff val="25000"/>
                  </a:schemeClr>
                </a:solidFill>
              </a:rPr>
              <a:t>容量大、速度快、能耗低、寿命长</a:t>
            </a:r>
            <a:endParaRPr lang="zh-CN" altLang="en-US" dirty="0">
              <a:solidFill>
                <a:schemeClr val="tx1">
                  <a:lumMod val="75000"/>
                  <a:lumOff val="25000"/>
                </a:schemeClr>
              </a:solidFill>
            </a:endParaRPr>
          </a:p>
        </p:txBody>
      </p:sp>
      <p:sp>
        <p:nvSpPr>
          <p:cNvPr id="75" name="文本框 74">
            <a:extLst>
              <a:ext uri="{FF2B5EF4-FFF2-40B4-BE49-F238E27FC236}">
                <a16:creationId xmlns="" xmlns:a16="http://schemas.microsoft.com/office/drawing/2014/main" id="{A8F61671-C293-47B1-A278-A6C1F89F2356}"/>
              </a:ext>
            </a:extLst>
          </p:cNvPr>
          <p:cNvSpPr txBox="1"/>
          <p:nvPr/>
        </p:nvSpPr>
        <p:spPr>
          <a:xfrm>
            <a:off x="1620646" y="3556702"/>
            <a:ext cx="4241867" cy="369332"/>
          </a:xfrm>
          <a:prstGeom prst="rect">
            <a:avLst/>
          </a:prstGeom>
          <a:noFill/>
        </p:spPr>
        <p:txBody>
          <a:bodyPr wrap="none" rtlCol="0">
            <a:spAutoFit/>
          </a:bodyPr>
          <a:lstStyle/>
          <a:p>
            <a:r>
              <a:rPr lang="en-US" altLang="zh-CN"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2.RRAM</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组织成交叉阵列时，存储密度大</a:t>
            </a: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341072" y="470465"/>
            <a:ext cx="2760316" cy="584775"/>
          </a:xfrm>
          <a:prstGeom prst="rect">
            <a:avLst/>
          </a:prstGeom>
          <a:noFill/>
        </p:spPr>
        <p:txBody>
          <a:bodyPr wrap="square" rtlCol="0">
            <a:spAutoFit/>
          </a:bodyPr>
          <a:lstStyle/>
          <a:p>
            <a:pPr algn="ctr"/>
            <a:r>
              <a:rPr lang="zh-CN" altLang="en-US" sz="3200" dirty="0" smtClean="0">
                <a:solidFill>
                  <a:srgbClr val="413B39"/>
                </a:solidFill>
                <a:latin typeface="微软雅黑 Light" panose="020B0502040204020203" pitchFamily="34" charset="-122"/>
                <a:ea typeface="微软雅黑 Light" panose="020B0502040204020203" pitchFamily="34" charset="-122"/>
              </a:rPr>
              <a:t>概</a:t>
            </a:r>
            <a:r>
              <a:rPr lang="zh-CN" altLang="en-US" sz="3200" dirty="0">
                <a:solidFill>
                  <a:srgbClr val="413B39"/>
                </a:solidFill>
                <a:latin typeface="微软雅黑 Light" panose="020B0502040204020203" pitchFamily="34" charset="-122"/>
                <a:ea typeface="微软雅黑 Light" panose="020B0502040204020203" pitchFamily="34" charset="-122"/>
              </a:rPr>
              <a:t>述</a:t>
            </a:r>
          </a:p>
        </p:txBody>
      </p:sp>
      <p:sp>
        <p:nvSpPr>
          <p:cNvPr id="31" name="任意多边形 30"/>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p:cNvSpPr txBox="1"/>
          <p:nvPr/>
        </p:nvSpPr>
        <p:spPr>
          <a:xfrm>
            <a:off x="1599789" y="1413317"/>
            <a:ext cx="4652236" cy="461665"/>
          </a:xfrm>
          <a:prstGeom prst="rect">
            <a:avLst/>
          </a:prstGeom>
          <a:noFill/>
        </p:spPr>
        <p:txBody>
          <a:bodyPr wrap="none" rtlCol="0">
            <a:spAutoFit/>
          </a:bodyPr>
          <a:lstStyle/>
          <a:p>
            <a:r>
              <a:rPr lang="zh-CN" altLang="en-US" sz="2400" dirty="0"/>
              <a:t>新</a:t>
            </a:r>
            <a:r>
              <a:rPr lang="zh-CN" altLang="en-US" sz="2400" dirty="0" smtClean="0"/>
              <a:t>兴</a:t>
            </a:r>
            <a:r>
              <a:rPr lang="zh-CN" altLang="en-US" sz="2400" dirty="0"/>
              <a:t>非易失存储器</a:t>
            </a:r>
            <a:r>
              <a:rPr lang="zh-CN" altLang="en-US" sz="2400" dirty="0" smtClean="0"/>
              <a:t>：忆阻器</a:t>
            </a:r>
            <a:r>
              <a:rPr lang="en-US" altLang="zh-CN" sz="2400" dirty="0" smtClean="0"/>
              <a:t>RRAM</a:t>
            </a:r>
            <a:endParaRPr lang="zh-CN" altLang="en-US" sz="2400" dirty="0"/>
          </a:p>
        </p:txBody>
      </p:sp>
      <p:sp>
        <p:nvSpPr>
          <p:cNvPr id="22" name="Shape 548">
            <a:extLst>
              <a:ext uri="{FF2B5EF4-FFF2-40B4-BE49-F238E27FC236}">
                <a16:creationId xmlns="" xmlns:a16="http://schemas.microsoft.com/office/drawing/2014/main" id="{E12960D5-5A6B-4134-8648-A93A065448F6}"/>
              </a:ext>
            </a:extLst>
          </p:cNvPr>
          <p:cNvSpPr/>
          <p:nvPr/>
        </p:nvSpPr>
        <p:spPr>
          <a:xfrm>
            <a:off x="8814900" y="3632724"/>
            <a:ext cx="121452" cy="108644"/>
          </a:xfrm>
          <a:custGeom>
            <a:avLst/>
            <a:gdLst/>
            <a:ahLst/>
            <a:cxnLst>
              <a:cxn ang="0">
                <a:pos x="wd2" y="hd2"/>
              </a:cxn>
              <a:cxn ang="5400000">
                <a:pos x="wd2" y="hd2"/>
              </a:cxn>
              <a:cxn ang="10800000">
                <a:pos x="wd2" y="hd2"/>
              </a:cxn>
              <a:cxn ang="16200000">
                <a:pos x="wd2" y="hd2"/>
              </a:cxn>
            </a:cxnLst>
            <a:rect l="0" t="0" r="r" b="b"/>
            <a:pathLst>
              <a:path w="21547" h="20788" extrusionOk="0">
                <a:moveTo>
                  <a:pt x="15698" y="0"/>
                </a:moveTo>
                <a:lnTo>
                  <a:pt x="11881" y="6311"/>
                </a:lnTo>
                <a:cubicBezTo>
                  <a:pt x="13132" y="6530"/>
                  <a:pt x="16006" y="8618"/>
                  <a:pt x="16558" y="10117"/>
                </a:cubicBezTo>
                <a:lnTo>
                  <a:pt x="21547" y="4919"/>
                </a:lnTo>
                <a:cubicBezTo>
                  <a:pt x="20950" y="3080"/>
                  <a:pt x="17645" y="214"/>
                  <a:pt x="15698" y="0"/>
                </a:cubicBezTo>
                <a:close/>
                <a:moveTo>
                  <a:pt x="13197" y="9542"/>
                </a:moveTo>
                <a:cubicBezTo>
                  <a:pt x="10294" y="7243"/>
                  <a:pt x="5593" y="10974"/>
                  <a:pt x="4536" y="16010"/>
                </a:cubicBezTo>
                <a:cubicBezTo>
                  <a:pt x="3721" y="19890"/>
                  <a:pt x="-53" y="19731"/>
                  <a:pt x="0" y="20250"/>
                </a:cubicBezTo>
                <a:cubicBezTo>
                  <a:pt x="53" y="20769"/>
                  <a:pt x="8482" y="21600"/>
                  <a:pt x="11527" y="18875"/>
                </a:cubicBezTo>
                <a:cubicBezTo>
                  <a:pt x="14371" y="16330"/>
                  <a:pt x="16381" y="12065"/>
                  <a:pt x="13197" y="9542"/>
                </a:cubicBezTo>
                <a:close/>
              </a:path>
            </a:pathLst>
          </a:custGeom>
          <a:solidFill>
            <a:srgbClr val="FFFFFF"/>
          </a:solidFill>
          <a:ln w="12700">
            <a:miter lim="400000"/>
          </a:ln>
        </p:spPr>
        <p:txBody>
          <a:bodyPr lIns="43656" tIns="43656" rIns="43656" bIns="43656" anchor="ctr"/>
          <a:lstStyle/>
          <a:p>
            <a:pPr lvl="0" algn="ctr">
              <a:spcBef>
                <a:spcPts val="0"/>
              </a:spcBef>
              <a:defRPr sz="3200">
                <a:solidFill>
                  <a:srgbClr val="FFFFFF"/>
                </a:solidFill>
                <a:latin typeface="+mn-lt"/>
                <a:ea typeface="+mn-ea"/>
                <a:cs typeface="+mn-cs"/>
                <a:sym typeface="Helvetica Light"/>
              </a:defRPr>
            </a:pPr>
            <a:endParaRPr dirty="0">
              <a:latin typeface="Arial" pitchFamily="34" charset="0"/>
              <a:ea typeface="微软雅黑 Light" panose="020B0502040204020203" pitchFamily="34" charset="-122"/>
              <a:cs typeface="+mn-ea"/>
              <a:sym typeface="Arial" pitchFamily="34" charset="0"/>
            </a:endParaRPr>
          </a:p>
        </p:txBody>
      </p:sp>
      <p:sp>
        <p:nvSpPr>
          <p:cNvPr id="6" name="矩形 5"/>
          <p:cNvSpPr/>
          <p:nvPr/>
        </p:nvSpPr>
        <p:spPr>
          <a:xfrm>
            <a:off x="1599789" y="4553065"/>
            <a:ext cx="4985660" cy="369332"/>
          </a:xfrm>
          <a:prstGeom prst="rect">
            <a:avLst/>
          </a:prstGeom>
        </p:spPr>
        <p:txBody>
          <a:bodyPr wrap="none">
            <a:spAutoFit/>
          </a:bodyPr>
          <a:lstStyle/>
          <a:p>
            <a:r>
              <a:rPr lang="en-US" altLang="zh-CN"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3.</a:t>
            </a:r>
            <a:r>
              <a:rPr lang="zh-CN" altLang="en-US"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适合做矩阵向量乘法运算，有望实现存算融合</a:t>
            </a: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pic>
        <p:nvPicPr>
          <p:cNvPr id="24" name="图片 2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608" y="1225296"/>
            <a:ext cx="3755520" cy="3697101"/>
          </a:xfrm>
          <a:prstGeom prst="rect">
            <a:avLst/>
          </a:prstGeom>
          <a:noFill/>
        </p:spPr>
      </p:pic>
      <p:sp>
        <p:nvSpPr>
          <p:cNvPr id="8" name="文本框 7"/>
          <p:cNvSpPr txBox="1"/>
          <p:nvPr/>
        </p:nvSpPr>
        <p:spPr>
          <a:xfrm>
            <a:off x="8936352" y="5163460"/>
            <a:ext cx="1338828" cy="369332"/>
          </a:xfrm>
          <a:prstGeom prst="rect">
            <a:avLst/>
          </a:prstGeom>
          <a:noFill/>
        </p:spPr>
        <p:txBody>
          <a:bodyPr wrap="none" rtlCol="0">
            <a:spAutoFit/>
          </a:bodyPr>
          <a:lstStyle/>
          <a:p>
            <a:r>
              <a:rPr lang="zh-CN" altLang="en-US" dirty="0" smtClean="0"/>
              <a:t>阵列结构图</a:t>
            </a:r>
            <a:endParaRPr lang="zh-CN" altLang="en-US" dirty="0"/>
          </a:p>
        </p:txBody>
      </p:sp>
    </p:spTree>
    <p:extLst>
      <p:ext uri="{BB962C8B-B14F-4D97-AF65-F5344CB8AC3E}">
        <p14:creationId xmlns:p14="http://schemas.microsoft.com/office/powerpoint/2010/main" val="215062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5219256" cy="1446550"/>
          </a:xfrm>
          <a:prstGeom prst="rect">
            <a:avLst/>
          </a:prstGeom>
          <a:noFill/>
        </p:spPr>
        <p:txBody>
          <a:bodyPr wrap="square" rtlCol="0">
            <a:spAutoFit/>
          </a:bodyPr>
          <a:lstStyle/>
          <a:p>
            <a:pPr algn="ctr"/>
            <a:r>
              <a:rPr lang="zh-CN" altLang="en-US" sz="4400" dirty="0" smtClean="0">
                <a:solidFill>
                  <a:srgbClr val="413B39"/>
                </a:solidFill>
                <a:latin typeface="微软雅黑 Light" panose="020B0502040204020203" pitchFamily="34" charset="-122"/>
                <a:ea typeface="微软雅黑 Light" panose="020B0502040204020203" pitchFamily="34" charset="-122"/>
              </a:rPr>
              <a:t>阵列级非理想特性</a:t>
            </a:r>
            <a:endParaRPr lang="en-US" altLang="zh-CN" sz="4400" dirty="0" smtClean="0">
              <a:solidFill>
                <a:srgbClr val="413B39"/>
              </a:solidFill>
              <a:latin typeface="微软雅黑 Light" panose="020B0502040204020203" pitchFamily="34" charset="-122"/>
              <a:ea typeface="微软雅黑 Light" panose="020B0502040204020203" pitchFamily="34" charset="-122"/>
            </a:endParaRPr>
          </a:p>
          <a:p>
            <a:pPr algn="ctr"/>
            <a:r>
              <a:rPr lang="zh-CN" altLang="en-US" sz="4400" dirty="0">
                <a:solidFill>
                  <a:srgbClr val="413B39"/>
                </a:solidFill>
                <a:latin typeface="微软雅黑 Light" panose="020B0502040204020203" pitchFamily="34" charset="-122"/>
                <a:ea typeface="微软雅黑 Light" panose="020B0502040204020203" pitchFamily="34" charset="-122"/>
              </a:rPr>
              <a:t>和</a:t>
            </a:r>
            <a:r>
              <a:rPr lang="zh-CN" altLang="en-US" sz="4400" dirty="0" smtClean="0">
                <a:solidFill>
                  <a:srgbClr val="413B39"/>
                </a:solidFill>
                <a:latin typeface="微软雅黑 Light" panose="020B0502040204020203" pitchFamily="34" charset="-122"/>
                <a:ea typeface="微软雅黑 Light" panose="020B0502040204020203" pitchFamily="34" charset="-122"/>
              </a:rPr>
              <a:t>解决方案</a:t>
            </a:r>
            <a:endParaRPr lang="zh-CN" altLang="en-US" sz="4400" dirty="0">
              <a:solidFill>
                <a:srgbClr val="413B39"/>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smtClean="0">
                <a:solidFill>
                  <a:srgbClr val="413B39"/>
                </a:solidFill>
                <a:latin typeface="微软雅黑 Light" panose="020B0502040204020203" pitchFamily="34" charset="-122"/>
                <a:ea typeface="微软雅黑 Light" panose="020B0502040204020203" pitchFamily="34" charset="-122"/>
              </a:rPr>
              <a:t>第二部分</a:t>
            </a:r>
            <a:endParaRPr lang="zh-CN" altLang="en-US" sz="3600" dirty="0">
              <a:solidFill>
                <a:srgbClr val="413B39"/>
              </a:solidFill>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a:t>
            </a:r>
            <a:r>
              <a:rPr lang="en-US" altLang="zh-CN" sz="2400" dirty="0" smtClean="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Two</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extLst>
      <p:ext uri="{BB962C8B-B14F-4D97-AF65-F5344CB8AC3E}">
        <p14:creationId xmlns:p14="http://schemas.microsoft.com/office/powerpoint/2010/main" val="15670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952263" y="2295145"/>
            <a:ext cx="8161967" cy="2447372"/>
            <a:chOff x="2936535" y="3574196"/>
            <a:chExt cx="6380820" cy="1575108"/>
          </a:xfrm>
        </p:grpSpPr>
        <p:sp>
          <p:nvSpPr>
            <p:cNvPr id="6" name="矩形 5"/>
            <p:cNvSpPr/>
            <p:nvPr/>
          </p:nvSpPr>
          <p:spPr>
            <a:xfrm>
              <a:off x="2936535" y="3574196"/>
              <a:ext cx="2171699" cy="1529389"/>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7" name="矩形 6"/>
            <p:cNvSpPr/>
            <p:nvPr/>
          </p:nvSpPr>
          <p:spPr>
            <a:xfrm>
              <a:off x="7117081" y="3574196"/>
              <a:ext cx="2200274" cy="1575108"/>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8" name="文本框 7"/>
            <p:cNvSpPr txBox="1"/>
            <p:nvPr/>
          </p:nvSpPr>
          <p:spPr>
            <a:xfrm>
              <a:off x="3314498" y="3632330"/>
              <a:ext cx="1415772" cy="461665"/>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写入操作</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9" name="矩形 8"/>
            <p:cNvSpPr/>
            <p:nvPr/>
          </p:nvSpPr>
          <p:spPr>
            <a:xfrm>
              <a:off x="2936535" y="4142959"/>
              <a:ext cx="2171699" cy="772522"/>
            </a:xfrm>
            <a:prstGeom prst="rect">
              <a:avLst/>
            </a:prstGeom>
          </p:spPr>
          <p:txBody>
            <a:bodyPr wrap="square">
              <a:spAutoFit/>
            </a:bodyPr>
            <a:lstStyle/>
            <a:p>
              <a:r>
                <a:rPr lang="zh-CN" altLang="en-US" dirty="0" smtClean="0">
                  <a:solidFill>
                    <a:schemeClr val="tx1">
                      <a:lumMod val="75000"/>
                      <a:lumOff val="25000"/>
                    </a:schemeClr>
                  </a:solidFill>
                  <a:ea typeface="微软雅黑 Light" panose="020B0502040204020203" pitchFamily="34" charset="-122"/>
                </a:rPr>
                <a:t>互联电阻压降会导致</a:t>
              </a:r>
              <a:r>
                <a:rPr lang="zh-CN" altLang="zh-CN" dirty="0"/>
                <a:t>交叉阵列中每个单元上的有效电压分布不均匀、写入延迟不均匀、潜电流不均</a:t>
              </a:r>
              <a:r>
                <a:rPr lang="zh-CN" altLang="zh-CN" dirty="0" smtClean="0"/>
                <a:t>匀</a:t>
              </a:r>
              <a:r>
                <a:rPr lang="zh-CN" altLang="en-US" dirty="0" smtClean="0"/>
                <a:t>。</a:t>
              </a:r>
              <a:endParaRPr lang="zh-CN" altLang="en-US" dirty="0">
                <a:solidFill>
                  <a:schemeClr val="tx1">
                    <a:lumMod val="75000"/>
                    <a:lumOff val="25000"/>
                  </a:schemeClr>
                </a:solidFill>
                <a:ea typeface="微软雅黑 Light" panose="020B0502040204020203" pitchFamily="34" charset="-122"/>
              </a:endParaRPr>
            </a:p>
          </p:txBody>
        </p:sp>
        <p:sp>
          <p:nvSpPr>
            <p:cNvPr id="10" name="文本框 9"/>
            <p:cNvSpPr txBox="1"/>
            <p:nvPr/>
          </p:nvSpPr>
          <p:spPr>
            <a:xfrm>
              <a:off x="7495044" y="3678050"/>
              <a:ext cx="1415772" cy="461665"/>
            </a:xfrm>
            <a:prstGeom prst="rect">
              <a:avLst/>
            </a:prstGeom>
            <a:noFill/>
          </p:spPr>
          <p:txBody>
            <a:bodyPr wrap="none" rtlCol="0">
              <a:spAutoFit/>
            </a:bodyPr>
            <a:lstStyle/>
            <a:p>
              <a:pPr algn="ctr"/>
              <a:r>
                <a:rPr lang="zh-CN" altLang="en-US"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读取操作</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1" name="矩形 10"/>
            <p:cNvSpPr/>
            <p:nvPr/>
          </p:nvSpPr>
          <p:spPr>
            <a:xfrm>
              <a:off x="7117081" y="4188679"/>
              <a:ext cx="2171699" cy="594247"/>
            </a:xfrm>
            <a:prstGeom prst="rect">
              <a:avLst/>
            </a:prstGeom>
          </p:spPr>
          <p:txBody>
            <a:bodyPr wrap="square">
              <a:spAutoFit/>
            </a:bodyPr>
            <a:lstStyle/>
            <a:p>
              <a:r>
                <a:rPr lang="zh-CN" altLang="zh-CN" dirty="0"/>
                <a:t>互联电阻压降会损害读裕度并使感应电路的设计变得复</a:t>
              </a:r>
              <a:r>
                <a:rPr lang="zh-CN" altLang="zh-CN" dirty="0" smtClean="0"/>
                <a:t>杂</a:t>
              </a:r>
              <a:r>
                <a:rPr lang="zh-CN" altLang="en-US" dirty="0" smtClean="0"/>
                <a:t>。</a:t>
              </a:r>
              <a:endParaRPr lang="zh-CN" altLang="en-US" dirty="0">
                <a:solidFill>
                  <a:schemeClr val="tx1">
                    <a:lumMod val="75000"/>
                    <a:lumOff val="25000"/>
                  </a:schemeClr>
                </a:solidFill>
                <a:ea typeface="微软雅黑 Light" panose="020B0502040204020203" pitchFamily="34" charset="-122"/>
              </a:endParaRPr>
            </a:p>
          </p:txBody>
        </p:sp>
      </p:grpSp>
      <p:sp>
        <p:nvSpPr>
          <p:cNvPr id="2" name="椭圆 1"/>
          <p:cNvSpPr/>
          <p:nvPr/>
        </p:nvSpPr>
        <p:spPr>
          <a:xfrm>
            <a:off x="5640055" y="2910071"/>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文本框 2"/>
          <p:cNvSpPr txBox="1"/>
          <p:nvPr/>
        </p:nvSpPr>
        <p:spPr>
          <a:xfrm>
            <a:off x="5806951" y="3195053"/>
            <a:ext cx="580608"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微软雅黑 Light" panose="020B0502040204020203" pitchFamily="34" charset="-122"/>
                <a:ea typeface="微软雅黑 Light" panose="020B0502040204020203" pitchFamily="34" charset="-122"/>
              </a:rPr>
              <a:t>and</a:t>
            </a:r>
            <a:endParaRPr lang="zh-CN" altLang="en-US"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6" name="文本框 25"/>
          <p:cNvSpPr txBox="1"/>
          <p:nvPr/>
        </p:nvSpPr>
        <p:spPr>
          <a:xfrm>
            <a:off x="341072" y="470465"/>
            <a:ext cx="2973426" cy="769441"/>
          </a:xfrm>
          <a:prstGeom prst="rect">
            <a:avLst/>
          </a:prstGeom>
          <a:noFill/>
        </p:spPr>
        <p:txBody>
          <a:bodyPr wrap="square" rtlCol="0">
            <a:spAutoFit/>
          </a:bodyPr>
          <a:lstStyle/>
          <a:p>
            <a:pPr algn="ctr"/>
            <a:r>
              <a:rPr lang="zh-CN" altLang="en-US" sz="2400" b="1" dirty="0">
                <a:solidFill>
                  <a:srgbClr val="413B39"/>
                </a:solidFill>
                <a:latin typeface="微软雅黑 Light" panose="020B0502040204020203" pitchFamily="34" charset="-122"/>
                <a:ea typeface="微软雅黑 Light" panose="020B0502040204020203" pitchFamily="34" charset="-122"/>
              </a:rPr>
              <a:t>互联电</a:t>
            </a:r>
            <a:r>
              <a:rPr lang="zh-CN" altLang="en-US" sz="2400" b="1" dirty="0" smtClean="0">
                <a:solidFill>
                  <a:srgbClr val="413B39"/>
                </a:solidFill>
                <a:latin typeface="微软雅黑 Light" panose="020B0502040204020203" pitchFamily="34" charset="-122"/>
                <a:ea typeface="微软雅黑 Light" panose="020B0502040204020203" pitchFamily="34" charset="-122"/>
              </a:rPr>
              <a:t>阻</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a:t>interconnect </a:t>
            </a:r>
            <a:r>
              <a:rPr lang="en-US" altLang="zh-CN" sz="2000" dirty="0" smtClean="0"/>
              <a:t>resistance</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27" name="任意多边形 2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8" name="文本框 27">
            <a:extLst>
              <a:ext uri="{FF2B5EF4-FFF2-40B4-BE49-F238E27FC236}">
                <a16:creationId xmlns="" xmlns:a16="http://schemas.microsoft.com/office/drawing/2014/main" id="{26350968-F721-4D91-8D79-FE3ACC19FF7D}"/>
              </a:ext>
            </a:extLst>
          </p:cNvPr>
          <p:cNvSpPr txBox="1"/>
          <p:nvPr/>
        </p:nvSpPr>
        <p:spPr>
          <a:xfrm>
            <a:off x="3176779" y="1508369"/>
            <a:ext cx="5712935" cy="461665"/>
          </a:xfrm>
          <a:prstGeom prst="rect">
            <a:avLst/>
          </a:prstGeom>
          <a:noFill/>
        </p:spPr>
        <p:txBody>
          <a:bodyPr wrap="square" rtlCol="0">
            <a:spAutoFit/>
          </a:bodyPr>
          <a:lstStyle/>
          <a:p>
            <a:r>
              <a:rPr lang="zh-CN" altLang="en-US" sz="2400" dirty="0">
                <a:solidFill>
                  <a:srgbClr val="413B39"/>
                </a:solidFill>
                <a:latin typeface="微软雅黑 Light" panose="020B0502040204020203" pitchFamily="34" charset="-122"/>
                <a:ea typeface="微软雅黑 Light" panose="020B0502040204020203" pitchFamily="34" charset="-122"/>
              </a:rPr>
              <a:t>互连电阻是由互连线本身的材料造成的。</a:t>
            </a:r>
          </a:p>
        </p:txBody>
      </p:sp>
      <p:sp>
        <p:nvSpPr>
          <p:cNvPr id="4" name="文本框 3"/>
          <p:cNvSpPr txBox="1"/>
          <p:nvPr/>
        </p:nvSpPr>
        <p:spPr>
          <a:xfrm>
            <a:off x="709084" y="5891712"/>
            <a:ext cx="9689960" cy="1261884"/>
          </a:xfrm>
          <a:prstGeom prst="rect">
            <a:avLst/>
          </a:prstGeom>
          <a:noFill/>
        </p:spPr>
        <p:txBody>
          <a:bodyPr wrap="none" rtlCol="0">
            <a:spAutoFit/>
          </a:bodyPr>
          <a:lstStyle/>
          <a:p>
            <a:pPr lvl="0"/>
            <a:r>
              <a:rPr lang="en-US" altLang="zh-CN" sz="1200" dirty="0">
                <a:latin typeface="Times New Roman" panose="02020603050405020304" pitchFamily="18" charset="0"/>
                <a:cs typeface="Times New Roman" panose="02020603050405020304" pitchFamily="18" charset="0"/>
              </a:rPr>
              <a:t>1.C. Wang, D. Feng, J. Liu, W. Tong, B. Wu, and Y. Zhang. 2017. DAWS: Exploiting crossbar characteristics for improving write performance of high</a:t>
            </a:r>
          </a:p>
          <a:p>
            <a:pPr lvl="0"/>
            <a:r>
              <a:rPr lang="en-US" altLang="zh-CN" sz="1200" dirty="0">
                <a:latin typeface="Times New Roman" panose="02020603050405020304" pitchFamily="18" charset="0"/>
                <a:cs typeface="Times New Roman" panose="02020603050405020304" pitchFamily="18" charset="0"/>
              </a:rPr>
              <a:t> density resistive memory. In Proceedings of the IEEE International Conference on Computer Design (ICCD’17). 281–288.</a:t>
            </a:r>
          </a:p>
          <a:p>
            <a:r>
              <a:rPr lang="en-US" altLang="zh-CN" sz="1200" dirty="0">
                <a:latin typeface="Times New Roman" panose="02020603050405020304" pitchFamily="18" charset="0"/>
                <a:cs typeface="Times New Roman" panose="02020603050405020304" pitchFamily="18" charset="0"/>
              </a:rPr>
              <a:t>2. M. A. Zidan, A. M. Eltawil, F. Kurdahi, H. A. H. Fahmy, and K. N. Salama. 2014. Memristor multiport readout: A closed-form solution for sneak paths.</a:t>
            </a:r>
          </a:p>
          <a:p>
            <a:r>
              <a:rPr lang="en-US" altLang="zh-CN" sz="1200" dirty="0">
                <a:latin typeface="Times New Roman" panose="02020603050405020304" pitchFamily="18" charset="0"/>
                <a:cs typeface="Times New Roman" panose="02020603050405020304" pitchFamily="18" charset="0"/>
              </a:rPr>
              <a:t> IEEE Trans. Nanotechnol. 13, 2 (2014), 274–282.</a:t>
            </a:r>
            <a:endParaRPr lang="zh-CN" altLang="zh-CN" sz="1200" dirty="0">
              <a:latin typeface="Times New Roman" panose="02020603050405020304" pitchFamily="18" charset="0"/>
              <a:cs typeface="Times New Roman" panose="02020603050405020304" pitchFamily="18" charset="0"/>
            </a:endParaRPr>
          </a:p>
          <a:p>
            <a:pPr lvl="0"/>
            <a:endParaRPr lang="zh-CN" altLang="zh-CN" sz="1400" dirty="0"/>
          </a:p>
          <a:p>
            <a:endParaRPr lang="zh-CN" altLang="en-US" sz="1400" dirty="0"/>
          </a:p>
        </p:txBody>
      </p:sp>
    </p:spTree>
    <p:extLst>
      <p:ext uri="{BB962C8B-B14F-4D97-AF65-F5344CB8AC3E}">
        <p14:creationId xmlns:p14="http://schemas.microsoft.com/office/powerpoint/2010/main" val="27110659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067729" y="2617856"/>
            <a:ext cx="4580036" cy="400110"/>
          </a:xfrm>
          <a:prstGeom prst="rect">
            <a:avLst/>
          </a:prstGeom>
          <a:noFill/>
        </p:spPr>
        <p:txBody>
          <a:bodyPr wrap="square" rtlCol="0">
            <a:spAutoFit/>
          </a:bodyPr>
          <a:lstStyle/>
          <a:p>
            <a:r>
              <a:rPr lang="en-US" altLang="zh-CN" sz="2000" dirty="0" smtClean="0"/>
              <a:t>1.</a:t>
            </a:r>
            <a:r>
              <a:rPr lang="zh-CN" altLang="zh-CN" sz="2000" dirty="0" smtClean="0"/>
              <a:t>采</a:t>
            </a:r>
            <a:r>
              <a:rPr lang="zh-CN" altLang="zh-CN" sz="2000" dirty="0"/>
              <a:t>用一维或二维的材料来降低电阻</a:t>
            </a:r>
            <a:r>
              <a:rPr lang="zh-CN" altLang="zh-CN" sz="2000" dirty="0" smtClean="0"/>
              <a:t>率</a:t>
            </a:r>
            <a:endParaRPr lang="en-US" altLang="zh-CN" sz="2000" dirty="0" smtClean="0"/>
          </a:p>
        </p:txBody>
      </p:sp>
      <p:sp>
        <p:nvSpPr>
          <p:cNvPr id="31" name="文本框 30"/>
          <p:cNvSpPr txBox="1"/>
          <p:nvPr/>
        </p:nvSpPr>
        <p:spPr>
          <a:xfrm>
            <a:off x="1067729" y="1982742"/>
            <a:ext cx="4493538" cy="461665"/>
          </a:xfrm>
          <a:prstGeom prst="rect">
            <a:avLst/>
          </a:prstGeom>
          <a:noFill/>
        </p:spPr>
        <p:txBody>
          <a:bodyPr wrap="none" rtlCol="0">
            <a:spAutoFit/>
          </a:bodyPr>
          <a:lstStyle/>
          <a:p>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解</a:t>
            </a:r>
            <a:r>
              <a:rPr lang="zh-CN"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决互联电阻对</a:t>
            </a:r>
            <a:r>
              <a:rPr lang="zh-CN" altLang="zh-CN" sz="2400" b="1" dirty="0">
                <a:solidFill>
                  <a:srgbClr val="FF0000"/>
                </a:solidFill>
                <a:latin typeface="微软雅黑 Light" panose="020B0502040204020203" pitchFamily="34" charset="-122"/>
                <a:ea typeface="微软雅黑 Light" panose="020B0502040204020203" pitchFamily="34" charset="-122"/>
              </a:rPr>
              <a:t>写入操作</a:t>
            </a:r>
            <a:r>
              <a:rPr lang="zh-CN" altLang="zh-CN" sz="2400" b="1" dirty="0">
                <a:solidFill>
                  <a:schemeClr val="tx1">
                    <a:lumMod val="75000"/>
                    <a:lumOff val="25000"/>
                  </a:schemeClr>
                </a:solidFill>
                <a:latin typeface="微软雅黑 Light" panose="020B0502040204020203" pitchFamily="34" charset="-122"/>
                <a:ea typeface="微软雅黑 Light" panose="020B0502040204020203" pitchFamily="34" charset="-122"/>
              </a:rPr>
              <a:t>的影</a:t>
            </a:r>
            <a:r>
              <a:rPr lang="zh-CN" altLang="zh-CN" sz="2400" b="1"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响</a:t>
            </a:r>
            <a:endParaRPr lang="zh-CN" altLang="en-US" sz="2400" b="1"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17" name="任意多边形 16"/>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7" name="文本框 6"/>
          <p:cNvSpPr txBox="1"/>
          <p:nvPr/>
        </p:nvSpPr>
        <p:spPr>
          <a:xfrm>
            <a:off x="341072" y="470465"/>
            <a:ext cx="2973426" cy="769441"/>
          </a:xfrm>
          <a:prstGeom prst="rect">
            <a:avLst/>
          </a:prstGeom>
          <a:noFill/>
        </p:spPr>
        <p:txBody>
          <a:bodyPr wrap="square" rtlCol="0">
            <a:spAutoFit/>
          </a:bodyPr>
          <a:lstStyle/>
          <a:p>
            <a:pPr algn="ctr"/>
            <a:r>
              <a:rPr lang="zh-CN" altLang="en-US" sz="2400" b="1" dirty="0">
                <a:solidFill>
                  <a:srgbClr val="413B39"/>
                </a:solidFill>
                <a:latin typeface="微软雅黑 Light" panose="020B0502040204020203" pitchFamily="34" charset="-122"/>
                <a:ea typeface="微软雅黑 Light" panose="020B0502040204020203" pitchFamily="34" charset="-122"/>
              </a:rPr>
              <a:t>互联电</a:t>
            </a:r>
            <a:r>
              <a:rPr lang="zh-CN" altLang="en-US" sz="2400" b="1" dirty="0" smtClean="0">
                <a:solidFill>
                  <a:srgbClr val="413B39"/>
                </a:solidFill>
                <a:latin typeface="微软雅黑 Light" panose="020B0502040204020203" pitchFamily="34" charset="-122"/>
                <a:ea typeface="微软雅黑 Light" panose="020B0502040204020203" pitchFamily="34" charset="-122"/>
              </a:rPr>
              <a:t>阻</a:t>
            </a:r>
            <a:endParaRPr lang="en-US" altLang="zh-CN" sz="2400" b="1" dirty="0">
              <a:solidFill>
                <a:srgbClr val="413B39"/>
              </a:solidFill>
              <a:latin typeface="微软雅黑 Light" panose="020B0502040204020203" pitchFamily="34" charset="-122"/>
              <a:ea typeface="微软雅黑 Light" panose="020B0502040204020203" pitchFamily="34" charset="-122"/>
            </a:endParaRPr>
          </a:p>
          <a:p>
            <a:pPr algn="ctr"/>
            <a:r>
              <a:rPr lang="en-US" altLang="zh-CN" sz="2000" dirty="0"/>
              <a:t>interconnect </a:t>
            </a:r>
            <a:r>
              <a:rPr lang="en-US" altLang="zh-CN" sz="2000" dirty="0" smtClean="0"/>
              <a:t>resistance</a:t>
            </a:r>
            <a:endParaRPr lang="zh-CN" altLang="en-US" sz="2000" dirty="0">
              <a:solidFill>
                <a:srgbClr val="413B39"/>
              </a:solidFill>
              <a:latin typeface="微软雅黑 Light" panose="020B0502040204020203" pitchFamily="34" charset="-122"/>
              <a:ea typeface="微软雅黑 Light" panose="020B0502040204020203" pitchFamily="34" charset="-122"/>
            </a:endParaRPr>
          </a:p>
        </p:txBody>
      </p:sp>
      <p:sp>
        <p:nvSpPr>
          <p:cNvPr id="2" name="右箭头 1"/>
          <p:cNvSpPr/>
          <p:nvPr/>
        </p:nvSpPr>
        <p:spPr>
          <a:xfrm>
            <a:off x="5889812" y="2703748"/>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288306" y="2644588"/>
            <a:ext cx="3343836" cy="369332"/>
          </a:xfrm>
          <a:prstGeom prst="rect">
            <a:avLst/>
          </a:prstGeom>
          <a:noFill/>
        </p:spPr>
        <p:txBody>
          <a:bodyPr wrap="square" rtlCol="0">
            <a:spAutoFit/>
          </a:bodyPr>
          <a:lstStyle/>
          <a:p>
            <a:r>
              <a:rPr lang="zh-CN" altLang="en-US" dirty="0" smtClean="0"/>
              <a:t>该方法制造过程复杂</a:t>
            </a:r>
            <a:endParaRPr lang="zh-CN" altLang="en-US" dirty="0"/>
          </a:p>
        </p:txBody>
      </p:sp>
      <p:sp>
        <p:nvSpPr>
          <p:cNvPr id="4" name="文本框 3"/>
          <p:cNvSpPr txBox="1"/>
          <p:nvPr/>
        </p:nvSpPr>
        <p:spPr>
          <a:xfrm>
            <a:off x="1067730" y="4114801"/>
            <a:ext cx="4745210" cy="646331"/>
          </a:xfrm>
          <a:prstGeom prst="rect">
            <a:avLst/>
          </a:prstGeom>
          <a:noFill/>
        </p:spPr>
        <p:txBody>
          <a:bodyPr wrap="none" rtlCol="0">
            <a:spAutoFit/>
          </a:bodyPr>
          <a:lstStyle/>
          <a:p>
            <a:r>
              <a:rPr lang="en-US" altLang="zh-CN" dirty="0"/>
              <a:t>2.</a:t>
            </a:r>
            <a:r>
              <a:rPr lang="zh-CN" altLang="zh-CN" dirty="0"/>
              <a:t>通过提高偏置电压对损耗的电压进行补偿。</a:t>
            </a:r>
            <a:endParaRPr lang="zh-CN" altLang="en-US" dirty="0">
              <a:solidFill>
                <a:schemeClr val="bg1">
                  <a:lumMod val="50000"/>
                </a:schemeClr>
              </a:solidFill>
              <a:latin typeface="微软雅黑 Light" panose="020B0502040204020203" pitchFamily="34" charset="-122"/>
              <a:ea typeface="微软雅黑 Light" panose="020B0502040204020203" pitchFamily="34" charset="-122"/>
            </a:endParaRPr>
          </a:p>
          <a:p>
            <a:endParaRPr lang="zh-CN" altLang="en-US" dirty="0"/>
          </a:p>
        </p:txBody>
      </p:sp>
      <p:sp>
        <p:nvSpPr>
          <p:cNvPr id="11" name="右箭头 10"/>
          <p:cNvSpPr/>
          <p:nvPr/>
        </p:nvSpPr>
        <p:spPr>
          <a:xfrm>
            <a:off x="5889812" y="4186954"/>
            <a:ext cx="950259" cy="251012"/>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288306" y="3850795"/>
            <a:ext cx="3343836" cy="923330"/>
          </a:xfrm>
          <a:prstGeom prst="rect">
            <a:avLst/>
          </a:prstGeom>
          <a:noFill/>
        </p:spPr>
        <p:txBody>
          <a:bodyPr wrap="square" rtlCol="0">
            <a:spAutoFit/>
          </a:bodyPr>
          <a:lstStyle/>
          <a:p>
            <a:r>
              <a:rPr lang="zh-CN" altLang="zh-CN" dirty="0"/>
              <a:t>对离写入驱动近的单元造成写入干扰，也会造成阵列中单元的功耗不一致</a:t>
            </a:r>
            <a:endParaRPr lang="zh-CN" altLang="en-US" dirty="0"/>
          </a:p>
        </p:txBody>
      </p:sp>
    </p:spTree>
    <p:extLst>
      <p:ext uri="{BB962C8B-B14F-4D97-AF65-F5344CB8AC3E}">
        <p14:creationId xmlns:p14="http://schemas.microsoft.com/office/powerpoint/2010/main" val="1993686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04741858-C536-45FB-B51A-1550FFC52E14"/>
  <p:tag name="ISPRING_SCORM_RATE_SLIDES" val="1"/>
  <p:tag name="ISPRINGONLINEFOLDERID" val="0"/>
  <p:tag name="ISPRINGONLINEFOLDERPATH" val="Content List"/>
  <p:tag name="ISPRINGCLOUDFOLDERID" val="0"/>
  <p:tag name="ISPRINGCLOUDFOLDERPATH" val="Repository"/>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auLUoIw/En9EMAAF14AAAXAAAAdW5pdmVyc2FsL3VuaXZlcnNhbC5wbmftfXk803/8uGuSHBM+uUc6kELKkWOLSp8uiqJPMVmOckzJbWYlVFgnciZFJxZNchaZcozKOW0iphhmbGOz/TZd6qPPtz9+f3wf30c9HlHb+/V6Pe/z9Xq9z9ntsZEUVxIXEBCQ/Hv7ln0CAiIAAQGhc2KivE9qDl2k8H4JBuyzsRLIb1b5yPuPiOfm3ZsFBDDoJewjvCcFFvtvPxggICBVw/8riIPfOSogEDzx95bNDiEulHfUgg2eB43HObvZgmzBFbMAWZ/4qhSyMUwt8nWu1RZM9OU70peVbm2PipYDnLNciQLe27jZK0FySPb0gUNxglYvXp9fe7a9r9KFjCioDM4rMyvraB69Hj4YcPlKnkWZoVlAk6dn81TFWEZAR+70zDQeWRk61eZoXFA+8aqNYYucsScdrxYQltCf9wOCE32EQ0eCZzj04Xx2VoidmLrIkShBUQXX7z9cu0RvcvEF9+16H3e4yIqdSp8JqVnHkhxmbqqcP5f+Y1S9YN9wPnc6iysjJiYyfwr+D6frqHrh0QmM4Lk3b89dmTJ48QMojSTIB8Hg2RFP8BXRh7qSE4Pp3LQ3Bifj58/S2yO6XPrJcI+e26y64U+Y6NsKW6EUm5fGgZdR2woi2yQSFdXSdqbXq3BDM3X1ToxUxMDw3x72P8Z/2Cgz9XlglpgKNxDE3QkVKVeDf52w+qnkrqXi5szeM2l01k7ozOVLo7LPY3ZuOAtldXcY1YyBOOOxFzIygKywIY7F9Icrjo+n6SVViLVTT2qpaMYw2ZJR+pC1DEya6uwEaLabBb5zOxRDTmFzPwUNRqbDwnHHP1ADoadUkbisL7gNerhetutdCw9tGHQeC+sYrnpSRcsY6+l5cqL/U7ifWU8N/fBNbXYOeCZnd7RxK7uuKoszmWdMLTILHm0cTEFMXMlKf/AsHmF26+AskVEZvD/2dqwQNTNh7IjdUi4IzBMWWNdd8MzrGCF4OIGQj/W9Z9erQiDUmNYZzbhHf6OvuuSuv8QllFFe64jUxODDG9OrVReN7suuLvw7EaKuRC1VKbBWnrbGMloCt+5erm56NIMc1rwyEbmhhspRSSzGcT37nbuqAoy7FMUcsL6E9WQi8S72TViiWey95DCDr6yKVTY5pAVcpJGaqNB6gZvo3/sQjhhu0zoaYdN/aZGO2gUuHte9bUA2i1k7DMYrLi7tGV82o2IRj8sJDelFLcpPSuhIyHKvuQJuUM956ks+HXQu1//QFRXJE2xz+hpPYMRkDqhi5mC0ObWIOcb2E84K0c1S5tbFhbev/kRcl1wk43ZdTONkkpWZfbbzqpoLiOFzvsdKAkN8umcTuBw2GcydMXoxzCUjOeQ0ul67TEHGcMLAOpnUw31MXLg68VCNouB05TGk2tj9CHhduDbpDZVzjvyCZd7RUbm6P+QFjRaCCwiwoMIr8SUPPTvCvR21gEVXsA/N2gOGTG8524y8yQYZm3aEVodJV128e+2fb0QJFL5yVoiCW3TzWBy0MEejPmZdKgd7zkf4TIiucnR6pUqCla5y1ZCn7FL0i01F10FLABOlmEwfdoDyenUx82u+Zquf8oSztbfOk5xjNK2acFItVkLgZvYFXA69VcWGpsJS43rkqKLd/YHoWRqYSxt+b6VLSizHwUozIxKYB3WXEWTR7r6EbZyLUx+wfmZGBCtU52gn2muy/7GhiJf13RDdT5dZqugXQYxINq3iTaVNvwkuXCNtshPHHAspGORsS4B1RehyzJ6XvA9f/0mu4TFqT1lmBLjOIM49dth0lVz9uAaJgKnsLHBiZJMv0iOABaosh1mxF6a+TsGzbnlBx3FfVdPHWP+YFrBqO06vn6qaE2D6OilhC/tRJmm6x+dV/7Lx9zbA5RJx5MeL9DhgoVhml5PWRXwDdCJ2+HzHfT+C6WZnHTkvm7H+qpxQvAxHZRo/G59rqga3jva69ehIc7ichI1jP9WrvXvgJhWfNv1YMkRUkocqZqr4yHONbAir9RxOLXxkahs4MpNQTMkRUTw+ycdX9ohLuSMM2UfyGY+VPGE01lVdkg0JB51Pb7qyO7Rdm3iB+g/FVB0vW9psPeqJ8c2FsH2YBrfF1N2QUhaxRwuBeGPraj0JcgTykDH0q7Uy5jPc1xpUxS7JOT29E0mMKJw1tvGEXWeHbGYHs92IkSrqS5aBG2LcdeXqFUUxI/nHcG2+ZmRUuYNW4VhduIx4sWR4jEio5wzbWOnTna3Ri01XgtM4zFBzvW2E2IatwiYRCSGRkREa3DLVY5YeFjX9hunaLaPhHPmY4s4YoRp8TwkIY5KM2qnCjRjbYpgx1sY0TtxpZq9OjDV9aEmyrrku5Ks64QKgjGRFcAcqxLsZyLclkkp1x5+ukVMQPU9pEiPQIA+QHaYrPI0/4NJ6pF8AwhtzcIpffAdqpYLJTi3g2XOimjaDARsqVVENl3AqJ+KRNE/T0wqaCBlg8dnEwEF84mLATYxis1zcoHokFT2lUuZLNmcme4nj/MqNfToDciFlpL1FYsJu0eC0EeZBlTG2yWYRgKLKh0eYXcQc185TY+KARGe8XDbEhzyuJmRg39vDkOfZYDjJjEoKhaIjwB7j7c2NLxlDPEEpEuxGr/IJ5w7gLPZIAtzeWduEyr6wxmuYXllJN8Dez3h5qpnxNJC19fR3f/NUMn2tXD1+YtDrUPxSrGQkYcUWWovRiOmrlOF6KLM/eYqeKYRJVAE04ia4sZrna9IyJce0/UewGbRq55va5kZy9SzRD3JjYkJu2yAbXk57sieIAtM9IXvMqyqorubGHO5FO3VPFYd2w61awOE4AXVJXFCtjVbSKVtUJ66caxMZfyND++IbTlEm1fIl0PeQISlGcjrvb1jXe5YeqYCqBt4o10knqhHtXXl8KDGmV0gaxDAUTMisd09nl393jf4Zoqt4dBYk0UN7mVvNwB0gNNn5FS3XrbSf6sTqWNQtimAmC3bLPPPRPfkUXu5iqaZR4z9ZWHEhrNzFLyCQ0BzYu05GfItvdxVQvyf5zkv/aDDYFoSyYsmgnIzgS1MY2l4WxcjH6qkjEe98CwzY9VZsZIwk7oHnEzCFI8WwwGqWGGMfvhtjcukFmhLeJ6WEk004lHAjIozKNSVo2rwKeGtOSjM9s5r4JhSc6IusUPdWfGbLCuUixqqs4Z9KKAhVQqn3O2pnZcD2Q7Fs75XTHX9LleKemSZWBc7cnhceXObjua70mXfIQ5459L4DK2ANMcvEJo93BBU1fCXHpCdEa7xK81zAmfva6SSD0lsyOOQ7HPdye/lf3t8DCivB7OoRq0uPs1KihfY0eiOlO5Fj3xc6KRotxH+iUUIMsC5Y6BRmr/e3SAf1WBko3vhA47DZdtbYrcYfopTDzVF2EC3X3J+CsOodkmKAA2G9K+HJO4lv/3moOD/4yp9b65z6wkPIqfu61i3W+eFLf1M++FFbLv4Uxt3mzbTGYvxyScNK+PGH7T9ET47CwQhaGqmHeUBY9KfArZ1HMHU5GXGDHyOuB2+j7FxvL3IRelIp0mIQ3PgD0F78IRfF1i88xEpL4+iPsSFQXAyw4vQPGAoIr9moLuf0EZUstkNE8UeQ/osiK08v3fwTCtk8qi+v/5Hohft4IeA1tZBzN36m03+CvlxL5hvoM4bjk29s4ZlIznTTTr2KYuptIZ0bQifWxQVYpSvfI5/iLXsjPu9888nZWaG+FFOPLzJQheIFPIfSHF1Cty67xR8BvwdJV+5T2WvquAQQLbTSRN4nqZQDXaUijPsiUZGSbCYO3C5+N0r8TnWzeK3pzZOJy3gU2+Gv06n7ZkxPIzED9tmDVk8ptyyZe8wJoEM+zkdc6zsiLSgUxqO6n7ekjrrcUO9RF9PtvJWOEg38Jb5bPK9gBwjAwfWB0DXa1etCp0U055FBVUHBW9Q8nw+0FUpqz+C1M0cVNWW/f9+tKm8nKK9wHzLwz5HcKPVn82gOWSRalyqIvs+DjUeWM1dCB9QP1s37PirIBsBbuE7HrvRAirb6dv31/w23wbzvb7zbKyhvh8KIO+TLe4iLLY2fx7hTrq4PFMef8FblEWyTyXVHqcvu87//jq732d9CV/gPun/Q/V+L7syd6gt6lU9KESz6YCVrtGymkpwZbhRMQjAeVMLSTrLcDsHSEGtzFqaH07aGRyMVcYMzg01pReICUotXuKUBhBsKtReCszA+yb0r/MRw+8NRIZSEpBsBMQVFvXr8fJfg5tOXvltUlJTEJClfFyk9yNyLsvYQrw1wI6yBoi1nvNwNGtLvLkx6z08aD4Kei6t0R+GnQnFJy4VQncugtLsLc2LwTVDnZWf5FO8i5FCQasBRQyBQXMX+MQ3sqNXy7GX5yYu6sHneppdNiXY0eSxUljr2pIabYRa8x3n2ZQOY1mjoiFQ80hGkNiPkq64uZ1J8PDnUZcH11r3ZF3LNXsf/eBHilTeoaESbYCohEi2Ec+Cw8fLip/zXF6isaFCY57FMkGbv5fc8rNZuot8tQDROtFF6/hITAyTeZU9nHVpQQGglsi7v34o7pFHsoYzOgTWE0jV8pA7N0iyhCyJV/jD6se1e1I4iixfDamWJsJIAKB8J7AwZEbkgEs2EHU4sOXkTbFdm38Y1wyYeZjghwWzIgFg6XDEbsmg17dXmR/Hz2Uh7LNNuvh+QeAybF9b0KkzqXbP11wHXF+R6ekFC4eBdHX+vIou24f0dAfVBako8rO/ZvDdvWLyQ8KbnnS1s117jv73IYoA3YCM2AyfCE49Pe03wJxcUVxPbJUce2h9wfdCVOfF4z8GOSoq5EY9M6SdX5EIPLEQm1xn6M6W8fMhYNmQl78FdD4eKp/YvpGW9xQeevU6+w3uwOp8CYk2vPD68Uer+gqpefWQtytPZk+e4Ow4iClTl7xxe0ygHXHG116HwYJ2e4TeSv4tK8uTI8yJDrsJaxJI1ZKd/++bbxoY7O8HZ1UsT3Uisb7bh7upPx/OCviqdnDCiRGe4Myy7elMiLZ3x6GSloT3kous8JG8ICwf4bfEhcB/ywX94qCRotKYyTXITh3b3OwJii74jENEtdejRfaGKWCEM9JprVNy0w42TD/X/PSvtmJnPy8vWqB36kNqIhW2Xfha2JknXQs7ESEHdzfIrLebrwtCX9WLselPm1oIsyChL39i1B3dq+XvNrbWwFZ0uVsUe3Z1drfFMQGY+bvOZM7cW1s5V93+Cp87OFfo/4PWAl23JSwANsn5hmfkwmxrJPeGZXp/z9KEctN8ozwI/JMX6feBxgVjIzm4IJU6vWXABf07Q8zXp/6Ccm4L0wGAPLsG1N2XAnFH+C5BDDy32zropVLGBm9csV/+Pu77+VsoDWOrCTmHXm/VODaZr/GmDTRn2NLKaQi3WsXK5wvjG/0Kkaz8qFhT5hGCnjn3nyOXJ7QJ2bajK+SBHrZzZdyFN2djv1DKJWiMclvWpamHnwn8ap7YlAMGdZQTLStRixUWSYPYLct/U94IFzwmaOAJ0OsQNASKLt80L0Dfp++eveh62HwJIshdc0FQNFK+lbwE49B7+BfVKU8WG9wvKO+3hKa1qeuOaRS/Xz18g6Q22U5bngQP2L6wH5OPLHzjyggrThanitIfgZstz/s37F/aG6ffPFbrwph/4hej/Qf4/kXdLGEbQuzyNg0d7Qt8wlI5T+y7ouVCC2WWUNSA0TgpBVPrU3mApvpAiTL6+OlmYIQ1mjw+Olo1FvmEkKBsb4c1pjbrBGtjQ8wVeM2Ol5MwmCqGkJH+dC5kfPoXpHpd7Vo0tYIaaj3q7/IKk5f+gK0tWWaOC9G4eTPQwURo0jdzdFUV6GugdwNO5h2WKz+pz0JZhU52V13n+zFSn62rzAC/sWSdwrRi3fpvsN/K4K6Z4LnlNPuC7BOBmq4ZkU++3jqWsBYIM4gZNIv/C42VoTGMOuKo/dFr+mZXuFbRk3lAJ+sV2BCtEV3b4lXt/IG1NiXHWFUlWPiWu4xyiHhdro612YdanxKKjK2Y5ZfhFP2VT0QFKJc5ywNuj8CK6hNXeXmS7mfbu06tQKC/p1br9Ny/1PNiutyoxr//lZwPqLtlYIvkR3hB0Vqi1fvDqtBcH9ta8Eia6ecOzrl3gyRZrxya4ZWYTIr6ShOTOOqIHHpyJ0FUa9HrSj3Gy5JhlpkGnT8Q4eZqvVsO7uiqIx/valAf5BbOUKJfO+6pGrtDwANZiHxOuHtnus3PdFRax2SWu4yUOZkF1ityicfzi4+MMZD6obch2kkvqexV6kAckUHy+rbpB3ubuRyAadVG8wjf0mT60zMOV5Hxs9ZHOe+cpC2IpJIz7T4LzenFPCTFm7YRIDzCnzPd1f+l0F+dwcPsJH7M+qlcjA7FVYCmBmDiJM8KyCH5Q5X2161vHPbV4q3sa187Art/B+UPdpulEQACtlUb/ZmPXpT2/XxL2pQ9VrSI52XOn0ZdgKBc3WDqbmOVpX0UxpLWK4GgEdQ2r0z7EgCBIfKqNvflhx2b9+oGAQYjRLGX3bMzuADMdZH2QhKegBHoz0V/fZhgWTgDefJcroR8zXO/b/dej2kqPOxc3eicH256mla/RIa9bQC8y/3LL8H43RUVhcjem9iig4NYo5hidRus6jAuArbDkTh5pFlFYl7a5enwPF5ZdXUnpbI+Gm72m4ABu198jBLrR+3zKWo8oi3+IP/ees/WGutyTHtaubxpaPK8ketL3xQT0rpJ4cfAgXufF1Wlms/LHx20XPEw8JD9sZ43XRRoAwDaf0IsBdB6rOdnZkPKgxgP1yJImkXo0WAK+q7NZTSFSTqNd1lDm5ODWRiWFyPQjhPUNycEciwcLatc04dxUudVGuXplAQ/NLGM2IZAURfeIDAVFsbdvZl1nWYMtLyIxrqQgFVleckHrl6bMSu2zUnbYYg8iYWapqg0Du1BsLSsC00bhMsgmbmYL82LR8uV2nUE5NVNi5qTMBU0FL3h1IqWWICIjnc56MWOzMGjy0RtAyRMbnlKuspxWbaPS9BYXZw2j60yVBugFEsXBJHTHcS64nWD0qdWfDN2sQEh08mPujXK2MfUwrQ2LLVJYf7jeV8mPWxhDLZcQn8hcRNm9rD/wpss05ryvRu3Mij1VuAW9ZkolonAbz2De3r+wwTzWdGGWZzBTKoX+DP8z/M/wP8P/DF94eO/tZJd//uG6IXnh6aoHkHTNLxHmXL2d2iDxdS4747mqvks45fHiQ2L39/Fi5R2Avh4gOe6V6QF+lPTsrmvRrtlkgcf2Zl/mFhO2tZh6OziQDHXZAYKB+QvcgaTL9vXYVewR48XZ7ub7TyXRdkr+uGFFeq5LYxe1cJdmX2norZOJZ/p/aEN0HPuv5gRn0xWtgrWL3X+YcfDIf/YzdIzRDs0n/FV+2GazSZIP9c9tFNQ1JaD4g8lqqOfSgccrs39svphL/NeQnQODl16ZSiUK/9AMy/uvxgxzeNfNcuyKq18nu6PMpJdUVYS+P7vMSK9i8nVbSYHxgd42RyiiwmhvHpJVgjQr7UL0nVttlDU74mksbcnsHZTm9EobMYjhY25VMO6EGd2U/o71mBNJyQ7iU97Y9HtBbLXozZdTgRGAyJk3WX6ZkTMfL9PQSHb/BUkBqcXGxNnRYPhNUYsNJVjMXy68+K9UQMBFON/vU90XoHcajFeMIcaYfp1LCxxvLJWobYyyViJvNF/tIak7UHEUTAxx5je4yksV58VswN0PC97oAEFrme0llYEXGeiID5pCqGe4FZXjZ/VUHMx2B0OPPLC7cWZJlPF+KFwH10B1+0LUAAWTh6rYUwfULU8bBEWoISb3oqqTWKtqbRbXHSdTOc3IOeyM5pf7iqfe7O+9m5fZ7R350VjWfKBfqgROCqoc6o04sctEU86pU9BisDfcD6mdCRtM+dzoK3QRfvO4tl2O4dk55XK+jJL1eoMeoovpdJbW8qjZem6JjT8sMfFmvzrnan9+XRAF6dt70a5/GMp9GrBtETneukY5u/q01GD2one0pGsjppmJqz+PHNbXd97ps3svyhmkETIWTvLO5SGyuPgICg3UHU7X5AX726fnx7l2vgNZvOyvKcMsOL+yv4pQsAwaQf1E5udwxCxcf2miL7cubCIwpqA13yS5KUuSi+zAMyrolR0ExyJyZvjo7tH7xgrs3kXgJ+eOTY2F4sOJQK2RmdANndLm49Vt66mqeO+0UTomYg8Lbq5W8JiCYR8sW1sz9YILWq/p2hHQl7nkef2AiPBc8kb0bwitMU1KXPmFCA6SKsritV6jFoyeolJe6kgan22xlq6ovOeF7afy/j8meR/EMVcD5efNckM4NdLgiKl0ZnCH47oraDLXxpAYSQkjYn07GWGs438hM/1DdO8hY/Str63OipiQbArilDvD2QwaHszN3X3B9+U2TgOUM0GsUUXjwuiIAe9tAuOzY0jubtvZRk/LgH36QIbLnX+wPeXNZ+YYZTifUYmLAcuBcaKbrFBeqTQz69M+z6UlAX3TpYnKxn6HH7LaHx4q4OpuG7ZdDHArc8M+09dV4CDL9KZJGOm2grysyBlJer/t6P5tLYTrf/kK6EsA3LZBIhEDa6BdWwJApK5izzvA4XrcSVUqnKPrKVz7dLlrfVYJd9AnSkJ9AhOSwAybHkgu8FjjQDdOOheu5zVKbutxRMfyBR0y1fuPnyJ8H671xBe7jdL3H3LcMNTFBnOY/XAnXQ5YacZrpH+4xe6G89/NSgpG/XnRQpjdFIkYZ0OA1MNn2XhvsBVw847Hm/2sUV7jARY1duppXDGRGNCyuFUWlTEJYc1KcUiC+8lcSHldPqWZvEW/xXK1+YuTNei1KkXcE2MAcq57ehq/vQz3mF+3UOkeGtRF+bBjGwa2I4mrey+ipdPN5Op9X7GER8QB2HeHelue+oS7sGROLwJFjH+wU7cZCDgeqSxeXCSCTWghi3E00eYTMRSFJYDlXgrEQ+pps0wTqxhJ0xz1zPBXEigjkzjFFadRnDP8ms4yAXgxh+SVmA37ahnzlEyKp5tkWO8RQieng24heRngSVFrP5oBQ86keF1Z5jKQRhwYE9yoNT1e2sW2UQDuDomwsSbGCFEsBLAV7fmDSF25TiyUMoISE2s+YYvqjO3Ms3c+xJnBJ8yJx/r54iHlGxnOYypptIrLuY82OgoBcjOgikt3Wdirt4NAGiYDOcKtKiVNyPhJnGPElt6lvGzyulANWrnWJ9pI/Q7RCeMMF9FRYg3DR2xNRec0JU/FtYE+KxrIVgF/oel24dgYoS4HaThxWQOuiT0RKTxNFiOPU1Gd2PJlVpFXXQ9p+XtJJoYS8UgObTf7XIW2h/jRKxkJwZHp6tzDR/w6sB7mwtG2kRNXbBARriOZQgZvXJ80i+n2eTM7lupsjIO8CL03RrtqB9Hq3d04v2YMU3pH1xMpbngBlVCIETAVJxF19bJKKPjZjP5tZ0oTTBve7zNWauxQNWrCGeFqlMWluIddYwRCSVFikhN46TrvFzipvjXgoJZKTiduEf2sEAY63Vbp0uwR58HpRKhagoXkeS5N4LTUuuXEO4iqvapgHPqL8eLvdNrbqChoDCf2bNEEcQeztH2Eo3wmDHW9uEhCFkt5CeBRNpyrWuYIKYOXZhA8xEcOMQymFC0Zb2VoR7SACQGJdThvd94/Qs0uqCd5o7cSb4yn2Ll2RJKha3hWIy9GozTD1pwanVnYn9myC5UonQmVYp/87vBx1Zjd8AjzG77jRR/RWdJVMZqTrSnwJSJupcw3KAwRez0hC5cx1E8mVNLwkoOw6ZkaLjoLNzwaRqwMBB3Kok8bWCFfxYUSwTdmZZGhOc98kTMFkhJuZn0w0TKOuasIAJN4xBWIx9sdIVRNszsT07MvslQ2P3NAQd5S+kHcJ3Y3+iv3abVQn9F2VodFLvZ/oPp1z4zJ7Y+PR0IAuT6XbRcrhB2m83xpwfenG1BQqW+aOKWgAPe26L8qnj4jc1otbVq7xNTjvAloKtRyKd/Bhs53sP47ary7anRaiPHwVzGhksPnWav4MQrwlL8BdRuFlvDpianf1/K706Hhg3kOvXjOCH7P05JqpVSuM4s5Glx1CNx5DOyVC8lb1KwnGmnwfU+Me+9Vj45HsftdSVmMQwE1yKFK5PslUKDEqU6oOGCTuVekoFOHnkBiSX/TFwYcqe5w1xnnMKpIPiju7AWhWFFBCi0i+gY+4BpPTNWbYPNrHu7/uBUsRa4rfA08NMgVXQzlznRk2G4yySo+UmR3o0jY49YN/GTTiYCerwGbg3D3VIND7zQ5a5m4nKf4Fi1/Ft03G+Jpkct/POjTi9qJSI1v27pnNvhfT+q8vwXAYaK5Tvp2EqJqEeObvz0+uJxI3trz8+z7e1+uzpITl7MWBGkMjR1ezffNEz/UoEqTOtfcjRKf3IdKdgk7JgsKDZ35mNdAPsE3aVH29u4NjOR2U49ExS8CKSE5+fpW5x5ewN7g2HvN0aUrYvgQSQfAD4ohixOhDuybz79Fiu3VAwSJgjtCOi32gEh2Pyg5zIy/uUYEpyeYPLsSUtGW9gWMsON7fO6L36me4vew+DFXtND8FOFJ5l819+/xYHRYuHieqSRLuCek42/xi0rvVLGCy36Aw428hTstk29TOg/wEBr+Rac6P+/F+D2dG0IWv0hwoLCJT/cL/FxC3p9t4rn6qmkGkhtMOl5d/VyiNtyM2E91ITH2L9gLQyRUI9k4pA/PImb5uIQOXMsU3ejLJwRKPo4RVI7rr1gnN9Qb7fy3p67mrOe3JTs9XaGawCLhCB7fdKuEYGNTrwJrdwlqnPmxai8GSCKNd1nLK3xugQauvI6J3zvvCQNeRIQJetmvU8ieI/m+iB8zAN2q90WxOvoHBLOrd+gJwO5icAm636jWYKwup+CdbJ4v1FAwtzvu6E/JUAOcOZItHs+jWeHrJVEfkNMvq2AjCl/rrim8SZ3KPpyQTwkGRNKLsnxHe0qLpud2cjOSKydvN9nbWgSOx/B3Vs2vmR44zvdcjCru7O5IUM/t9PfnMJKtkOl9qNsOvVWc4SqjLGbtaiNpi8mW9jEwlwYGezmeFVpTIRB/u07N+NE32uuSqkt5cVRlFf1xgfNGndbiLQFLuXVxg4ERW2lyhKXcmX2olQ7qRBi1UrzD1nL6g7JQgb9aEaAPg1ML9zkVfJYXaGj+sOPNP99OPZXrtaO7wOvwzb/PybB2IhFkM1Kp+MqIu9X7dC6O5TnvRiorxVeQo/ngbOckZ7HN6hINvkwSr2jiqAXMgifyXHIBM5R1kOx14GbpubH3njdgxYagC0hC3Sq1C2TyxLRTZGXYk0omN4TCD4ynAhM37th5TI2CW79mfLxGGgpwZlkula2Tvr6WX3L/ocVzFxVwVsjAXj31EjPY8c3S7M0bjLqYOFrOMXxBipIqiRpiaQy6MFUndmzD1tYRm+1ASTs2km1usxcWA4l4EeDmPB0Wao91x16gH5fkCedOEzXWpg+hvJTPRaBuHwytfPB7Lwreezgb8qCkIq9aXyXOA8FU5IZERn5Q9xCUAEcCJRGJozY8x5LFEIvr1RBCSQj2TcFUTQ9pqHl7rvsg9snJeoAnFN4AqWN0GEE6NPPfotWsKF77NGATcsO4wb4sQ8Huvax0bX2VCjj4H/1y0GZdUmSPOie8I6OdtuoMRTfaiZQd7JHlbe9V1u6MKn/ZW4mWPsrEUnLMfad+xQobLaAkA1vGJr/lqFQ0HuMQRpWB6AGbRTcxL9GaR1uAOVm+hnJ4UhuzdkJmRzG0bDS0cNToDZHhgIL5begUdSPQ9/Jy9/mqzkuOyWKACRehmkCbK1nBO0B7ptCi4Jpo390RRC399usMKQWjaWo6+7zdciXu4bFxKQomgWIjGXZclGcNjgJOYiH/4LNsxICbnUzQYyHESkXALwivkg0hCuhzN0E2UE1fZzFE4liAozmXkZvWKjNC/KJFTZ8qcgdJbmiKr/DpHg59W7Si2IeZm0eOC585DCWseIGVgnf/NeyTzJM0qH5L0r1qFR3gqv6Kq03cSiRjzsRHXfqhSsAnVcIOUWHKdnez9WAfj+5BM6x2Et49xxR9Q73SUE6BM/3cpzPgutfVRx/RXD8u29UH5z8IKeeMe8oIFBNUhk0++I0FeP3lW/NUB7iHlqlChTslMrZHe/vaFa5R4NcghNSnoZETYwpmdV/rLx48JKufdhuE3xeiPYQ0nj92BhUkuqes7d/QAcUbS7KL3HX0twLWK3TKi9V683eaCirsTLDwO4r6phiVPFMk55sceAdCkuf7nvif6i03xjya2+9Xy8n/Ah6Ilv7Wne6qOi3BgOh/GQZ1uaGy60VTfBiiFzREUXau55NebXK4MTZng380djx/E2zoObzf9bz4HOgX2Xrg6eB4VdiXpxQMCwuyQzjTZGPw9Evb3CHTB9YAB9dcnn6GlHcwEAkZNliLSEd3jYYnXvO2AfsfFGYpoRyhiEBaDYgz/gmewjogLJp0TJ3vqpaJp6x1ffV9k261uGTjqfHXHjxX03hH6Fph+y6UvIudjp1uQNclgakD8K+QKKXsJR2xd4AAPP5BvXpszVeA1z/4uut0daOdPOi2zWtBa3+3Tz8MX6AF3Vi8CHOQ54QN7y28ZSR+RirtppCO/ptf7I7ItYhr2icon7J34Qa6x9vgTjleDHD9wMINdEPKZp8knmOO/8VOk5zKmtw7PBIV/6LIeUzarYiP3S8iGMUpVaOtc6xbOILZFQ5Mu83DLmfhCCZ+SlWvij0xWMD5VGCEnFiNfDRdQWJVNJWRZv14gQiELNpXoTL2MQSOC48Yub8ggqxUFM+j+AWMVTD8/IjlHw9JKjjdQYWgceEIUvKCFK/c1mufNXN1m392wo0bNi1tSnGMp3aQfr2X3wMVp2xeiBN1UEjJ5v2zTbxgyFmr8PkSnpbOJw5LSVDy/SYlK1zXCal/mRh5nhJ7iZ0V4sUyB0ImjHVcHb4DrS7hYIUqqZqlKJMa8lE3XBGbUTzC/6h/G+wkAZGTOSDfCL0iUV4uH6e8K39c9IoVT4YF4qUUVOdvZdctwoBXFsqIP4AnRaGlxUTixX+0Azw9lwDyNBz1PjR7qTpp/8H69ZePzxOhdd6QuUb3A0MRBaLxc9yiA6kSZUMu9Jv3iZ++phMBhvwn+IpuaakO1He++GPMNFdZnguYqnv2HSfAPnw75Pek/PNXn4f/bKK+fs43EbVQy3OOARu/MAFVqvh5vbmpq+t/2nj/5XPX28uiSm+/xeLqF38zEqHCVt+X/DGS+P453yCeq4pYWjB4vPlfKC5kkb98zg8oA3be9UVfkv1Wvp74ToB/ec9vnzt9BECWIqdXuDS1pX87hPkV/YXM75fP+e5yMGkfQU1z9TcCDHwnwALx63deRK3gTPxdnnr/a+G5sek7xf9tsb9+zjP2jWtvYy227flGgAbl3+OFwN/sgSshGx0DvtrGtN9kfsqhHb7h8enfvk82/k1eXGY2rKYezx/8fs7t95ivX3K1m65g+i1HXQf/TV6soCbb9rUdbvoytavfbzLf1U/7McXg5Pcck/ibvNjep5dVe7809WsC0iPxe8z//6yIuRIAy6m7tr59ZqmNmDHkdDKyS6IKFD6CuT/QR4Y1SIO4LbGWp96up/4DYlYvolcSDVhXCHyjXFlJDJomcSgkYm2wecEjImz4xAiNkbFEh/ywTGfJwbqtl+dxt2GOu7niAEtGKd75xMzzZZX+dgFq+IRtlbPNq2Y7RcE2T9HHojVD6ju6psIwerGjtpVBZbuURYoLHA+OGbAOhObbVfsI2ot+5/yBubNBKcvlmDheytoUXMV6t5sd7iWrSg/aWFCa6HUP5jCbA5od2i+clTPe5YDjkutZ+ZDlmbLDce5uFtOpNasskGoFigXygi8KQ9FZ7nGXCt6NWuumFYFiULgAvEVJaN+51fkeSyQ6CJYlr1tsMfF2rmeXCWiz3e1DvocZKTlzKnLeTt2GiVYUJBnZqytTJCT4G7g2VeZ0JcbMrOZFQvvtVd9w+6v6PakzpZVHzqgkhMTIyxwuBu2tVxSaDqPOdJXjTvq2AA01+qbcpkNmnRxHg1mtKCe/TjbOqI4GU6Uq+Wa4Efo20jypJIJQrLYSFzH8L263zHmErVqFvp/YTrLK9BiGXP2qMklAX1XR34m5m1KHDgc3q3UyqCivDwEViuofEEtisiEbBikWMjdL8QeXtD6QBl3AxbK6jNgUJJzFhPjYRgxUiLo513Qo3u93QC/hOTzBFNg+37T4G9/1eU6JDntqFd7P9rVG0XPPyEht0VRLiGSX+74ORqhoWK4H5kxSJmedsyGEJ7iA7txIQrg7QVIGvRiw/GonPXDIRj9XXGS9Q1eg5Z305HdedvWut1DzwwB+GceWN1jExlq1KVJUmDW6F9jwwiuicUOcvysvR0VZh5NQR7T8t8tG+mjZTe9cEuuDw+AN7G+ckQ1amYFpdL8S9J1bQ3OG0r/ZTh1+r+Th5ncdtWOp2sDd4SKCpZVMrc0bZkxfW7DXCJlagJVnmQqbG9d3yot/wMme3ISMbAdnZjFW1qPXFzNWezH0rFC+xnLxg0iCBcAt/CTL7R21TVQWZ8RoI/MrBJcjfowY5tTM7W1lxmvQbmb+pXGE5odpJ90sY9F4D+PUQa862prM5N1hGygUrmeACuEKtDWKTH8RRnMRpmBr8f1rMpWbEJZgl9UumlXdlOPKVK8hQwGvYZkjm9nmanCkGuEi660f9HFpwbrVck7vATdK5Ah0pdBvJjB3zubuUhR3UN7X8K5nmqyot1/5Z3sv/tneo4bh9XptzLFw1exqcZ4Vpn+8ErRxv/0P5OPPxhwWFhLMEfqlNQ3bifEtuLTsmwkL+13ffSzL8pij/cYvvWcU8TeNIgSujaVsnPhmhXf9ttmnvFlNOX4v92ta8LuObWjtC2zFNpdvXP74u677FmLmlvPutq/96LDfDU4qbndiO+qXfIvvK37X6hfbZhXfv5v6xYNB4L/p1xaWot/x3L+Smf/BH04muRFcNPW+SeTk70Zfry0Rr/Nzj7/68kDF78aXxH0+BO8PZ7/le7/tuLvzbLvbHHZ/keIbvxuatBw67xueUP6NU29+O/hiTf5dlnpP+2t1+HfDy//NSshLg4gcegmcnwZVMS9UPTm3qpXx9Hjh2GG7xUfH7ukevf7xCvS7FPGgQIjSNwoxiOEFdXYBjdXin5O310c79RZH/v29n+LrCtUcv2uL2GH95HRMS3xUYJNYZ1A5v2wNFE9Z/53IhVb8kgM/wYRho2L2ehX6CFPV0Lx8ke/jc4SG1eT92arIb/tyYFDS7GiwMWimJbZRQR8WhQIozdXDcZU6HUsYcsD1Csd+SI+dDHtP8E/9fa8szMvsWkbvfDlZu9DedP12iZDD/FN/C5YFis34B/70Dyxck4jfKKzmKMhbeKGcXpCSyD/wF/+LHfmwpmosjjsI53j0h3dtvPOksPHkwmdM7I7BlgOZrejID+HZG0M+XLLR0dUt6l24ynHjNU4MkKQaJwbQGTvvrqe58HzufIE9r9wweWhhtBy65fhtmr669bMHFux43HidyxcyeeOkjyUL1zvuFGvzI4kXCe4zDxes10Bu75bhSaqOn+4b+MKMsTtm/w3OhYsmO9KW88TMoccpl/QrcsyDc8ETi9eMtvJ05s4TzK6qhSsvP8C5oIjo+J7n6aPdCdj1yDULn3iaD+eC5Zv5BF9YWubDueAJjvkEX7iLNR/OXwia/R/B+D8qGNUtTUV4y7LQyVYbY/5JmjaGId7ccMcwFQci9SC5s2n8nU6fWNmxakrOgz22cRRLD7NuMu5kGd2MXkAuWFgalPi7JlyHBusSlB2zq/mbu6xQ1qm9acZwl429mF0ROKTNdv8MKEY11odn91lsMRGXCOqLh2lIxrtgKNkvg929MOn9NvNQ8nq3BRYx3P7Q2E7J+zTMY7P5ao5vVXeMudKIhESM5jimJx83QaY81bxT7z5RRQskdHQtE681+rArzodDINtova708LMxL3loU0apmS0oB+lhdi2sFZJn+d4Uv3sDLjYei9uFCnGJiHdlyiecarSMw+XIwD1lPsBkttTCGD0B+DYxxIb3VNI0zYlDpxAc7yfmmrvoZYKKZPow7PMdce59G92mfQlqTeHmSYSl3Ax+FsFJ8I0rCHGpdCk/ECMko1uLJBvVrS9NuMbou50ksyC/Nsjz+bXOuHVym2xEvQXg5iX8oKnSgNO6tE9if3XXVWQcBDbU9k/LZ1uVu2zopuANV9Tb3cjozto9459Ukw/RVGLQcyQxh0VlCLykiaBGkCF0Nt9TGPUcmA055/4LhdLiK5Sv36NnFiuAndiI+Lc2RZmMlXFctUjyqVkJ6RiQhQLHPI37Hqc4waX1C5RmOoNAcQLqqdPpf198b81ip2sX+qryMut0X9b+UJDLyYXPIu+AafDEXeLdlivp9p+kDeTxpCD7Z+knwT7tjI3c1miyGJK1N9rrAyztZC6kLNHnNUwUwuoQlSptdTVfjTWEPzBJ1wYWKfVRfQs6Imt7L25qGjBd2MZsUOXbmOFVeXSbMxnGHQ0yrBBdJfZ7R6ORGrTg0UJ9toLVBta0054BfNrkAGJRDBjPEhlZApgIPOk8vXppLEF5+LjybIjL6BgWLV2L9YDIsDpjgBifSheRpTUC2ROZ5oz1C0uuh9VnyQ1QSaCOm2XK7mbkp0kNxoXtyUN7lM4ObRYVDK1C0TFerwNKg25VzYY+0BvT1O+JoXNpMGlMpZNjWWUP3sl2w9h0KiaCrYvVzgJxB408OoF4kKikzGWJDns+ca//QhuX/O+xzQi/CT1piayiYbL8maRSn1/Yx4d81dM/9YbYhOxAkrMG7qcUNU79ys4d4LeUFJ52tY2XgJeJOxB9aU7bFkbzJB/Nh2mxamFespLIZmD9ILIDD+silMChFuDKsSouJwH9lwPxXPKh3IWXwvK52Gls79oxEsWe5hnKAPnlR4FALhJvwXDQ+mfQ6heWdlKOr7na2dU10uDy0hP9das4TWNGK+6kFDeG/soDrOGrRLqSeC1OtNtOncPq8sx66F/cCFi4zWT3cTWfvPZWKBsQ4lQAzzx2OM6dpASIWKFelVHXN/zC3e3j04RnEN4niPabEvwgChrVTWnGBX76Ckcguh0xIvJXkkx/5cYeRs+xSdZ4Sbzyom01JM5KlDMYPdCvB9yiBTRcFNFU9itxWv7H1f+JAf/EgH8E43+XYCzNjhobaO8d43LG1vw6l3Z9hoh3theUT7mzsHTITkkcyBHSKfwz/M/wP8P/DP8z/M/wP8P/DP8z/M/wP8P/zw2fu4fAfw2swwEC2PMQkq65YL7HP4Pe5F1QEXSc5Boqb4cCHFBvljyR+IvbBauPiWaGfbrb1KBXVV6dVLfubpS4wxogOdrE2AFfwM+EFG3lMwb2sNwhs2/R828HyF3/udH705XP/M554Wth8P57Ry2W7vjhTP8N6H9fLl0eecUc14yBzb8F4O5/Xg5ge03nIDr68g/zDXXM9bVlfrommt/wrt4hXb6igLQCjwkY+QECnf8EzP72jnbN7B/nm5nru2//+XbpA8d78/nv11D+9+tSqmf4qCy30vjFPQcCHckCmwYTTeePkvjP2xR2iq2M/une6/9CY+nmn++9/k9CbbH7+XqFX2B8Q068fPz5kjS9SOqFNGkksyaNfzYqLXysIjiIhHHGIDAZmIql+osVfrhE4gWEUNSEgZqdSruZd2GMvx/A5F7BhVm0+8lpayg8EW8WDA0/pTV+BsR2pWUyyj2DNKorzywjKBMqkmSjZk/NlxLXCtFKWsZYY9A4/Wqu2czTzhIDAjWdGNZu/WmpMCl2hOuEiEGDVMUjZt5kjeoA6/vqgkCH0q0zuaV4hJ8sKdacwX9xyiCBxKGnZbLaCiIDab1npF0QyD7ZLBMv59jyTHI8VGy0p5QWRqmavK1XkU2nnDhHptzzVCkyjwSz30uTxsth6OF1mvbldZ1Y8/Fq4TQEK/Re3l1Phf2ewl2JVMaLu7juieONXy7aVox71lLaPGh5i6oa3owDc6itkdqZhthMFxAaZjYVxWjNhhSc2+nDeLs6z+stcSKp5PDG6NgHrLoEZXiYi4g4leYF6Wf5wsMJbVWxD/ABe8Bd2yiaEnGp/Be/lM+M3fHewAjV7cMEl/ermglnOK3LlG2oo008ib7gVWx4OI6rZuZBiP+AzZhQYmFX0jfSNXSzGoilngqqm5Trg9I5mYqGIyc2enzeED0jUduLe3io5C8C0FMT7PGgI4bbQkmEmQ/YfEBLAaTetZhawiXwBmgbWXlJV3b4di2goQh241mD9T1Gbqap4Y3YED9KbVpTZLvetpeaYnFc/KpNoAsCWon72UgR09DG9Q715LOx6aZLdweZBcy9zqXdVSP5nfutGSWMtKmhOwlba5lHDjgrlJxy5FS9jzphb3iBCe6O8mcpQijEse42YaTTwtLqzPfMhgUchqoMYzapzDyxuxES+zLdA+ElC9o94B82gz1zNLd6YM8T05VVFlKt5jiudE2qV1KAHPh5hg87pxWebCvdGi9tMxuwrT7fmLxOs60jrmNJHoxw+dmzTrpq2L4uevnORv1NR40uUp70sIbl9JIC07+cQCZCItojEpuGTbHHGnGmLgF+w+aTHHHY4/O4s0Iv7NQvhHtpATUxNfg0aWm7DTdNlRD1z2jp/bZJBCWmb3Z1If+6AV88KKyTzsbkhidfktC5V3BiCBvvS9ImrgtcqkrYRjjRHe7xoFLNEfpZ4PNxkF0roRMIkZiqmgTTsrdjER2zm6gGpzH/qEw8seu1yq7G4s+TBc8XqqstEztMX/F0bctLUfYmK5TztmihWO7LN5grxNt7eq5ROkeYM42elvZ7ZnHYmv5kC/KdL3fSpTdUX4Y/KKEwSjCbXD4FV5qW72F3vcCExVusk3sC0QKClDsDSSgxkT6iSGxPtN+Iaxj7yZLdESI3JN26w8Vr8YQqnVai/Y2HARE9ObMXlobaopgHiVnqWVVjmUKs+PQZpVi/hkC8HPPDanDp9KBxVWno4HVPo7ZtISMW/ndlg93NsO5CbZtUwmQzMZRJ5gmy3NQ+vTnDN6w/zuxHJy8Crpsqa31bYHiAfBcKHx1m1RlXntin78+j5/iyXmwLS81sICr+/V3zyHrcIvrs3RIvS025+ipLINePVXT2mm9RI2eJ/VtTpaly8BYWNYGHyJMtXlee7Y4RoSSIEtzdLHz7QU0RZY36K7zQ+JRLEnqJoQn0bWdifRoCzwqB2L2LjElcDoM0juVOJFcdfvok4XpBOjjId6fPeP7UfiwshHi//ca7XAxl/AnU5bO5HCJUl3If7RsIztupazhIX0rQz+swmdQ7QbmXZtdbe12odfKx5iuCeIX3PyGRPupq8CpcuzF91Tjz/WrGncBdePSYhOCjyNY4MsxAWB1JJHrpC5+JcAkfeYRC45brdgZ7cjHo5FqsKkspNOdZ56g11h2qf+LeXefVTSYoCy6bVsCooZIIHuLmE/WajvgLl2gI4yUqhGbYHiJ1E2ZtWSo3IFaIf3hnldAVGHa6E09IaGvoj83a+XbHw88iV1OtjYzUF1WPIRkEGCKz4kiSBFw/A8O/eAY+M3uUENbnSQ0/lA8jjOCcHM31OBZ0RgbmH1BZJQ+dnSOwMh8/2IgN25wO6+DU9e+tCil/CGObtyuD0SS94LXQh1v9xrQZy4Di6Qri8ajJJ0tEhMHvQm/ic82URhCa/VTMafrwy9VZPd366LaZliVbDgvc1MYXvN+Vy+TyTAMGPi1P8H8F3aVwPxaXkfU1CoBEJLFbSL5YC3jHbPwjg0RSbBDixZhHabMz/hyJ1mc6bdY2Hpyarp0qyTBgrR+kpwRKMnIktfsYb5ivsh5XlfmlvVMT3kRt40gtE9wc4W4R9FfgB8Z7a/rdMCR/+1vvLXxWfIWGBXHsrMcrWAllxV9/e0du1Swf21Iy/MFUYmkdtnRCqWYQzOWqZENyh3x9+04flBSt+/T+xJjt17P047bcSdvVACHT6ksJxxM9Spq8Y4QoY4daq8m6eJ9Bgjt2Nv+asBpFK0JXGUoNb9ZoGsUUaawZbiQZw7gnp52zqyunyOsxJKrZ4ZjlNeOawwS1M6+CpJMXK+MqC87yIsycVpULjTRWeeeu0B5sRu/JSfCeclYqcZcjoZVm0uW38xoOO33VzlVBdJequERe29bXKssu2Vtu0z8gjQ6Hfy68t+ShtDnd1VgPS5ux/uBc32wIm70GOv1KeRseZ4VSsYALR4mJ9d0Psx8wKLk2+FQ1+pX6raXitd6eqgEez7CKGLI44Hkd3//y90jb5Jj+dZ3MCMVcn3hCSXv017IkxOrRoE2zTjfNsU0BUgCs76HDW2xLC6qdLMxHKz5fIwrJEtXZPeZ/nV2hk/qG2ewBFl3RbaeuRGCrsMdNTftdCQ+asTLNXYDp8N1GTeRUyYN3bWOUMb57z5SDrNgRI/3CNa0cCSu3rqDBzWXOPGj6NiYioEsA9Ggh7kwB92noUHZsPqSYRC0KGel0C4/MWu2Mo0z2Y/XkFMoaIokPVl7pvmszFEAIQmw50iGBCvDFdW4dScG/w4Q/dd7oYD1nlUyVFFiI9xdxwbOjV4xfNuQ+rtA+taHBgFA0i1jRLgtG1z2Z9fMUPJoC5A7aLKqztHwKB9UlvtRgVa1dcY6Cn02c7dlo7/qkoGZzPh0mXGappi7HRBp/PK6BXeQuVnzSrmStYcxqEDoGXEgsDw2goaQjXGmxSGYsnBlJYhFLptugs233yWKLDmtJBT4eJGest1dPbrrwsjSVqmaFehLixzJ5lt8l4m3kScpIm7NGST69s2NI5MciZk3mmm0vAnKrxwsEJMCWFyUnCgXVWExIuUe4cCV7qHpcahY3GQHD8XTjsfCWrmryrrZ0DjhdWx/LocMe7c16D92o0FyrcIhkgI5NwMwwmdX1uM9H3SJnO5AI2QQk5N3ULAaNGPlkSu1xGux8Hl65pC1Vwsfs0sDfQR1X771fb9rkQ5I8Vnf86Vj0pr/Ei5fFp+uUeCPyfHD5gdhgAb8zqHJGtfbmoU56WM/0+c/Rb6hiyAgGt2oxgP7ugx/BAjDBwLyHgkw+eITWgK0Ru3LMIkZTcK+eEvxzVD+S6FQUYhivvM1md7f+UZO4gPzrQkdgDyytUJfs1D0A7EE4Z5AIuSEp3leKacScZbBDM5xU0TQ1tO/qZroUCwbS8IIbPVl7rGkKrYqz1gNSbORjDGVjQKvvbOiP9cONh/o2LVfgRTVm3QewsAcuauAxlhWiLXkudJIT5r/rz1ZctG4bM3h2CqWy/WUrzRkEUhAFmFqrZ4KDbO9iSNfqPhlh2fkHH1CMSqqQUp7ifD4IQhpX4JW3km10T1bFCh8iiwGe1zrxLNloptDu7f7k5oz7aMBImkYhBQPlDECJ7AHer0EQ5z0oIvjAGXwkvcgRJEutKBO9dPzAnnWU9WV7Gn3dytcoxDEOG1VSSBEPNzzDHVbv21JR8N6yA6dQh8VIigYhRIZbLn542388tKrxs+r7I0T510lMZK1NJMnfvPSuIx03FkVNfw8Vi1tlDLdMGe5qXyFtjfK6TAvF9Wh+7KmiDcyUtGlabrsoiTTX+/TYG5rjQmX5mFuq1L6aKgZdr5/JVLr4gY4bidHfG2orDki1U/dTV2AAFYw4J/y5dDiX/skMHtZuSQ5GMoKNq2hmVZrAIV1gPdBGXV/tvMOedbHRQqZTFmmE7Xa0USwVHqm2BgRijXR1BiVu7KnB9X946r2ph+egMQk11yXKsO4P1NSqKqEf3rpQ5qQ+Vx+IvMLpJMGTxtmY7rVHQOh3sfCIfuXbEPXjobzIAWNm+oKGG2d3F8x2tyUYdceA92W+l4hiHmSlp+RSd1ZN7uTvrHDzVImvCK5TIzE4CbdMwFnY4YBZAzdw+XTT7X39r0rJV8PiK4j621+m7v9kgM1QYyxZ8zlUpRmPv9CLPBH4rDqlAUPKS6Iz88CzH0+qq8sp9EB7+ZF96srCYU3Bmi6RqvElVZ9T66CeIthIrbLmhAz2MWh1nIcxB8w91dS5qY9aeli9+bFqmZCgIWCQu4SQshhtFvP5vieFJ4HD7fdOozD/qE6E9+/LlEX63pjBoB7kXBfaLasp50S2kImI6J2xtNSfehmyblmcCxbmY2Yxuszhi1PS56dcvbdYS3bNmnWVdhgPTvQUgPOmkGQzkqKqgvL9ZLsbiwFYRIS6ZZlZ+lr98oIotPSk6ioxQDNIvHZXVECWef/Guj0h2Bw01KcuMQenavN5YqKPuqV95CipZPARB9MPTqaYM4LMOcz+nCpuYtsr3CJR+4x+2yV+Za29UO4UtEpNohYpDd4ENFaKB+8eKpCeVJT6vAQ5vRmxz/xDkQO2Ru9S7GEFi9i505soF8nDfcEZAdw9wfUzuES8xvDQrGkse9TsQN4EbtE6g9dBicKn6rX6ZG3NT0xdH4dxV7wvYL8q8OFM2nIdtFreWwA4o2McPwxDMEVnhJlAYiZcka0PsD12gRHMy+nO4YOYK+GNcV9eUjf0DtLoZmkD3pgcWOc5hEvca+65jhCeSImDmR84A1MDz/QLV+Taxq7Srpo6VPU4lGelg/31gfgE90Ttp+SnnQ9aIRHEjyrL7jqRDbJuP1IlIr0juF2eo4pztxSZMNTrTVN7YO2h26Ed3viw7apSqhJmgxbIU1otmo9g4oyKMQRclvEX/9K7MmMFZifOMmgqPcRPN2BXq0WwxWp3XDfG41ty/KQYpSDyMTCGUVnHbKnMx2VOtUB6U54VWr9TVRWvPY/f+Dpou0YiohmTE4dBtn7AzQLcuk+xzdgmz/itaehuUzRORGjPRGxllzla/nsFYqfi0F1Ps1s4M2zBIRYH1P9ATlyFJmQBZmBwaoS5BJhpf5YSzNZVGw4l+ZQtWfpz4cF1fJlYuXa59s8vDHObO/rRj1q4hOH9d8VIXnTyD192+vbm8+9tXKrx7KeKi4DwGkNgaLVzQeXMPeGqR8J6K69c/ekuyy1q/h14JCfg35dpRqGuKcaZ9+Y3cSOvr1XXuLz051swcZAPAtRAefHaDiSXgdx59kCSeGhNAVlyzMnsh/ejXZx7A26HNYr5zLugAhs6cM0xWvi54M+vSvvLQ31mdohFKOAKK9YlyN/aqcUW4P35e+ueLflWrqf/H1BLAwQUAAIACAAWri1Kss1wIU0AAABqAAAAGwAAAHVuaXZlcnNhbC91bml2ZXJzYWwucG5nLnhtbLOxr8jNUShLLSrOzM+zVTLUM1Cyt+PlsikoSi3LTC1XqACKAQUhQEmh0lbJxAjBLc9MKcmwVTI3MkeIZaRmpmeU2CqZmpjCBfWBRgIAUEsBAgAAFAACAAgARJRXRyO0Tvv7AgAAsAgAABQAAAAAAAAAAQAAAAAAAAAAAHVuaXZlcnNhbC9wbGF5ZXIueG1sUEsBAgAAFAACAAgAFq4tSgjD8Sf0QwAAXXgAABcAAAAAAAAAAAAAAAAALQMAAHVuaXZlcnNhbC91bml2ZXJzYWwucG5nUEsBAgAAFAACAAgAFq4tSrLNcCFNAAAAagAAABsAAAAAAAAAAQAAAAAAVkcAAHVuaXZlcnNhbC91bml2ZXJzYWwucG5nLnhtbFBLBQYAAAAAAwADANAAAADcRwAAAAA="/>
  <p:tag name="ISPRING_PRESENTATION_TITLE" val="台灯"/>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2131</TotalTime>
  <Words>3247</Words>
  <Application>Microsoft Office PowerPoint</Application>
  <PresentationFormat>自定义</PresentationFormat>
  <Paragraphs>308</Paragraphs>
  <Slides>31</Slides>
  <Notes>31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34" baseType="lpstr">
      <vt:lpstr>第一PPT，www.1ppt.com</vt:lpstr>
      <vt:lpstr>1_第一PPT，www.1ppt.com</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简洁线条</dc:title>
  <dc:creator/>
  <cp:keywords>信息存储</cp:keywords>
  <dc:description>www.1ppt.com</dc:description>
  <cp:lastModifiedBy>Y7000</cp:lastModifiedBy>
  <cp:revision>167</cp:revision>
  <dcterms:created xsi:type="dcterms:W3CDTF">2017-03-02T11:20:43Z</dcterms:created>
  <dcterms:modified xsi:type="dcterms:W3CDTF">2019-10-20T11:55:51Z</dcterms:modified>
</cp:coreProperties>
</file>